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57" r:id="rId2"/>
    <p:sldId id="591" r:id="rId3"/>
    <p:sldId id="684" r:id="rId4"/>
    <p:sldId id="590" r:id="rId5"/>
    <p:sldId id="685" r:id="rId6"/>
    <p:sldId id="432" r:id="rId7"/>
    <p:sldId id="426" r:id="rId8"/>
    <p:sldId id="428" r:id="rId9"/>
    <p:sldId id="430" r:id="rId10"/>
    <p:sldId id="603" r:id="rId11"/>
    <p:sldId id="604" r:id="rId12"/>
    <p:sldId id="605" r:id="rId13"/>
    <p:sldId id="606" r:id="rId14"/>
    <p:sldId id="607" r:id="rId15"/>
    <p:sldId id="608" r:id="rId16"/>
    <p:sldId id="609" r:id="rId17"/>
    <p:sldId id="691" r:id="rId18"/>
    <p:sldId id="610" r:id="rId19"/>
    <p:sldId id="611" r:id="rId20"/>
    <p:sldId id="612" r:id="rId21"/>
    <p:sldId id="613" r:id="rId22"/>
    <p:sldId id="614" r:id="rId23"/>
    <p:sldId id="615" r:id="rId24"/>
    <p:sldId id="616" r:id="rId25"/>
    <p:sldId id="617" r:id="rId26"/>
    <p:sldId id="618" r:id="rId27"/>
    <p:sldId id="619" r:id="rId28"/>
    <p:sldId id="620" r:id="rId29"/>
    <p:sldId id="621" r:id="rId30"/>
    <p:sldId id="622" r:id="rId31"/>
    <p:sldId id="623" r:id="rId32"/>
    <p:sldId id="624" r:id="rId33"/>
    <p:sldId id="625" r:id="rId34"/>
    <p:sldId id="626" r:id="rId35"/>
    <p:sldId id="627" r:id="rId36"/>
    <p:sldId id="628" r:id="rId37"/>
    <p:sldId id="629" r:id="rId38"/>
    <p:sldId id="630" r:id="rId39"/>
    <p:sldId id="631" r:id="rId40"/>
    <p:sldId id="632" r:id="rId41"/>
    <p:sldId id="633" r:id="rId42"/>
    <p:sldId id="634" r:id="rId43"/>
    <p:sldId id="635" r:id="rId44"/>
    <p:sldId id="636" r:id="rId45"/>
    <p:sldId id="637" r:id="rId46"/>
    <p:sldId id="638" r:id="rId47"/>
    <p:sldId id="639" r:id="rId48"/>
    <p:sldId id="640" r:id="rId49"/>
    <p:sldId id="641" r:id="rId50"/>
    <p:sldId id="642" r:id="rId51"/>
    <p:sldId id="643" r:id="rId52"/>
    <p:sldId id="644" r:id="rId53"/>
    <p:sldId id="645" r:id="rId54"/>
    <p:sldId id="646" r:id="rId55"/>
    <p:sldId id="647" r:id="rId56"/>
    <p:sldId id="648" r:id="rId57"/>
    <p:sldId id="649" r:id="rId58"/>
    <p:sldId id="650" r:id="rId59"/>
    <p:sldId id="651" r:id="rId60"/>
    <p:sldId id="652" r:id="rId61"/>
    <p:sldId id="653" r:id="rId62"/>
    <p:sldId id="654" r:id="rId63"/>
    <p:sldId id="655" r:id="rId64"/>
    <p:sldId id="656" r:id="rId65"/>
    <p:sldId id="657" r:id="rId66"/>
    <p:sldId id="658" r:id="rId67"/>
    <p:sldId id="659" r:id="rId68"/>
    <p:sldId id="660" r:id="rId69"/>
    <p:sldId id="661" r:id="rId70"/>
    <p:sldId id="662" r:id="rId71"/>
    <p:sldId id="663" r:id="rId72"/>
    <p:sldId id="664" r:id="rId73"/>
    <p:sldId id="665" r:id="rId74"/>
    <p:sldId id="666" r:id="rId75"/>
    <p:sldId id="667" r:id="rId76"/>
    <p:sldId id="668" r:id="rId77"/>
    <p:sldId id="669" r:id="rId78"/>
    <p:sldId id="670" r:id="rId79"/>
    <p:sldId id="671" r:id="rId80"/>
    <p:sldId id="672" r:id="rId81"/>
    <p:sldId id="673" r:id="rId82"/>
    <p:sldId id="674" r:id="rId83"/>
    <p:sldId id="675" r:id="rId84"/>
    <p:sldId id="676" r:id="rId85"/>
    <p:sldId id="677" r:id="rId86"/>
    <p:sldId id="678" r:id="rId87"/>
    <p:sldId id="679" r:id="rId88"/>
    <p:sldId id="690" r:id="rId8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6B6"/>
    <a:srgbClr val="F9A763"/>
    <a:srgbClr val="F7923F"/>
    <a:srgbClr val="F57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2" autoAdjust="0"/>
    <p:restoredTop sz="96357" autoAdjust="0"/>
  </p:normalViewPr>
  <p:slideViewPr>
    <p:cSldViewPr>
      <p:cViewPr varScale="1">
        <p:scale>
          <a:sx n="84" d="100"/>
          <a:sy n="84" d="100"/>
        </p:scale>
        <p:origin x="-10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02%20&#51648;&#50896;&#50629;&#47924;\01%20KPI&#44288;&#47144;&#50629;&#47924;\2012\2012KPI(1206027)-6&#50900;&#54217;&#44032;!.xlsm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02%20&#51648;&#50896;&#50629;&#47924;\01%20KPI&#44288;&#47144;&#50629;&#47924;\2012\2012KPI(1206027)-6&#50900;&#54217;&#44032;!.xlsm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02%20&#51648;&#50896;&#50629;&#47924;\01%20KPI&#44288;&#47144;&#50629;&#47924;\2012\2012KPI(120720)-7&#50900;&#54217;&#44032;!.xlsm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02%20&#51648;&#50896;&#50629;&#47924;\01%20KPI&#44288;&#47144;&#50629;&#47924;\2012\2012KPI(120402)-1&#48516;&#44592;&#54217;&#44032;!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02%20&#51648;&#50896;&#50629;&#47924;\01%20KPI&#44288;&#47144;&#50629;&#47924;\2012\2012KPI(1206027)-6&#50900;&#54217;&#44032;!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1"/>
          <c:spPr>
            <a:ln w="28575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dLbls>
            <c:dLbl>
              <c:idx val="11"/>
              <c:layout>
                <c:manualLayout>
                  <c:x val="-5.1388998250218726E-2"/>
                  <c:y val="-3.3321329783431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5.2777777777777826E-2"/>
                  <c:y val="-2.77677748195258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5"/>
              <c:layout>
                <c:manualLayout>
                  <c:x val="-5.37917760279965E-2"/>
                  <c:y val="-2.6166426923634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7"/>
              <c:layout>
                <c:manualLayout>
                  <c:x val="-5.2777777777777882E-2"/>
                  <c:y val="-3.3321329783431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3"/>
              <c:layout>
                <c:manualLayout>
                  <c:x val="-1.3888888888888889E-3"/>
                  <c:y val="-3.0544552301478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9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/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'07~년 협회종합(본부수정)'!$C$15:$C$68</c:f>
              <c:strCache>
                <c:ptCount val="54"/>
                <c:pt idx="0">
                  <c:v>08년1월</c:v>
                </c:pt>
                <c:pt idx="1">
                  <c:v>08년2월</c:v>
                </c:pt>
                <c:pt idx="2">
                  <c:v>08년3월</c:v>
                </c:pt>
                <c:pt idx="3">
                  <c:v>08년4월</c:v>
                </c:pt>
                <c:pt idx="4">
                  <c:v>08년5월</c:v>
                </c:pt>
                <c:pt idx="5">
                  <c:v>08년6월</c:v>
                </c:pt>
                <c:pt idx="6">
                  <c:v>08년7월</c:v>
                </c:pt>
                <c:pt idx="7">
                  <c:v>08년8월</c:v>
                </c:pt>
                <c:pt idx="8">
                  <c:v>08년9월</c:v>
                </c:pt>
                <c:pt idx="9">
                  <c:v>08년10월</c:v>
                </c:pt>
                <c:pt idx="10">
                  <c:v>08년11월</c:v>
                </c:pt>
                <c:pt idx="11">
                  <c:v>08년12월</c:v>
                </c:pt>
                <c:pt idx="12">
                  <c:v>09년1월</c:v>
                </c:pt>
                <c:pt idx="13">
                  <c:v>09년2월</c:v>
                </c:pt>
                <c:pt idx="14">
                  <c:v>09년3월</c:v>
                </c:pt>
                <c:pt idx="15">
                  <c:v>09년4월</c:v>
                </c:pt>
                <c:pt idx="16">
                  <c:v>09년5월</c:v>
                </c:pt>
                <c:pt idx="17">
                  <c:v>09년6월</c:v>
                </c:pt>
                <c:pt idx="18">
                  <c:v>09년7월</c:v>
                </c:pt>
                <c:pt idx="19">
                  <c:v>09년8월</c:v>
                </c:pt>
                <c:pt idx="20">
                  <c:v>09년9월</c:v>
                </c:pt>
                <c:pt idx="21">
                  <c:v>09년10월</c:v>
                </c:pt>
                <c:pt idx="22">
                  <c:v>09년11월</c:v>
                </c:pt>
                <c:pt idx="23">
                  <c:v>09년12월</c:v>
                </c:pt>
                <c:pt idx="24">
                  <c:v>10년1월</c:v>
                </c:pt>
                <c:pt idx="25">
                  <c:v>10년2월</c:v>
                </c:pt>
                <c:pt idx="26">
                  <c:v>10년3월</c:v>
                </c:pt>
                <c:pt idx="27">
                  <c:v>10년4월</c:v>
                </c:pt>
                <c:pt idx="28">
                  <c:v>10년5월</c:v>
                </c:pt>
                <c:pt idx="29">
                  <c:v>10년6월</c:v>
                </c:pt>
                <c:pt idx="30">
                  <c:v>10년7월</c:v>
                </c:pt>
                <c:pt idx="31">
                  <c:v>10년8월</c:v>
                </c:pt>
                <c:pt idx="32">
                  <c:v>10년9월</c:v>
                </c:pt>
                <c:pt idx="33">
                  <c:v>10년10월</c:v>
                </c:pt>
                <c:pt idx="34">
                  <c:v>10년11월</c:v>
                </c:pt>
                <c:pt idx="35">
                  <c:v>10년12월</c:v>
                </c:pt>
                <c:pt idx="36">
                  <c:v>11년1월</c:v>
                </c:pt>
                <c:pt idx="37">
                  <c:v>11년2월</c:v>
                </c:pt>
                <c:pt idx="38">
                  <c:v>11년3월</c:v>
                </c:pt>
                <c:pt idx="39">
                  <c:v>11년4월</c:v>
                </c:pt>
                <c:pt idx="40">
                  <c:v>11년5월</c:v>
                </c:pt>
                <c:pt idx="41">
                  <c:v>11년6월</c:v>
                </c:pt>
                <c:pt idx="42">
                  <c:v>11년7월</c:v>
                </c:pt>
                <c:pt idx="43">
                  <c:v>11년8월</c:v>
                </c:pt>
                <c:pt idx="44">
                  <c:v>11년9월</c:v>
                </c:pt>
                <c:pt idx="45">
                  <c:v>11년10월</c:v>
                </c:pt>
                <c:pt idx="46">
                  <c:v>11년11월</c:v>
                </c:pt>
                <c:pt idx="47">
                  <c:v>11년12월</c:v>
                </c:pt>
                <c:pt idx="48">
                  <c:v>12년01월</c:v>
                </c:pt>
                <c:pt idx="49">
                  <c:v>12년02월</c:v>
                </c:pt>
                <c:pt idx="50">
                  <c:v>12년03월</c:v>
                </c:pt>
                <c:pt idx="51">
                  <c:v>12년04월</c:v>
                </c:pt>
                <c:pt idx="52">
                  <c:v>12년05월</c:v>
                </c:pt>
                <c:pt idx="53">
                  <c:v>12년06월</c:v>
                </c:pt>
              </c:strCache>
            </c:strRef>
          </c:cat>
          <c:val>
            <c:numRef>
              <c:f>'07~년 협회종합(본부수정)'!$D$15:$D$68</c:f>
              <c:numCache>
                <c:formatCode>_(* #,##0_);_(* \(#,##0\);_(* "-"_);_(@_)</c:formatCode>
                <c:ptCount val="54"/>
                <c:pt idx="0">
                  <c:v>24785</c:v>
                </c:pt>
                <c:pt idx="1">
                  <c:v>24947</c:v>
                </c:pt>
                <c:pt idx="2">
                  <c:v>25738</c:v>
                </c:pt>
                <c:pt idx="3">
                  <c:v>26856</c:v>
                </c:pt>
                <c:pt idx="4">
                  <c:v>21188</c:v>
                </c:pt>
                <c:pt idx="5">
                  <c:v>21188</c:v>
                </c:pt>
                <c:pt idx="6">
                  <c:v>16248</c:v>
                </c:pt>
                <c:pt idx="7">
                  <c:v>21940</c:v>
                </c:pt>
                <c:pt idx="8">
                  <c:v>22045</c:v>
                </c:pt>
                <c:pt idx="9">
                  <c:v>26005</c:v>
                </c:pt>
                <c:pt idx="10">
                  <c:v>26005</c:v>
                </c:pt>
                <c:pt idx="11">
                  <c:v>26509</c:v>
                </c:pt>
                <c:pt idx="12">
                  <c:v>23821</c:v>
                </c:pt>
                <c:pt idx="13">
                  <c:v>23837</c:v>
                </c:pt>
                <c:pt idx="14">
                  <c:v>24381</c:v>
                </c:pt>
                <c:pt idx="15">
                  <c:v>24603</c:v>
                </c:pt>
                <c:pt idx="16">
                  <c:v>24774</c:v>
                </c:pt>
                <c:pt idx="17">
                  <c:v>23619</c:v>
                </c:pt>
                <c:pt idx="18">
                  <c:v>26456</c:v>
                </c:pt>
                <c:pt idx="19">
                  <c:v>26656</c:v>
                </c:pt>
                <c:pt idx="20">
                  <c:v>26949</c:v>
                </c:pt>
                <c:pt idx="21">
                  <c:v>27878</c:v>
                </c:pt>
                <c:pt idx="22">
                  <c:v>27990</c:v>
                </c:pt>
                <c:pt idx="23">
                  <c:v>28070</c:v>
                </c:pt>
                <c:pt idx="24">
                  <c:v>28443</c:v>
                </c:pt>
                <c:pt idx="25">
                  <c:v>28498</c:v>
                </c:pt>
                <c:pt idx="26">
                  <c:v>28311</c:v>
                </c:pt>
                <c:pt idx="27">
                  <c:v>27841</c:v>
                </c:pt>
                <c:pt idx="28">
                  <c:v>27616</c:v>
                </c:pt>
                <c:pt idx="29">
                  <c:v>27213</c:v>
                </c:pt>
                <c:pt idx="30">
                  <c:v>27087</c:v>
                </c:pt>
                <c:pt idx="31">
                  <c:v>27154</c:v>
                </c:pt>
                <c:pt idx="32">
                  <c:v>27333</c:v>
                </c:pt>
                <c:pt idx="33">
                  <c:v>27807</c:v>
                </c:pt>
                <c:pt idx="34">
                  <c:v>28022</c:v>
                </c:pt>
                <c:pt idx="35">
                  <c:v>28852</c:v>
                </c:pt>
                <c:pt idx="36">
                  <c:v>29055</c:v>
                </c:pt>
                <c:pt idx="37">
                  <c:v>29097</c:v>
                </c:pt>
                <c:pt idx="38">
                  <c:v>29256</c:v>
                </c:pt>
                <c:pt idx="39">
                  <c:v>29387</c:v>
                </c:pt>
                <c:pt idx="40">
                  <c:v>29817</c:v>
                </c:pt>
                <c:pt idx="41">
                  <c:v>30125</c:v>
                </c:pt>
                <c:pt idx="42">
                  <c:v>30042</c:v>
                </c:pt>
                <c:pt idx="43">
                  <c:v>30124</c:v>
                </c:pt>
                <c:pt idx="44">
                  <c:v>30186</c:v>
                </c:pt>
                <c:pt idx="45">
                  <c:v>30126</c:v>
                </c:pt>
                <c:pt idx="46">
                  <c:v>30196</c:v>
                </c:pt>
                <c:pt idx="47">
                  <c:v>30416</c:v>
                </c:pt>
                <c:pt idx="48">
                  <c:v>31044</c:v>
                </c:pt>
                <c:pt idx="49">
                  <c:v>31176</c:v>
                </c:pt>
                <c:pt idx="50">
                  <c:v>31672</c:v>
                </c:pt>
                <c:pt idx="51">
                  <c:v>31849</c:v>
                </c:pt>
                <c:pt idx="52">
                  <c:v>31957</c:v>
                </c:pt>
                <c:pt idx="53">
                  <c:v>31712</c:v>
                </c:pt>
              </c:numCache>
            </c:numRef>
          </c:val>
          <c:smooth val="0"/>
        </c:ser>
        <c:ser>
          <c:idx val="0"/>
          <c:order val="0"/>
          <c:spPr>
            <a:ln w="28575">
              <a:solidFill>
                <a:schemeClr val="accent4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23"/>
              <c:layout>
                <c:manualLayout>
                  <c:x val="-5.2777777777777826E-2"/>
                  <c:y val="-3.60981072653836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5"/>
              <c:layout>
                <c:manualLayout>
                  <c:x val="-5.2777777777777778E-2"/>
                  <c:y val="-3.8874884747336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7"/>
              <c:layout>
                <c:manualLayout>
                  <c:x val="-5.2777777777777778E-2"/>
                  <c:y val="-3.60981072653836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3"/>
              <c:layout/>
              <c:spPr/>
              <c:txPr>
                <a:bodyPr/>
                <a:lstStyle/>
                <a:p>
                  <a:pPr>
                    <a:defRPr sz="1050" b="1"/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9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'07~년 협회종합(본부수정)'!$C$15:$C$68</c:f>
              <c:strCache>
                <c:ptCount val="54"/>
                <c:pt idx="0">
                  <c:v>08년1월</c:v>
                </c:pt>
                <c:pt idx="1">
                  <c:v>08년2월</c:v>
                </c:pt>
                <c:pt idx="2">
                  <c:v>08년3월</c:v>
                </c:pt>
                <c:pt idx="3">
                  <c:v>08년4월</c:v>
                </c:pt>
                <c:pt idx="4">
                  <c:v>08년5월</c:v>
                </c:pt>
                <c:pt idx="5">
                  <c:v>08년6월</c:v>
                </c:pt>
                <c:pt idx="6">
                  <c:v>08년7월</c:v>
                </c:pt>
                <c:pt idx="7">
                  <c:v>08년8월</c:v>
                </c:pt>
                <c:pt idx="8">
                  <c:v>08년9월</c:v>
                </c:pt>
                <c:pt idx="9">
                  <c:v>08년10월</c:v>
                </c:pt>
                <c:pt idx="10">
                  <c:v>08년11월</c:v>
                </c:pt>
                <c:pt idx="11">
                  <c:v>08년12월</c:v>
                </c:pt>
                <c:pt idx="12">
                  <c:v>09년1월</c:v>
                </c:pt>
                <c:pt idx="13">
                  <c:v>09년2월</c:v>
                </c:pt>
                <c:pt idx="14">
                  <c:v>09년3월</c:v>
                </c:pt>
                <c:pt idx="15">
                  <c:v>09년4월</c:v>
                </c:pt>
                <c:pt idx="16">
                  <c:v>09년5월</c:v>
                </c:pt>
                <c:pt idx="17">
                  <c:v>09년6월</c:v>
                </c:pt>
                <c:pt idx="18">
                  <c:v>09년7월</c:v>
                </c:pt>
                <c:pt idx="19">
                  <c:v>09년8월</c:v>
                </c:pt>
                <c:pt idx="20">
                  <c:v>09년9월</c:v>
                </c:pt>
                <c:pt idx="21">
                  <c:v>09년10월</c:v>
                </c:pt>
                <c:pt idx="22">
                  <c:v>09년11월</c:v>
                </c:pt>
                <c:pt idx="23">
                  <c:v>09년12월</c:v>
                </c:pt>
                <c:pt idx="24">
                  <c:v>10년1월</c:v>
                </c:pt>
                <c:pt idx="25">
                  <c:v>10년2월</c:v>
                </c:pt>
                <c:pt idx="26">
                  <c:v>10년3월</c:v>
                </c:pt>
                <c:pt idx="27">
                  <c:v>10년4월</c:v>
                </c:pt>
                <c:pt idx="28">
                  <c:v>10년5월</c:v>
                </c:pt>
                <c:pt idx="29">
                  <c:v>10년6월</c:v>
                </c:pt>
                <c:pt idx="30">
                  <c:v>10년7월</c:v>
                </c:pt>
                <c:pt idx="31">
                  <c:v>10년8월</c:v>
                </c:pt>
                <c:pt idx="32">
                  <c:v>10년9월</c:v>
                </c:pt>
                <c:pt idx="33">
                  <c:v>10년10월</c:v>
                </c:pt>
                <c:pt idx="34">
                  <c:v>10년11월</c:v>
                </c:pt>
                <c:pt idx="35">
                  <c:v>10년12월</c:v>
                </c:pt>
                <c:pt idx="36">
                  <c:v>11년1월</c:v>
                </c:pt>
                <c:pt idx="37">
                  <c:v>11년2월</c:v>
                </c:pt>
                <c:pt idx="38">
                  <c:v>11년3월</c:v>
                </c:pt>
                <c:pt idx="39">
                  <c:v>11년4월</c:v>
                </c:pt>
                <c:pt idx="40">
                  <c:v>11년5월</c:v>
                </c:pt>
                <c:pt idx="41">
                  <c:v>11년6월</c:v>
                </c:pt>
                <c:pt idx="42">
                  <c:v>11년7월</c:v>
                </c:pt>
                <c:pt idx="43">
                  <c:v>11년8월</c:v>
                </c:pt>
                <c:pt idx="44">
                  <c:v>11년9월</c:v>
                </c:pt>
                <c:pt idx="45">
                  <c:v>11년10월</c:v>
                </c:pt>
                <c:pt idx="46">
                  <c:v>11년11월</c:v>
                </c:pt>
                <c:pt idx="47">
                  <c:v>11년12월</c:v>
                </c:pt>
                <c:pt idx="48">
                  <c:v>12년01월</c:v>
                </c:pt>
                <c:pt idx="49">
                  <c:v>12년02월</c:v>
                </c:pt>
                <c:pt idx="50">
                  <c:v>12년03월</c:v>
                </c:pt>
                <c:pt idx="51">
                  <c:v>12년04월</c:v>
                </c:pt>
                <c:pt idx="52">
                  <c:v>12년05월</c:v>
                </c:pt>
                <c:pt idx="53">
                  <c:v>12년06월</c:v>
                </c:pt>
              </c:strCache>
            </c:strRef>
          </c:cat>
          <c:val>
            <c:numRef>
              <c:f>'07~년 협회종합(본부수정)'!$K$15:$K$68</c:f>
              <c:numCache>
                <c:formatCode>General</c:formatCode>
                <c:ptCount val="54"/>
                <c:pt idx="12" formatCode="_(* #,##0_);_(* \(#,##0\);_(* &quot;-&quot;_);_(@_)">
                  <c:v>30003</c:v>
                </c:pt>
                <c:pt idx="13" formatCode="_(* #,##0_);_(* \(#,##0\);_(* &quot;-&quot;_);_(@_)">
                  <c:v>30024</c:v>
                </c:pt>
                <c:pt idx="14" formatCode="_(* #,##0_);_(* \(#,##0\);_(* &quot;-&quot;_);_(@_)">
                  <c:v>31459</c:v>
                </c:pt>
                <c:pt idx="15" formatCode="_(* #,##0_);_(* \(#,##0\);_(* &quot;-&quot;_);_(@_)">
                  <c:v>31643</c:v>
                </c:pt>
                <c:pt idx="16" formatCode="_(* #,##0_);_(* \(#,##0\);_(* &quot;-&quot;_);_(@_)">
                  <c:v>31979</c:v>
                </c:pt>
                <c:pt idx="17" formatCode="_(* #,##0_);_(* \(#,##0\);_(* &quot;-&quot;_);_(@_)">
                  <c:v>30865</c:v>
                </c:pt>
                <c:pt idx="18" formatCode="_(* #,##0_);_(* \(#,##0\);_(* &quot;-&quot;_);_(@_)">
                  <c:v>32111</c:v>
                </c:pt>
                <c:pt idx="19" formatCode="_(* #,##0_);_(* \(#,##0\);_(* &quot;-&quot;_);_(@_)">
                  <c:v>32382</c:v>
                </c:pt>
                <c:pt idx="20" formatCode="_(* #,##0_);_(* \(#,##0\);_(* &quot;-&quot;_);_(@_)">
                  <c:v>32818</c:v>
                </c:pt>
                <c:pt idx="21" formatCode="_(* #,##0_);_(* \(#,##0\);_(* &quot;-&quot;_);_(@_)">
                  <c:v>32490</c:v>
                </c:pt>
                <c:pt idx="22" formatCode="_(* #,##0_);_(* \(#,##0\);_(* &quot;-&quot;_);_(@_)">
                  <c:v>32628</c:v>
                </c:pt>
                <c:pt idx="23" formatCode="_(* #,##0_);_(* \(#,##0\);_(* &quot;-&quot;_);_(@_)">
                  <c:v>32822</c:v>
                </c:pt>
                <c:pt idx="24" formatCode="_(* #,##0_);_(* \(#,##0\);_(* &quot;-&quot;_);_(@_)">
                  <c:v>33155</c:v>
                </c:pt>
                <c:pt idx="25" formatCode="_(* #,##0_);_(* \(#,##0\);_(* &quot;-&quot;_);_(@_)">
                  <c:v>33386</c:v>
                </c:pt>
                <c:pt idx="26" formatCode="_(* #,##0_);_(* \(#,##0\);_(* &quot;-&quot;_);_(@_)">
                  <c:v>33980</c:v>
                </c:pt>
                <c:pt idx="27" formatCode="_(* #,##0_);_(* \(#,##0\);_(* &quot;-&quot;_);_(@_)">
                  <c:v>34055</c:v>
                </c:pt>
                <c:pt idx="28" formatCode="_(* #,##0_);_(* \(#,##0\);_(* &quot;-&quot;_);_(@_)">
                  <c:v>34111</c:v>
                </c:pt>
                <c:pt idx="29" formatCode="_(* #,##0_);_(* \(#,##0\);_(* &quot;-&quot;_);_(@_)">
                  <c:v>34191</c:v>
                </c:pt>
                <c:pt idx="30" formatCode="_(* #,##0_);_(* \(#,##0\);_(* &quot;-&quot;_);_(@_)">
                  <c:v>34363</c:v>
                </c:pt>
                <c:pt idx="31" formatCode="_(* #,##0_);_(* \(#,##0\);_(* &quot;-&quot;_);_(@_)">
                  <c:v>34764</c:v>
                </c:pt>
                <c:pt idx="32" formatCode="_(* #,##0_);_(* \(#,##0\);_(* &quot;-&quot;_);_(@_)">
                  <c:v>35873</c:v>
                </c:pt>
                <c:pt idx="33" formatCode="_(* #,##0_);_(* \(#,##0\);_(* &quot;-&quot;_);_(@_)">
                  <c:v>39054</c:v>
                </c:pt>
                <c:pt idx="34" formatCode="_(* #,##0_);_(* \(#,##0\);_(* &quot;-&quot;_);_(@_)">
                  <c:v>39161</c:v>
                </c:pt>
                <c:pt idx="35" formatCode="_(* #,##0_);_(* \(#,##0\);_(* &quot;-&quot;_);_(@_)">
                  <c:v>39395</c:v>
                </c:pt>
                <c:pt idx="36" formatCode="_(* #,##0_);_(* \(#,##0\);_(* &quot;-&quot;_);_(@_)">
                  <c:v>39900</c:v>
                </c:pt>
                <c:pt idx="37" formatCode="_(* #,##0_);_(* \(#,##0\);_(* &quot;-&quot;_);_(@_)">
                  <c:v>39872</c:v>
                </c:pt>
                <c:pt idx="38" formatCode="_(* #,##0_);_(* \(#,##0\);_(* &quot;-&quot;_);_(@_)">
                  <c:v>40001</c:v>
                </c:pt>
                <c:pt idx="39" formatCode="_(* #,##0_);_(* \(#,##0\);_(* &quot;-&quot;_);_(@_)">
                  <c:v>40317</c:v>
                </c:pt>
                <c:pt idx="40" formatCode="_(* #,##0_);_(* \(#,##0\);_(* &quot;-&quot;_);_(@_)">
                  <c:v>40968</c:v>
                </c:pt>
                <c:pt idx="41" formatCode="_(* #,##0_);_(* \(#,##0\);_(* &quot;-&quot;_);_(@_)">
                  <c:v>41333</c:v>
                </c:pt>
                <c:pt idx="42" formatCode="_(* #,##0_);_(* \(#,##0\);_(* &quot;-&quot;_);_(@_)">
                  <c:v>41504</c:v>
                </c:pt>
                <c:pt idx="43" formatCode="_(* #,##0_);_(* \(#,##0\);_(* &quot;-&quot;_);_(@_)">
                  <c:v>41654</c:v>
                </c:pt>
                <c:pt idx="44" formatCode="_(* #,##0_);_(* \(#,##0\);_(* &quot;-&quot;_);_(@_)">
                  <c:v>41902</c:v>
                </c:pt>
                <c:pt idx="45" formatCode="_(* #,##0_);_(* \(#,##0\);_(* &quot;-&quot;_);_(@_)">
                  <c:v>42004</c:v>
                </c:pt>
                <c:pt idx="46" formatCode="_(* #,##0_);_(* \(#,##0\);_(* &quot;-&quot;_);_(@_)">
                  <c:v>42357</c:v>
                </c:pt>
                <c:pt idx="47" formatCode="_(* #,##0_);_(* \(#,##0\);_(* &quot;-&quot;_);_(@_)">
                  <c:v>42555</c:v>
                </c:pt>
                <c:pt idx="48" formatCode="_(* #,##0_);_(* \(#,##0\);_(* &quot;-&quot;_);_(@_)">
                  <c:v>43362</c:v>
                </c:pt>
                <c:pt idx="49" formatCode="_(* #,##0_);_(* \(#,##0\);_(* &quot;-&quot;_);_(@_)">
                  <c:v>43640</c:v>
                </c:pt>
                <c:pt idx="50" formatCode="_(* #,##0_);_(* \(#,##0\);_(* &quot;-&quot;_);_(@_)">
                  <c:v>45397</c:v>
                </c:pt>
                <c:pt idx="51" formatCode="_(* #,##0_);_(* \(#,##0\);_(* &quot;-&quot;_);_(@_)">
                  <c:v>45669</c:v>
                </c:pt>
                <c:pt idx="52" formatCode="_(* #,##0_);_(* \(#,##0\);_(* &quot;-&quot;_);_(@_)">
                  <c:v>45846</c:v>
                </c:pt>
                <c:pt idx="53" formatCode="_(* #,##0_);_(* \(#,##0\);_(* &quot;-&quot;_);_(@_)">
                  <c:v>45895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858624"/>
        <c:axId val="72864512"/>
      </c:lineChart>
      <c:catAx>
        <c:axId val="728586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500"/>
            </a:pPr>
            <a:endParaRPr lang="ko-KR"/>
          </a:p>
        </c:txPr>
        <c:crossAx val="72864512"/>
        <c:crosses val="autoZero"/>
        <c:auto val="1"/>
        <c:lblAlgn val="ctr"/>
        <c:lblOffset val="100"/>
        <c:noMultiLvlLbl val="0"/>
      </c:catAx>
      <c:valAx>
        <c:axId val="72864512"/>
        <c:scaling>
          <c:orientation val="minMax"/>
          <c:max val="46000"/>
          <c:min val="13000"/>
        </c:scaling>
        <c:delete val="0"/>
        <c:axPos val="l"/>
        <c:numFmt formatCode="_(* #,##0_);_(* \(#,##0\);_(* &quot;-&quot;_);_(@_)" sourceLinked="1"/>
        <c:majorTickMark val="out"/>
        <c:minorTickMark val="none"/>
        <c:tickLblPos val="nextTo"/>
        <c:txPr>
          <a:bodyPr/>
          <a:lstStyle/>
          <a:p>
            <a:pPr>
              <a:defRPr sz="600"/>
            </a:pPr>
            <a:endParaRPr lang="ko-KR"/>
          </a:p>
        </c:txPr>
        <c:crossAx val="72858624"/>
        <c:crosses val="autoZero"/>
        <c:crossBetween val="between"/>
        <c:majorUnit val="5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strRef>
              <c:f>'07~년 협회종합(본부수정)'!$C$15:$C$68</c:f>
              <c:strCache>
                <c:ptCount val="54"/>
                <c:pt idx="0">
                  <c:v>08년1월</c:v>
                </c:pt>
                <c:pt idx="1">
                  <c:v>08년2월</c:v>
                </c:pt>
                <c:pt idx="2">
                  <c:v>08년3월</c:v>
                </c:pt>
                <c:pt idx="3">
                  <c:v>08년4월</c:v>
                </c:pt>
                <c:pt idx="4">
                  <c:v>08년5월</c:v>
                </c:pt>
                <c:pt idx="5">
                  <c:v>08년6월</c:v>
                </c:pt>
                <c:pt idx="6">
                  <c:v>08년7월</c:v>
                </c:pt>
                <c:pt idx="7">
                  <c:v>08년8월</c:v>
                </c:pt>
                <c:pt idx="8">
                  <c:v>08년9월</c:v>
                </c:pt>
                <c:pt idx="9">
                  <c:v>08년10월</c:v>
                </c:pt>
                <c:pt idx="10">
                  <c:v>08년11월</c:v>
                </c:pt>
                <c:pt idx="11">
                  <c:v>08년12월</c:v>
                </c:pt>
                <c:pt idx="12">
                  <c:v>09년1월</c:v>
                </c:pt>
                <c:pt idx="13">
                  <c:v>09년2월</c:v>
                </c:pt>
                <c:pt idx="14">
                  <c:v>09년3월</c:v>
                </c:pt>
                <c:pt idx="15">
                  <c:v>09년4월</c:v>
                </c:pt>
                <c:pt idx="16">
                  <c:v>09년5월</c:v>
                </c:pt>
                <c:pt idx="17">
                  <c:v>09년6월</c:v>
                </c:pt>
                <c:pt idx="18">
                  <c:v>09년7월</c:v>
                </c:pt>
                <c:pt idx="19">
                  <c:v>09년8월</c:v>
                </c:pt>
                <c:pt idx="20">
                  <c:v>09년9월</c:v>
                </c:pt>
                <c:pt idx="21">
                  <c:v>09년10월</c:v>
                </c:pt>
                <c:pt idx="22">
                  <c:v>09년11월</c:v>
                </c:pt>
                <c:pt idx="23">
                  <c:v>09년12월</c:v>
                </c:pt>
                <c:pt idx="24">
                  <c:v>10년1월</c:v>
                </c:pt>
                <c:pt idx="25">
                  <c:v>10년2월</c:v>
                </c:pt>
                <c:pt idx="26">
                  <c:v>10년3월</c:v>
                </c:pt>
                <c:pt idx="27">
                  <c:v>10년4월</c:v>
                </c:pt>
                <c:pt idx="28">
                  <c:v>10년5월</c:v>
                </c:pt>
                <c:pt idx="29">
                  <c:v>10년6월</c:v>
                </c:pt>
                <c:pt idx="30">
                  <c:v>10년7월</c:v>
                </c:pt>
                <c:pt idx="31">
                  <c:v>10년8월</c:v>
                </c:pt>
                <c:pt idx="32">
                  <c:v>10년9월</c:v>
                </c:pt>
                <c:pt idx="33">
                  <c:v>10년10월</c:v>
                </c:pt>
                <c:pt idx="34">
                  <c:v>10년11월</c:v>
                </c:pt>
                <c:pt idx="35">
                  <c:v>10년12월</c:v>
                </c:pt>
                <c:pt idx="36">
                  <c:v>11년1월</c:v>
                </c:pt>
                <c:pt idx="37">
                  <c:v>11년2월</c:v>
                </c:pt>
                <c:pt idx="38">
                  <c:v>11년3월</c:v>
                </c:pt>
                <c:pt idx="39">
                  <c:v>11년4월</c:v>
                </c:pt>
                <c:pt idx="40">
                  <c:v>11년5월</c:v>
                </c:pt>
                <c:pt idx="41">
                  <c:v>11년6월</c:v>
                </c:pt>
                <c:pt idx="42">
                  <c:v>11년7월</c:v>
                </c:pt>
                <c:pt idx="43">
                  <c:v>11년8월</c:v>
                </c:pt>
                <c:pt idx="44">
                  <c:v>11년9월</c:v>
                </c:pt>
                <c:pt idx="45">
                  <c:v>11년10월</c:v>
                </c:pt>
                <c:pt idx="46">
                  <c:v>11년11월</c:v>
                </c:pt>
                <c:pt idx="47">
                  <c:v>11년12월</c:v>
                </c:pt>
                <c:pt idx="48">
                  <c:v>12년01월</c:v>
                </c:pt>
                <c:pt idx="49">
                  <c:v>12년02월</c:v>
                </c:pt>
                <c:pt idx="50">
                  <c:v>12년03월</c:v>
                </c:pt>
                <c:pt idx="51">
                  <c:v>12년04월</c:v>
                </c:pt>
                <c:pt idx="52">
                  <c:v>12년05월</c:v>
                </c:pt>
                <c:pt idx="53">
                  <c:v>12년06월</c:v>
                </c:pt>
              </c:strCache>
            </c:strRef>
          </c:cat>
          <c:val>
            <c:numRef>
              <c:f>'07~년 협회종합(본부수정)'!$M$15:$M$68</c:f>
              <c:numCache>
                <c:formatCode>_(* #,##0_);_(* \(#,##0\);_(* "-"_);_(@_)</c:formatCode>
                <c:ptCount val="54"/>
                <c:pt idx="0">
                  <c:v>13438</c:v>
                </c:pt>
                <c:pt idx="1">
                  <c:v>13214</c:v>
                </c:pt>
                <c:pt idx="2">
                  <c:v>12663</c:v>
                </c:pt>
                <c:pt idx="3">
                  <c:v>13409</c:v>
                </c:pt>
                <c:pt idx="4">
                  <c:v>10759</c:v>
                </c:pt>
                <c:pt idx="5">
                  <c:v>10759</c:v>
                </c:pt>
                <c:pt idx="6">
                  <c:v>7983</c:v>
                </c:pt>
                <c:pt idx="7">
                  <c:v>11073</c:v>
                </c:pt>
                <c:pt idx="8">
                  <c:v>11609</c:v>
                </c:pt>
                <c:pt idx="9">
                  <c:v>16955</c:v>
                </c:pt>
                <c:pt idx="10">
                  <c:v>17237</c:v>
                </c:pt>
                <c:pt idx="11">
                  <c:v>17093</c:v>
                </c:pt>
                <c:pt idx="12">
                  <c:v>17460</c:v>
                </c:pt>
                <c:pt idx="13">
                  <c:v>17812</c:v>
                </c:pt>
                <c:pt idx="14">
                  <c:v>18221</c:v>
                </c:pt>
                <c:pt idx="15">
                  <c:v>18509</c:v>
                </c:pt>
                <c:pt idx="16">
                  <c:v>18531</c:v>
                </c:pt>
                <c:pt idx="17">
                  <c:v>17083</c:v>
                </c:pt>
                <c:pt idx="18">
                  <c:v>14904</c:v>
                </c:pt>
                <c:pt idx="19">
                  <c:v>15142</c:v>
                </c:pt>
                <c:pt idx="20">
                  <c:v>16133</c:v>
                </c:pt>
                <c:pt idx="21">
                  <c:v>16331</c:v>
                </c:pt>
                <c:pt idx="22">
                  <c:v>16095</c:v>
                </c:pt>
                <c:pt idx="23">
                  <c:v>17131</c:v>
                </c:pt>
                <c:pt idx="24">
                  <c:v>16446.000000000004</c:v>
                </c:pt>
                <c:pt idx="25">
                  <c:v>14421</c:v>
                </c:pt>
                <c:pt idx="26">
                  <c:v>17283.000000000004</c:v>
                </c:pt>
                <c:pt idx="27">
                  <c:v>16879.999999999996</c:v>
                </c:pt>
                <c:pt idx="28">
                  <c:v>16315.999999999998</c:v>
                </c:pt>
                <c:pt idx="29">
                  <c:v>16914</c:v>
                </c:pt>
                <c:pt idx="30">
                  <c:v>16737</c:v>
                </c:pt>
                <c:pt idx="31">
                  <c:v>16416</c:v>
                </c:pt>
                <c:pt idx="32">
                  <c:v>17380.999999999996</c:v>
                </c:pt>
                <c:pt idx="33">
                  <c:v>17643</c:v>
                </c:pt>
                <c:pt idx="34">
                  <c:v>17899</c:v>
                </c:pt>
                <c:pt idx="35">
                  <c:v>18074</c:v>
                </c:pt>
                <c:pt idx="36">
                  <c:v>17358</c:v>
                </c:pt>
                <c:pt idx="37">
                  <c:v>18480</c:v>
                </c:pt>
                <c:pt idx="38">
                  <c:v>18176</c:v>
                </c:pt>
                <c:pt idx="39">
                  <c:v>17705</c:v>
                </c:pt>
                <c:pt idx="40">
                  <c:v>17517</c:v>
                </c:pt>
                <c:pt idx="41">
                  <c:v>17936</c:v>
                </c:pt>
                <c:pt idx="42">
                  <c:v>17764</c:v>
                </c:pt>
                <c:pt idx="43">
                  <c:v>17928</c:v>
                </c:pt>
                <c:pt idx="44">
                  <c:v>17150</c:v>
                </c:pt>
                <c:pt idx="45">
                  <c:v>17582.999999999996</c:v>
                </c:pt>
                <c:pt idx="46">
                  <c:v>17890</c:v>
                </c:pt>
                <c:pt idx="47">
                  <c:v>18584</c:v>
                </c:pt>
                <c:pt idx="48">
                  <c:v>17342</c:v>
                </c:pt>
                <c:pt idx="49">
                  <c:v>18701</c:v>
                </c:pt>
                <c:pt idx="50">
                  <c:v>19305.000000000004</c:v>
                </c:pt>
                <c:pt idx="51">
                  <c:v>18377</c:v>
                </c:pt>
                <c:pt idx="52">
                  <c:v>18238</c:v>
                </c:pt>
                <c:pt idx="53">
                  <c:v>18242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098880"/>
        <c:axId val="87100416"/>
      </c:lineChart>
      <c:catAx>
        <c:axId val="8709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400"/>
            </a:pPr>
            <a:endParaRPr lang="ko-KR"/>
          </a:p>
        </c:txPr>
        <c:crossAx val="87100416"/>
        <c:crosses val="autoZero"/>
        <c:auto val="1"/>
        <c:lblAlgn val="ctr"/>
        <c:lblOffset val="100"/>
        <c:noMultiLvlLbl val="0"/>
      </c:catAx>
      <c:valAx>
        <c:axId val="87100416"/>
        <c:scaling>
          <c:orientation val="minMax"/>
          <c:max val="21000"/>
          <c:min val="6000"/>
        </c:scaling>
        <c:delete val="0"/>
        <c:axPos val="l"/>
        <c:numFmt formatCode="_(* #,##0_);_(* \(#,##0\);_(* &quot;-&quot;_);_(@_)" sourceLinked="1"/>
        <c:majorTickMark val="out"/>
        <c:minorTickMark val="none"/>
        <c:tickLblPos val="nextTo"/>
        <c:txPr>
          <a:bodyPr/>
          <a:lstStyle/>
          <a:p>
            <a:pPr>
              <a:defRPr sz="600"/>
            </a:pPr>
            <a:endParaRPr lang="ko-KR"/>
          </a:p>
        </c:txPr>
        <c:crossAx val="87098880"/>
        <c:crosses val="autoZero"/>
        <c:crossBetween val="between"/>
        <c:majorUnit val="1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247594050743656E-2"/>
          <c:y val="4.7452427821525311E-2"/>
          <c:w val="0.9376879921259843"/>
          <c:h val="0.77101963817024277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cat>
            <c:strRef>
              <c:f>'07~년 협회종합(본부수정)'!$C$15:$C$68</c:f>
              <c:strCache>
                <c:ptCount val="54"/>
                <c:pt idx="0">
                  <c:v>08년1월</c:v>
                </c:pt>
                <c:pt idx="1">
                  <c:v>08년2월</c:v>
                </c:pt>
                <c:pt idx="2">
                  <c:v>08년3월</c:v>
                </c:pt>
                <c:pt idx="3">
                  <c:v>08년4월</c:v>
                </c:pt>
                <c:pt idx="4">
                  <c:v>08년5월</c:v>
                </c:pt>
                <c:pt idx="5">
                  <c:v>08년6월</c:v>
                </c:pt>
                <c:pt idx="6">
                  <c:v>08년7월</c:v>
                </c:pt>
                <c:pt idx="7">
                  <c:v>08년8월</c:v>
                </c:pt>
                <c:pt idx="8">
                  <c:v>08년9월</c:v>
                </c:pt>
                <c:pt idx="9">
                  <c:v>08년10월</c:v>
                </c:pt>
                <c:pt idx="10">
                  <c:v>08년11월</c:v>
                </c:pt>
                <c:pt idx="11">
                  <c:v>08년12월</c:v>
                </c:pt>
                <c:pt idx="12">
                  <c:v>09년1월</c:v>
                </c:pt>
                <c:pt idx="13">
                  <c:v>09년2월</c:v>
                </c:pt>
                <c:pt idx="14">
                  <c:v>09년3월</c:v>
                </c:pt>
                <c:pt idx="15">
                  <c:v>09년4월</c:v>
                </c:pt>
                <c:pt idx="16">
                  <c:v>09년5월</c:v>
                </c:pt>
                <c:pt idx="17">
                  <c:v>09년6월</c:v>
                </c:pt>
                <c:pt idx="18">
                  <c:v>09년7월</c:v>
                </c:pt>
                <c:pt idx="19">
                  <c:v>09년8월</c:v>
                </c:pt>
                <c:pt idx="20">
                  <c:v>09년9월</c:v>
                </c:pt>
                <c:pt idx="21">
                  <c:v>09년10월</c:v>
                </c:pt>
                <c:pt idx="22">
                  <c:v>09년11월</c:v>
                </c:pt>
                <c:pt idx="23">
                  <c:v>09년12월</c:v>
                </c:pt>
                <c:pt idx="24">
                  <c:v>10년1월</c:v>
                </c:pt>
                <c:pt idx="25">
                  <c:v>10년2월</c:v>
                </c:pt>
                <c:pt idx="26">
                  <c:v>10년3월</c:v>
                </c:pt>
                <c:pt idx="27">
                  <c:v>10년4월</c:v>
                </c:pt>
                <c:pt idx="28">
                  <c:v>10년5월</c:v>
                </c:pt>
                <c:pt idx="29">
                  <c:v>10년6월</c:v>
                </c:pt>
                <c:pt idx="30">
                  <c:v>10년7월</c:v>
                </c:pt>
                <c:pt idx="31">
                  <c:v>10년8월</c:v>
                </c:pt>
                <c:pt idx="32">
                  <c:v>10년9월</c:v>
                </c:pt>
                <c:pt idx="33">
                  <c:v>10년10월</c:v>
                </c:pt>
                <c:pt idx="34">
                  <c:v>10년11월</c:v>
                </c:pt>
                <c:pt idx="35">
                  <c:v>10년12월</c:v>
                </c:pt>
                <c:pt idx="36">
                  <c:v>11년1월</c:v>
                </c:pt>
                <c:pt idx="37">
                  <c:v>11년2월</c:v>
                </c:pt>
                <c:pt idx="38">
                  <c:v>11년3월</c:v>
                </c:pt>
                <c:pt idx="39">
                  <c:v>11년4월</c:v>
                </c:pt>
                <c:pt idx="40">
                  <c:v>11년5월</c:v>
                </c:pt>
                <c:pt idx="41">
                  <c:v>11년6월</c:v>
                </c:pt>
                <c:pt idx="42">
                  <c:v>11년7월</c:v>
                </c:pt>
                <c:pt idx="43">
                  <c:v>11년8월</c:v>
                </c:pt>
                <c:pt idx="44">
                  <c:v>11년9월</c:v>
                </c:pt>
                <c:pt idx="45">
                  <c:v>11년10월</c:v>
                </c:pt>
                <c:pt idx="46">
                  <c:v>11년11월</c:v>
                </c:pt>
                <c:pt idx="47">
                  <c:v>11년12월</c:v>
                </c:pt>
                <c:pt idx="48">
                  <c:v>12년01월</c:v>
                </c:pt>
                <c:pt idx="49">
                  <c:v>12년02월</c:v>
                </c:pt>
                <c:pt idx="50">
                  <c:v>12년03월</c:v>
                </c:pt>
                <c:pt idx="51">
                  <c:v>12년04월</c:v>
                </c:pt>
                <c:pt idx="52">
                  <c:v>12년05월</c:v>
                </c:pt>
                <c:pt idx="53">
                  <c:v>12년06월</c:v>
                </c:pt>
              </c:strCache>
            </c:strRef>
          </c:cat>
          <c:val>
            <c:numRef>
              <c:f>'07~년 협회종합(본부수정)'!$X$15:$X$68</c:f>
              <c:numCache>
                <c:formatCode>_("₩"* #,##0_);_("₩"* \(#,##0\);_("₩"* "-"_);_(@_)</c:formatCode>
                <c:ptCount val="54"/>
                <c:pt idx="0">
                  <c:v>888718000</c:v>
                </c:pt>
                <c:pt idx="1">
                  <c:v>857519000</c:v>
                </c:pt>
                <c:pt idx="2">
                  <c:v>889704000</c:v>
                </c:pt>
                <c:pt idx="3">
                  <c:v>904997000</c:v>
                </c:pt>
                <c:pt idx="4">
                  <c:v>863233000</c:v>
                </c:pt>
                <c:pt idx="5">
                  <c:v>928780000</c:v>
                </c:pt>
                <c:pt idx="6">
                  <c:v>711410000</c:v>
                </c:pt>
                <c:pt idx="7">
                  <c:v>1019456000</c:v>
                </c:pt>
                <c:pt idx="8">
                  <c:v>932696000</c:v>
                </c:pt>
                <c:pt idx="9">
                  <c:v>1248801872</c:v>
                </c:pt>
                <c:pt idx="10">
                  <c:v>1528171776</c:v>
                </c:pt>
                <c:pt idx="11">
                  <c:v>1535403271</c:v>
                </c:pt>
                <c:pt idx="12">
                  <c:v>1259994969</c:v>
                </c:pt>
                <c:pt idx="13">
                  <c:v>1494390347</c:v>
                </c:pt>
                <c:pt idx="14">
                  <c:v>1738484159</c:v>
                </c:pt>
                <c:pt idx="15">
                  <c:v>1425781971</c:v>
                </c:pt>
                <c:pt idx="16">
                  <c:v>1647202019</c:v>
                </c:pt>
                <c:pt idx="17">
                  <c:v>1370560516</c:v>
                </c:pt>
                <c:pt idx="18">
                  <c:v>1472017261</c:v>
                </c:pt>
                <c:pt idx="19">
                  <c:v>1729870666</c:v>
                </c:pt>
                <c:pt idx="20">
                  <c:v>1577592079</c:v>
                </c:pt>
                <c:pt idx="21">
                  <c:v>1466829052</c:v>
                </c:pt>
                <c:pt idx="22">
                  <c:v>1777143778</c:v>
                </c:pt>
                <c:pt idx="23">
                  <c:v>1744688374</c:v>
                </c:pt>
                <c:pt idx="24">
                  <c:v>1831382719</c:v>
                </c:pt>
                <c:pt idx="25">
                  <c:v>1622752993</c:v>
                </c:pt>
                <c:pt idx="26">
                  <c:v>1610113642</c:v>
                </c:pt>
                <c:pt idx="27">
                  <c:v>1586933384</c:v>
                </c:pt>
                <c:pt idx="28">
                  <c:v>1881461646</c:v>
                </c:pt>
                <c:pt idx="29">
                  <c:v>1696102600</c:v>
                </c:pt>
                <c:pt idx="30">
                  <c:v>1704889766</c:v>
                </c:pt>
                <c:pt idx="31">
                  <c:v>1929696657</c:v>
                </c:pt>
                <c:pt idx="32">
                  <c:v>1821059984</c:v>
                </c:pt>
                <c:pt idx="33">
                  <c:v>1926808048</c:v>
                </c:pt>
                <c:pt idx="34">
                  <c:v>1782129116</c:v>
                </c:pt>
                <c:pt idx="35">
                  <c:v>2016212391</c:v>
                </c:pt>
                <c:pt idx="36">
                  <c:v>2154282291</c:v>
                </c:pt>
                <c:pt idx="37">
                  <c:v>1930291698</c:v>
                </c:pt>
                <c:pt idx="38">
                  <c:v>1896544797</c:v>
                </c:pt>
                <c:pt idx="39">
                  <c:v>1772666093</c:v>
                </c:pt>
                <c:pt idx="40">
                  <c:v>2210744150</c:v>
                </c:pt>
                <c:pt idx="41">
                  <c:v>2015307382</c:v>
                </c:pt>
                <c:pt idx="42">
                  <c:v>2174910455</c:v>
                </c:pt>
                <c:pt idx="43">
                  <c:v>1858226146</c:v>
                </c:pt>
                <c:pt idx="44">
                  <c:v>1930281532</c:v>
                </c:pt>
                <c:pt idx="45">
                  <c:v>2122974342</c:v>
                </c:pt>
                <c:pt idx="46">
                  <c:v>2086126339</c:v>
                </c:pt>
                <c:pt idx="47">
                  <c:v>2667361448</c:v>
                </c:pt>
                <c:pt idx="48">
                  <c:v>2183592268</c:v>
                </c:pt>
                <c:pt idx="49">
                  <c:v>2133923293</c:v>
                </c:pt>
                <c:pt idx="50">
                  <c:v>2059120842</c:v>
                </c:pt>
                <c:pt idx="51">
                  <c:v>2327992210</c:v>
                </c:pt>
                <c:pt idx="52">
                  <c:v>1977517558</c:v>
                </c:pt>
                <c:pt idx="53">
                  <c:v>1873510367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151296"/>
        <c:axId val="104153088"/>
      </c:lineChart>
      <c:catAx>
        <c:axId val="104151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/>
            </a:pPr>
            <a:endParaRPr lang="ko-KR"/>
          </a:p>
        </c:txPr>
        <c:crossAx val="104153088"/>
        <c:crosses val="autoZero"/>
        <c:auto val="1"/>
        <c:lblAlgn val="ctr"/>
        <c:lblOffset val="100"/>
        <c:noMultiLvlLbl val="0"/>
      </c:catAx>
      <c:valAx>
        <c:axId val="104153088"/>
        <c:scaling>
          <c:orientation val="minMax"/>
          <c:min val="400000000"/>
        </c:scaling>
        <c:delete val="0"/>
        <c:axPos val="l"/>
        <c:numFmt formatCode="_(&quot;₩&quot;* #,##0_);_(&quot;₩&quot;* \(#,##0\);_(&quot;₩&quot;* &quot;-&quot;_);_(@_)" sourceLinked="1"/>
        <c:majorTickMark val="none"/>
        <c:minorTickMark val="none"/>
        <c:tickLblPos val="nextTo"/>
        <c:txPr>
          <a:bodyPr/>
          <a:lstStyle/>
          <a:p>
            <a:pPr>
              <a:defRPr sz="500"/>
            </a:pPr>
            <a:endParaRPr lang="ko-KR"/>
          </a:p>
        </c:txPr>
        <c:crossAx val="104151296"/>
        <c:crosses val="autoZero"/>
        <c:crossBetween val="between"/>
        <c:majorUnit val="200000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6900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solidFill>
                <a:schemeClr val="accent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9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'07~년 협회종합(본부수정)'!$BA$5:$BA$8</c:f>
              <c:strCache>
                <c:ptCount val="4"/>
                <c:pt idx="0">
                  <c:v>2008년</c:v>
                </c:pt>
                <c:pt idx="1">
                  <c:v>2009년</c:v>
                </c:pt>
                <c:pt idx="2">
                  <c:v>2010년</c:v>
                </c:pt>
                <c:pt idx="3">
                  <c:v>2011년</c:v>
                </c:pt>
              </c:strCache>
            </c:strRef>
          </c:cat>
          <c:val>
            <c:numRef>
              <c:f>'07~년 협회종합(본부수정)'!$BB$5:$BB$8</c:f>
              <c:numCache>
                <c:formatCode>"₩"#,##0_);[Red]\("₩"#,##0\)</c:formatCode>
                <c:ptCount val="4"/>
                <c:pt idx="0">
                  <c:v>12308889919</c:v>
                </c:pt>
                <c:pt idx="1">
                  <c:v>18704555191</c:v>
                </c:pt>
                <c:pt idx="2">
                  <c:v>21409542946</c:v>
                </c:pt>
                <c:pt idx="3">
                  <c:v>24819716673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104164736"/>
        <c:axId val="104178816"/>
      </c:barChart>
      <c:catAx>
        <c:axId val="104164736"/>
        <c:scaling>
          <c:orientation val="minMax"/>
        </c:scaling>
        <c:delete val="0"/>
        <c:axPos val="b"/>
        <c:majorTickMark val="out"/>
        <c:minorTickMark val="none"/>
        <c:tickLblPos val="nextTo"/>
        <c:crossAx val="104178816"/>
        <c:crosses val="autoZero"/>
        <c:auto val="1"/>
        <c:lblAlgn val="ctr"/>
        <c:lblOffset val="100"/>
        <c:noMultiLvlLbl val="0"/>
      </c:catAx>
      <c:valAx>
        <c:axId val="104178816"/>
        <c:scaling>
          <c:orientation val="minMax"/>
        </c:scaling>
        <c:delete val="1"/>
        <c:axPos val="l"/>
        <c:numFmt formatCode="&quot;₩&quot;#,##0_);[Red]\(&quot;₩&quot;#,##0\)" sourceLinked="1"/>
        <c:majorTickMark val="out"/>
        <c:minorTickMark val="none"/>
        <c:tickLblPos val="nextTo"/>
        <c:crossAx val="1041647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3"/>
              <c:layout/>
              <c:spPr/>
              <c:txPr>
                <a:bodyPr/>
                <a:lstStyle/>
                <a:p>
                  <a:pPr>
                    <a:defRPr sz="900"/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9168617461505796E-2"/>
                  <c:y val="-3.4386498831671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4"/>
              <c:layout>
                <c:manualLayout>
                  <c:x val="-9.5013526950083207E-2"/>
                  <c:y val="2.8113839112769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6"/>
              <c:layout>
                <c:manualLayout>
                  <c:x val="-0.11720267137458115"/>
                  <c:y val="3.0626036248909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3"/>
              <c:layout>
                <c:manualLayout>
                  <c:x val="-1.1434406963373667E-2"/>
                  <c:y val="2.1996951123368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천복궁헌금현황!$H$352:$AX$352</c:f>
              <c:strCache>
                <c:ptCount val="43"/>
                <c:pt idx="0">
                  <c:v>2008년12월</c:v>
                </c:pt>
                <c:pt idx="1">
                  <c:v>2009년1월</c:v>
                </c:pt>
                <c:pt idx="2">
                  <c:v>2009년2월</c:v>
                </c:pt>
                <c:pt idx="3">
                  <c:v>2009년3월</c:v>
                </c:pt>
                <c:pt idx="4">
                  <c:v>2009년4월</c:v>
                </c:pt>
                <c:pt idx="5">
                  <c:v>2009년5월</c:v>
                </c:pt>
                <c:pt idx="6">
                  <c:v>2009년6월</c:v>
                </c:pt>
                <c:pt idx="7">
                  <c:v>2009년7월</c:v>
                </c:pt>
                <c:pt idx="8">
                  <c:v>2009년8월</c:v>
                </c:pt>
                <c:pt idx="9">
                  <c:v>2009년9월</c:v>
                </c:pt>
                <c:pt idx="10">
                  <c:v>2009년10월</c:v>
                </c:pt>
                <c:pt idx="11">
                  <c:v>2009년11월</c:v>
                </c:pt>
                <c:pt idx="12">
                  <c:v>2009년12월</c:v>
                </c:pt>
                <c:pt idx="13">
                  <c:v>2010년1월</c:v>
                </c:pt>
                <c:pt idx="14">
                  <c:v>2010년2월</c:v>
                </c:pt>
                <c:pt idx="15">
                  <c:v>2010년3월</c:v>
                </c:pt>
                <c:pt idx="16">
                  <c:v>2010년4월</c:v>
                </c:pt>
                <c:pt idx="17">
                  <c:v>2010년5월</c:v>
                </c:pt>
                <c:pt idx="18">
                  <c:v>2010년6월</c:v>
                </c:pt>
                <c:pt idx="19">
                  <c:v>2010년7월</c:v>
                </c:pt>
                <c:pt idx="20">
                  <c:v>2010년8월</c:v>
                </c:pt>
                <c:pt idx="21">
                  <c:v>2010년9월</c:v>
                </c:pt>
                <c:pt idx="22">
                  <c:v>2010년10월</c:v>
                </c:pt>
                <c:pt idx="23">
                  <c:v>2010년11월</c:v>
                </c:pt>
                <c:pt idx="24">
                  <c:v>2010년12월</c:v>
                </c:pt>
                <c:pt idx="25">
                  <c:v>2011년1월</c:v>
                </c:pt>
                <c:pt idx="26">
                  <c:v>2011년2월</c:v>
                </c:pt>
                <c:pt idx="27">
                  <c:v>2011년3월</c:v>
                </c:pt>
                <c:pt idx="28">
                  <c:v>2011년4월</c:v>
                </c:pt>
                <c:pt idx="29">
                  <c:v>2011년5월</c:v>
                </c:pt>
                <c:pt idx="30">
                  <c:v>2011년6월</c:v>
                </c:pt>
                <c:pt idx="31">
                  <c:v>2011년7월</c:v>
                </c:pt>
                <c:pt idx="32">
                  <c:v>2011년8월</c:v>
                </c:pt>
                <c:pt idx="33">
                  <c:v>2011년9월</c:v>
                </c:pt>
                <c:pt idx="34">
                  <c:v>2011년10월</c:v>
                </c:pt>
                <c:pt idx="35">
                  <c:v>2011년11월</c:v>
                </c:pt>
                <c:pt idx="36">
                  <c:v>2011년12월</c:v>
                </c:pt>
                <c:pt idx="37">
                  <c:v>2012년1월</c:v>
                </c:pt>
                <c:pt idx="38">
                  <c:v>2012년2월</c:v>
                </c:pt>
                <c:pt idx="39">
                  <c:v>2012년3월</c:v>
                </c:pt>
                <c:pt idx="40">
                  <c:v>2012년4월</c:v>
                </c:pt>
                <c:pt idx="41">
                  <c:v>2012년5월</c:v>
                </c:pt>
                <c:pt idx="42">
                  <c:v>2012년6월</c:v>
                </c:pt>
              </c:strCache>
            </c:strRef>
          </c:cat>
          <c:val>
            <c:numRef>
              <c:f>천복궁헌금현황!$G$369:$AX$369</c:f>
              <c:numCache>
                <c:formatCode>_("₩"* #,##0_);_("₩"* \(#,##0\);_("₩"* "-"_);_(@_)</c:formatCode>
                <c:ptCount val="44"/>
                <c:pt idx="1">
                  <c:v>840969264</c:v>
                </c:pt>
                <c:pt idx="2">
                  <c:v>3095230654</c:v>
                </c:pt>
                <c:pt idx="3">
                  <c:v>4779993984</c:v>
                </c:pt>
                <c:pt idx="4">
                  <c:v>10868965562</c:v>
                </c:pt>
                <c:pt idx="5">
                  <c:v>11692146512</c:v>
                </c:pt>
                <c:pt idx="6">
                  <c:v>12146880512</c:v>
                </c:pt>
                <c:pt idx="7">
                  <c:v>12600027838</c:v>
                </c:pt>
                <c:pt idx="8">
                  <c:v>13133064113</c:v>
                </c:pt>
                <c:pt idx="9">
                  <c:v>13512739413</c:v>
                </c:pt>
                <c:pt idx="10">
                  <c:v>13871429666</c:v>
                </c:pt>
                <c:pt idx="11">
                  <c:v>14102746666</c:v>
                </c:pt>
                <c:pt idx="12">
                  <c:v>14331312666</c:v>
                </c:pt>
                <c:pt idx="13">
                  <c:v>14820924787</c:v>
                </c:pt>
                <c:pt idx="14">
                  <c:v>15130509957</c:v>
                </c:pt>
                <c:pt idx="15">
                  <c:v>15277861537</c:v>
                </c:pt>
                <c:pt idx="16">
                  <c:v>15432659156</c:v>
                </c:pt>
                <c:pt idx="17">
                  <c:v>15549362166</c:v>
                </c:pt>
                <c:pt idx="18">
                  <c:v>15629596126</c:v>
                </c:pt>
                <c:pt idx="19">
                  <c:v>15725427061</c:v>
                </c:pt>
                <c:pt idx="20">
                  <c:v>15838050061</c:v>
                </c:pt>
                <c:pt idx="21">
                  <c:v>15961564061</c:v>
                </c:pt>
                <c:pt idx="22">
                  <c:v>16060403549</c:v>
                </c:pt>
                <c:pt idx="23">
                  <c:v>16093586359</c:v>
                </c:pt>
                <c:pt idx="24">
                  <c:v>16138910439</c:v>
                </c:pt>
                <c:pt idx="25">
                  <c:v>16354129843</c:v>
                </c:pt>
                <c:pt idx="26">
                  <c:v>16476257573</c:v>
                </c:pt>
                <c:pt idx="27">
                  <c:v>16540417873</c:v>
                </c:pt>
                <c:pt idx="28">
                  <c:v>16596416465</c:v>
                </c:pt>
                <c:pt idx="29">
                  <c:v>16685141072</c:v>
                </c:pt>
                <c:pt idx="30">
                  <c:v>16737602202</c:v>
                </c:pt>
                <c:pt idx="31">
                  <c:v>16802230745</c:v>
                </c:pt>
                <c:pt idx="32">
                  <c:v>16837194745</c:v>
                </c:pt>
                <c:pt idx="33">
                  <c:v>16954815755</c:v>
                </c:pt>
                <c:pt idx="34">
                  <c:v>17009324349</c:v>
                </c:pt>
                <c:pt idx="35">
                  <c:v>17086579669</c:v>
                </c:pt>
                <c:pt idx="36">
                  <c:v>17341600669</c:v>
                </c:pt>
                <c:pt idx="37">
                  <c:v>17519758264</c:v>
                </c:pt>
                <c:pt idx="38">
                  <c:v>17553206194</c:v>
                </c:pt>
                <c:pt idx="39">
                  <c:v>17591342934</c:v>
                </c:pt>
                <c:pt idx="40">
                  <c:v>17686752289</c:v>
                </c:pt>
                <c:pt idx="41">
                  <c:v>17735400759</c:v>
                </c:pt>
                <c:pt idx="42">
                  <c:v>17766297829</c:v>
                </c:pt>
                <c:pt idx="43">
                  <c:v>17768114798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213888"/>
        <c:axId val="104223872"/>
      </c:lineChart>
      <c:catAx>
        <c:axId val="1042138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ko-KR"/>
          </a:p>
        </c:txPr>
        <c:crossAx val="104223872"/>
        <c:crosses val="autoZero"/>
        <c:auto val="1"/>
        <c:lblAlgn val="ctr"/>
        <c:lblOffset val="100"/>
        <c:noMultiLvlLbl val="0"/>
      </c:catAx>
      <c:valAx>
        <c:axId val="104223872"/>
        <c:scaling>
          <c:orientation val="minMax"/>
        </c:scaling>
        <c:delete val="1"/>
        <c:axPos val="l"/>
        <c:numFmt formatCode="&quot;₩&quot;#,##0_);[Red]\(&quot;₩&quot;#,##0\)" sourceLinked="0"/>
        <c:majorTickMark val="out"/>
        <c:minorTickMark val="none"/>
        <c:tickLblPos val="nextTo"/>
        <c:crossAx val="104213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4BECF-9A03-4F11-B8A4-A9DA5DB38287}" type="datetimeFigureOut">
              <a:rPr lang="ko-KR" altLang="en-US" smtClean="0"/>
              <a:t>2012-07-21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944AE-E0AC-48E1-AAED-D04136D85D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997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7C7A-A957-4324-9A5E-AABA97C96B5A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8B14-3194-4E1B-BFEF-939FF264CBDF}" type="datetimeFigureOut">
              <a:rPr lang="ko-KR" altLang="en-US" smtClean="0"/>
              <a:t>2012-07-21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F02D-62F5-47E7-8C03-8BC69DFBF4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5821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8B14-3194-4E1B-BFEF-939FF264CBDF}" type="datetimeFigureOut">
              <a:rPr lang="ko-KR" altLang="en-US" smtClean="0"/>
              <a:t>2012-07-21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F02D-62F5-47E7-8C03-8BC69DFBF4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1718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8B14-3194-4E1B-BFEF-939FF264CBDF}" type="datetimeFigureOut">
              <a:rPr lang="ko-KR" altLang="en-US" smtClean="0"/>
              <a:t>2012-07-21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F02D-62F5-47E7-8C03-8BC69DFBF4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4891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68FD-6A8F-41F0-AFF6-109C35826635}" type="datetime1">
              <a:rPr lang="ko-KR" altLang="en-US" smtClean="0"/>
              <a:pPr/>
              <a:t>2012-07-21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8F01-47C7-4716-8E87-36C743626B4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2071670" cy="285750"/>
          </a:xfrm>
        </p:spPr>
        <p:txBody>
          <a:bodyPr>
            <a:noAutofit/>
          </a:bodyPr>
          <a:lstStyle>
            <a:lvl1pPr>
              <a:buNone/>
              <a:defRPr sz="1100" baseline="0"/>
            </a:lvl1pPr>
            <a:lvl2pPr>
              <a:defRPr sz="1100" baseline="0"/>
            </a:lvl2pPr>
            <a:lvl3pPr>
              <a:defRPr sz="1100" baseline="0"/>
            </a:lvl3pPr>
            <a:lvl4pPr>
              <a:defRPr sz="1100" baseline="0"/>
            </a:lvl4pPr>
            <a:lvl5pPr>
              <a:defRPr sz="1100" baseline="0"/>
            </a:lvl5pPr>
          </a:lstStyle>
          <a:p>
            <a:pPr lvl="0"/>
            <a:r>
              <a:rPr lang="ko-KR" altLang="en-US" dirty="0" smtClean="0"/>
              <a:t>하나님의 참사랑을 상속받자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2716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768FD-6A8F-41F0-AFF6-109C35826635}" type="datetime1">
              <a:rPr lang="ko-KR" altLang="en-US" smtClean="0"/>
              <a:pPr/>
              <a:t>2012-07-21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8F01-47C7-4716-8E87-36C743626B4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2071670" cy="285750"/>
          </a:xfrm>
        </p:spPr>
        <p:txBody>
          <a:bodyPr>
            <a:noAutofit/>
          </a:bodyPr>
          <a:lstStyle>
            <a:lvl1pPr>
              <a:buNone/>
              <a:defRPr sz="1100" baseline="0"/>
            </a:lvl1pPr>
            <a:lvl2pPr>
              <a:defRPr sz="1100" baseline="0"/>
            </a:lvl2pPr>
            <a:lvl3pPr>
              <a:defRPr sz="1100" baseline="0"/>
            </a:lvl3pPr>
            <a:lvl4pPr>
              <a:defRPr sz="1100" baseline="0"/>
            </a:lvl4pPr>
            <a:lvl5pPr>
              <a:defRPr sz="1100" baseline="0"/>
            </a:lvl5pPr>
          </a:lstStyle>
          <a:p>
            <a:pPr lvl="0"/>
            <a:r>
              <a:rPr lang="ko-KR" altLang="en-US" dirty="0" smtClean="0"/>
              <a:t>하나님의 참사랑을 상속받자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233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8B14-3194-4E1B-BFEF-939FF264CBDF}" type="datetimeFigureOut">
              <a:rPr lang="ko-KR" altLang="en-US" smtClean="0"/>
              <a:t>2012-07-21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F02D-62F5-47E7-8C03-8BC69DFBF4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3997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8B14-3194-4E1B-BFEF-939FF264CBDF}" type="datetimeFigureOut">
              <a:rPr lang="ko-KR" altLang="en-US" smtClean="0"/>
              <a:t>2012-07-21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F02D-62F5-47E7-8C03-8BC69DFBF4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730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8B14-3194-4E1B-BFEF-939FF264CBDF}" type="datetimeFigureOut">
              <a:rPr lang="ko-KR" altLang="en-US" smtClean="0"/>
              <a:t>2012-07-21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F02D-62F5-47E7-8C03-8BC69DFBF4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4631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8B14-3194-4E1B-BFEF-939FF264CBDF}" type="datetimeFigureOut">
              <a:rPr lang="ko-KR" altLang="en-US" smtClean="0"/>
              <a:t>2012-07-21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F02D-62F5-47E7-8C03-8BC69DFBF4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048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8B14-3194-4E1B-BFEF-939FF264CBDF}" type="datetimeFigureOut">
              <a:rPr lang="ko-KR" altLang="en-US" smtClean="0"/>
              <a:t>2012-07-21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F02D-62F5-47E7-8C03-8BC69DFBF4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805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8B14-3194-4E1B-BFEF-939FF264CBDF}" type="datetimeFigureOut">
              <a:rPr lang="ko-KR" altLang="en-US" smtClean="0"/>
              <a:t>2012-07-21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F02D-62F5-47E7-8C03-8BC69DFBF4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8662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8B14-3194-4E1B-BFEF-939FF264CBDF}" type="datetimeFigureOut">
              <a:rPr lang="ko-KR" altLang="en-US" smtClean="0"/>
              <a:t>2012-07-21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F02D-62F5-47E7-8C03-8BC69DFBF4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6264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8B14-3194-4E1B-BFEF-939FF264CBDF}" type="datetimeFigureOut">
              <a:rPr lang="ko-KR" altLang="en-US" smtClean="0"/>
              <a:t>2012-07-21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F02D-62F5-47E7-8C03-8BC69DFBF4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0737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50000">
              <a:schemeClr val="bg1"/>
            </a:gs>
            <a:gs pos="100000">
              <a:schemeClr val="bg2">
                <a:lumMod val="9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A8B14-3194-4E1B-BFEF-939FF264CBDF}" type="datetimeFigureOut">
              <a:rPr lang="ko-KR" altLang="en-US" smtClean="0"/>
              <a:t>2012-07-21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EF02D-62F5-47E7-8C03-8BC69DFBF4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12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사본 -가정연합 파포배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00438"/>
            <a:ext cx="9144000" cy="3357586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1115616" y="1340769"/>
            <a:ext cx="6985406" cy="152877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ko-KR" altLang="en-US" sz="1600" dirty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875842" y="1333492"/>
            <a:ext cx="72008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ko-KR" altLang="en-US" sz="3200" spc="-150" dirty="0" err="1" smtClean="0">
                <a:solidFill>
                  <a:srgbClr val="0070C0"/>
                </a:solidFill>
                <a:latin typeface="HY동녘B" pitchFamily="18" charset="-127"/>
                <a:ea typeface="HY동녘B" pitchFamily="18" charset="-127"/>
              </a:rPr>
              <a:t>통일교</a:t>
            </a:r>
            <a:r>
              <a:rPr lang="ko-KR" altLang="en-US" sz="3200" spc="-150" dirty="0" smtClean="0">
                <a:solidFill>
                  <a:srgbClr val="0070C0"/>
                </a:solidFill>
                <a:latin typeface="HY동녘B" pitchFamily="18" charset="-127"/>
                <a:ea typeface="HY동녘B" pitchFamily="18" charset="-127"/>
              </a:rPr>
              <a:t> 한국협회 현황 보고</a:t>
            </a:r>
            <a:endParaRPr kumimoji="0" lang="ko-KR" altLang="en-US" sz="3200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동녘B" pitchFamily="18" charset="-127"/>
              <a:ea typeface="HY동녘B" pitchFamily="18" charset="-127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9672" y="5500702"/>
            <a:ext cx="4689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600" spc="-150" dirty="0" err="1" smtClean="0">
                <a:latin typeface="HY백송B" pitchFamily="18" charset="-127"/>
                <a:ea typeface="HY백송B" pitchFamily="18" charset="-127"/>
              </a:rPr>
              <a:t>통일교</a:t>
            </a:r>
            <a:r>
              <a:rPr lang="ko-KR" altLang="en-US" sz="2600" spc="-150" dirty="0" smtClean="0">
                <a:latin typeface="HY백송B" pitchFamily="18" charset="-127"/>
                <a:ea typeface="HY백송B" pitchFamily="18" charset="-127"/>
              </a:rPr>
              <a:t> 한국협회 </a:t>
            </a:r>
            <a:endParaRPr lang="en-US" altLang="ko-KR" sz="2600" spc="-150" dirty="0" smtClean="0">
              <a:latin typeface="HY백송B" pitchFamily="18" charset="-127"/>
              <a:ea typeface="HY백송B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830720" y="4051050"/>
            <a:ext cx="7715304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512918" y="369039"/>
            <a:ext cx="492317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0000" rIns="90000">
            <a:spAutoFit/>
          </a:bodyPr>
          <a:lstStyle/>
          <a:p>
            <a:r>
              <a:rPr lang="ko-KR" altLang="en-US" dirty="0" smtClean="0">
                <a:latin typeface="HY백송B" pitchFamily="18" charset="-127"/>
                <a:ea typeface="HY백송B" pitchFamily="18" charset="-127"/>
              </a:rPr>
              <a:t>      하나님의 참사랑을 상속받고</a:t>
            </a:r>
            <a:endParaRPr lang="en-US" altLang="ko-KR" dirty="0" smtClean="0">
              <a:latin typeface="HY백송B" pitchFamily="18" charset="-127"/>
              <a:ea typeface="HY백송B" pitchFamily="18" charset="-127"/>
            </a:endParaRPr>
          </a:p>
          <a:p>
            <a:r>
              <a:rPr lang="en-US" altLang="ko-KR" dirty="0" smtClean="0">
                <a:latin typeface="HY백송B" pitchFamily="18" charset="-127"/>
                <a:ea typeface="HY백송B" pitchFamily="18" charset="-127"/>
              </a:rPr>
              <a:t>                   </a:t>
            </a:r>
            <a:r>
              <a:rPr lang="ko-KR" altLang="en-US" dirty="0" smtClean="0">
                <a:latin typeface="HY백송B" pitchFamily="18" charset="-127"/>
                <a:ea typeface="HY백송B" pitchFamily="18" charset="-127"/>
              </a:rPr>
              <a:t>성화 때까지 영광을 올리자</a:t>
            </a:r>
            <a:r>
              <a:rPr lang="en-US" altLang="ko-KR" dirty="0" smtClean="0">
                <a:latin typeface="HY백송B" pitchFamily="18" charset="-127"/>
                <a:ea typeface="HY백송B" pitchFamily="18" charset="-127"/>
              </a:rPr>
              <a:t>!</a:t>
            </a:r>
            <a:endParaRPr lang="en-US" altLang="ko-KR" dirty="0">
              <a:latin typeface="HY백송B" pitchFamily="18" charset="-127"/>
              <a:ea typeface="HY백송B" pitchFamily="18" charset="-127"/>
            </a:endParaRPr>
          </a:p>
        </p:txBody>
      </p:sp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3665" name="_x53628136" descr="EMB00000e2c23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885" y="369980"/>
            <a:ext cx="647707" cy="610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7199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B74B-D5C9-4CA1-BCEE-3C0CC6EC1B5C}" type="slidenum">
              <a:rPr lang="ko-KR" altLang="en-US" smtClean="0"/>
              <a:pPr/>
              <a:t>10</a:t>
            </a:fld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0" y="2357430"/>
            <a:ext cx="9144000" cy="1863658"/>
            <a:chOff x="0" y="2357430"/>
            <a:chExt cx="9144000" cy="1863658"/>
          </a:xfrm>
        </p:grpSpPr>
        <p:sp>
          <p:nvSpPr>
            <p:cNvPr id="3" name="제목 1"/>
            <p:cNvSpPr txBox="1">
              <a:spLocks/>
            </p:cNvSpPr>
            <p:nvPr/>
          </p:nvSpPr>
          <p:spPr>
            <a:xfrm>
              <a:off x="0" y="2357430"/>
              <a:ext cx="9144000" cy="1857388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HY동녘B" pitchFamily="18" charset="-127"/>
                  <a:ea typeface="HY동녘B" pitchFamily="18" charset="-127"/>
                </a:rPr>
                <a:t>              III. </a:t>
              </a:r>
              <a:r>
                <a:rPr lang="ko-KR" altLang="en-US" sz="4000" b="1" noProof="0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동녘B" pitchFamily="18" charset="-127"/>
                  <a:ea typeface="HY동녘B" pitchFamily="18" charset="-127"/>
                </a:rPr>
                <a:t>교회환경개선</a:t>
              </a:r>
              <a:endParaRPr kumimoji="0" lang="ko-KR" altLang="en-US" sz="4000" b="1" i="0" u="none" strike="noStrike" kern="1200" cap="none" spc="0" normalizeH="0" baseline="0" noProof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HY동녘B" pitchFamily="18" charset="-127"/>
                <a:ea typeface="HY동녘B" pitchFamily="18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5576" y="3697868"/>
              <a:ext cx="8388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800" dirty="0" smtClean="0">
                  <a:solidFill>
                    <a:schemeClr val="bg1"/>
                  </a:solidFill>
                  <a:latin typeface="HY동녘B" pitchFamily="18" charset="-127"/>
                  <a:ea typeface="HY동녘B" pitchFamily="18" charset="-127"/>
                </a:rPr>
                <a:t>Environmental Reforming</a:t>
              </a:r>
              <a:endParaRPr lang="ko-KR" altLang="en-US" sz="2800" dirty="0">
                <a:solidFill>
                  <a:schemeClr val="bg1"/>
                </a:solidFill>
                <a:latin typeface="HY동녘B" pitchFamily="18" charset="-127"/>
                <a:ea typeface="HY동녘B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672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11560" y="404664"/>
            <a:ext cx="6696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1.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환경개선 종합현황 </a:t>
            </a:r>
            <a:r>
              <a:rPr kumimoji="1" lang="en-US" altLang="ko-KR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(2009.01 ~</a:t>
            </a:r>
            <a:r>
              <a:rPr kumimoji="1" lang="ko-KR" alt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en-US" altLang="ko-KR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2012.06</a:t>
            </a:r>
            <a:r>
              <a:rPr kumimoji="1" lang="en-US" altLang="ko-KR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)</a:t>
            </a:r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471412"/>
              </p:ext>
            </p:extLst>
          </p:nvPr>
        </p:nvGraphicFramePr>
        <p:xfrm>
          <a:off x="539552" y="1628799"/>
          <a:ext cx="8064897" cy="3600401"/>
        </p:xfrm>
        <a:graphic>
          <a:graphicData uri="http://schemas.openxmlformats.org/drawingml/2006/table">
            <a:tbl>
              <a:tblPr/>
              <a:tblGrid>
                <a:gridCol w="2592288"/>
                <a:gridCol w="1824203"/>
                <a:gridCol w="1824203"/>
                <a:gridCol w="1824203"/>
              </a:tblGrid>
              <a:tr h="720081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2400" b="1" kern="0" dirty="0" smtClean="0">
                          <a:solidFill>
                            <a:srgbClr val="000000"/>
                          </a:solidFill>
                          <a:latin typeface="+mn-lt"/>
                          <a:ea typeface="돋움" pitchFamily="50" charset="-127"/>
                          <a:cs typeface="굴림"/>
                        </a:rPr>
                        <a:t>구 분</a:t>
                      </a:r>
                      <a:endParaRPr lang="ko-KR" sz="24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2400" b="1" kern="0" dirty="0" smtClean="0">
                          <a:solidFill>
                            <a:srgbClr val="000000"/>
                          </a:solidFill>
                          <a:latin typeface="+mn-lt"/>
                          <a:ea typeface="돋움" pitchFamily="50" charset="-127"/>
                          <a:cs typeface="굴림"/>
                        </a:rPr>
                        <a:t>완료</a:t>
                      </a:r>
                      <a:endParaRPr lang="ko-KR" sz="24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2400" b="1" kern="100" dirty="0" smtClean="0">
                          <a:latin typeface="+mn-lt"/>
                          <a:ea typeface="돋움" pitchFamily="50" charset="-127"/>
                          <a:cs typeface="Times New Roman"/>
                        </a:rPr>
                        <a:t>진행</a:t>
                      </a:r>
                      <a:endParaRPr lang="ko-KR" sz="24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2400" b="1" kern="0" dirty="0" smtClean="0">
                          <a:solidFill>
                            <a:srgbClr val="000000"/>
                          </a:solidFill>
                          <a:latin typeface="+mn-lt"/>
                          <a:ea typeface="돋움" pitchFamily="50" charset="-127"/>
                          <a:cs typeface="굴림"/>
                        </a:rPr>
                        <a:t>비 고</a:t>
                      </a:r>
                      <a:endParaRPr lang="ko-KR" sz="24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2000" b="1" kern="100" dirty="0" smtClean="0">
                          <a:latin typeface="+mn-lt"/>
                          <a:ea typeface="돋움" pitchFamily="50" charset="-127"/>
                          <a:cs typeface="Times New Roman"/>
                        </a:rPr>
                        <a:t>신축</a:t>
                      </a:r>
                      <a:r>
                        <a:rPr lang="en-US" altLang="ko-KR" sz="2000" b="1" kern="100" dirty="0" smtClean="0">
                          <a:latin typeface="+mn-lt"/>
                          <a:ea typeface="돋움" pitchFamily="50" charset="-127"/>
                          <a:cs typeface="Times New Roman"/>
                        </a:rPr>
                        <a:t>,</a:t>
                      </a:r>
                      <a:r>
                        <a:rPr lang="ko-KR" altLang="en-US" sz="2000" b="1" kern="100" dirty="0" smtClean="0">
                          <a:latin typeface="+mn-lt"/>
                          <a:ea typeface="돋움" pitchFamily="50" charset="-127"/>
                          <a:cs typeface="Times New Roman"/>
                        </a:rPr>
                        <a:t>증축</a:t>
                      </a:r>
                      <a:r>
                        <a:rPr lang="en-US" altLang="ko-KR" sz="2000" b="1" kern="100" dirty="0" smtClean="0">
                          <a:latin typeface="+mn-lt"/>
                          <a:ea typeface="돋움" pitchFamily="50" charset="-127"/>
                          <a:cs typeface="Times New Roman"/>
                        </a:rPr>
                        <a:t>,</a:t>
                      </a:r>
                      <a:r>
                        <a:rPr lang="ko-KR" altLang="en-US" sz="2000" b="1" kern="100" dirty="0" smtClean="0">
                          <a:latin typeface="+mn-lt"/>
                          <a:ea typeface="돋움" pitchFamily="50" charset="-127"/>
                          <a:cs typeface="Times New Roman"/>
                        </a:rPr>
                        <a:t>매입</a:t>
                      </a:r>
                      <a:endParaRPr lang="ko-KR" sz="20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2400" b="1" kern="100" smtClean="0">
                          <a:latin typeface="+mn-lt"/>
                          <a:ea typeface="돋움" pitchFamily="50" charset="-127"/>
                          <a:cs typeface="Times New Roman"/>
                        </a:rPr>
                        <a:t>19</a:t>
                      </a:r>
                      <a:endParaRPr lang="ko-KR" sz="24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2400" b="1" kern="100" smtClean="0">
                          <a:latin typeface="+mn-lt"/>
                          <a:ea typeface="돋움" pitchFamily="50" charset="-127"/>
                          <a:cs typeface="Times New Roman"/>
                        </a:rPr>
                        <a:t>12</a:t>
                      </a:r>
                      <a:endParaRPr lang="ko-KR" sz="24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sz="2000" b="1" kern="100" dirty="0">
                        <a:latin typeface="+mn-lt"/>
                        <a:ea typeface="돋움" pitchFamily="50" charset="-127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2000" b="1" kern="0" dirty="0" err="1" smtClean="0">
                          <a:solidFill>
                            <a:srgbClr val="000000"/>
                          </a:solidFill>
                          <a:latin typeface="+mn-lt"/>
                          <a:ea typeface="돋움" pitchFamily="50" charset="-127"/>
                          <a:cs typeface="Times New Roman"/>
                        </a:rPr>
                        <a:t>리모델링</a:t>
                      </a:r>
                      <a:r>
                        <a:rPr lang="en-US" altLang="ko-KR" sz="2000" b="1" kern="0" dirty="0" smtClean="0">
                          <a:solidFill>
                            <a:srgbClr val="000000"/>
                          </a:solidFill>
                          <a:latin typeface="+mn-lt"/>
                          <a:ea typeface="돋움" pitchFamily="50" charset="-127"/>
                          <a:cs typeface="Times New Roman"/>
                        </a:rPr>
                        <a:t>,</a:t>
                      </a:r>
                      <a:r>
                        <a:rPr lang="ko-KR" altLang="en-US" sz="2000" b="1" kern="0" dirty="0" smtClean="0">
                          <a:solidFill>
                            <a:srgbClr val="000000"/>
                          </a:solidFill>
                          <a:latin typeface="+mn-lt"/>
                          <a:ea typeface="돋움" pitchFamily="50" charset="-127"/>
                          <a:cs typeface="Times New Roman"/>
                        </a:rPr>
                        <a:t>임차 등</a:t>
                      </a:r>
                      <a:endParaRPr lang="ko-KR" sz="20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2400" b="1" kern="100" smtClean="0">
                          <a:latin typeface="+mn-lt"/>
                          <a:ea typeface="돋움" pitchFamily="50" charset="-127"/>
                          <a:cs typeface="Times New Roman"/>
                        </a:rPr>
                        <a:t>39</a:t>
                      </a:r>
                      <a:endParaRPr lang="ko-KR" sz="24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2400" b="1" kern="100" smtClean="0">
                          <a:latin typeface="+mn-lt"/>
                          <a:ea typeface="돋움" pitchFamily="50" charset="-127"/>
                          <a:cs typeface="Times New Roman"/>
                        </a:rPr>
                        <a:t>11</a:t>
                      </a:r>
                      <a:endParaRPr lang="ko-KR" sz="24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20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2000" b="1" kern="100" dirty="0" smtClean="0">
                          <a:latin typeface="+mn-lt"/>
                          <a:ea typeface="돋움" pitchFamily="50" charset="-127"/>
                          <a:cs typeface="Times New Roman"/>
                        </a:rPr>
                        <a:t>소  계</a:t>
                      </a:r>
                      <a:endParaRPr lang="ko-KR" sz="20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2400" b="1" kern="100" smtClean="0">
                          <a:latin typeface="+mn-lt"/>
                          <a:ea typeface="돋움" pitchFamily="50" charset="-127"/>
                          <a:cs typeface="Times New Roman"/>
                        </a:rPr>
                        <a:t>58</a:t>
                      </a:r>
                      <a:endParaRPr lang="ko-KR" sz="24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2400" b="1" kern="100" smtClean="0">
                          <a:latin typeface="+mn-lt"/>
                          <a:ea typeface="돋움" pitchFamily="50" charset="-127"/>
                          <a:cs typeface="Times New Roman"/>
                        </a:rPr>
                        <a:t>23</a:t>
                      </a:r>
                      <a:endParaRPr lang="ko-KR" sz="24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20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2000" b="1" kern="100" dirty="0" smtClean="0">
                          <a:latin typeface="+mn-lt"/>
                          <a:ea typeface="돋움" pitchFamily="50" charset="-127"/>
                          <a:cs typeface="Times New Roman"/>
                        </a:rPr>
                        <a:t>합  계</a:t>
                      </a:r>
                      <a:endParaRPr lang="ko-KR" sz="20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2400" b="1" kern="100" smtClean="0">
                          <a:latin typeface="+mn-lt"/>
                          <a:ea typeface="돋움" pitchFamily="50" charset="-127"/>
                          <a:cs typeface="Times New Roman"/>
                        </a:rPr>
                        <a:t>81</a:t>
                      </a:r>
                      <a:endParaRPr lang="ko-KR" sz="24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2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endParaRPr lang="ko-KR" sz="2000" b="1" kern="100" dirty="0">
                        <a:latin typeface="+mn-lt"/>
                        <a:ea typeface="돋움" pitchFamily="50" charset="-127"/>
                        <a:cs typeface="Times New Roman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11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11560" y="277197"/>
            <a:ext cx="3456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2.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환경개선 </a:t>
            </a:r>
            <a:r>
              <a:rPr kumimoji="1" lang="ko-KR" altLang="en-US" sz="2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세부현황</a:t>
            </a:r>
            <a:endParaRPr kumimoji="1" lang="en-US" altLang="ko-K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899592" y="796642"/>
            <a:ext cx="2808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1) </a:t>
            </a:r>
            <a:r>
              <a:rPr kumimoji="1" lang="ko-KR" alt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환경개선 완료교회 </a:t>
            </a:r>
            <a:endParaRPr kumimoji="1" lang="ko-KR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467544" y="1299543"/>
          <a:ext cx="8352929" cy="5053952"/>
        </p:xfrm>
        <a:graphic>
          <a:graphicData uri="http://schemas.openxmlformats.org/drawingml/2006/table">
            <a:tbl>
              <a:tblPr/>
              <a:tblGrid>
                <a:gridCol w="827024"/>
                <a:gridCol w="1842471"/>
                <a:gridCol w="1300215"/>
                <a:gridCol w="2563769"/>
                <a:gridCol w="1819450"/>
              </a:tblGrid>
              <a:tr h="31587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No</a:t>
                      </a:r>
                      <a:endParaRPr 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교구</a:t>
                      </a:r>
                      <a:endParaRPr 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교회</a:t>
                      </a:r>
                      <a:endParaRPr 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구분</a:t>
                      </a:r>
                      <a:endParaRPr 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비고</a:t>
                      </a:r>
                      <a:r>
                        <a:rPr lang="en-US" alt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(</a:t>
                      </a:r>
                      <a:r>
                        <a:rPr lang="ko-KR" altLang="en-US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양력</a:t>
                      </a:r>
                      <a:r>
                        <a:rPr lang="en-US" alt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)</a:t>
                      </a:r>
                      <a:endParaRPr 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3158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전북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무주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smtClean="0">
                          <a:solidFill>
                            <a:srgbClr val="000000"/>
                          </a:solidFill>
                          <a:latin typeface="맑은 고딕"/>
                        </a:rPr>
                        <a:t>2009.05/2012.06</a:t>
                      </a:r>
                      <a:endParaRPr lang="en-US" altLang="ko-KR" sz="14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서울강남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양천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2009.06/2011.01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광주전남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광양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신 축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2009.06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부산울산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동울산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2009.08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서울강남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강서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2009.09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경기남부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이천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2009.09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서울강남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강동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2009.09/ 2011.11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서울강북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노원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신 축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2009.10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충북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보은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2009.10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서울강남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강남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신 축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2009.12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서울강남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구로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교육관임차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2009.12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인천경기북부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파주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2009.12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경기남부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오산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2009.12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서울강북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성북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2009.12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강원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홍천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2009.12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04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  <p:bldP spid="153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954682"/>
              </p:ext>
            </p:extLst>
          </p:nvPr>
        </p:nvGraphicFramePr>
        <p:xfrm>
          <a:off x="467544" y="1396776"/>
          <a:ext cx="8352928" cy="5056560"/>
        </p:xfrm>
        <a:graphic>
          <a:graphicData uri="http://schemas.openxmlformats.org/drawingml/2006/table">
            <a:tbl>
              <a:tblPr/>
              <a:tblGrid>
                <a:gridCol w="803167"/>
                <a:gridCol w="1847282"/>
                <a:gridCol w="1285066"/>
                <a:gridCol w="2570131"/>
                <a:gridCol w="1847282"/>
              </a:tblGrid>
              <a:tr h="316035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No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교구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교회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구분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비고</a:t>
                      </a:r>
                      <a:r>
                        <a:rPr lang="en-US" alt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(</a:t>
                      </a:r>
                      <a:r>
                        <a:rPr lang="ko-KR" altLang="en-US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양력</a:t>
                      </a:r>
                      <a:r>
                        <a:rPr lang="en-US" alt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)</a:t>
                      </a:r>
                      <a:endParaRPr lang="ko-KR" alt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316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서울강북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광진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교육관임차 </a:t>
                      </a:r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/ </a:t>
                      </a:r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리모델링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2009.12/ 2011.04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경남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합천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신축</a:t>
                      </a:r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/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교육관증축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2010.01/ 2011.11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서울강남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송파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교육관임차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/ 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2010.01/ 2011.10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대전충남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논산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2010.01/ 2010.6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서울강남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관악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2010.03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인천경기북부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구리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교육관임차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2010.03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대전충남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대덕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2010.04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서울강남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금천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교육관임차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/ 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2010.05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경기남부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과천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2010.06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서울강북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강북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매 입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2010.08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충북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청주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2010.09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경기남부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부천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2010.10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대전충남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서산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2010.12/ 2011.05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경기남부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평택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토지매입 </a:t>
                      </a:r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/ </a:t>
                      </a:r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교육관임차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2011.01/ 2011.05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광주전남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광주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2011.02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1560" y="277197"/>
            <a:ext cx="3240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2.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환경개선 </a:t>
            </a:r>
            <a:r>
              <a:rPr kumimoji="1" lang="ko-KR" altLang="en-US" sz="2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세부현</a:t>
            </a:r>
            <a:r>
              <a:rPr kumimoji="1" lang="ko-KR" altLang="en-US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황</a:t>
            </a:r>
            <a:endParaRPr kumimoji="1" lang="en-US" altLang="ko-K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99592" y="796642"/>
            <a:ext cx="27363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1) </a:t>
            </a:r>
            <a:r>
              <a:rPr kumimoji="1" lang="ko-KR" alt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환경개선 완료교회 </a:t>
            </a:r>
            <a:endParaRPr kumimoji="1" lang="ko-KR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600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07157"/>
              </p:ext>
            </p:extLst>
          </p:nvPr>
        </p:nvGraphicFramePr>
        <p:xfrm>
          <a:off x="467544" y="1412776"/>
          <a:ext cx="8352929" cy="5040560"/>
        </p:xfrm>
        <a:graphic>
          <a:graphicData uri="http://schemas.openxmlformats.org/drawingml/2006/table">
            <a:tbl>
              <a:tblPr/>
              <a:tblGrid>
                <a:gridCol w="803166"/>
                <a:gridCol w="1847282"/>
                <a:gridCol w="1285066"/>
                <a:gridCol w="2570132"/>
                <a:gridCol w="1847283"/>
              </a:tblGrid>
              <a:tr h="315035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No</a:t>
                      </a:r>
                      <a:endParaRPr 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교구</a:t>
                      </a:r>
                      <a:endParaRPr 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교회</a:t>
                      </a:r>
                      <a:endParaRPr 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구분</a:t>
                      </a:r>
                      <a:endParaRPr 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비고</a:t>
                      </a:r>
                      <a:r>
                        <a:rPr lang="en-US" alt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(</a:t>
                      </a:r>
                      <a:r>
                        <a:rPr lang="ko-KR" altLang="en-US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양력</a:t>
                      </a:r>
                      <a:r>
                        <a:rPr lang="en-US" alt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)</a:t>
                      </a:r>
                      <a:endParaRPr lang="ko-KR" alt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광주전남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남평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2011.02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강원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삼척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리모델링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2011.03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대전충남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연기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리모델링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2011.03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경남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양산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2011.03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경기남부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야목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신 축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2011.03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대구경북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김천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2011.04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대구경북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영주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2011.06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서울강북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동대문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2011.07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광주전남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영광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개보수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2011.08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서울강남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영등포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2011.08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대전충남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서천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2011.09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전북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전주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증 축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2011.10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43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대전충남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태안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리모델링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2011.11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44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경남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함양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증 축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2011.11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45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서울강북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은평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증 축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2011.12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11560" y="277197"/>
            <a:ext cx="3240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2.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환경개선 </a:t>
            </a:r>
            <a:r>
              <a:rPr kumimoji="1" lang="ko-KR" altLang="en-US" sz="2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세부현</a:t>
            </a:r>
            <a:r>
              <a:rPr kumimoji="1" lang="ko-KR" altLang="en-US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황</a:t>
            </a:r>
            <a:endParaRPr kumimoji="1" lang="en-US" altLang="ko-K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99592" y="796642"/>
            <a:ext cx="27363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1) </a:t>
            </a:r>
            <a:r>
              <a:rPr kumimoji="1" lang="ko-KR" alt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환경개선 완료교회 </a:t>
            </a:r>
            <a:endParaRPr kumimoji="1" lang="ko-KR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370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619487"/>
              </p:ext>
            </p:extLst>
          </p:nvPr>
        </p:nvGraphicFramePr>
        <p:xfrm>
          <a:off x="467544" y="1352756"/>
          <a:ext cx="8352929" cy="4740540"/>
        </p:xfrm>
        <a:graphic>
          <a:graphicData uri="http://schemas.openxmlformats.org/drawingml/2006/table">
            <a:tbl>
              <a:tblPr/>
              <a:tblGrid>
                <a:gridCol w="803166"/>
                <a:gridCol w="1847282"/>
                <a:gridCol w="1285066"/>
                <a:gridCol w="2570132"/>
                <a:gridCol w="1847283"/>
              </a:tblGrid>
              <a:tr h="316036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No</a:t>
                      </a:r>
                      <a:endParaRPr 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교구</a:t>
                      </a:r>
                      <a:endParaRPr 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교회</a:t>
                      </a:r>
                      <a:endParaRPr 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구분</a:t>
                      </a:r>
                      <a:endParaRPr 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비고</a:t>
                      </a:r>
                      <a:r>
                        <a:rPr lang="en-US" alt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(</a:t>
                      </a:r>
                      <a:r>
                        <a:rPr lang="ko-KR" altLang="en-US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양력</a:t>
                      </a:r>
                      <a:r>
                        <a:rPr lang="en-US" alt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)</a:t>
                      </a:r>
                      <a:endParaRPr lang="ko-KR" alt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3160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46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서울강북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중랑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교육관 매입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2011.12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인천경기북부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동두천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교육관 증축 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2011.12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전북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남원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교육관 매입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2011.12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대구경북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영천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리모델링</a:t>
                      </a:r>
                      <a:r>
                        <a:rPr lang="ko-KR" altLang="en-US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2011.12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50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서울강북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도봉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매 입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2012.01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chemeClr val="tx1"/>
                          </a:solidFill>
                          <a:latin typeface="맑은 고딕"/>
                        </a:rPr>
                        <a:t>51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강원도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양구 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신 축 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2012.02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52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경남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김해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err="1" smtClean="0">
                          <a:solidFill>
                            <a:srgbClr val="000000"/>
                          </a:solidFill>
                          <a:latin typeface="맑은 고딕"/>
                        </a:rPr>
                        <a:t>리모델링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2012.03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53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전북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김제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매입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2012.04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54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latin typeface="맑은 고딕"/>
                        </a:rPr>
                        <a:t>대전충남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latin typeface="맑은 고딕"/>
                        </a:rPr>
                        <a:t>홍성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latin typeface="맑은 고딕"/>
                        </a:rPr>
                        <a:t>교육관임차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smtClean="0">
                          <a:solidFill>
                            <a:srgbClr val="000000"/>
                          </a:solidFill>
                          <a:latin typeface="맑은 고딕"/>
                        </a:rPr>
                        <a:t>2012.05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smtClean="0">
                          <a:solidFill>
                            <a:srgbClr val="000000"/>
                          </a:solidFill>
                          <a:latin typeface="맑은 고딕"/>
                        </a:rPr>
                        <a:t>55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latin typeface="맑은 고딕"/>
                        </a:rPr>
                        <a:t>인천경기북부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latin typeface="맑은 고딕"/>
                        </a:rPr>
                        <a:t>청심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400" b="1" i="0" u="none" strike="noStrike" smtClean="0">
                          <a:solidFill>
                            <a:srgbClr val="000000"/>
                          </a:solidFill>
                          <a:latin typeface="맑은 고딕"/>
                        </a:rPr>
                        <a:t>신 축</a:t>
                      </a:r>
                      <a:endParaRPr lang="ko-KR" altLang="en-US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smtClean="0">
                          <a:solidFill>
                            <a:srgbClr val="000000"/>
                          </a:solidFill>
                          <a:latin typeface="맑은 고딕"/>
                        </a:rPr>
                        <a:t>2012.05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400" b="1" i="0" u="none" strike="noStrike" smtClean="0">
                          <a:solidFill>
                            <a:srgbClr val="000000"/>
                          </a:solidFill>
                          <a:latin typeface="맑은 고딕"/>
                        </a:rPr>
                        <a:t>56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대구경북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안동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증 축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2012.06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6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57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충북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제천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매 입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2012.06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6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58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충남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금산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리모델링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2012.06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36"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합계 </a:t>
                      </a:r>
                      <a:r>
                        <a:rPr lang="en-US" altLang="ko-KR" sz="1400" b="1" kern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58</a:t>
                      </a:r>
                      <a:r>
                        <a:rPr lang="ko-KR" sz="1400" b="1" kern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건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신축</a:t>
                      </a:r>
                      <a:r>
                        <a:rPr lang="ko-KR" alt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·</a:t>
                      </a:r>
                      <a:r>
                        <a:rPr lang="ko-KR" altLang="en-US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증축</a:t>
                      </a:r>
                      <a:r>
                        <a:rPr lang="ko-KR" alt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·</a:t>
                      </a:r>
                      <a:r>
                        <a:rPr lang="ko-KR" altLang="en-US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매입 </a:t>
                      </a:r>
                      <a:r>
                        <a:rPr lang="en-US" alt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19</a:t>
                      </a:r>
                      <a:r>
                        <a:rPr lang="en-US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/ </a:t>
                      </a:r>
                      <a:r>
                        <a:rPr lang="ko-KR" sz="1400" b="1" kern="0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리모델링</a:t>
                      </a:r>
                      <a:r>
                        <a:rPr lang="ko-KR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·</a:t>
                      </a:r>
                      <a:r>
                        <a:rPr 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임</a:t>
                      </a:r>
                      <a:r>
                        <a:rPr lang="ko-KR" altLang="en-US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차</a:t>
                      </a:r>
                      <a:r>
                        <a:rPr lang="en-US" alt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39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　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13744" marR="137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11560" y="277197"/>
            <a:ext cx="3240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2.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환경개선 </a:t>
            </a:r>
            <a:r>
              <a:rPr kumimoji="1" lang="ko-KR" altLang="en-US" sz="2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세부현</a:t>
            </a:r>
            <a:r>
              <a:rPr kumimoji="1" lang="ko-KR" altLang="en-US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황</a:t>
            </a:r>
            <a:endParaRPr kumimoji="1" lang="en-US" altLang="ko-K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99592" y="796642"/>
            <a:ext cx="27363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1) </a:t>
            </a:r>
            <a:r>
              <a:rPr kumimoji="1" lang="ko-KR" alt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환경개선 완료교회 </a:t>
            </a:r>
            <a:endParaRPr kumimoji="1" lang="ko-KR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144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538978"/>
              </p:ext>
            </p:extLst>
          </p:nvPr>
        </p:nvGraphicFramePr>
        <p:xfrm>
          <a:off x="467544" y="1429752"/>
          <a:ext cx="8352927" cy="4663552"/>
        </p:xfrm>
        <a:graphic>
          <a:graphicData uri="http://schemas.openxmlformats.org/drawingml/2006/table">
            <a:tbl>
              <a:tblPr/>
              <a:tblGrid>
                <a:gridCol w="975905"/>
                <a:gridCol w="2085402"/>
                <a:gridCol w="1607635"/>
                <a:gridCol w="1918977"/>
                <a:gridCol w="1765008"/>
              </a:tblGrid>
              <a:tr h="29147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No</a:t>
                      </a:r>
                      <a:endParaRPr 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교구</a:t>
                      </a:r>
                      <a:endParaRPr lang="ko-KR" sz="1400" kern="10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교회</a:t>
                      </a:r>
                      <a:endParaRPr lang="ko-KR" sz="1400" kern="10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구분</a:t>
                      </a:r>
                      <a:endParaRPr lang="ko-KR" sz="1400" kern="10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비고</a:t>
                      </a:r>
                      <a:endParaRPr lang="ko-KR" sz="1400" kern="10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9147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latin typeface="+mn-ea"/>
                          <a:ea typeface="+mn-ea"/>
                          <a:cs typeface="Times New Roman"/>
                        </a:rPr>
                        <a:t>1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전북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군산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증 축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공사중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7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latin typeface="+mn-ea"/>
                          <a:ea typeface="+mn-ea"/>
                          <a:cs typeface="Times New Roman"/>
                        </a:rPr>
                        <a:t>2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인천경기북부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강화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신 축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공사중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7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3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경기남부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평택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신</a:t>
                      </a:r>
                      <a:r>
                        <a:rPr lang="ko-KR" altLang="en-US" sz="1400" b="1" kern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 </a:t>
                      </a:r>
                      <a:r>
                        <a:rPr lang="ko-KR" sz="1400" b="1" kern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축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공사</a:t>
                      </a:r>
                      <a:r>
                        <a:rPr lang="ko-KR" sz="1400" b="1" kern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중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7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4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경남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창원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신 축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공사</a:t>
                      </a:r>
                      <a:r>
                        <a:rPr lang="ko-KR" sz="1400" b="1" kern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중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7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5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충남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공주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리모델링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공사중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7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latin typeface="+mn-ea"/>
                          <a:ea typeface="+mn-ea"/>
                          <a:cs typeface="Times New Roman"/>
                        </a:rPr>
                        <a:t>6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latin typeface="+mn-ea"/>
                          <a:ea typeface="+mn-ea"/>
                          <a:cs typeface="Times New Roman"/>
                        </a:rPr>
                        <a:t>충남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부여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리모델링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추진중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7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latin typeface="+mn-ea"/>
                          <a:ea typeface="+mn-ea"/>
                          <a:cs typeface="Times New Roman"/>
                        </a:rPr>
                        <a:t>7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latin typeface="+mn-ea"/>
                          <a:ea typeface="+mn-ea"/>
                          <a:cs typeface="Times New Roman"/>
                        </a:rPr>
                        <a:t>경기남부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latin typeface="+mn-ea"/>
                          <a:ea typeface="+mn-ea"/>
                          <a:cs typeface="Times New Roman"/>
                        </a:rPr>
                        <a:t>안성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latin typeface="+mn-ea"/>
                          <a:ea typeface="+mn-ea"/>
                          <a:cs typeface="Times New Roman"/>
                        </a:rPr>
                        <a:t>매 입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추진중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7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latin typeface="+mn-ea"/>
                          <a:ea typeface="+mn-ea"/>
                          <a:cs typeface="Times New Roman"/>
                        </a:rPr>
                        <a:t>8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강원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영월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리모델링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추진중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7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9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경북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봉화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리모델링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추진중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7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10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latin typeface="+mn-ea"/>
                          <a:ea typeface="+mn-ea"/>
                          <a:cs typeface="굴림"/>
                        </a:rPr>
                        <a:t>충남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latin typeface="+mn-ea"/>
                          <a:ea typeface="+mn-ea"/>
                          <a:cs typeface="굴림"/>
                        </a:rPr>
                        <a:t>천안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latin typeface="+mn-ea"/>
                          <a:ea typeface="+mn-ea"/>
                          <a:cs typeface="굴림"/>
                        </a:rPr>
                        <a:t>신 축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추진중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7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11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latin typeface="+mn-ea"/>
                          <a:ea typeface="+mn-ea"/>
                          <a:cs typeface="굴림"/>
                        </a:rPr>
                        <a:t>충남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latin typeface="+mn-ea"/>
                          <a:ea typeface="+mn-ea"/>
                          <a:cs typeface="굴림"/>
                        </a:rPr>
                        <a:t>예산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latin typeface="+mn-ea"/>
                          <a:ea typeface="+mn-ea"/>
                          <a:cs typeface="굴림"/>
                        </a:rPr>
                        <a:t>신 축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추진중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7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latin typeface="+mn-ea"/>
                          <a:ea typeface="+mn-ea"/>
                          <a:cs typeface="Times New Roman"/>
                        </a:rPr>
                        <a:t>12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latin typeface="+mn-ea"/>
                          <a:ea typeface="+mn-ea"/>
                          <a:cs typeface="굴림"/>
                        </a:rPr>
                        <a:t>대구경북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latin typeface="+mn-ea"/>
                          <a:ea typeface="+mn-ea"/>
                          <a:cs typeface="굴림"/>
                        </a:rPr>
                        <a:t>대구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 err="1">
                          <a:latin typeface="+mn-ea"/>
                          <a:ea typeface="+mn-ea"/>
                          <a:cs typeface="굴림"/>
                        </a:rPr>
                        <a:t>리모델링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추진중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7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13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latin typeface="+mn-ea"/>
                          <a:ea typeface="+mn-ea"/>
                          <a:cs typeface="Times New Roman"/>
                        </a:rPr>
                        <a:t>강원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latin typeface="+mn-ea"/>
                          <a:ea typeface="+mn-ea"/>
                          <a:cs typeface="Times New Roman"/>
                        </a:rPr>
                        <a:t>원주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latin typeface="+mn-ea"/>
                          <a:ea typeface="+mn-ea"/>
                          <a:cs typeface="굴림"/>
                        </a:rPr>
                        <a:t>신 축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추진중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7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14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전남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정읍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증 축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추진중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72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latin typeface="+mn-ea"/>
                          <a:ea typeface="+mn-ea"/>
                          <a:cs typeface="Times New Roman"/>
                        </a:rPr>
                        <a:t>15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latin typeface="+mn-ea"/>
                          <a:ea typeface="+mn-ea"/>
                          <a:cs typeface="Times New Roman"/>
                        </a:rPr>
                        <a:t>부산울산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서부산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리모델링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추진중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11560" y="277197"/>
            <a:ext cx="3240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2.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환경개선 </a:t>
            </a:r>
            <a:r>
              <a:rPr kumimoji="1" lang="ko-KR" altLang="en-US" sz="2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세부현</a:t>
            </a:r>
            <a:r>
              <a:rPr kumimoji="1" lang="ko-KR" altLang="en-US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황</a:t>
            </a:r>
            <a:endParaRPr kumimoji="1" lang="en-US" altLang="ko-K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899592" y="796642"/>
            <a:ext cx="33123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2) </a:t>
            </a:r>
            <a:r>
              <a:rPr kumimoji="1" lang="ko-KR" alt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환경개선 </a:t>
            </a:r>
            <a:r>
              <a:rPr kumimoji="1" lang="ko-KR" altLang="en-US" sz="20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진행중</a:t>
            </a:r>
            <a:r>
              <a:rPr kumimoji="1"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교회</a:t>
            </a:r>
            <a:endParaRPr kumimoji="1" lang="ko-KR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130452"/>
              </p:ext>
            </p:extLst>
          </p:nvPr>
        </p:nvGraphicFramePr>
        <p:xfrm>
          <a:off x="467544" y="1340768"/>
          <a:ext cx="8352927" cy="3888428"/>
        </p:xfrm>
        <a:graphic>
          <a:graphicData uri="http://schemas.openxmlformats.org/drawingml/2006/table">
            <a:tbl>
              <a:tblPr/>
              <a:tblGrid>
                <a:gridCol w="975905"/>
                <a:gridCol w="2085402"/>
                <a:gridCol w="1607635"/>
                <a:gridCol w="1918977"/>
                <a:gridCol w="1765008"/>
              </a:tblGrid>
              <a:tr h="352321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No</a:t>
                      </a:r>
                      <a:endParaRPr lang="ko-KR" sz="1400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교구</a:t>
                      </a:r>
                      <a:endParaRPr lang="ko-KR" sz="1400" kern="10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교회</a:t>
                      </a:r>
                      <a:endParaRPr lang="ko-KR" sz="1400" kern="10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구분</a:t>
                      </a:r>
                      <a:endParaRPr lang="ko-KR" sz="1400" kern="10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비고</a:t>
                      </a:r>
                      <a:endParaRPr lang="ko-KR" sz="1400" kern="10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352321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dirty="0" smtClean="0">
                          <a:latin typeface="+mn-ea"/>
                          <a:ea typeface="+mn-ea"/>
                          <a:cs typeface="Times New Roman"/>
                        </a:rPr>
                        <a:t>15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latin typeface="+mn-ea"/>
                          <a:ea typeface="+mn-ea"/>
                          <a:cs typeface="Times New Roman"/>
                        </a:rPr>
                        <a:t>부산울산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서부산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리모델링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추진중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321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latin typeface="+mn-ea"/>
                          <a:ea typeface="+mn-ea"/>
                          <a:cs typeface="Times New Roman"/>
                        </a:rPr>
                        <a:t>16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부산울산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북부산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매 입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추진중</a:t>
                      </a:r>
                      <a:endParaRPr lang="ko-KR" sz="14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321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latin typeface="+mn-ea"/>
                          <a:ea typeface="+mn-ea"/>
                          <a:cs typeface="Times New Roman"/>
                        </a:rPr>
                        <a:t>17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전남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거문도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리모델링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추진중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321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latin typeface="+mn-ea"/>
                          <a:ea typeface="+mn-ea"/>
                          <a:cs typeface="Times New Roman"/>
                        </a:rPr>
                        <a:t>18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대구경북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울릉도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리모델링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추진중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18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latin typeface="+mn-ea"/>
                          <a:ea typeface="+mn-ea"/>
                          <a:cs typeface="Times New Roman"/>
                        </a:rPr>
                        <a:t>19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제주특별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제주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리모델링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추진중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321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latin typeface="+mn-ea"/>
                          <a:ea typeface="+mn-ea"/>
                          <a:cs typeface="Times New Roman"/>
                        </a:rPr>
                        <a:t>20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전남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영광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리모델링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공사중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321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latin typeface="+mn-ea"/>
                          <a:ea typeface="+mn-ea"/>
                          <a:cs typeface="Times New Roman"/>
                        </a:rPr>
                        <a:t>21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경기남부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군포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매 입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추진중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321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latin typeface="+mn-ea"/>
                          <a:ea typeface="+mn-ea"/>
                          <a:cs typeface="Times New Roman"/>
                        </a:rPr>
                        <a:t>22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강원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정선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리모델링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추진중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321"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en-US" altLang="ko-KR" sz="1400" b="1" kern="100" smtClean="0">
                          <a:latin typeface="+mn-ea"/>
                          <a:ea typeface="+mn-ea"/>
                          <a:cs typeface="Times New Roman"/>
                        </a:rPr>
                        <a:t>23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서울강남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smtClean="0">
                          <a:latin typeface="+mn-ea"/>
                          <a:ea typeface="+mn-ea"/>
                          <a:cs typeface="Times New Roman"/>
                        </a:rPr>
                        <a:t>구로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smtClean="0">
                          <a:latin typeface="+mn-ea"/>
                          <a:ea typeface="+mn-ea"/>
                          <a:cs typeface="Times New Roman"/>
                        </a:rPr>
                        <a:t>매입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altLang="en-US" sz="14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추진중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321"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latin typeface="+mn-ea"/>
                          <a:ea typeface="+mn-ea"/>
                          <a:cs typeface="굴림"/>
                        </a:rPr>
                        <a:t>합계</a:t>
                      </a:r>
                      <a:r>
                        <a:rPr lang="en-US" sz="1400" b="1" kern="0" dirty="0">
                          <a:latin typeface="+mn-ea"/>
                          <a:ea typeface="+mn-ea"/>
                          <a:cs typeface="굴림"/>
                        </a:rPr>
                        <a:t> </a:t>
                      </a:r>
                      <a:r>
                        <a:rPr lang="en-US" altLang="ko-KR" sz="1400" b="1" kern="0" dirty="0" smtClean="0">
                          <a:latin typeface="+mn-ea"/>
                          <a:ea typeface="+mn-ea"/>
                          <a:cs typeface="굴림"/>
                        </a:rPr>
                        <a:t>22</a:t>
                      </a:r>
                      <a:r>
                        <a:rPr lang="ko-KR" sz="1400" b="1" kern="0" dirty="0" smtClean="0">
                          <a:latin typeface="+mn-ea"/>
                          <a:ea typeface="+mn-ea"/>
                          <a:cs typeface="굴림"/>
                        </a:rPr>
                        <a:t>건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0">
                        <a:spcAft>
                          <a:spcPts val="0"/>
                        </a:spcAft>
                      </a:pPr>
                      <a:r>
                        <a:rPr lang="ko-KR" sz="1400" b="1" kern="0" dirty="0" smtClean="0">
                          <a:latin typeface="+mn-ea"/>
                          <a:ea typeface="+mn-ea"/>
                          <a:cs typeface="굴림"/>
                        </a:rPr>
                        <a:t>신축</a:t>
                      </a:r>
                      <a:r>
                        <a:rPr lang="ko-KR" alt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·</a:t>
                      </a:r>
                      <a:r>
                        <a:rPr lang="ko-KR" altLang="en-US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증축</a:t>
                      </a:r>
                      <a:r>
                        <a:rPr lang="ko-KR" altLang="ko-KR" sz="1400" b="1" kern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굴림"/>
                        </a:rPr>
                        <a:t>·</a:t>
                      </a:r>
                      <a:r>
                        <a:rPr lang="ko-KR" altLang="en-US" sz="1400" b="1" kern="0" smtClean="0">
                          <a:latin typeface="+mn-ea"/>
                          <a:ea typeface="+mn-ea"/>
                          <a:cs typeface="굴림"/>
                        </a:rPr>
                        <a:t>매입</a:t>
                      </a:r>
                      <a:r>
                        <a:rPr lang="ko-KR" sz="1400" b="1" kern="0" smtClean="0">
                          <a:latin typeface="+mn-ea"/>
                          <a:ea typeface="+mn-ea"/>
                          <a:cs typeface="굴림"/>
                        </a:rPr>
                        <a:t> </a:t>
                      </a:r>
                      <a:r>
                        <a:rPr lang="en-US" altLang="ko-KR" sz="1400" b="1" kern="0" smtClean="0">
                          <a:latin typeface="+mn-ea"/>
                          <a:ea typeface="+mn-ea"/>
                          <a:cs typeface="굴림"/>
                        </a:rPr>
                        <a:t>12</a:t>
                      </a:r>
                      <a:r>
                        <a:rPr lang="ko-KR" sz="1400" b="1" kern="0" smtClean="0">
                          <a:latin typeface="+mn-ea"/>
                          <a:ea typeface="+mn-ea"/>
                          <a:cs typeface="굴림"/>
                        </a:rPr>
                        <a:t>건</a:t>
                      </a:r>
                      <a:r>
                        <a:rPr lang="en-US" sz="1400" b="1" kern="0" smtClean="0">
                          <a:latin typeface="+mn-ea"/>
                          <a:ea typeface="+mn-ea"/>
                          <a:cs typeface="굴림"/>
                        </a:rPr>
                        <a:t> </a:t>
                      </a:r>
                      <a:r>
                        <a:rPr lang="en-US" sz="1400" b="1" kern="0" dirty="0">
                          <a:latin typeface="+mn-ea"/>
                          <a:ea typeface="+mn-ea"/>
                          <a:cs typeface="굴림"/>
                        </a:rPr>
                        <a:t>/</a:t>
                      </a:r>
                      <a:r>
                        <a:rPr lang="ko-KR" sz="1400" b="1" kern="0" err="1">
                          <a:latin typeface="+mn-ea"/>
                          <a:ea typeface="+mn-ea"/>
                          <a:cs typeface="굴림"/>
                        </a:rPr>
                        <a:t>리모델링</a:t>
                      </a:r>
                      <a:r>
                        <a:rPr lang="en-US" sz="1400" b="1" kern="0">
                          <a:latin typeface="+mn-ea"/>
                          <a:ea typeface="+mn-ea"/>
                          <a:cs typeface="굴림"/>
                        </a:rPr>
                        <a:t> </a:t>
                      </a:r>
                      <a:r>
                        <a:rPr lang="en-US" altLang="ko-KR" sz="1400" b="1" kern="0" smtClean="0">
                          <a:latin typeface="+mn-ea"/>
                          <a:ea typeface="+mn-ea"/>
                          <a:cs typeface="굴림"/>
                        </a:rPr>
                        <a:t>11</a:t>
                      </a:r>
                      <a:r>
                        <a:rPr lang="ko-KR" sz="1400" b="1" kern="0" smtClean="0">
                          <a:latin typeface="+mn-ea"/>
                          <a:ea typeface="+mn-ea"/>
                          <a:cs typeface="굴림"/>
                        </a:rPr>
                        <a:t>건</a:t>
                      </a:r>
                      <a:endParaRPr lang="ko-KR" sz="1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sz="1400" b="1" kern="100" dirty="0">
                        <a:latin typeface="+mn-ea"/>
                        <a:ea typeface="+mn-ea"/>
                      </a:endParaRPr>
                    </a:p>
                  </a:txBody>
                  <a:tcPr marL="35108" marR="351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11560" y="277197"/>
            <a:ext cx="3240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2.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환경개선 </a:t>
            </a:r>
            <a:r>
              <a:rPr kumimoji="1" lang="ko-KR" altLang="en-US" sz="2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세부현</a:t>
            </a:r>
            <a:r>
              <a:rPr kumimoji="1" lang="ko-KR" altLang="en-US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황</a:t>
            </a:r>
            <a:endParaRPr kumimoji="1" lang="en-US" altLang="ko-K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99592" y="796642"/>
            <a:ext cx="33123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2) </a:t>
            </a:r>
            <a:r>
              <a:rPr kumimoji="1" lang="ko-KR" alt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환경개선 </a:t>
            </a:r>
            <a:r>
              <a:rPr kumimoji="1" lang="ko-KR" altLang="en-US" sz="20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진행중</a:t>
            </a:r>
            <a:r>
              <a:rPr kumimoji="1"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교회</a:t>
            </a:r>
            <a:endParaRPr kumimoji="1" lang="ko-KR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379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_x215333008" descr="EMB00000c8c3348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556792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_x250157152" descr="EMB00000d04265f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1556792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_x215333488" descr="EMB00000c8c334b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99592" y="3933056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_x250757896" descr="EMB00000d042662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3933056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4" y="620688"/>
            <a:ext cx="765919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전북 무주교회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5</a:t>
            </a:r>
            <a:r>
              <a:rPr kumimoji="1" lang="ko-KR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리모델링 </a:t>
            </a:r>
            <a:r>
              <a:rPr kumimoji="1" lang="en-US" altLang="ko-KR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(1</a:t>
            </a:r>
            <a:r>
              <a:rPr kumimoji="1" lang="ko-KR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차</a:t>
            </a:r>
            <a:r>
              <a:rPr kumimoji="1" lang="en-US" altLang="ko-KR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)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827584" y="1124744"/>
            <a:ext cx="7632848" cy="5184576"/>
            <a:chOff x="827584" y="1124744"/>
            <a:chExt cx="7632848" cy="5184576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827584" y="1124744"/>
              <a:ext cx="7632848" cy="5184576"/>
            </a:xfrm>
            <a:prstGeom prst="rect">
              <a:avLst/>
            </a:prstGeom>
            <a:noFill/>
            <a:ln w="25400" cmpd="thinThick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15" name="직선 연결선 14"/>
            <p:cNvCxnSpPr/>
            <p:nvPr/>
          </p:nvCxnSpPr>
          <p:spPr>
            <a:xfrm>
              <a:off x="827584" y="1515227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>
              <a:stCxn id="14" idx="0"/>
              <a:endCxn id="14" idx="2"/>
            </p:cNvCxnSpPr>
            <p:nvPr/>
          </p:nvCxnSpPr>
          <p:spPr>
            <a:xfrm>
              <a:off x="4644008" y="112474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27584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전</a:t>
              </a:r>
              <a:endParaRPr lang="ko-KR" alt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4008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후</a:t>
              </a:r>
              <a:endParaRPr lang="ko-KR" altLang="en-US" b="1" dirty="0"/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827584" y="3933056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14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_x222299560" descr="EMB000023384f16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748883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 양천교회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2009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6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/2011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223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2676" y="2031662"/>
            <a:ext cx="45236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altLang="ko-KR" sz="2800" dirty="0" smtClean="0">
                <a:latin typeface="HY동녘B" pitchFamily="18" charset="-127"/>
                <a:ea typeface="HY동녘B" pitchFamily="18" charset="-127"/>
              </a:rPr>
              <a:t>Ⅰ. </a:t>
            </a:r>
            <a:r>
              <a:rPr lang="ko-KR" altLang="en-US" sz="2800" dirty="0" smtClean="0">
                <a:latin typeface="HY동녘B" pitchFamily="18" charset="-127"/>
                <a:ea typeface="HY동녘B" pitchFamily="18" charset="-127"/>
              </a:rPr>
              <a:t>혁신</a:t>
            </a:r>
            <a:endParaRPr lang="en-US" altLang="ko-KR" sz="2800" dirty="0" smtClean="0">
              <a:latin typeface="HY동녘B" pitchFamily="18" charset="-127"/>
              <a:ea typeface="HY동녘B" pitchFamily="18" charset="-127"/>
            </a:endParaRPr>
          </a:p>
          <a:p>
            <a:pPr marL="457200" indent="-457200">
              <a:lnSpc>
                <a:spcPct val="150000"/>
              </a:lnSpc>
            </a:pPr>
            <a:endParaRPr lang="en-US" altLang="ko-KR" sz="1000" dirty="0" smtClean="0">
              <a:latin typeface="HY동녘B" pitchFamily="18" charset="-127"/>
              <a:ea typeface="HY동녘B" pitchFamily="18" charset="-127"/>
            </a:endParaRPr>
          </a:p>
          <a:p>
            <a:pPr marL="457200" indent="-457200">
              <a:lnSpc>
                <a:spcPct val="150000"/>
              </a:lnSpc>
            </a:pPr>
            <a:r>
              <a:rPr lang="en-US" altLang="ko-KR" sz="2800" dirty="0" smtClean="0">
                <a:latin typeface="HY동녘B" pitchFamily="18" charset="-127"/>
                <a:ea typeface="HY동녘B" pitchFamily="18" charset="-127"/>
              </a:rPr>
              <a:t>Ⅱ. </a:t>
            </a:r>
            <a:r>
              <a:rPr lang="ko-KR" altLang="en-US" sz="2800" dirty="0" smtClean="0">
                <a:latin typeface="HY동녘B" pitchFamily="18" charset="-127"/>
                <a:ea typeface="HY동녘B" pitchFamily="18" charset="-127"/>
              </a:rPr>
              <a:t>성장</a:t>
            </a:r>
            <a:r>
              <a:rPr lang="en-US" altLang="ko-KR" sz="2000" dirty="0" smtClean="0">
                <a:latin typeface="HY동녘B" pitchFamily="18" charset="-127"/>
                <a:ea typeface="HY동녘B" pitchFamily="18" charset="-127"/>
              </a:rPr>
              <a:t>(</a:t>
            </a:r>
            <a:r>
              <a:rPr lang="ko-KR" altLang="en-US" sz="2000" dirty="0" smtClean="0">
                <a:latin typeface="HY동녘B" pitchFamily="18" charset="-127"/>
                <a:ea typeface="HY동녘B" pitchFamily="18" charset="-127"/>
              </a:rPr>
              <a:t>재적</a:t>
            </a:r>
            <a:r>
              <a:rPr lang="en-US" altLang="ko-KR" sz="2000" dirty="0" smtClean="0">
                <a:latin typeface="HY동녘B" pitchFamily="18" charset="-127"/>
                <a:ea typeface="HY동녘B" pitchFamily="18" charset="-127"/>
              </a:rPr>
              <a:t>,</a:t>
            </a:r>
            <a:r>
              <a:rPr lang="ko-KR" altLang="en-US" sz="2000" dirty="0" smtClean="0">
                <a:latin typeface="HY동녘B" pitchFamily="18" charset="-127"/>
                <a:ea typeface="HY동녘B" pitchFamily="18" charset="-127"/>
              </a:rPr>
              <a:t>예배</a:t>
            </a:r>
            <a:r>
              <a:rPr lang="en-US" altLang="ko-KR" sz="2000" dirty="0" smtClean="0">
                <a:latin typeface="HY동녘B" pitchFamily="18" charset="-127"/>
                <a:ea typeface="HY동녘B" pitchFamily="18" charset="-127"/>
              </a:rPr>
              <a:t>,</a:t>
            </a:r>
            <a:r>
              <a:rPr lang="ko-KR" altLang="en-US" sz="2000" dirty="0" smtClean="0">
                <a:latin typeface="HY동녘B" pitchFamily="18" charset="-127"/>
                <a:ea typeface="HY동녘B" pitchFamily="18" charset="-127"/>
              </a:rPr>
              <a:t>헌금</a:t>
            </a:r>
            <a:r>
              <a:rPr lang="en-US" altLang="ko-KR" sz="2000" dirty="0" smtClean="0">
                <a:latin typeface="HY동녘B" pitchFamily="18" charset="-127"/>
                <a:ea typeface="HY동녘B" pitchFamily="18" charset="-127"/>
              </a:rPr>
              <a:t>)</a:t>
            </a:r>
          </a:p>
          <a:p>
            <a:pPr marL="457200" indent="-457200">
              <a:lnSpc>
                <a:spcPct val="150000"/>
              </a:lnSpc>
            </a:pPr>
            <a:endParaRPr lang="en-US" altLang="ko-KR" sz="800" dirty="0" smtClean="0">
              <a:latin typeface="HY동녘B" pitchFamily="18" charset="-127"/>
              <a:ea typeface="HY동녘B" pitchFamily="18" charset="-127"/>
            </a:endParaRPr>
          </a:p>
          <a:p>
            <a:pPr marL="457200" indent="-457200">
              <a:lnSpc>
                <a:spcPct val="150000"/>
              </a:lnSpc>
            </a:pPr>
            <a:r>
              <a:rPr lang="en-US" altLang="ko-KR" sz="2800" dirty="0" smtClean="0">
                <a:latin typeface="HY동녘B" pitchFamily="18" charset="-127"/>
                <a:ea typeface="HY동녘B" pitchFamily="18" charset="-127"/>
              </a:rPr>
              <a:t>Ⅳ. </a:t>
            </a:r>
            <a:r>
              <a:rPr lang="ko-KR" altLang="en-US" sz="2800" dirty="0" smtClean="0">
                <a:latin typeface="HY동녘B" pitchFamily="18" charset="-127"/>
                <a:ea typeface="HY동녘B" pitchFamily="18" charset="-127"/>
              </a:rPr>
              <a:t>교회환경개선</a:t>
            </a:r>
            <a:endParaRPr lang="en-US" altLang="ko-KR" sz="2800" dirty="0" smtClean="0">
              <a:latin typeface="HY동녘B" pitchFamily="18" charset="-127"/>
              <a:ea typeface="HY동녘B" pitchFamily="18" charset="-127"/>
            </a:endParaRPr>
          </a:p>
          <a:p>
            <a:pPr marL="457200" indent="-457200">
              <a:lnSpc>
                <a:spcPct val="150000"/>
              </a:lnSpc>
            </a:pPr>
            <a:r>
              <a:rPr lang="en-US" altLang="ko-KR" sz="600" dirty="0" smtClean="0">
                <a:latin typeface="HY동녘B" pitchFamily="18" charset="-127"/>
                <a:ea typeface="HY동녘B" pitchFamily="18" charset="-127"/>
              </a:rPr>
              <a:t>`</a:t>
            </a:r>
          </a:p>
        </p:txBody>
      </p:sp>
      <p:sp>
        <p:nvSpPr>
          <p:cNvPr id="3" name="위쪽 리본 2"/>
          <p:cNvSpPr/>
          <p:nvPr/>
        </p:nvSpPr>
        <p:spPr>
          <a:xfrm>
            <a:off x="2589406" y="692696"/>
            <a:ext cx="4214842" cy="792088"/>
          </a:xfrm>
          <a:prstGeom prst="ribbon2">
            <a:avLst>
              <a:gd name="adj1" fmla="val 16667"/>
              <a:gd name="adj2" fmla="val 7052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동녘B" pitchFamily="18" charset="-127"/>
                <a:ea typeface="HY동녘B" pitchFamily="18" charset="-127"/>
              </a:rPr>
              <a:t>순 서</a:t>
            </a:r>
            <a:endParaRPr lang="ko-KR" altLang="en-US" sz="2800" dirty="0"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B74B-D5C9-4CA1-BCEE-3C0CC6EC1B5C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585708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_x222291560" descr="EMB000023384f1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748883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전남 광양교회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: 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6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성전신축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045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전남 광양교회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: 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6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성전신축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11" name="직선 연결선 10"/>
          <p:cNvCxnSpPr>
            <a:stCxn id="10" idx="1"/>
            <a:endCxn id="10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>
            <a:stCxn id="10" idx="0"/>
            <a:endCxn id="10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3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9592" y="3789041"/>
            <a:ext cx="3672407" cy="245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3283" y="3789040"/>
            <a:ext cx="367514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5" y="1196752"/>
            <a:ext cx="369303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145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_x250798176" descr="EMB00000d04266a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748883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동울산</a:t>
            </a:r>
            <a:r>
              <a:rPr kumimoji="1" lang="ko-KR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교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8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94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11" name="직선 연결선 10"/>
          <p:cNvCxnSpPr>
            <a:stCxn id="10" idx="1"/>
            <a:endCxn id="10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>
            <a:stCxn id="10" idx="0"/>
            <a:endCxn id="10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동울산</a:t>
            </a:r>
            <a:r>
              <a:rPr kumimoji="1" lang="ko-KR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교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8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4513" name="_x210000992" descr="EMB00001a6447b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1"/>
            <a:ext cx="3672408" cy="2448273"/>
          </a:xfrm>
          <a:prstGeom prst="rect">
            <a:avLst/>
          </a:prstGeom>
          <a:noFill/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4515" name="_x135603296" descr="EMB00001a6447c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7" y="1196753"/>
            <a:ext cx="3672407" cy="2448271"/>
          </a:xfrm>
          <a:prstGeom prst="rect">
            <a:avLst/>
          </a:prstGeom>
          <a:noFill/>
        </p:spPr>
      </p:pic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4517" name="_x135603296" descr="EMB00001a6447c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99592" y="3789040"/>
            <a:ext cx="3672408" cy="2438009"/>
          </a:xfrm>
          <a:prstGeom prst="rect">
            <a:avLst/>
          </a:prstGeom>
          <a:noFill/>
        </p:spPr>
      </p:pic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4519" name="_x211183576" descr="EMB00001a6447c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3789040"/>
            <a:ext cx="3672408" cy="244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557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_x45474952" descr="EMB00001cac6032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556792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_x188390168" descr="EMB0000248433c5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1556792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_x45475032" descr="EMB00001cac6038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99592" y="3967560"/>
            <a:ext cx="3672408" cy="226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_x44244488" descr="EMB00001cac6035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3958934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27584" y="620688"/>
            <a:ext cx="7659191" cy="46459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경기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이천교회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827584" y="1124744"/>
            <a:ext cx="7632848" cy="5184576"/>
            <a:chOff x="827584" y="1124744"/>
            <a:chExt cx="7632848" cy="5184576"/>
          </a:xfrm>
        </p:grpSpPr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827584" y="1124744"/>
              <a:ext cx="7632848" cy="5184576"/>
            </a:xfrm>
            <a:prstGeom prst="rect">
              <a:avLst/>
            </a:prstGeom>
            <a:noFill/>
            <a:ln w="25400" cmpd="thinThick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827584" y="1515227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>
              <a:stCxn id="16" idx="0"/>
              <a:endCxn id="16" idx="2"/>
            </p:cNvCxnSpPr>
            <p:nvPr/>
          </p:nvCxnSpPr>
          <p:spPr>
            <a:xfrm>
              <a:off x="4644008" y="112474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827584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전</a:t>
              </a:r>
              <a:endParaRPr lang="ko-KR" altLang="en-US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44008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후</a:t>
              </a:r>
              <a:endParaRPr lang="ko-KR" altLang="en-US" b="1" dirty="0"/>
            </a:p>
          </p:txBody>
        </p:sp>
        <p:cxnSp>
          <p:nvCxnSpPr>
            <p:cNvPr id="24" name="직선 연결선 23"/>
            <p:cNvCxnSpPr/>
            <p:nvPr/>
          </p:nvCxnSpPr>
          <p:spPr>
            <a:xfrm>
              <a:off x="827584" y="3933056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266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IMG_2104.JPG"/>
          <p:cNvPicPr/>
          <p:nvPr/>
        </p:nvPicPr>
        <p:blipFill>
          <a:blip r:embed="rId2" cstate="email"/>
          <a:stretch>
            <a:fillRect/>
          </a:stretch>
        </p:blipFill>
        <p:spPr>
          <a:xfrm>
            <a:off x="913447" y="4035507"/>
            <a:ext cx="3672408" cy="2232248"/>
          </a:xfrm>
          <a:prstGeom prst="rect">
            <a:avLst/>
          </a:prstGeom>
        </p:spPr>
      </p:pic>
      <p:pic>
        <p:nvPicPr>
          <p:cNvPr id="5" name="그림 4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29871" y="4035508"/>
            <a:ext cx="36724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IMG_2091.JPG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913447" y="1587235"/>
            <a:ext cx="3672408" cy="2304256"/>
          </a:xfrm>
          <a:prstGeom prst="rect">
            <a:avLst/>
          </a:prstGeom>
        </p:spPr>
      </p:pic>
      <p:pic>
        <p:nvPicPr>
          <p:cNvPr id="7" name="그림 6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29871" y="1587236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 강동교회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: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  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2009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6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월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/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827584" y="1124744"/>
            <a:ext cx="7632848" cy="5184576"/>
            <a:chOff x="827584" y="1124744"/>
            <a:chExt cx="7632848" cy="5184576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827584" y="1124744"/>
              <a:ext cx="7632848" cy="5184576"/>
            </a:xfrm>
            <a:prstGeom prst="rect">
              <a:avLst/>
            </a:prstGeom>
            <a:noFill/>
            <a:ln w="25400" cmpd="thinThick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13" name="직선 연결선 12"/>
            <p:cNvCxnSpPr/>
            <p:nvPr/>
          </p:nvCxnSpPr>
          <p:spPr>
            <a:xfrm>
              <a:off x="827584" y="1515227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>
              <a:stCxn id="12" idx="0"/>
              <a:endCxn id="12" idx="2"/>
            </p:cNvCxnSpPr>
            <p:nvPr/>
          </p:nvCxnSpPr>
          <p:spPr>
            <a:xfrm>
              <a:off x="4644008" y="112474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27584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전</a:t>
              </a:r>
              <a:endParaRPr lang="ko-KR" alt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44008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후</a:t>
              </a:r>
              <a:endParaRPr lang="ko-KR" altLang="en-US" b="1" dirty="0"/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827584" y="3933056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669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_x222306280" descr="EMB000023384f0c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748883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27584" y="614173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노원교회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10</a:t>
            </a:r>
            <a:r>
              <a:rPr kumimoji="1" lang="ko-KR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성전신축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05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14" name="직선 연결선 13"/>
          <p:cNvCxnSpPr>
            <a:stCxn id="10" idx="1"/>
            <a:endCxn id="10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>
            <a:stCxn id="10" idx="0"/>
            <a:endCxn id="10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827584" y="614173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노원교회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10</a:t>
            </a:r>
            <a:r>
              <a:rPr kumimoji="1" lang="ko-KR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성전신축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9592" y="3789040"/>
            <a:ext cx="3672408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6016" y="3789039"/>
            <a:ext cx="3672408" cy="241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1196752"/>
            <a:ext cx="3672408" cy="243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321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강남교회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신축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" name="_x222284760" descr="EMB000023384f0e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6256" y="1169042"/>
            <a:ext cx="7492168" cy="506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851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강남교회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신축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748883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94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B74B-D5C9-4CA1-BCEE-3C0CC6EC1B5C}" type="slidenum">
              <a:rPr lang="ko-KR" altLang="en-US" smtClean="0"/>
              <a:pPr/>
              <a:t>3</a:t>
            </a:fld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0" y="2357430"/>
            <a:ext cx="9144000" cy="1857388"/>
            <a:chOff x="0" y="2357430"/>
            <a:chExt cx="9144000" cy="1857388"/>
          </a:xfrm>
        </p:grpSpPr>
        <p:sp>
          <p:nvSpPr>
            <p:cNvPr id="3" name="제목 1"/>
            <p:cNvSpPr txBox="1">
              <a:spLocks/>
            </p:cNvSpPr>
            <p:nvPr/>
          </p:nvSpPr>
          <p:spPr>
            <a:xfrm>
              <a:off x="0" y="2357430"/>
              <a:ext cx="9144000" cy="1857388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HY동녘B" pitchFamily="18" charset="-127"/>
                  <a:ea typeface="HY동녘B" pitchFamily="18" charset="-127"/>
                </a:rPr>
                <a:t>I. </a:t>
              </a:r>
              <a:r>
                <a:rPr lang="ko-KR" altLang="en-US" sz="40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동녘B" pitchFamily="18" charset="-127"/>
                  <a:ea typeface="HY동녘B" pitchFamily="18" charset="-127"/>
                </a:rPr>
                <a:t>혁 신</a:t>
              </a:r>
              <a:endParaRPr kumimoji="0" lang="ko-KR" altLang="en-US" sz="4000" b="1" i="0" u="none" strike="noStrike" kern="1200" cap="none" spc="0" normalizeH="0" baseline="0" noProof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HY동녘B" pitchFamily="18" charset="-127"/>
                <a:ea typeface="HY동녘B" pitchFamily="18" charset="-127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335688" y="3630043"/>
              <a:ext cx="28083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smtClean="0">
                  <a:solidFill>
                    <a:schemeClr val="bg1"/>
                  </a:solidFill>
                  <a:latin typeface="HY동녘B" pitchFamily="18" charset="-127"/>
                  <a:ea typeface="HY동녘B" pitchFamily="18" charset="-127"/>
                </a:rPr>
                <a:t>Innovation</a:t>
              </a:r>
              <a:endParaRPr lang="ko-KR" altLang="en-US" sz="3200" dirty="0">
                <a:solidFill>
                  <a:schemeClr val="bg1"/>
                </a:solidFill>
                <a:latin typeface="HY동녘B" pitchFamily="18" charset="-127"/>
                <a:ea typeface="HY동녘B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99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강남교회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신축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99428" y="3768881"/>
            <a:ext cx="3708000" cy="247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직선 연결선 7"/>
          <p:cNvCxnSpPr>
            <a:stCxn id="5" idx="1"/>
            <a:endCxn id="5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>
            <a:stCxn id="5" idx="0"/>
            <a:endCxn id="5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9592" y="3789040"/>
            <a:ext cx="3672408" cy="242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30" name="_x210642080" descr="EMB00001a64477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6016" y="1169041"/>
            <a:ext cx="3672408" cy="247598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99592" y="1196752"/>
            <a:ext cx="370118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776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_x206338912" descr="EMB0000199841d8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85737" y="1566809"/>
            <a:ext cx="3708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_x206339152" descr="EMB0000199841de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99428" y="1566809"/>
            <a:ext cx="3708000" cy="4680520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27584" y="620688"/>
            <a:ext cx="765919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경기 파주교회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827584" y="1515227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>
            <a:stCxn id="7" idx="0"/>
            <a:endCxn id="7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27584" y="112474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개 선 전</a:t>
            </a:r>
            <a:endParaRPr lang="ko-KR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44008" y="112474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개 선 후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30291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캡처1.JPG"/>
          <p:cNvPicPr/>
          <p:nvPr/>
        </p:nvPicPr>
        <p:blipFill>
          <a:blip r:embed="rId2" cstate="email"/>
          <a:stretch>
            <a:fillRect/>
          </a:stretch>
        </p:blipFill>
        <p:spPr>
          <a:xfrm>
            <a:off x="899592" y="1196752"/>
            <a:ext cx="5040560" cy="5040560"/>
          </a:xfrm>
          <a:prstGeom prst="rect">
            <a:avLst/>
          </a:prstGeom>
        </p:spPr>
      </p:pic>
      <p:pic>
        <p:nvPicPr>
          <p:cNvPr id="9" name="그림 8" descr="캡처2.JPG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6012160" y="1196752"/>
            <a:ext cx="2376264" cy="2448272"/>
          </a:xfrm>
          <a:prstGeom prst="rect">
            <a:avLst/>
          </a:prstGeom>
        </p:spPr>
      </p:pic>
      <p:pic>
        <p:nvPicPr>
          <p:cNvPr id="10" name="그림 9" descr="캡처.JPG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6012160" y="3717032"/>
            <a:ext cx="2376264" cy="252028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27584" y="620688"/>
            <a:ext cx="7659191" cy="46459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경기 오산교회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984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_x250806368" descr="EMB00000d04268e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46805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_x250806368" descr="EMB00000d042691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52120" y="3733620"/>
            <a:ext cx="2727678" cy="2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_x250806368" descr="EMB00000d042694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652120" y="1199485"/>
            <a:ext cx="273630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27584" y="609756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서울 성북교회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730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27584" y="620688"/>
            <a:ext cx="765919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강원 홍천교회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41" name="_x210644800" descr="EMB00001a6447a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7488832" cy="5033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571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_x44876016" descr="EMB00000d042644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16016" y="1196752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_x44876096" descr="EMB00000d042647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3775185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27584" y="620688"/>
            <a:ext cx="765919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강원 홍천교회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11" name="직선 연결선 10"/>
          <p:cNvCxnSpPr>
            <a:stCxn id="10" idx="1"/>
            <a:endCxn id="10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>
            <a:stCxn id="10" idx="0"/>
            <a:endCxn id="10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457" name="_x210642080" descr="EMB00001a6447ad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99592" y="1196752"/>
            <a:ext cx="3672408" cy="2448272"/>
          </a:xfrm>
          <a:prstGeom prst="rect">
            <a:avLst/>
          </a:prstGeom>
          <a:noFill/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459" name="_x210644800" descr="EMB00001a6447b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99592" y="3789040"/>
            <a:ext cx="3672408" cy="244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851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 광진교회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/2011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4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7471309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196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IMG_0597.JPG"/>
          <p:cNvPicPr/>
          <p:nvPr/>
        </p:nvPicPr>
        <p:blipFill>
          <a:blip r:embed="rId2" cstate="email"/>
          <a:stretch>
            <a:fillRect/>
          </a:stretch>
        </p:blipFill>
        <p:spPr>
          <a:xfrm>
            <a:off x="899592" y="1587235"/>
            <a:ext cx="3672408" cy="2304256"/>
          </a:xfrm>
          <a:prstGeom prst="rect">
            <a:avLst/>
          </a:prstGeom>
        </p:spPr>
      </p:pic>
      <p:pic>
        <p:nvPicPr>
          <p:cNvPr id="20" name="그림 19" descr="IMG_0669.JPG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4716016" y="1587235"/>
            <a:ext cx="3672408" cy="2304256"/>
          </a:xfrm>
          <a:prstGeom prst="rect">
            <a:avLst/>
          </a:prstGeom>
        </p:spPr>
      </p:pic>
      <p:pic>
        <p:nvPicPr>
          <p:cNvPr id="21" name="그림 20" descr="IMG_0591.JPG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899592" y="3987812"/>
            <a:ext cx="3689660" cy="2266847"/>
          </a:xfrm>
          <a:prstGeom prst="rect">
            <a:avLst/>
          </a:prstGeom>
        </p:spPr>
      </p:pic>
      <p:pic>
        <p:nvPicPr>
          <p:cNvPr id="22" name="그림 21" descr="IMG_0659.JPG"/>
          <p:cNvPicPr/>
          <p:nvPr/>
        </p:nvPicPr>
        <p:blipFill>
          <a:blip r:embed="rId5" cstate="email"/>
          <a:stretch>
            <a:fillRect/>
          </a:stretch>
        </p:blipFill>
        <p:spPr>
          <a:xfrm>
            <a:off x="4716016" y="3977354"/>
            <a:ext cx="3672408" cy="2259958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827584" y="1124744"/>
            <a:ext cx="7632848" cy="5184576"/>
            <a:chOff x="827584" y="1124744"/>
            <a:chExt cx="7632848" cy="5184576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827584" y="1124744"/>
              <a:ext cx="7632848" cy="5184576"/>
            </a:xfrm>
            <a:prstGeom prst="rect">
              <a:avLst/>
            </a:prstGeom>
            <a:noFill/>
            <a:ln w="25400" cmpd="thinThick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13" name="직선 연결선 12"/>
            <p:cNvCxnSpPr/>
            <p:nvPr/>
          </p:nvCxnSpPr>
          <p:spPr>
            <a:xfrm>
              <a:off x="827584" y="1515227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>
              <a:stCxn id="12" idx="0"/>
              <a:endCxn id="12" idx="2"/>
            </p:cNvCxnSpPr>
            <p:nvPr/>
          </p:nvCxnSpPr>
          <p:spPr>
            <a:xfrm>
              <a:off x="4644008" y="112474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27584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전</a:t>
              </a:r>
              <a:endParaRPr lang="ko-KR" alt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44008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후</a:t>
              </a:r>
              <a:endParaRPr lang="ko-KR" altLang="en-US" b="1" dirty="0"/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827584" y="3933056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 광진교회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2009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/2011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4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148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_x222286920" descr="EMB000023384f0f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1218" y="1196752"/>
            <a:ext cx="747720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27584" y="63077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경남 합천교회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2010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1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월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/2011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11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월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신축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15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11" name="직선 연결선 10"/>
          <p:cNvCxnSpPr>
            <a:stCxn id="10" idx="1"/>
            <a:endCxn id="10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>
            <a:stCxn id="10" idx="0"/>
            <a:endCxn id="10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198872864" descr="EMB00000bac14f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66036" y="1188362"/>
            <a:ext cx="3744416" cy="2478997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3" name="_x198872944" descr="EMB00000bac14f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90849" y="1196753"/>
            <a:ext cx="3714353" cy="2448272"/>
          </a:xfrm>
          <a:prstGeom prst="rect">
            <a:avLst/>
          </a:prstGeom>
          <a:noFill/>
        </p:spPr>
      </p:pic>
      <p:pic>
        <p:nvPicPr>
          <p:cNvPr id="16" name="그림 15" descr="2011-11-17 07.13.03.jpg"/>
          <p:cNvPicPr/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899592" y="3789040"/>
            <a:ext cx="3672408" cy="2448272"/>
          </a:xfrm>
          <a:prstGeom prst="rect">
            <a:avLst/>
          </a:prstGeom>
        </p:spPr>
      </p:pic>
      <p:pic>
        <p:nvPicPr>
          <p:cNvPr id="17" name="그림 16" descr="IMG_1434.JPG"/>
          <p:cNvPicPr/>
          <p:nvPr/>
        </p:nvPicPr>
        <p:blipFill>
          <a:blip r:embed="rId5" cstate="email"/>
          <a:stretch>
            <a:fillRect/>
          </a:stretch>
        </p:blipFill>
        <p:spPr>
          <a:xfrm>
            <a:off x="4716016" y="3789040"/>
            <a:ext cx="3672408" cy="2448272"/>
          </a:xfrm>
          <a:prstGeom prst="rect">
            <a:avLst/>
          </a:prstGeom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27584" y="63077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경남 합천교회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2010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1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월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/2011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11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월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신축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806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773288" y="6255833"/>
            <a:ext cx="7975176" cy="468351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773288" y="5330281"/>
            <a:ext cx="7975176" cy="436427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둥근 직사각형 1"/>
          <p:cNvSpPr/>
          <p:nvPr/>
        </p:nvSpPr>
        <p:spPr>
          <a:xfrm>
            <a:off x="773288" y="4215160"/>
            <a:ext cx="7975176" cy="50180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151144" y="220578"/>
            <a:ext cx="3124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latin typeface="HY동녘B" pitchFamily="18" charset="-127"/>
                <a:ea typeface="HY동녘B" pitchFamily="18" charset="-127"/>
              </a:rPr>
              <a:t>▣ 혁신배경 </a:t>
            </a:r>
            <a:endParaRPr lang="en-US" altLang="ko-KR" sz="2000" dirty="0" smtClean="0"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05290" y="684528"/>
            <a:ext cx="7358114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/>
            <a:r>
              <a:rPr lang="en-US" altLang="ko-KR" sz="1500" b="1" dirty="0" smtClean="0">
                <a:latin typeface="+mn-ea"/>
              </a:rPr>
              <a:t> </a:t>
            </a:r>
            <a:r>
              <a:rPr lang="en-US" altLang="ko-KR" sz="1500" dirty="0" smtClean="0">
                <a:latin typeface="+mn-ea"/>
              </a:rPr>
              <a:t>- 2007</a:t>
            </a:r>
            <a:r>
              <a:rPr lang="ko-KR" altLang="en-US" sz="1500" dirty="0" smtClean="0">
                <a:latin typeface="+mn-ea"/>
              </a:rPr>
              <a:t>년 문국진 이사장님 각 분야의 전문가들을 </a:t>
            </a:r>
            <a:r>
              <a:rPr lang="ko-KR" altLang="en-US" sz="1500" dirty="0" err="1" smtClean="0">
                <a:latin typeface="+mn-ea"/>
              </a:rPr>
              <a:t>중심한</a:t>
            </a:r>
            <a:r>
              <a:rPr lang="ko-KR" altLang="en-US" sz="1500" b="1" dirty="0" smtClean="0">
                <a:latin typeface="+mn-ea"/>
              </a:rPr>
              <a:t> </a:t>
            </a:r>
            <a:r>
              <a:rPr lang="ko-KR" altLang="en-US" sz="1500" b="1" dirty="0" smtClean="0">
                <a:solidFill>
                  <a:srgbClr val="0070C0"/>
                </a:solidFill>
                <a:latin typeface="+mn-ea"/>
              </a:rPr>
              <a:t>협회의 경영진단과 함께</a:t>
            </a:r>
            <a:r>
              <a:rPr lang="en-US" altLang="ko-KR" sz="1500" b="1" dirty="0" smtClean="0">
                <a:solidFill>
                  <a:srgbClr val="0070C0"/>
                </a:solidFill>
                <a:latin typeface="+mn-ea"/>
              </a:rPr>
              <a:t> </a:t>
            </a:r>
          </a:p>
          <a:p>
            <a:pPr marL="342900" indent="-342900"/>
            <a:r>
              <a:rPr lang="en-US" altLang="ko-KR" sz="1500" b="1" dirty="0" smtClean="0">
                <a:solidFill>
                  <a:srgbClr val="0070C0"/>
                </a:solidFill>
                <a:latin typeface="+mn-ea"/>
              </a:rPr>
              <a:t>   </a:t>
            </a:r>
            <a:r>
              <a:rPr lang="ko-KR" altLang="en-US" sz="1500" b="1" dirty="0" smtClean="0">
                <a:solidFill>
                  <a:srgbClr val="0070C0"/>
                </a:solidFill>
                <a:latin typeface="+mn-ea"/>
              </a:rPr>
              <a:t>직접 </a:t>
            </a:r>
            <a:r>
              <a:rPr lang="en-US" altLang="ko-KR" sz="1500" b="1" dirty="0" smtClean="0">
                <a:solidFill>
                  <a:srgbClr val="0070C0"/>
                </a:solidFill>
                <a:latin typeface="+mn-ea"/>
              </a:rPr>
              <a:t>120</a:t>
            </a:r>
            <a:r>
              <a:rPr lang="ko-KR" altLang="en-US" sz="1500" b="1" dirty="0" smtClean="0">
                <a:solidFill>
                  <a:srgbClr val="0070C0"/>
                </a:solidFill>
                <a:latin typeface="+mn-ea"/>
              </a:rPr>
              <a:t>개 교회를 순회하시고 </a:t>
            </a:r>
            <a:r>
              <a:rPr lang="en-US" altLang="ko-KR" sz="1500" b="1" dirty="0" smtClean="0">
                <a:solidFill>
                  <a:srgbClr val="0070C0"/>
                </a:solidFill>
                <a:latin typeface="+mn-ea"/>
              </a:rPr>
              <a:t>40</a:t>
            </a:r>
            <a:r>
              <a:rPr lang="ko-KR" altLang="en-US" sz="1500" b="1" dirty="0" smtClean="0">
                <a:solidFill>
                  <a:srgbClr val="0070C0"/>
                </a:solidFill>
                <a:latin typeface="+mn-ea"/>
              </a:rPr>
              <a:t>개 교회를 예고 없이 방문 하심</a:t>
            </a:r>
            <a:r>
              <a:rPr lang="en-US" altLang="ko-KR" sz="1500" dirty="0" smtClean="0">
                <a:latin typeface="+mn-ea"/>
              </a:rPr>
              <a:t>.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91042" y="1268760"/>
            <a:ext cx="428628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altLang="ko-KR" sz="1500" b="1" i="1" dirty="0" smtClean="0">
                <a:latin typeface="맑은 고딕"/>
                <a:ea typeface="맑은 고딕"/>
              </a:rPr>
              <a:t>      ① </a:t>
            </a:r>
            <a:r>
              <a:rPr lang="ko-KR" altLang="en-US" sz="1500" b="1" i="1" dirty="0" smtClean="0">
                <a:latin typeface="맑은 고딕"/>
                <a:ea typeface="맑은 고딕"/>
              </a:rPr>
              <a:t>부실한 교회환경</a:t>
            </a:r>
            <a:endParaRPr lang="en-US" altLang="ko-KR" sz="1500" b="1" i="1" dirty="0" smtClean="0">
              <a:latin typeface="맑은 고딕"/>
              <a:ea typeface="맑은 고딕"/>
            </a:endParaRPr>
          </a:p>
          <a:p>
            <a:pPr marL="342900" indent="-342900"/>
            <a:r>
              <a:rPr lang="en-US" altLang="ko-KR" sz="1500" b="1" i="1" dirty="0" smtClean="0">
                <a:latin typeface="맑은 고딕"/>
                <a:ea typeface="맑은 고딕"/>
              </a:rPr>
              <a:t>      ② </a:t>
            </a:r>
            <a:r>
              <a:rPr lang="ko-KR" altLang="en-US" sz="1500" b="1" i="1" dirty="0" smtClean="0">
                <a:latin typeface="맑은 고딕"/>
                <a:ea typeface="맑은 고딕"/>
              </a:rPr>
              <a:t>전문성이 결여된 목회자 리더십</a:t>
            </a:r>
            <a:endParaRPr lang="en-US" altLang="ko-KR" sz="1500" b="1" i="1" dirty="0" smtClean="0">
              <a:latin typeface="맑은 고딕"/>
              <a:ea typeface="맑은 고딕"/>
            </a:endParaRPr>
          </a:p>
          <a:p>
            <a:pPr marL="342900" indent="-342900"/>
            <a:r>
              <a:rPr lang="en-US" altLang="ko-KR" sz="1500" b="1" i="1" dirty="0" smtClean="0">
                <a:latin typeface="맑은 고딕"/>
                <a:ea typeface="맑은 고딕"/>
              </a:rPr>
              <a:t>      ③ </a:t>
            </a:r>
            <a:r>
              <a:rPr lang="ko-KR" altLang="en-US" sz="1500" b="1" i="1" dirty="0" smtClean="0">
                <a:latin typeface="맑은 고딕"/>
                <a:ea typeface="맑은 고딕"/>
              </a:rPr>
              <a:t>개척수준의 식구 수</a:t>
            </a:r>
            <a:endParaRPr lang="en-US" altLang="ko-KR" sz="1500" b="1" i="1" dirty="0" smtClean="0">
              <a:latin typeface="맑은 고딕"/>
              <a:ea typeface="맑은 고딕"/>
            </a:endParaRPr>
          </a:p>
          <a:p>
            <a:pPr marL="342900" indent="-342900"/>
            <a:r>
              <a:rPr lang="en-US" altLang="ko-KR" sz="1500" b="1" i="1" dirty="0" smtClean="0">
                <a:latin typeface="맑은 고딕"/>
                <a:ea typeface="맑은 고딕"/>
              </a:rPr>
              <a:t>      ④ </a:t>
            </a:r>
            <a:r>
              <a:rPr lang="ko-KR" altLang="en-US" sz="1500" b="1" i="1" dirty="0" smtClean="0">
                <a:latin typeface="맑은 고딕"/>
                <a:ea typeface="맑은 고딕"/>
              </a:rPr>
              <a:t>시스템의 부재</a:t>
            </a:r>
            <a:endParaRPr lang="en-US" altLang="ko-KR" sz="600" b="1" i="1" dirty="0" smtClean="0">
              <a:latin typeface="맑은 고딕"/>
              <a:ea typeface="맑은 고딕"/>
            </a:endParaRPr>
          </a:p>
          <a:p>
            <a:pPr marL="342900" indent="-342900"/>
            <a:r>
              <a:rPr lang="en-US" altLang="ko-KR" sz="1500" b="1" i="1" dirty="0" smtClean="0">
                <a:latin typeface="맑은 고딕"/>
                <a:ea typeface="맑은 고딕"/>
              </a:rPr>
              <a:t>                   :                  </a:t>
            </a:r>
          </a:p>
        </p:txBody>
      </p:sp>
      <p:grpSp>
        <p:nvGrpSpPr>
          <p:cNvPr id="10" name="그룹 11"/>
          <p:cNvGrpSpPr/>
          <p:nvPr/>
        </p:nvGrpSpPr>
        <p:grpSpPr>
          <a:xfrm>
            <a:off x="605290" y="2348880"/>
            <a:ext cx="8143174" cy="1368152"/>
            <a:chOff x="1000100" y="3286124"/>
            <a:chExt cx="7299739" cy="1368152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1000100" y="3507378"/>
              <a:ext cx="7299739" cy="64294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ko-KR" altLang="en-US" sz="1500" dirty="0" smtClean="0">
                  <a:solidFill>
                    <a:srgbClr val="C00000"/>
                  </a:solidFill>
                  <a:latin typeface="맑은 고딕"/>
                  <a:ea typeface="맑은 고딕"/>
                </a:rPr>
                <a:t>       ∴  </a:t>
              </a:r>
              <a:r>
                <a:rPr lang="ko-KR" altLang="en-US" sz="1500" dirty="0" smtClean="0">
                  <a:solidFill>
                    <a:srgbClr val="C00000"/>
                  </a:solidFill>
                  <a:latin typeface="HY동녘B" pitchFamily="18" charset="-127"/>
                  <a:ea typeface="HY동녘B" pitchFamily="18" charset="-127"/>
                </a:rPr>
                <a:t>현재의 협회와 교회의 시스템으로 교회가 성장하기 어렵다고 판단</a:t>
              </a:r>
              <a:r>
                <a:rPr lang="en-US" altLang="ko-KR" sz="1500" dirty="0" smtClean="0">
                  <a:solidFill>
                    <a:srgbClr val="C00000"/>
                  </a:solidFill>
                  <a:latin typeface="HY동녘B" pitchFamily="18" charset="-127"/>
                  <a:ea typeface="HY동녘B" pitchFamily="18" charset="-127"/>
                </a:rPr>
                <a:t>. </a:t>
              </a:r>
            </a:p>
            <a:p>
              <a:r>
                <a:rPr lang="en-US" altLang="ko-KR" sz="1500" dirty="0" smtClean="0">
                  <a:solidFill>
                    <a:srgbClr val="C00000"/>
                  </a:solidFill>
                  <a:latin typeface="HY동녘B" pitchFamily="18" charset="-127"/>
                  <a:ea typeface="HY동녘B" pitchFamily="18" charset="-127"/>
                </a:rPr>
                <a:t>            </a:t>
              </a:r>
              <a:r>
                <a:rPr lang="ko-KR" altLang="en-US" sz="1500" dirty="0" smtClean="0">
                  <a:solidFill>
                    <a:srgbClr val="C00000"/>
                  </a:solidFill>
                  <a:latin typeface="HY동녘B" pitchFamily="18" charset="-127"/>
                  <a:ea typeface="HY동녘B" pitchFamily="18" charset="-127"/>
                </a:rPr>
                <a:t>혁신적인 방안을 계획하고 실행</a:t>
              </a:r>
              <a:endParaRPr lang="ko-KR" altLang="en-US" sz="1500" dirty="0">
                <a:solidFill>
                  <a:srgbClr val="C00000"/>
                </a:solidFill>
                <a:latin typeface="HY동녘B" pitchFamily="18" charset="-127"/>
                <a:ea typeface="HY동녘B" pitchFamily="18" charset="-127"/>
              </a:endParaRPr>
            </a:p>
          </p:txBody>
        </p:sp>
        <p:pic>
          <p:nvPicPr>
            <p:cNvPr id="14" name="Picture 17" descr="C:\Documents and Settings\진\Local Settings\Temporary Internet Files\Content.IE5\SSOXMOVF\MCj04325860000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1538" y="3286124"/>
              <a:ext cx="642942" cy="675191"/>
            </a:xfrm>
            <a:prstGeom prst="rect">
              <a:avLst/>
            </a:prstGeom>
            <a:noFill/>
          </p:spPr>
        </p:pic>
        <p:sp>
          <p:nvSpPr>
            <p:cNvPr id="19" name="아래쪽 화살표 18"/>
            <p:cNvSpPr/>
            <p:nvPr/>
          </p:nvSpPr>
          <p:spPr>
            <a:xfrm>
              <a:off x="3540463" y="4357694"/>
              <a:ext cx="2048287" cy="296582"/>
            </a:xfrm>
            <a:prstGeom prst="down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" name="모서리가 둥근 직사각형 4"/>
          <p:cNvSpPr/>
          <p:nvPr/>
        </p:nvSpPr>
        <p:spPr>
          <a:xfrm>
            <a:off x="557264" y="4005064"/>
            <a:ext cx="4969136" cy="360040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>
                <a:solidFill>
                  <a:schemeClr val="bg1"/>
                </a:solidFill>
              </a:rPr>
              <a:t>1. </a:t>
            </a:r>
            <a:r>
              <a:rPr lang="ko-KR" altLang="en-US" sz="1600" b="1" dirty="0">
                <a:solidFill>
                  <a:schemeClr val="bg1"/>
                </a:solidFill>
              </a:rPr>
              <a:t>세련된 시스템 도입</a:t>
            </a:r>
            <a:endParaRPr lang="en-US" altLang="ko-KR" sz="1600" b="1" dirty="0">
              <a:solidFill>
                <a:schemeClr val="bg1"/>
              </a:solidFill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755576" y="4435141"/>
            <a:ext cx="2107534" cy="28803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chemeClr val="tx1"/>
                </a:solidFill>
              </a:rPr>
              <a:t>① </a:t>
            </a:r>
            <a:r>
              <a:rPr lang="en-US" altLang="ko-KR" sz="1200" b="1" spc="-150" dirty="0" smtClean="0">
                <a:solidFill>
                  <a:schemeClr val="tx1"/>
                </a:solidFill>
              </a:rPr>
              <a:t>KPI </a:t>
            </a:r>
            <a:r>
              <a:rPr lang="ko-KR" altLang="en-US" sz="1200" b="1" spc="-150" dirty="0" smtClean="0">
                <a:solidFill>
                  <a:schemeClr val="tx1"/>
                </a:solidFill>
              </a:rPr>
              <a:t>성과관리 시스템 </a:t>
            </a:r>
            <a:endParaRPr lang="ko-KR" altLang="en-US" sz="1200" dirty="0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2299875" y="4437112"/>
            <a:ext cx="1522518" cy="28803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/>
            <a:r>
              <a:rPr lang="en-US" altLang="ko-KR" sz="1200" b="1" dirty="0">
                <a:solidFill>
                  <a:schemeClr val="tx1"/>
                </a:solidFill>
              </a:rPr>
              <a:t>② </a:t>
            </a:r>
            <a:r>
              <a:rPr lang="ko-KR" altLang="en-US" sz="1200" b="1" dirty="0">
                <a:solidFill>
                  <a:schemeClr val="tx1"/>
                </a:solidFill>
              </a:rPr>
              <a:t>교회관리시스템</a:t>
            </a:r>
            <a:r>
              <a:rPr lang="en-US" altLang="ko-KR" sz="1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727585" y="4427512"/>
            <a:ext cx="1512168" cy="28803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/>
            <a:r>
              <a:rPr lang="en-US" altLang="ko-KR" sz="1200" b="1" dirty="0">
                <a:solidFill>
                  <a:schemeClr val="tx1"/>
                </a:solidFill>
              </a:rPr>
              <a:t>③ </a:t>
            </a:r>
            <a:r>
              <a:rPr lang="ko-KR" altLang="en-US" sz="1200" b="1" dirty="0">
                <a:solidFill>
                  <a:schemeClr val="tx1"/>
                </a:solidFill>
              </a:rPr>
              <a:t>전자결재시스템</a:t>
            </a:r>
            <a:endParaRPr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5083148" y="4435141"/>
            <a:ext cx="1584175" cy="28803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/>
            <a:r>
              <a:rPr lang="ko-KR" altLang="ko-KR" sz="1200" b="1" dirty="0">
                <a:solidFill>
                  <a:schemeClr val="tx1"/>
                </a:solidFill>
              </a:rPr>
              <a:t>④</a:t>
            </a:r>
            <a:r>
              <a:rPr lang="en-US" altLang="ko-KR" sz="1200" b="1" dirty="0">
                <a:solidFill>
                  <a:schemeClr val="tx1"/>
                </a:solidFill>
              </a:rPr>
              <a:t> </a:t>
            </a:r>
            <a:r>
              <a:rPr lang="ko-KR" altLang="en-US" sz="1200" b="1" dirty="0">
                <a:solidFill>
                  <a:schemeClr val="tx1"/>
                </a:solidFill>
              </a:rPr>
              <a:t>예산관리시스템</a:t>
            </a:r>
          </a:p>
        </p:txBody>
      </p:sp>
      <p:sp>
        <p:nvSpPr>
          <p:cNvPr id="31" name="모서리가 둥근 직사각형 30"/>
          <p:cNvSpPr/>
          <p:nvPr/>
        </p:nvSpPr>
        <p:spPr>
          <a:xfrm>
            <a:off x="683568" y="5481808"/>
            <a:ext cx="1729865" cy="28803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</a:rPr>
              <a:t>① 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교회지원국 신설 </a:t>
            </a:r>
            <a:endParaRPr lang="ko-KR" altLang="en-US" sz="1200" dirty="0"/>
          </a:p>
        </p:txBody>
      </p:sp>
      <p:sp>
        <p:nvSpPr>
          <p:cNvPr id="35" name="모서리가 둥근 직사각형 34"/>
          <p:cNvSpPr/>
          <p:nvPr/>
        </p:nvSpPr>
        <p:spPr>
          <a:xfrm>
            <a:off x="539552" y="5085184"/>
            <a:ext cx="4969136" cy="360040"/>
          </a:xfrm>
          <a:prstGeom prst="roundRect">
            <a:avLst/>
          </a:prstGeom>
          <a:solidFill>
            <a:schemeClr val="bg2">
              <a:lumMod val="5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9525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>
                <a:solidFill>
                  <a:schemeClr val="bg1"/>
                </a:solidFill>
              </a:rPr>
              <a:t>2. </a:t>
            </a:r>
            <a:r>
              <a:rPr lang="ko-KR" altLang="en-US" sz="1600" b="1" dirty="0">
                <a:solidFill>
                  <a:schemeClr val="bg1"/>
                </a:solidFill>
              </a:rPr>
              <a:t>교회지원을 위한 협회본부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조직개편</a:t>
            </a:r>
            <a:endParaRPr lang="en-US" altLang="ko-KR" sz="1600" b="1" dirty="0">
              <a:solidFill>
                <a:schemeClr val="bg1"/>
              </a:solidFill>
            </a:endParaRPr>
          </a:p>
        </p:txBody>
      </p:sp>
      <p:sp>
        <p:nvSpPr>
          <p:cNvPr id="41" name="모서리가 둥근 직사각형 40"/>
          <p:cNvSpPr/>
          <p:nvPr/>
        </p:nvSpPr>
        <p:spPr>
          <a:xfrm>
            <a:off x="539552" y="6021288"/>
            <a:ext cx="4969136" cy="36004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9525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 smtClean="0">
                <a:solidFill>
                  <a:schemeClr val="bg1"/>
                </a:solidFill>
              </a:rPr>
              <a:t>3.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교구 교회 구조개편</a:t>
            </a:r>
            <a:endParaRPr lang="en-US" altLang="ko-KR" sz="500" b="1" dirty="0" smtClean="0">
              <a:solidFill>
                <a:schemeClr val="bg1"/>
              </a:solidFill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4100813" y="5483779"/>
            <a:ext cx="2703435" cy="28803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chemeClr val="tx1"/>
                </a:solidFill>
              </a:rPr>
              <a:t>③ </a:t>
            </a:r>
            <a:r>
              <a:rPr lang="ko-KR" altLang="en-US" sz="1200" b="1" dirty="0" err="1" smtClean="0">
                <a:solidFill>
                  <a:schemeClr val="tx1"/>
                </a:solidFill>
              </a:rPr>
              <a:t>참부모선포문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실행위원회 신설</a:t>
            </a:r>
            <a:endParaRPr lang="ko-KR" altLang="en-US" sz="1200" dirty="0"/>
          </a:p>
        </p:txBody>
      </p:sp>
      <p:sp>
        <p:nvSpPr>
          <p:cNvPr id="26" name="모서리가 둥근 직사각형 25"/>
          <p:cNvSpPr/>
          <p:nvPr/>
        </p:nvSpPr>
        <p:spPr>
          <a:xfrm>
            <a:off x="744657" y="6453336"/>
            <a:ext cx="2388019" cy="28803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chemeClr val="tx1"/>
                </a:solidFill>
              </a:rPr>
              <a:t>① 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20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개 교구 → 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12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개 교구</a:t>
            </a:r>
            <a:endParaRPr lang="ko-KR" altLang="en-US" sz="1200" dirty="0"/>
          </a:p>
        </p:txBody>
      </p:sp>
      <p:sp>
        <p:nvSpPr>
          <p:cNvPr id="27" name="모서리가 둥근 직사각형 26"/>
          <p:cNvSpPr/>
          <p:nvPr/>
        </p:nvSpPr>
        <p:spPr>
          <a:xfrm>
            <a:off x="2699792" y="6445672"/>
            <a:ext cx="3816424" cy="28803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200" b="1" dirty="0">
                <a:solidFill>
                  <a:schemeClr val="tx1"/>
                </a:solidFill>
              </a:rPr>
              <a:t>② 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교회통합을 통한 교회환경개선 재원 확보</a:t>
            </a:r>
            <a:endParaRPr lang="ko-KR" altLang="en-US" sz="1200" dirty="0"/>
          </a:p>
        </p:txBody>
      </p:sp>
      <p:sp>
        <p:nvSpPr>
          <p:cNvPr id="25" name="모서리가 둥근 직사각형 24"/>
          <p:cNvSpPr/>
          <p:nvPr/>
        </p:nvSpPr>
        <p:spPr>
          <a:xfrm>
            <a:off x="2458118" y="5481808"/>
            <a:ext cx="1729865" cy="28803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200" b="1" dirty="0" smtClean="0">
                <a:solidFill>
                  <a:schemeClr val="tx1"/>
                </a:solidFill>
              </a:rPr>
              <a:t>② 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자산관리국 신설 </a:t>
            </a:r>
            <a:endParaRPr lang="ko-KR" altLang="en-US" sz="1200" dirty="0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6530522" y="4431713"/>
            <a:ext cx="2699464" cy="28803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/>
            <a:r>
              <a:rPr lang="ko-KR" altLang="en-US" sz="1200" b="1" dirty="0" smtClean="0">
                <a:solidFill>
                  <a:schemeClr val="tx1"/>
                </a:solidFill>
              </a:rPr>
              <a:t>⑤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 6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시그마 경영혁신 시스템 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9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x204529760" descr="EMB000007fc0dc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7488832" cy="5040560"/>
          </a:xfrm>
          <a:prstGeom prst="rect">
            <a:avLst/>
          </a:prstGeom>
          <a:noFill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 송파교회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2010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/2011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645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12" name="직선 연결선 11"/>
          <p:cNvCxnSpPr>
            <a:stCxn id="10" idx="0"/>
            <a:endCxn id="10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3729" name="_x202634880" descr="EMB00000bac14f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3672408" cy="5040560"/>
          </a:xfrm>
          <a:prstGeom prst="rect">
            <a:avLst/>
          </a:prstGeom>
          <a:noFill/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3731" name="_x202766640" descr="EMB00000bac14fc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7" y="1196752"/>
            <a:ext cx="3672408" cy="5040560"/>
          </a:xfrm>
          <a:prstGeom prst="rect">
            <a:avLst/>
          </a:prstGeom>
          <a:noFill/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 송파교회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2010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/2011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62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\\Cpm\자산관리국 자료\환경개선 사진자료 등\논상교회 환경개선 사진\1교육관 수리전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614945"/>
            <a:ext cx="36724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 descr="\\Cpm\자산관리국 자료\환경개선 사진자료 등\논상교회 환경개선 사진\2교회`교휵관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1614945"/>
            <a:ext cx="3672408" cy="223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_x52371456" descr="EMB0000126c0e54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99592" y="3991209"/>
            <a:ext cx="3672408" cy="2232248"/>
          </a:xfrm>
          <a:prstGeom prst="rect">
            <a:avLst/>
          </a:prstGeom>
          <a:noFill/>
        </p:spPr>
      </p:pic>
      <p:pic>
        <p:nvPicPr>
          <p:cNvPr id="12" name="_x52395096" descr="EMB0000126c0e5a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3977354"/>
            <a:ext cx="3672408" cy="2259958"/>
          </a:xfrm>
          <a:prstGeom prst="rect">
            <a:avLst/>
          </a:prstGeom>
          <a:noFill/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4" y="620688"/>
            <a:ext cx="765919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 충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남 논산교회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2010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 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827584" y="1124744"/>
            <a:ext cx="7632848" cy="5184576"/>
            <a:chOff x="827584" y="1124744"/>
            <a:chExt cx="7632848" cy="5184576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827584" y="1124744"/>
              <a:ext cx="7632848" cy="5184576"/>
            </a:xfrm>
            <a:prstGeom prst="rect">
              <a:avLst/>
            </a:prstGeom>
            <a:noFill/>
            <a:ln w="25400" cmpd="thinThick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15" name="직선 연결선 14"/>
            <p:cNvCxnSpPr/>
            <p:nvPr/>
          </p:nvCxnSpPr>
          <p:spPr>
            <a:xfrm>
              <a:off x="827584" y="1515227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>
              <a:stCxn id="14" idx="0"/>
              <a:endCxn id="14" idx="2"/>
            </p:cNvCxnSpPr>
            <p:nvPr/>
          </p:nvCxnSpPr>
          <p:spPr>
            <a:xfrm>
              <a:off x="4644008" y="112474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27584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전</a:t>
              </a:r>
              <a:endParaRPr lang="ko-KR" alt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4008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후</a:t>
              </a:r>
              <a:endParaRPr lang="ko-KR" altLang="en-US" b="1" dirty="0"/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827584" y="3933056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587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_x222295000" descr="EMB000023384f1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748883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 관악교회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2010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3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666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12" name="직선 연결선 11"/>
          <p:cNvCxnSpPr>
            <a:stCxn id="10" idx="0"/>
            <a:endCxn id="10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 관악교회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2010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3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367240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7" y="1196752"/>
            <a:ext cx="367240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21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69042"/>
            <a:ext cx="4896544" cy="506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54288" y="3761330"/>
            <a:ext cx="2534136" cy="247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40434" y="1182897"/>
            <a:ext cx="2547990" cy="253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95800" y="3280792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827584" y="620688"/>
            <a:ext cx="765919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경기 구리교회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2010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3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교육관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886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_x216409304" descr="EMB000013c01058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628800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_x214164336" descr="EMB000013c01055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1628800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_x216409064" descr="EMB000013c0105b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99592" y="4005064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_x216406184" descr="EMB000013c01064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4005064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27584" y="620688"/>
            <a:ext cx="765919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충남 대덕교회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2010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4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 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827584" y="1124744"/>
            <a:ext cx="7632848" cy="5184576"/>
            <a:chOff x="827584" y="1124744"/>
            <a:chExt cx="7632848" cy="5184576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827584" y="1124744"/>
              <a:ext cx="7632848" cy="5184576"/>
            </a:xfrm>
            <a:prstGeom prst="rect">
              <a:avLst/>
            </a:prstGeom>
            <a:noFill/>
            <a:ln w="25400" cmpd="thinThick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11" name="직선 연결선 10"/>
            <p:cNvCxnSpPr/>
            <p:nvPr/>
          </p:nvCxnSpPr>
          <p:spPr>
            <a:xfrm>
              <a:off x="827584" y="1515227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>
              <a:stCxn id="10" idx="0"/>
              <a:endCxn id="10" idx="2"/>
            </p:cNvCxnSpPr>
            <p:nvPr/>
          </p:nvCxnSpPr>
          <p:spPr>
            <a:xfrm>
              <a:off x="4644008" y="112474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27584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전</a:t>
              </a:r>
              <a:endParaRPr lang="ko-KR" alt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4008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후</a:t>
              </a:r>
              <a:endParaRPr lang="ko-KR" altLang="en-US" b="1" dirty="0"/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827584" y="3933056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821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P5250256.JPG"/>
          <p:cNvPicPr/>
          <p:nvPr/>
        </p:nvPicPr>
        <p:blipFill>
          <a:blip r:embed="rId2" cstate="email"/>
          <a:stretch>
            <a:fillRect/>
          </a:stretch>
        </p:blipFill>
        <p:spPr>
          <a:xfrm>
            <a:off x="896859" y="1614945"/>
            <a:ext cx="3690000" cy="4608000"/>
          </a:xfrm>
          <a:prstGeom prst="rect">
            <a:avLst/>
          </a:prstGeom>
        </p:spPr>
      </p:pic>
      <p:pic>
        <p:nvPicPr>
          <p:cNvPr id="9" name="그림 8" descr="DSCN2659.JPG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4726474" y="1587234"/>
            <a:ext cx="3689660" cy="4650077"/>
          </a:xfrm>
          <a:prstGeom prst="rect">
            <a:avLst/>
          </a:prstGeom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27584" y="620688"/>
            <a:ext cx="765919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경기 과천교회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2010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6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10" name="직선 연결선 9"/>
          <p:cNvCxnSpPr/>
          <p:nvPr/>
        </p:nvCxnSpPr>
        <p:spPr>
          <a:xfrm>
            <a:off x="827584" y="1515227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>
            <a:stCxn id="7" idx="0"/>
            <a:endCxn id="7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27584" y="112474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개 선 전</a:t>
            </a:r>
            <a:endParaRPr lang="ko-KR" alt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644008" y="112474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개 선 후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91336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 강북교회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2010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8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구입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email"/>
          <a:srcRect l="7084" r="6705"/>
          <a:stretch>
            <a:fillRect/>
          </a:stretch>
        </p:blipFill>
        <p:spPr bwMode="auto">
          <a:xfrm>
            <a:off x="899592" y="1167724"/>
            <a:ext cx="7488832" cy="506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67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 강북교회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2010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8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구입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748883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120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B74B-D5C9-4CA1-BCEE-3C0CC6EC1B5C}" type="slidenum">
              <a:rPr lang="ko-KR" altLang="en-US" smtClean="0"/>
              <a:pPr/>
              <a:t>5</a:t>
            </a:fld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0" y="2357430"/>
            <a:ext cx="9144000" cy="1857388"/>
            <a:chOff x="0" y="2357430"/>
            <a:chExt cx="9144000" cy="1857388"/>
          </a:xfrm>
        </p:grpSpPr>
        <p:sp>
          <p:nvSpPr>
            <p:cNvPr id="3" name="제목 1"/>
            <p:cNvSpPr txBox="1">
              <a:spLocks/>
            </p:cNvSpPr>
            <p:nvPr/>
          </p:nvSpPr>
          <p:spPr>
            <a:xfrm>
              <a:off x="0" y="2357430"/>
              <a:ext cx="9144000" cy="1857388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kumimoji="0" lang="en-US" altLang="ko-KR" sz="4000" b="1" i="0" u="none" strike="noStrike" kern="1200" cap="none" spc="0" normalizeH="0" baseline="0" noProof="0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HY동녘B" pitchFamily="18" charset="-127"/>
                  <a:ea typeface="HY동녘B" pitchFamily="18" charset="-127"/>
                </a:rPr>
                <a:t>II. </a:t>
              </a:r>
              <a:r>
                <a:rPr kumimoji="0" lang="ko-KR" altLang="en-US" sz="4000" b="1" i="0" u="none" strike="noStrike" kern="1200" cap="none" spc="0" normalizeH="0" baseline="0" noProof="0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HY동녘B" pitchFamily="18" charset="-127"/>
                  <a:ea typeface="HY동녘B" pitchFamily="18" charset="-127"/>
                </a:rPr>
                <a:t>성 장 </a:t>
              </a:r>
              <a:r>
                <a:rPr kumimoji="0" lang="en-US" altLang="ko-KR" sz="2800" b="1" i="0" u="none" strike="noStrike" kern="1200" cap="none" spc="0" normalizeH="0" baseline="0" noProof="0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HY동녘B" pitchFamily="18" charset="-127"/>
                  <a:ea typeface="HY동녘B" pitchFamily="18" charset="-127"/>
                </a:rPr>
                <a:t>(</a:t>
              </a:r>
              <a:r>
                <a:rPr kumimoji="0" lang="ko-KR" altLang="en-US" sz="2800" b="1" i="0" u="none" strike="noStrike" kern="1200" cap="none" spc="0" normalizeH="0" baseline="0" noProof="0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HY동녘B" pitchFamily="18" charset="-127"/>
                  <a:ea typeface="HY동녘B" pitchFamily="18" charset="-127"/>
                </a:rPr>
                <a:t>재적</a:t>
              </a:r>
              <a:r>
                <a:rPr lang="en-US" altLang="ko-KR" sz="28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동녘B" pitchFamily="18" charset="-127"/>
                  <a:ea typeface="HY동녘B" pitchFamily="18" charset="-127"/>
                </a:rPr>
                <a:t>∙ </a:t>
              </a:r>
              <a:r>
                <a:rPr lang="ko-KR" altLang="en-US" sz="28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동녘B" pitchFamily="18" charset="-127"/>
                  <a:ea typeface="HY동녘B" pitchFamily="18" charset="-127"/>
                </a:rPr>
                <a:t>예배</a:t>
              </a:r>
              <a:r>
                <a:rPr lang="en-US" altLang="ko-KR" sz="28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동녘B" pitchFamily="18" charset="-127"/>
                  <a:ea typeface="HY동녘B" pitchFamily="18" charset="-127"/>
                </a:rPr>
                <a:t> ∙</a:t>
              </a:r>
              <a:r>
                <a:rPr lang="ko-KR" altLang="en-US" sz="28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동녘B" pitchFamily="18" charset="-127"/>
                  <a:ea typeface="HY동녘B" pitchFamily="18" charset="-127"/>
                </a:rPr>
                <a:t>헌금</a:t>
              </a:r>
              <a:r>
                <a:rPr lang="en-US" altLang="ko-KR" sz="28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HY동녘B" pitchFamily="18" charset="-127"/>
                  <a:ea typeface="HY동녘B" pitchFamily="18" charset="-127"/>
                </a:rPr>
                <a:t>)</a:t>
              </a:r>
              <a:endParaRPr kumimoji="0" lang="ko-KR" altLang="en-US" sz="2800" b="1" i="0" u="none" strike="noStrike" kern="1200" cap="none" spc="0" normalizeH="0" baseline="0" noProof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HY동녘B" pitchFamily="18" charset="-127"/>
                <a:ea typeface="HY동녘B" pitchFamily="18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308304" y="3630043"/>
              <a:ext cx="1835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smtClean="0">
                  <a:solidFill>
                    <a:schemeClr val="bg1"/>
                  </a:solidFill>
                  <a:latin typeface="HY동녘B" pitchFamily="18" charset="-127"/>
                  <a:ea typeface="HY동녘B" pitchFamily="18" charset="-127"/>
                </a:rPr>
                <a:t>Growing</a:t>
              </a:r>
              <a:endParaRPr lang="ko-KR" altLang="en-US" sz="3200" dirty="0">
                <a:solidFill>
                  <a:schemeClr val="bg1"/>
                </a:solidFill>
                <a:latin typeface="HY동녘B" pitchFamily="18" charset="-127"/>
                <a:ea typeface="HY동녘B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40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827584" y="1124744"/>
          <a:ext cx="7632848" cy="518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2848"/>
              </a:tblGrid>
              <a:tr h="518457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</a:rPr>
                        <a:t>개 선 후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그림 11" descr="청주교회 7층 성전.JPG"/>
          <p:cNvPicPr/>
          <p:nvPr/>
        </p:nvPicPr>
        <p:blipFill>
          <a:blip r:embed="rId2" cstate="email"/>
          <a:stretch>
            <a:fillRect/>
          </a:stretch>
        </p:blipFill>
        <p:spPr>
          <a:xfrm>
            <a:off x="883004" y="1182897"/>
            <a:ext cx="7505420" cy="5054415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27584" y="620688"/>
            <a:ext cx="765919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충북 청주교회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2010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607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P1020284.JPG"/>
          <p:cNvPicPr/>
          <p:nvPr/>
        </p:nvPicPr>
        <p:blipFill>
          <a:blip r:embed="rId2" cstate="email"/>
          <a:stretch>
            <a:fillRect/>
          </a:stretch>
        </p:blipFill>
        <p:spPr>
          <a:xfrm>
            <a:off x="899592" y="1587234"/>
            <a:ext cx="3672408" cy="2273813"/>
          </a:xfrm>
          <a:prstGeom prst="rect">
            <a:avLst/>
          </a:prstGeom>
        </p:spPr>
      </p:pic>
      <p:pic>
        <p:nvPicPr>
          <p:cNvPr id="9" name="그림 8" descr="DSCN6397.JPG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4716016" y="1573380"/>
            <a:ext cx="3672408" cy="2287668"/>
          </a:xfrm>
          <a:prstGeom prst="rect">
            <a:avLst/>
          </a:prstGeom>
        </p:spPr>
      </p:pic>
      <p:pic>
        <p:nvPicPr>
          <p:cNvPr id="10" name="그림 9" descr="P1020291.JPG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899592" y="4005064"/>
            <a:ext cx="3672408" cy="2232248"/>
          </a:xfrm>
          <a:prstGeom prst="rect">
            <a:avLst/>
          </a:prstGeom>
        </p:spPr>
      </p:pic>
      <p:pic>
        <p:nvPicPr>
          <p:cNvPr id="12" name="그림 11" descr="DSCN6400.JPG"/>
          <p:cNvPicPr/>
          <p:nvPr/>
        </p:nvPicPr>
        <p:blipFill>
          <a:blip r:embed="rId5" cstate="email"/>
          <a:stretch>
            <a:fillRect/>
          </a:stretch>
        </p:blipFill>
        <p:spPr>
          <a:xfrm>
            <a:off x="4716016" y="4005064"/>
            <a:ext cx="3672408" cy="2232248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4" y="620688"/>
            <a:ext cx="765919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경기 부천교회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2010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10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827584" y="1124744"/>
            <a:ext cx="7632848" cy="5184576"/>
            <a:chOff x="827584" y="1124744"/>
            <a:chExt cx="7632848" cy="5184576"/>
          </a:xfrm>
        </p:grpSpPr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>
              <a:off x="827584" y="1124744"/>
              <a:ext cx="7632848" cy="5184576"/>
            </a:xfrm>
            <a:prstGeom prst="rect">
              <a:avLst/>
            </a:prstGeom>
            <a:noFill/>
            <a:ln w="25400" cmpd="thinThick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21" name="직선 연결선 20"/>
            <p:cNvCxnSpPr/>
            <p:nvPr/>
          </p:nvCxnSpPr>
          <p:spPr>
            <a:xfrm>
              <a:off x="827584" y="1515227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>
              <a:stCxn id="20" idx="0"/>
              <a:endCxn id="20" idx="2"/>
            </p:cNvCxnSpPr>
            <p:nvPr/>
          </p:nvCxnSpPr>
          <p:spPr>
            <a:xfrm>
              <a:off x="4644008" y="112474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27584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전</a:t>
              </a:r>
              <a:endParaRPr lang="ko-KR" altLang="en-US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44008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후</a:t>
              </a:r>
              <a:endParaRPr lang="ko-KR" altLang="en-US" b="1" dirty="0"/>
            </a:p>
          </p:txBody>
        </p:sp>
        <p:cxnSp>
          <p:nvCxnSpPr>
            <p:cNvPr id="25" name="직선 연결선 24"/>
            <p:cNvCxnSpPr/>
            <p:nvPr/>
          </p:nvCxnSpPr>
          <p:spPr>
            <a:xfrm>
              <a:off x="827584" y="3933056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864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827584" y="620688"/>
            <a:ext cx="765919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충남 서산교회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2010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/2011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7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751474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098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552954"/>
            <a:ext cx="3672408" cy="468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11" descr="D:\정진우\강원교구,제주특별교역\삼척교회\삼척교회보수사진\4수리후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1552954"/>
            <a:ext cx="3672408" cy="468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4" y="616850"/>
            <a:ext cx="765919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강원 삼척교회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3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827584" y="1515227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>
            <a:stCxn id="7" idx="0"/>
            <a:endCxn id="7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27584" y="112474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개 선 전</a:t>
            </a:r>
            <a:endParaRPr lang="ko-KR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44008" y="112474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개 선 후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10008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628799"/>
            <a:ext cx="3672408" cy="224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1628799"/>
            <a:ext cx="3672408" cy="224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99592" y="4019871"/>
            <a:ext cx="36724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11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4019871"/>
            <a:ext cx="36724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4" y="620688"/>
            <a:ext cx="7644904" cy="47939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경남 양산교회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3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827584" y="1124744"/>
            <a:ext cx="7632848" cy="5184576"/>
            <a:chOff x="827584" y="1124744"/>
            <a:chExt cx="7632848" cy="5184576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827584" y="1124744"/>
              <a:ext cx="7632848" cy="5184576"/>
            </a:xfrm>
            <a:prstGeom prst="rect">
              <a:avLst/>
            </a:prstGeom>
            <a:noFill/>
            <a:ln w="25400" cmpd="thinThick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15" name="직선 연결선 14"/>
            <p:cNvCxnSpPr/>
            <p:nvPr/>
          </p:nvCxnSpPr>
          <p:spPr>
            <a:xfrm>
              <a:off x="827584" y="1556792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>
              <a:stCxn id="14" idx="0"/>
              <a:endCxn id="14" idx="2"/>
            </p:cNvCxnSpPr>
            <p:nvPr/>
          </p:nvCxnSpPr>
          <p:spPr>
            <a:xfrm>
              <a:off x="4644008" y="112474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27584" y="115245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전</a:t>
              </a:r>
              <a:endParaRPr lang="ko-KR" alt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4008" y="115245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후</a:t>
              </a:r>
              <a:endParaRPr lang="ko-KR" altLang="en-US" b="1" dirty="0"/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827584" y="3933056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11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경기 </a:t>
            </a:r>
            <a:r>
              <a:rPr kumimoji="1" lang="ko-KR" altLang="en-US" sz="2400" b="1" dirty="0" err="1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야목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교회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3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신축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4577" name="_x210002192" descr="EMB00001a64479b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7488832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361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경기 </a:t>
            </a:r>
            <a:r>
              <a:rPr kumimoji="1" lang="ko-KR" altLang="en-US" sz="2400" b="1" dirty="0" err="1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야목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교회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3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신축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14" name="직선 연결선 13"/>
          <p:cNvCxnSpPr>
            <a:stCxn id="10" idx="1"/>
            <a:endCxn id="10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>
            <a:stCxn id="10" idx="0"/>
            <a:endCxn id="10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0417" name="_x210002192" descr="EMB00001a64479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3789040"/>
            <a:ext cx="3672408" cy="2452638"/>
          </a:xfrm>
          <a:prstGeom prst="rect">
            <a:avLst/>
          </a:prstGeom>
          <a:noFill/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0419" name="_x212766296" descr="EMB00001a6447a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3789040"/>
            <a:ext cx="3672408" cy="2448272"/>
          </a:xfrm>
          <a:prstGeom prst="rect">
            <a:avLst/>
          </a:prstGeom>
          <a:noFill/>
        </p:spPr>
      </p:pic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0421" name="_x212758184" descr="EMB00001a6447a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6016" y="1196752"/>
            <a:ext cx="3672408" cy="2420888"/>
          </a:xfrm>
          <a:prstGeom prst="rect">
            <a:avLst/>
          </a:prstGeom>
          <a:noFill/>
        </p:spPr>
      </p:pic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3" name="그림 22" descr="2011-04-26 15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99592" y="1196752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735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_x226173272" descr="EMB000018c41630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556792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_x142343248" descr="EMB000013541619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08218" y="3987812"/>
            <a:ext cx="3663782" cy="2249500"/>
          </a:xfrm>
          <a:prstGeom prst="rect">
            <a:avLst/>
          </a:prstGeom>
          <a:noFill/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4" y="620688"/>
            <a:ext cx="765919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경북 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김천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4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6016" y="1556792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4005064"/>
            <a:ext cx="36724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그룹 10"/>
          <p:cNvGrpSpPr/>
          <p:nvPr/>
        </p:nvGrpSpPr>
        <p:grpSpPr>
          <a:xfrm>
            <a:off x="827584" y="1124744"/>
            <a:ext cx="7632848" cy="5184576"/>
            <a:chOff x="827584" y="1124744"/>
            <a:chExt cx="7632848" cy="5184576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827584" y="1124744"/>
              <a:ext cx="7632848" cy="5184576"/>
            </a:xfrm>
            <a:prstGeom prst="rect">
              <a:avLst/>
            </a:prstGeom>
            <a:noFill/>
            <a:ln w="25400" cmpd="thinThick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15" name="직선 연결선 14"/>
            <p:cNvCxnSpPr/>
            <p:nvPr/>
          </p:nvCxnSpPr>
          <p:spPr>
            <a:xfrm>
              <a:off x="827584" y="1515227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>
              <a:stCxn id="14" idx="0"/>
              <a:endCxn id="14" idx="2"/>
            </p:cNvCxnSpPr>
            <p:nvPr/>
          </p:nvCxnSpPr>
          <p:spPr>
            <a:xfrm>
              <a:off x="4644008" y="112474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27584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전</a:t>
              </a:r>
              <a:endParaRPr lang="ko-KR" alt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4008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후</a:t>
              </a:r>
              <a:endParaRPr lang="ko-KR" altLang="en-US" b="1" dirty="0"/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827584" y="3933056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204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SDC10635.JPG"/>
          <p:cNvPicPr/>
          <p:nvPr/>
        </p:nvPicPr>
        <p:blipFill>
          <a:blip r:embed="rId2" cstate="email"/>
          <a:stretch>
            <a:fillRect/>
          </a:stretch>
        </p:blipFill>
        <p:spPr>
          <a:xfrm>
            <a:off x="899592" y="1556792"/>
            <a:ext cx="3672408" cy="2304256"/>
          </a:xfrm>
          <a:prstGeom prst="rect">
            <a:avLst/>
          </a:prstGeom>
        </p:spPr>
      </p:pic>
      <p:pic>
        <p:nvPicPr>
          <p:cNvPr id="14" name="그림 13" descr="2011-05-29 (6).JPG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4716016" y="1556792"/>
            <a:ext cx="3672408" cy="2304256"/>
          </a:xfrm>
          <a:prstGeom prst="rect">
            <a:avLst/>
          </a:prstGeom>
        </p:spPr>
      </p:pic>
      <p:pic>
        <p:nvPicPr>
          <p:cNvPr id="15" name="그림 14" descr="SDC10607.JPG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899592" y="4005064"/>
            <a:ext cx="3672408" cy="2232248"/>
          </a:xfrm>
          <a:prstGeom prst="rect">
            <a:avLst/>
          </a:prstGeom>
        </p:spPr>
      </p:pic>
      <p:pic>
        <p:nvPicPr>
          <p:cNvPr id="16" name="그림 15" descr="2011-06-29 (9).JPG"/>
          <p:cNvPicPr/>
          <p:nvPr/>
        </p:nvPicPr>
        <p:blipFill>
          <a:blip r:embed="rId5" cstate="email"/>
          <a:stretch>
            <a:fillRect/>
          </a:stretch>
        </p:blipFill>
        <p:spPr>
          <a:xfrm>
            <a:off x="4716016" y="4005064"/>
            <a:ext cx="3672408" cy="2232248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27584" y="620688"/>
            <a:ext cx="7704856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경북 영주교회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6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827584" y="1124744"/>
            <a:ext cx="7632848" cy="5184576"/>
            <a:chOff x="827584" y="1124744"/>
            <a:chExt cx="7632848" cy="5184576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827584" y="1124744"/>
              <a:ext cx="7632848" cy="5184576"/>
            </a:xfrm>
            <a:prstGeom prst="rect">
              <a:avLst/>
            </a:prstGeom>
            <a:noFill/>
            <a:ln w="25400" cmpd="thinThick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11" name="직선 연결선 10"/>
            <p:cNvCxnSpPr/>
            <p:nvPr/>
          </p:nvCxnSpPr>
          <p:spPr>
            <a:xfrm>
              <a:off x="827584" y="1515227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>
              <a:stCxn id="10" idx="0"/>
              <a:endCxn id="10" idx="2"/>
            </p:cNvCxnSpPr>
            <p:nvPr/>
          </p:nvCxnSpPr>
          <p:spPr>
            <a:xfrm>
              <a:off x="4644008" y="112474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27584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전</a:t>
              </a:r>
              <a:endParaRPr lang="ko-KR" alt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4008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후</a:t>
              </a:r>
              <a:endParaRPr lang="ko-KR" altLang="en-US" b="1" dirty="0"/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827584" y="3933056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424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SNV33704.JPG"/>
          <p:cNvPicPr/>
          <p:nvPr/>
        </p:nvPicPr>
        <p:blipFill>
          <a:blip r:embed="rId2" cstate="email"/>
          <a:stretch>
            <a:fillRect/>
          </a:stretch>
        </p:blipFill>
        <p:spPr>
          <a:xfrm>
            <a:off x="4702160" y="1584502"/>
            <a:ext cx="3686263" cy="4652810"/>
          </a:xfrm>
          <a:prstGeom prst="rect">
            <a:avLst/>
          </a:prstGeom>
        </p:spPr>
      </p:pic>
      <p:pic>
        <p:nvPicPr>
          <p:cNvPr id="10" name="그림 9" descr="S8002004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85737" y="1587234"/>
            <a:ext cx="3700118" cy="465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3" y="620688"/>
            <a:ext cx="7659191" cy="46459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</a:t>
            </a:r>
            <a:r>
              <a:rPr kumimoji="1" lang="ko-KR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동대문교회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7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15" name="직선 연결선 14"/>
          <p:cNvCxnSpPr/>
          <p:nvPr/>
        </p:nvCxnSpPr>
        <p:spPr>
          <a:xfrm>
            <a:off x="827584" y="1515227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>
            <a:stCxn id="14" idx="0"/>
            <a:endCxn id="14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27584" y="112474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개 선 전</a:t>
            </a:r>
            <a:endParaRPr lang="ko-KR" alt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644008" y="112474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개 선 후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38379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차트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6021822"/>
              </p:ext>
            </p:extLst>
          </p:nvPr>
        </p:nvGraphicFramePr>
        <p:xfrm>
          <a:off x="0" y="677915"/>
          <a:ext cx="9144000" cy="4573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표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647177"/>
              </p:ext>
            </p:extLst>
          </p:nvPr>
        </p:nvGraphicFramePr>
        <p:xfrm>
          <a:off x="465793" y="5297215"/>
          <a:ext cx="8565024" cy="1516161"/>
        </p:xfrm>
        <a:graphic>
          <a:graphicData uri="http://schemas.openxmlformats.org/drawingml/2006/table">
            <a:tbl>
              <a:tblPr/>
              <a:tblGrid>
                <a:gridCol w="556793"/>
                <a:gridCol w="401617"/>
                <a:gridCol w="471230"/>
                <a:gridCol w="503359"/>
                <a:gridCol w="498005"/>
                <a:gridCol w="441778"/>
                <a:gridCol w="374842"/>
                <a:gridCol w="377519"/>
                <a:gridCol w="345390"/>
                <a:gridCol w="364132"/>
                <a:gridCol w="364132"/>
                <a:gridCol w="364132"/>
                <a:gridCol w="385552"/>
                <a:gridCol w="524779"/>
                <a:gridCol w="524779"/>
                <a:gridCol w="522101"/>
                <a:gridCol w="377519"/>
                <a:gridCol w="364132"/>
                <a:gridCol w="361455"/>
                <a:gridCol w="441778"/>
              </a:tblGrid>
              <a:tr h="1039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재적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유아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성화어린이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성화학생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청년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청년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장년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종합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39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0~4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5~13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14~19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20~23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24~30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31~40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41~50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51~60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61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세 이상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039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039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정식구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4,238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4,163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2,907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2,858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713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810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936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1,853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2,571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4,908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5,382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3,829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3,215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3,175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3,711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46,694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35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816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8,401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5,765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31,712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5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4511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휴면식구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1,325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1,209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733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1,043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880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10,955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2898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새식구과정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1,846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2,562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7,307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39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5,568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5,378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3,540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3,370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957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1,010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1,351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1,456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2,995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3,559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6,467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6,354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4,843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4,044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5,706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7,153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64,956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35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1,205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10,946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6,910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1,967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43,928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352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12,151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6,910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45,895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2885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총합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gridSpan="18"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64,956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64,956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8F01-47C7-4716-8E87-36C743626B47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 useBgFill="1">
        <p:nvSpPr>
          <p:cNvPr id="51" name="TextBox 50"/>
          <p:cNvSpPr txBox="1"/>
          <p:nvPr/>
        </p:nvSpPr>
        <p:spPr>
          <a:xfrm>
            <a:off x="2051720" y="44624"/>
            <a:ext cx="492922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2008~2012.6  </a:t>
            </a:r>
            <a:r>
              <a:rPr lang="ko-KR" altLang="en-US" b="1" dirty="0" smtClean="0"/>
              <a:t>재적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성인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 현황</a:t>
            </a:r>
            <a:endParaRPr lang="ko-KR" altLang="en-US" b="1" dirty="0"/>
          </a:p>
        </p:txBody>
      </p:sp>
      <p:grpSp>
        <p:nvGrpSpPr>
          <p:cNvPr id="3" name="그룹 73"/>
          <p:cNvGrpSpPr/>
          <p:nvPr/>
        </p:nvGrpSpPr>
        <p:grpSpPr>
          <a:xfrm>
            <a:off x="719684" y="1196752"/>
            <a:ext cx="2091848" cy="432048"/>
            <a:chOff x="823968" y="908720"/>
            <a:chExt cx="1875824" cy="432048"/>
          </a:xfrm>
        </p:grpSpPr>
        <p:cxnSp>
          <p:nvCxnSpPr>
            <p:cNvPr id="56" name="직선 연결선 55"/>
            <p:cNvCxnSpPr/>
            <p:nvPr/>
          </p:nvCxnSpPr>
          <p:spPr>
            <a:xfrm>
              <a:off x="827584" y="1227262"/>
              <a:ext cx="288032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1"/>
            <p:cNvSpPr txBox="1"/>
            <p:nvPr/>
          </p:nvSpPr>
          <p:spPr>
            <a:xfrm>
              <a:off x="1115616" y="1124744"/>
              <a:ext cx="1584176" cy="216024"/>
            </a:xfrm>
            <a:prstGeom prst="rect">
              <a:avLst/>
            </a:prstGeom>
          </p:spPr>
          <p:txBody>
            <a:bodyPr wrap="square"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 dirty="0" smtClean="0"/>
                <a:t>20</a:t>
              </a:r>
              <a:r>
                <a:rPr lang="ko-KR" altLang="en-US" sz="800" dirty="0" err="1" smtClean="0"/>
                <a:t>세이상</a:t>
              </a:r>
              <a:r>
                <a:rPr lang="ko-KR" altLang="en-US" sz="800" dirty="0" smtClean="0"/>
                <a:t> </a:t>
              </a:r>
              <a:r>
                <a:rPr lang="ko-KR" altLang="en-US" sz="800" dirty="0" err="1" smtClean="0"/>
                <a:t>정식구</a:t>
              </a:r>
              <a:r>
                <a:rPr lang="en-US" altLang="ko-KR" sz="800" dirty="0" smtClean="0"/>
                <a:t>(</a:t>
              </a:r>
              <a:r>
                <a:rPr lang="ko-KR" altLang="en-US" sz="800" dirty="0" smtClean="0"/>
                <a:t>최소기준유지</a:t>
              </a:r>
              <a:r>
                <a:rPr lang="en-US" altLang="ko-KR" sz="800" dirty="0" smtClean="0"/>
                <a:t>)</a:t>
              </a:r>
              <a:endParaRPr lang="ko-KR" altLang="en-US" sz="800" dirty="0"/>
            </a:p>
          </p:txBody>
        </p:sp>
        <p:cxnSp>
          <p:nvCxnSpPr>
            <p:cNvPr id="67" name="직선 연결선 66"/>
            <p:cNvCxnSpPr/>
            <p:nvPr/>
          </p:nvCxnSpPr>
          <p:spPr>
            <a:xfrm>
              <a:off x="823968" y="1011238"/>
              <a:ext cx="288032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1"/>
            <p:cNvSpPr txBox="1"/>
            <p:nvPr/>
          </p:nvSpPr>
          <p:spPr>
            <a:xfrm>
              <a:off x="1115616" y="908720"/>
              <a:ext cx="1579265" cy="200050"/>
            </a:xfrm>
            <a:prstGeom prst="rect">
              <a:avLst/>
            </a:prstGeom>
          </p:spPr>
          <p:txBody>
            <a:bodyPr wrap="square"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800" dirty="0" smtClean="0"/>
                <a:t>20</a:t>
              </a:r>
              <a:r>
                <a:rPr lang="ko-KR" altLang="en-US" sz="800" dirty="0" err="1" smtClean="0"/>
                <a:t>세이상</a:t>
              </a:r>
              <a:r>
                <a:rPr lang="ko-KR" altLang="en-US" sz="800" dirty="0" smtClean="0"/>
                <a:t> 재적 총인원</a:t>
              </a:r>
              <a:endParaRPr lang="ko-KR" altLang="en-US" sz="800" dirty="0"/>
            </a:p>
          </p:txBody>
        </p:sp>
      </p:grpSp>
      <p:sp>
        <p:nvSpPr>
          <p:cNvPr id="83" name="오각형 82"/>
          <p:cNvSpPr/>
          <p:nvPr/>
        </p:nvSpPr>
        <p:spPr>
          <a:xfrm>
            <a:off x="975365" y="2635253"/>
            <a:ext cx="1405388" cy="296728"/>
          </a:xfrm>
          <a:prstGeom prst="homePlate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b="1" dirty="0" smtClean="0"/>
              <a:t>성인재적 총인원</a:t>
            </a:r>
            <a:endParaRPr lang="ko-KR" altLang="en-US" sz="1050" b="1" dirty="0"/>
          </a:p>
        </p:txBody>
      </p:sp>
      <p:sp>
        <p:nvSpPr>
          <p:cNvPr id="2" name="직사각형 1"/>
          <p:cNvSpPr/>
          <p:nvPr/>
        </p:nvSpPr>
        <p:spPr>
          <a:xfrm>
            <a:off x="3727918" y="5806221"/>
            <a:ext cx="4860911" cy="1430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7"/>
          <p:cNvGrpSpPr/>
          <p:nvPr/>
        </p:nvGrpSpPr>
        <p:grpSpPr>
          <a:xfrm>
            <a:off x="1268421" y="476672"/>
            <a:ext cx="7624052" cy="4492771"/>
            <a:chOff x="1268421" y="581313"/>
            <a:chExt cx="7624052" cy="4388130"/>
          </a:xfrm>
        </p:grpSpPr>
        <p:grpSp>
          <p:nvGrpSpPr>
            <p:cNvPr id="7" name="그룹 6"/>
            <p:cNvGrpSpPr/>
            <p:nvPr/>
          </p:nvGrpSpPr>
          <p:grpSpPr>
            <a:xfrm>
              <a:off x="2335754" y="581313"/>
              <a:ext cx="6556719" cy="4388130"/>
              <a:chOff x="2560212" y="581313"/>
              <a:chExt cx="6336159" cy="4388130"/>
            </a:xfrm>
          </p:grpSpPr>
          <p:grpSp>
            <p:nvGrpSpPr>
              <p:cNvPr id="8" name="그룹 2"/>
              <p:cNvGrpSpPr/>
              <p:nvPr/>
            </p:nvGrpSpPr>
            <p:grpSpPr>
              <a:xfrm>
                <a:off x="2560212" y="581313"/>
                <a:ext cx="6336159" cy="4363251"/>
                <a:chOff x="2560212" y="581313"/>
                <a:chExt cx="6336159" cy="4363251"/>
              </a:xfrm>
            </p:grpSpPr>
            <p:grpSp>
              <p:nvGrpSpPr>
                <p:cNvPr id="11" name="그룹 72"/>
                <p:cNvGrpSpPr/>
                <p:nvPr/>
              </p:nvGrpSpPr>
              <p:grpSpPr>
                <a:xfrm>
                  <a:off x="2560212" y="581313"/>
                  <a:ext cx="4935956" cy="4363251"/>
                  <a:chOff x="2621740" y="653321"/>
                  <a:chExt cx="4916485" cy="4363251"/>
                </a:xfrm>
              </p:grpSpPr>
              <p:cxnSp>
                <p:nvCxnSpPr>
                  <p:cNvPr id="9" name="직선 연결선 8"/>
                  <p:cNvCxnSpPr/>
                  <p:nvPr/>
                </p:nvCxnSpPr>
                <p:spPr>
                  <a:xfrm flipH="1" flipV="1">
                    <a:off x="2621740" y="785558"/>
                    <a:ext cx="3" cy="4192199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직사각형 9"/>
                  <p:cNvSpPr/>
                  <p:nvPr/>
                </p:nvSpPr>
                <p:spPr>
                  <a:xfrm>
                    <a:off x="5190104" y="653321"/>
                    <a:ext cx="546028" cy="246323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ko-KR" dirty="0" smtClean="0"/>
                      <a:t>2010</a:t>
                    </a:r>
                    <a:endParaRPr lang="ko-KR" dirty="0"/>
                  </a:p>
                </p:txBody>
              </p:sp>
              <p:sp>
                <p:nvSpPr>
                  <p:cNvPr id="12" name="직사각형 11"/>
                  <p:cNvSpPr/>
                  <p:nvPr/>
                </p:nvSpPr>
                <p:spPr>
                  <a:xfrm>
                    <a:off x="3465773" y="653321"/>
                    <a:ext cx="546028" cy="246323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ko-KR" dirty="0" smtClean="0"/>
                      <a:t>2009</a:t>
                    </a:r>
                    <a:endParaRPr lang="ko-KR" dirty="0"/>
                  </a:p>
                </p:txBody>
              </p:sp>
              <p:sp>
                <p:nvSpPr>
                  <p:cNvPr id="72" name="직사각형 71"/>
                  <p:cNvSpPr/>
                  <p:nvPr/>
                </p:nvSpPr>
                <p:spPr>
                  <a:xfrm>
                    <a:off x="6992197" y="653321"/>
                    <a:ext cx="546028" cy="246323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ko-KR" dirty="0" smtClean="0"/>
                      <a:t>2011</a:t>
                    </a:r>
                    <a:endParaRPr lang="ko-KR" dirty="0"/>
                  </a:p>
                </p:txBody>
              </p:sp>
              <p:cxnSp>
                <p:nvCxnSpPr>
                  <p:cNvPr id="63" name="직선 연결선 62"/>
                  <p:cNvCxnSpPr/>
                  <p:nvPr/>
                </p:nvCxnSpPr>
                <p:spPr>
                  <a:xfrm rot="5400000" flipH="1" flipV="1">
                    <a:off x="2316597" y="2881295"/>
                    <a:ext cx="4269831" cy="723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9" name="직선 연결선 38"/>
                <p:cNvCxnSpPr/>
                <p:nvPr/>
              </p:nvCxnSpPr>
              <p:spPr>
                <a:xfrm rot="5400000" flipH="1" flipV="1">
                  <a:off x="5945205" y="2806548"/>
                  <a:ext cx="4269831" cy="726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직사각형 40"/>
                <p:cNvSpPr/>
                <p:nvPr/>
              </p:nvSpPr>
              <p:spPr>
                <a:xfrm>
                  <a:off x="8409271" y="581313"/>
                  <a:ext cx="487100" cy="24632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dirty="0" smtClean="0"/>
                    <a:t>2012</a:t>
                  </a:r>
                  <a:endParaRPr lang="ko-KR" dirty="0"/>
                </a:p>
              </p:txBody>
            </p:sp>
          </p:grpSp>
          <p:cxnSp>
            <p:nvCxnSpPr>
              <p:cNvPr id="47" name="직선 연결선 46"/>
              <p:cNvCxnSpPr/>
              <p:nvPr/>
            </p:nvCxnSpPr>
            <p:spPr>
              <a:xfrm rot="5400000" flipH="1" flipV="1">
                <a:off x="4107637" y="2834165"/>
                <a:ext cx="4269831" cy="726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직사각형 49"/>
            <p:cNvSpPr/>
            <p:nvPr/>
          </p:nvSpPr>
          <p:spPr>
            <a:xfrm>
              <a:off x="1268421" y="651644"/>
              <a:ext cx="567275" cy="246323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 smtClean="0"/>
                <a:t>2008</a:t>
              </a:r>
              <a:endParaRPr lang="ko-KR" dirty="0"/>
            </a:p>
          </p:txBody>
        </p:sp>
      </p:grpSp>
      <p:sp>
        <p:nvSpPr>
          <p:cNvPr id="53" name="직사각형 52"/>
          <p:cNvSpPr/>
          <p:nvPr/>
        </p:nvSpPr>
        <p:spPr>
          <a:xfrm>
            <a:off x="3727918" y="6477086"/>
            <a:ext cx="4871796" cy="1609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88197" y="137436"/>
            <a:ext cx="1584176" cy="3693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b="1" i="1" dirty="0"/>
              <a:t>Members</a:t>
            </a:r>
            <a:endParaRPr lang="ko-KR" altLang="en-US" sz="16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390525" y="5113995"/>
            <a:ext cx="1023675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ko-KR" sz="800" b="1" dirty="0" smtClean="0"/>
              <a:t>※ 2012.6.30</a:t>
            </a:r>
            <a:endParaRPr lang="ko-KR" altLang="en-US" sz="800" b="1" dirty="0"/>
          </a:p>
        </p:txBody>
      </p:sp>
      <p:cxnSp>
        <p:nvCxnSpPr>
          <p:cNvPr id="29" name="직선 연결선 28"/>
          <p:cNvCxnSpPr/>
          <p:nvPr/>
        </p:nvCxnSpPr>
        <p:spPr>
          <a:xfrm flipH="1">
            <a:off x="2335754" y="2767618"/>
            <a:ext cx="6696746" cy="2669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아래쪽 화살표 32"/>
          <p:cNvSpPr/>
          <p:nvPr/>
        </p:nvSpPr>
        <p:spPr>
          <a:xfrm rot="10800000">
            <a:off x="8753151" y="877432"/>
            <a:ext cx="214314" cy="182565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4" name="그룹 45"/>
          <p:cNvGrpSpPr/>
          <p:nvPr/>
        </p:nvGrpSpPr>
        <p:grpSpPr>
          <a:xfrm>
            <a:off x="7092434" y="1383669"/>
            <a:ext cx="1496395" cy="1242673"/>
            <a:chOff x="1829323" y="1765479"/>
            <a:chExt cx="1342726" cy="1393482"/>
          </a:xfrm>
        </p:grpSpPr>
        <p:sp>
          <p:nvSpPr>
            <p:cNvPr id="35" name="포인트가 12개인 별 34"/>
            <p:cNvSpPr/>
            <p:nvPr/>
          </p:nvSpPr>
          <p:spPr>
            <a:xfrm>
              <a:off x="1829323" y="1765479"/>
              <a:ext cx="1342726" cy="1393482"/>
            </a:xfrm>
            <a:prstGeom prst="star12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8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29307" y="2060309"/>
              <a:ext cx="1234876" cy="100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dirty="0" smtClean="0"/>
                <a:t>2008</a:t>
              </a:r>
              <a:r>
                <a:rPr lang="ko-KR" altLang="en-US" sz="1000" dirty="0" smtClean="0"/>
                <a:t>년</a:t>
              </a:r>
              <a:r>
                <a:rPr lang="en-US" altLang="ko-KR" sz="1000" dirty="0" smtClean="0"/>
                <a:t>vs2012</a:t>
              </a:r>
              <a:r>
                <a:rPr lang="ko-KR" altLang="en-US" sz="1000" dirty="0" smtClean="0"/>
                <a:t>년</a:t>
              </a:r>
              <a:endParaRPr lang="en-US" altLang="ko-KR" sz="1000" dirty="0"/>
            </a:p>
            <a:p>
              <a:pPr algn="ctr"/>
              <a:r>
                <a:rPr lang="ko-KR" altLang="en-US" sz="1000" dirty="0" smtClean="0"/>
                <a:t>재적</a:t>
              </a:r>
              <a:r>
                <a:rPr lang="en-US" altLang="ko-KR" sz="1000" dirty="0" smtClean="0"/>
                <a:t>(</a:t>
              </a:r>
              <a:r>
                <a:rPr lang="ko-KR" altLang="en-US" sz="1000" dirty="0" smtClean="0"/>
                <a:t>성인</a:t>
              </a:r>
              <a:r>
                <a:rPr lang="en-US" altLang="ko-KR" sz="1000" dirty="0" smtClean="0"/>
                <a:t>)</a:t>
              </a:r>
              <a:r>
                <a:rPr lang="ko-KR" altLang="en-US" sz="1000" dirty="0" smtClean="0"/>
                <a:t>총원</a:t>
              </a:r>
              <a:endParaRPr lang="en-US" altLang="ko-KR" sz="1000" dirty="0"/>
            </a:p>
            <a:p>
              <a:pPr algn="ctr"/>
              <a:r>
                <a:rPr lang="en-US" altLang="ko-KR" sz="1400" b="1" dirty="0" smtClean="0"/>
                <a:t>52.8%</a:t>
              </a:r>
              <a:r>
                <a:rPr lang="ko-KR" altLang="en-US" sz="1400" b="1" dirty="0"/>
                <a:t>증가</a:t>
              </a:r>
              <a:endParaRPr lang="en-US" altLang="ko-KR" sz="1400" b="1" dirty="0"/>
            </a:p>
            <a:p>
              <a:pPr algn="ctr"/>
              <a:r>
                <a:rPr lang="en-US" altLang="ko-KR" sz="1000" dirty="0" smtClean="0"/>
                <a:t>(15,857</a:t>
              </a:r>
              <a:r>
                <a:rPr lang="ko-KR" altLang="en-US" sz="1000" dirty="0" smtClean="0"/>
                <a:t>명 증가</a:t>
              </a:r>
              <a:r>
                <a:rPr lang="en-US" altLang="ko-KR" sz="900" dirty="0" smtClean="0"/>
                <a:t>)</a:t>
              </a:r>
              <a:endParaRPr lang="ko-KR" altLang="en-US" sz="1200" dirty="0"/>
            </a:p>
            <a:p>
              <a:pPr algn="ctr"/>
              <a:endParaRPr lang="ko-KR" altLang="en-US" sz="1200" b="1" dirty="0"/>
            </a:p>
          </p:txBody>
        </p:sp>
      </p:grpSp>
      <p:cxnSp>
        <p:nvCxnSpPr>
          <p:cNvPr id="37" name="직선 연결선 36"/>
          <p:cNvCxnSpPr/>
          <p:nvPr/>
        </p:nvCxnSpPr>
        <p:spPr>
          <a:xfrm>
            <a:off x="2279361" y="3182544"/>
            <a:ext cx="6753139" cy="1115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위쪽 화살표 37"/>
          <p:cNvSpPr/>
          <p:nvPr/>
        </p:nvSpPr>
        <p:spPr>
          <a:xfrm>
            <a:off x="8702663" y="2539982"/>
            <a:ext cx="315290" cy="643678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0" name="그룹 45"/>
          <p:cNvGrpSpPr/>
          <p:nvPr/>
        </p:nvGrpSpPr>
        <p:grpSpPr>
          <a:xfrm>
            <a:off x="7180043" y="2931981"/>
            <a:ext cx="1435011" cy="1258342"/>
            <a:chOff x="1829323" y="1765479"/>
            <a:chExt cx="1342726" cy="1393482"/>
          </a:xfrm>
        </p:grpSpPr>
        <p:sp>
          <p:nvSpPr>
            <p:cNvPr id="42" name="포인트가 12개인 별 41"/>
            <p:cNvSpPr/>
            <p:nvPr/>
          </p:nvSpPr>
          <p:spPr>
            <a:xfrm>
              <a:off x="1829323" y="1765479"/>
              <a:ext cx="1342726" cy="1393482"/>
            </a:xfrm>
            <a:prstGeom prst="star12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8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929307" y="2060309"/>
              <a:ext cx="1234876" cy="100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dirty="0" smtClean="0"/>
                <a:t>2008</a:t>
              </a:r>
              <a:r>
                <a:rPr lang="ko-KR" altLang="en-US" sz="1000" dirty="0" smtClean="0"/>
                <a:t>년</a:t>
              </a:r>
              <a:r>
                <a:rPr lang="en-US" altLang="ko-KR" sz="1000" dirty="0" smtClean="0"/>
                <a:t>vs2012</a:t>
              </a:r>
              <a:r>
                <a:rPr lang="ko-KR" altLang="en-US" sz="1000" dirty="0" smtClean="0"/>
                <a:t>년</a:t>
              </a:r>
              <a:endParaRPr lang="en-US" altLang="ko-KR" sz="1000" dirty="0"/>
            </a:p>
            <a:p>
              <a:pPr algn="ctr"/>
              <a:r>
                <a:rPr lang="ko-KR" altLang="en-US" sz="1000" dirty="0" err="1" smtClean="0"/>
                <a:t>정식구</a:t>
              </a:r>
              <a:r>
                <a:rPr lang="en-US" altLang="ko-KR" sz="1000" dirty="0" smtClean="0"/>
                <a:t>(</a:t>
              </a:r>
              <a:r>
                <a:rPr lang="ko-KR" altLang="en-US" sz="1000" dirty="0" smtClean="0"/>
                <a:t>성인</a:t>
              </a:r>
              <a:r>
                <a:rPr lang="en-US" altLang="ko-KR" sz="1000" dirty="0" smtClean="0"/>
                <a:t>)</a:t>
              </a:r>
            </a:p>
            <a:p>
              <a:pPr algn="ctr"/>
              <a:r>
                <a:rPr lang="en-US" altLang="ko-KR" sz="1400" b="1" dirty="0" smtClean="0"/>
                <a:t>20%</a:t>
              </a:r>
              <a:r>
                <a:rPr lang="ko-KR" altLang="en-US" sz="1400" b="1" dirty="0"/>
                <a:t>증가</a:t>
              </a:r>
              <a:endParaRPr lang="en-US" altLang="ko-KR" sz="1400" b="1" dirty="0"/>
            </a:p>
            <a:p>
              <a:pPr algn="ctr"/>
              <a:r>
                <a:rPr lang="en-US" altLang="ko-KR" sz="1000" dirty="0" smtClean="0"/>
                <a:t>(5,203</a:t>
              </a:r>
              <a:r>
                <a:rPr lang="ko-KR" altLang="en-US" sz="1000" dirty="0" smtClean="0"/>
                <a:t>명 증가</a:t>
              </a:r>
              <a:r>
                <a:rPr lang="en-US" altLang="ko-KR" sz="900" dirty="0" smtClean="0"/>
                <a:t>)</a:t>
              </a:r>
              <a:endParaRPr lang="ko-KR" altLang="en-US" sz="1200" dirty="0"/>
            </a:p>
            <a:p>
              <a:pPr algn="ctr"/>
              <a:endParaRPr lang="ko-KR" alt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7444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AsOne/>
      </p:bldGraphic>
      <p:bldP spid="51" grpId="0" animBg="1"/>
      <p:bldP spid="83" grpId="0" animBg="1"/>
      <p:bldP spid="2" grpId="0" animBg="1"/>
      <p:bldP spid="53" grpId="0" animBg="1"/>
      <p:bldP spid="32" grpId="0"/>
      <p:bldP spid="33" grpId="0" animBg="1"/>
      <p:bldP spid="3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556792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그림 13" descr="IMG_2738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1585670"/>
            <a:ext cx="3672408" cy="227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14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99592" y="3933056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그림 15" descr="IMG_2735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3958934"/>
            <a:ext cx="3672408" cy="2350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27584" y="620688"/>
            <a:ext cx="765919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전남 영광교회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8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827584" y="1124744"/>
            <a:ext cx="7632848" cy="5184576"/>
            <a:chOff x="827584" y="1124744"/>
            <a:chExt cx="7632848" cy="5184576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827584" y="1124744"/>
              <a:ext cx="7632848" cy="5184576"/>
            </a:xfrm>
            <a:prstGeom prst="rect">
              <a:avLst/>
            </a:prstGeom>
            <a:noFill/>
            <a:ln w="25400" cmpd="thinThick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11" name="직선 연결선 10"/>
            <p:cNvCxnSpPr/>
            <p:nvPr/>
          </p:nvCxnSpPr>
          <p:spPr>
            <a:xfrm>
              <a:off x="827584" y="1515227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>
              <a:stCxn id="10" idx="0"/>
              <a:endCxn id="10" idx="2"/>
            </p:cNvCxnSpPr>
            <p:nvPr/>
          </p:nvCxnSpPr>
          <p:spPr>
            <a:xfrm>
              <a:off x="4644008" y="112474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27584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전</a:t>
              </a:r>
              <a:endParaRPr lang="ko-KR" alt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4008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후</a:t>
              </a:r>
              <a:endParaRPr lang="ko-KR" altLang="en-US" b="1" dirty="0"/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827584" y="3933056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8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" name="그림 4" descr="IMG_4789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99592" y="1222878"/>
            <a:ext cx="7531206" cy="5020804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 영등포교회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8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455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11" name="직선 연결선 10"/>
          <p:cNvCxnSpPr>
            <a:stCxn id="10" idx="1"/>
            <a:endCxn id="10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>
            <a:stCxn id="10" idx="0"/>
            <a:endCxn id="10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 영등포교회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8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3672408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9592" y="3789040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6016" y="3789040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1196752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664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충남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서천교회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748883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196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11" name="직선 연결선 10"/>
          <p:cNvCxnSpPr>
            <a:stCxn id="10" idx="1"/>
            <a:endCxn id="10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>
            <a:stCxn id="10" idx="0"/>
            <a:endCxn id="10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충남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서천교회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9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3789040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7" y="1196752"/>
            <a:ext cx="368922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99592" y="1196752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3789040"/>
            <a:ext cx="3670440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50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605881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전북 전주교회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10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증축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748883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326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605881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전북 전주교회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10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증축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1"/>
            <a:ext cx="7488832" cy="504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536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605881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전북 전주교회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10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증축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9" name="직선 연결선 8"/>
          <p:cNvCxnSpPr>
            <a:stCxn id="8" idx="1"/>
            <a:endCxn id="8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>
            <a:stCxn id="8" idx="0"/>
            <a:endCxn id="8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3789040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3789040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99591" y="1196752"/>
            <a:ext cx="367240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1196752"/>
            <a:ext cx="3672408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572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 경남 함양</a:t>
            </a:r>
            <a:r>
              <a:rPr kumimoji="1" lang="ko-KR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교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증축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748883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183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16016" y="1591017"/>
            <a:ext cx="3672408" cy="228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그림 12" descr="IMG460.jpg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883004" y="3939571"/>
            <a:ext cx="3672408" cy="2304255"/>
          </a:xfrm>
          <a:prstGeom prst="rect">
            <a:avLst/>
          </a:prstGeom>
        </p:spPr>
      </p:pic>
      <p:pic>
        <p:nvPicPr>
          <p:cNvPr id="15" name="그림 1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1591018"/>
            <a:ext cx="3672408" cy="2304255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 경남 함양</a:t>
            </a:r>
            <a:r>
              <a:rPr kumimoji="1" lang="ko-KR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교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증축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4005064"/>
            <a:ext cx="3672408" cy="222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그룹 8"/>
          <p:cNvGrpSpPr/>
          <p:nvPr/>
        </p:nvGrpSpPr>
        <p:grpSpPr>
          <a:xfrm>
            <a:off x="827584" y="1124744"/>
            <a:ext cx="7632848" cy="5184576"/>
            <a:chOff x="827584" y="1124744"/>
            <a:chExt cx="7632848" cy="5184576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827584" y="1124744"/>
              <a:ext cx="7632848" cy="5184576"/>
            </a:xfrm>
            <a:prstGeom prst="rect">
              <a:avLst/>
            </a:prstGeom>
            <a:noFill/>
            <a:ln w="25400" cmpd="thinThick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11" name="직선 연결선 10"/>
            <p:cNvCxnSpPr/>
            <p:nvPr/>
          </p:nvCxnSpPr>
          <p:spPr>
            <a:xfrm>
              <a:off x="827584" y="1556792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>
              <a:stCxn id="10" idx="0"/>
              <a:endCxn id="10" idx="2"/>
            </p:cNvCxnSpPr>
            <p:nvPr/>
          </p:nvCxnSpPr>
          <p:spPr>
            <a:xfrm>
              <a:off x="4644008" y="112474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827584" y="115245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전</a:t>
              </a:r>
              <a:endParaRPr lang="ko-KR" alt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44008" y="115245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후</a:t>
              </a:r>
              <a:endParaRPr lang="ko-KR" altLang="en-US" b="1" dirty="0"/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827584" y="3933056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793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차트 6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1160259"/>
              </p:ext>
            </p:extLst>
          </p:nvPr>
        </p:nvGraphicFramePr>
        <p:xfrm>
          <a:off x="0" y="959873"/>
          <a:ext cx="9144000" cy="4485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4" name="직선 연결선 23"/>
          <p:cNvCxnSpPr/>
          <p:nvPr/>
        </p:nvCxnSpPr>
        <p:spPr>
          <a:xfrm flipH="1">
            <a:off x="481784" y="3282315"/>
            <a:ext cx="188654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/>
          <p:cNvSpPr/>
          <p:nvPr/>
        </p:nvSpPr>
        <p:spPr>
          <a:xfrm>
            <a:off x="896184" y="3025233"/>
            <a:ext cx="1000132" cy="2143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13,016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명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cxnSp>
        <p:nvCxnSpPr>
          <p:cNvPr id="32" name="직선 연결선 31"/>
          <p:cNvCxnSpPr/>
          <p:nvPr/>
        </p:nvCxnSpPr>
        <p:spPr>
          <a:xfrm flipH="1">
            <a:off x="2365365" y="2204864"/>
            <a:ext cx="185955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33"/>
          <p:cNvSpPr/>
          <p:nvPr/>
        </p:nvSpPr>
        <p:spPr>
          <a:xfrm>
            <a:off x="2935481" y="1891959"/>
            <a:ext cx="1000132" cy="2143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16,946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명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cxnSp>
        <p:nvCxnSpPr>
          <p:cNvPr id="37" name="직선 연결선 36"/>
          <p:cNvCxnSpPr/>
          <p:nvPr/>
        </p:nvCxnSpPr>
        <p:spPr>
          <a:xfrm flipH="1">
            <a:off x="4240536" y="2276872"/>
            <a:ext cx="190611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직사각형 39"/>
          <p:cNvSpPr/>
          <p:nvPr/>
        </p:nvSpPr>
        <p:spPr>
          <a:xfrm>
            <a:off x="4915701" y="2034897"/>
            <a:ext cx="1000132" cy="2143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16,868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명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451090" y="116632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i="1" dirty="0" smtClean="0"/>
              <a:t>2008~2012</a:t>
            </a:r>
            <a:r>
              <a:rPr lang="en-US" altLang="ko-KR" sz="1200" b="1" i="1" dirty="0" smtClean="0"/>
              <a:t>(1~6</a:t>
            </a:r>
            <a:r>
              <a:rPr lang="ko-KR" altLang="en-US" sz="1200" b="1" i="1" dirty="0" smtClean="0"/>
              <a:t>월</a:t>
            </a:r>
            <a:r>
              <a:rPr lang="en-US" altLang="ko-KR" sz="1200" b="1" i="1" dirty="0" smtClean="0"/>
              <a:t>)  </a:t>
            </a:r>
            <a:r>
              <a:rPr lang="ko-KR" altLang="en-US" b="1" i="1" dirty="0" smtClean="0"/>
              <a:t>예배인원</a:t>
            </a:r>
            <a:r>
              <a:rPr lang="en-US" altLang="ko-KR" b="1" i="1" dirty="0" smtClean="0"/>
              <a:t>(</a:t>
            </a:r>
            <a:r>
              <a:rPr lang="ko-KR" altLang="en-US" b="1" i="1" dirty="0" smtClean="0"/>
              <a:t>성인</a:t>
            </a:r>
            <a:r>
              <a:rPr lang="en-US" altLang="ko-KR" b="1" i="1" dirty="0" smtClean="0"/>
              <a:t>)</a:t>
            </a:r>
            <a:r>
              <a:rPr lang="ko-KR" altLang="en-US" b="1" i="1" dirty="0" smtClean="0"/>
              <a:t> 현황</a:t>
            </a:r>
            <a:endParaRPr lang="ko-KR" altLang="en-US" b="1" i="1" dirty="0"/>
          </a:p>
        </p:txBody>
      </p:sp>
      <p:cxnSp>
        <p:nvCxnSpPr>
          <p:cNvPr id="60" name="직선 연결선 59"/>
          <p:cNvCxnSpPr/>
          <p:nvPr/>
        </p:nvCxnSpPr>
        <p:spPr>
          <a:xfrm flipH="1">
            <a:off x="6146652" y="1926259"/>
            <a:ext cx="190611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직사각형 63"/>
          <p:cNvSpPr/>
          <p:nvPr/>
        </p:nvSpPr>
        <p:spPr>
          <a:xfrm>
            <a:off x="6588224" y="1665659"/>
            <a:ext cx="857256" cy="2143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17,893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명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481784" y="1198468"/>
            <a:ext cx="1785960" cy="214308"/>
            <a:chOff x="285720" y="440746"/>
            <a:chExt cx="1785960" cy="214308"/>
          </a:xfrm>
        </p:grpSpPr>
        <p:cxnSp>
          <p:nvCxnSpPr>
            <p:cNvPr id="56" name="직선 연결선 55"/>
            <p:cNvCxnSpPr/>
            <p:nvPr/>
          </p:nvCxnSpPr>
          <p:spPr>
            <a:xfrm>
              <a:off x="285720" y="582034"/>
              <a:ext cx="714380" cy="158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1"/>
            <p:cNvSpPr txBox="1"/>
            <p:nvPr/>
          </p:nvSpPr>
          <p:spPr>
            <a:xfrm>
              <a:off x="1071538" y="440746"/>
              <a:ext cx="1000142" cy="214308"/>
            </a:xfrm>
            <a:prstGeom prst="rect">
              <a:avLst/>
            </a:prstGeom>
          </p:spPr>
          <p:txBody>
            <a:bodyPr wrap="square"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mtClean="0"/>
                <a:t>예배</a:t>
              </a:r>
              <a:r>
                <a:rPr lang="en-US" altLang="ko-KR" sz="1100" dirty="0" smtClean="0"/>
                <a:t>(</a:t>
              </a:r>
              <a:r>
                <a:rPr lang="ko-KR" altLang="en-US" sz="1100" dirty="0" smtClean="0"/>
                <a:t>성인</a:t>
              </a:r>
              <a:r>
                <a:rPr lang="en-US" altLang="ko-KR" sz="1100" dirty="0" smtClean="0"/>
                <a:t>)</a:t>
              </a:r>
              <a:endParaRPr lang="ko-KR" altLang="en-US" sz="1100" dirty="0"/>
            </a:p>
          </p:txBody>
        </p:sp>
      </p:grpSp>
      <p:cxnSp>
        <p:nvCxnSpPr>
          <p:cNvPr id="14" name="직선 연결선 13"/>
          <p:cNvCxnSpPr/>
          <p:nvPr/>
        </p:nvCxnSpPr>
        <p:spPr>
          <a:xfrm flipH="1">
            <a:off x="3363132" y="2727641"/>
            <a:ext cx="645" cy="5580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타원 16"/>
          <p:cNvSpPr/>
          <p:nvPr/>
        </p:nvSpPr>
        <p:spPr>
          <a:xfrm>
            <a:off x="2683627" y="3247288"/>
            <a:ext cx="1286812" cy="51193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900" b="1" dirty="0" smtClean="0"/>
              <a:t>교회통합 및 </a:t>
            </a:r>
            <a:endParaRPr lang="en-US" altLang="ko-KR" sz="900" b="1" dirty="0" smtClean="0"/>
          </a:p>
          <a:p>
            <a:pPr algn="ctr"/>
            <a:r>
              <a:rPr lang="ko-KR" altLang="en-US" sz="900" b="1" dirty="0" smtClean="0"/>
              <a:t>교회관리</a:t>
            </a:r>
            <a:r>
              <a:rPr lang="en-US" altLang="ko-KR" sz="900" b="1" dirty="0" smtClean="0"/>
              <a:t>-KPI</a:t>
            </a:r>
          </a:p>
          <a:p>
            <a:pPr algn="ctr"/>
            <a:r>
              <a:rPr lang="ko-KR" altLang="en-US" sz="900" b="1" dirty="0" smtClean="0"/>
              <a:t>시스템 도입</a:t>
            </a:r>
            <a:endParaRPr lang="ko-KR" altLang="en-US" sz="900" b="1" dirty="0"/>
          </a:p>
        </p:txBody>
      </p:sp>
      <p:cxnSp>
        <p:nvCxnSpPr>
          <p:cNvPr id="50" name="직선 연결선 49"/>
          <p:cNvCxnSpPr/>
          <p:nvPr/>
        </p:nvCxnSpPr>
        <p:spPr>
          <a:xfrm flipH="1">
            <a:off x="8052763" y="1800808"/>
            <a:ext cx="103525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4" name="표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797752"/>
              </p:ext>
            </p:extLst>
          </p:nvPr>
        </p:nvGraphicFramePr>
        <p:xfrm>
          <a:off x="2283084" y="5589240"/>
          <a:ext cx="6646634" cy="944880"/>
        </p:xfrm>
        <a:graphic>
          <a:graphicData uri="http://schemas.openxmlformats.org/drawingml/2006/table">
            <a:tbl>
              <a:tblPr/>
              <a:tblGrid>
                <a:gridCol w="322825"/>
                <a:gridCol w="378781"/>
                <a:gridCol w="364639"/>
                <a:gridCol w="399843"/>
                <a:gridCol w="366143"/>
                <a:gridCol w="366143"/>
                <a:gridCol w="388752"/>
                <a:gridCol w="265218"/>
                <a:gridCol w="397355"/>
                <a:gridCol w="265218"/>
                <a:gridCol w="366143"/>
                <a:gridCol w="397355"/>
                <a:gridCol w="366143"/>
                <a:gridCol w="438901"/>
                <a:gridCol w="366143"/>
                <a:gridCol w="366143"/>
                <a:gridCol w="471094"/>
                <a:gridCol w="359795"/>
              </a:tblGrid>
              <a:tr h="9932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유아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성화어린이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성화학생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청년</a:t>
                      </a:r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청년</a:t>
                      </a:r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장년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9932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0~4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5~13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14~19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20~23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24~30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31~40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41~50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51~60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61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세 이상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9932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여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081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2,591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2,591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1,806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1,807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928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1,564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2,139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4,015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1,745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2,340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1,812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2,432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19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5,183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3,613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17,772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657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5,608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3,613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18,368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08195">
                <a:tc gridSpan="18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27,588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그룹 57"/>
          <p:cNvGrpSpPr/>
          <p:nvPr/>
        </p:nvGrpSpPr>
        <p:grpSpPr>
          <a:xfrm>
            <a:off x="571472" y="5610579"/>
            <a:ext cx="1428760" cy="881539"/>
            <a:chOff x="3071802" y="5643578"/>
            <a:chExt cx="571504" cy="516554"/>
          </a:xfrm>
        </p:grpSpPr>
        <p:sp>
          <p:nvSpPr>
            <p:cNvPr id="59" name="오각형 58"/>
            <p:cNvSpPr/>
            <p:nvPr/>
          </p:nvSpPr>
          <p:spPr>
            <a:xfrm>
              <a:off x="3071802" y="5643578"/>
              <a:ext cx="571504" cy="500066"/>
            </a:xfrm>
            <a:prstGeom prst="homePlat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128952" y="5727298"/>
              <a:ext cx="357190" cy="4328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b="1" dirty="0" smtClean="0"/>
                <a:t>2012</a:t>
              </a:r>
              <a:r>
                <a:rPr lang="ko-KR" altLang="en-US" sz="1200" b="1" dirty="0" smtClean="0"/>
                <a:t>년 </a:t>
              </a:r>
              <a:endParaRPr lang="en-US" altLang="ko-KR" sz="1200" b="1" dirty="0" smtClean="0"/>
            </a:p>
            <a:p>
              <a:pPr algn="ctr"/>
              <a:r>
                <a:rPr lang="en-US" altLang="ko-KR" sz="1200" b="1" dirty="0" smtClean="0"/>
                <a:t>1~6</a:t>
              </a:r>
              <a:r>
                <a:rPr lang="ko-KR" altLang="en-US" sz="1200" b="1" dirty="0" smtClean="0"/>
                <a:t>월</a:t>
              </a:r>
              <a:endParaRPr lang="en-US" altLang="ko-KR" sz="1200" b="1" dirty="0" smtClean="0"/>
            </a:p>
            <a:p>
              <a:pPr algn="ctr"/>
              <a:r>
                <a:rPr lang="ko-KR" altLang="en-US" sz="900" b="1" dirty="0" smtClean="0"/>
                <a:t>연령별 </a:t>
              </a:r>
              <a:endParaRPr lang="en-US" altLang="ko-KR" sz="900" b="1" dirty="0" smtClean="0"/>
            </a:p>
            <a:p>
              <a:pPr algn="ctr"/>
              <a:r>
                <a:rPr lang="ko-KR" altLang="en-US" sz="900" b="1" dirty="0" smtClean="0"/>
                <a:t>평균예배현황</a:t>
              </a:r>
              <a:endParaRPr lang="en-US" altLang="ko-KR" sz="900" b="1" dirty="0" smtClean="0"/>
            </a:p>
          </p:txBody>
        </p:sp>
      </p:grpSp>
      <p:sp>
        <p:nvSpPr>
          <p:cNvPr id="67" name="직사각형 66"/>
          <p:cNvSpPr/>
          <p:nvPr/>
        </p:nvSpPr>
        <p:spPr>
          <a:xfrm>
            <a:off x="8172400" y="1522492"/>
            <a:ext cx="782401" cy="20650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050" b="1" dirty="0" smtClean="0">
                <a:solidFill>
                  <a:schemeClr val="tx1"/>
                </a:solidFill>
              </a:rPr>
              <a:t>18,368</a:t>
            </a:r>
            <a:r>
              <a:rPr lang="ko-KR" altLang="en-US" sz="1050" b="1" dirty="0" smtClean="0">
                <a:solidFill>
                  <a:schemeClr val="tx1"/>
                </a:solidFill>
              </a:rPr>
              <a:t>명</a:t>
            </a:r>
            <a:endParaRPr lang="ko-KR" altLang="en-US" sz="1050" b="1" dirty="0">
              <a:solidFill>
                <a:schemeClr val="tx1"/>
              </a:solidFill>
            </a:endParaRPr>
          </a:p>
        </p:txBody>
      </p:sp>
      <p:grpSp>
        <p:nvGrpSpPr>
          <p:cNvPr id="4" name="그룹 28"/>
          <p:cNvGrpSpPr/>
          <p:nvPr/>
        </p:nvGrpSpPr>
        <p:grpSpPr>
          <a:xfrm>
            <a:off x="1138210" y="801184"/>
            <a:ext cx="7898287" cy="4572032"/>
            <a:chOff x="1572874" y="676936"/>
            <a:chExt cx="7726140" cy="4572032"/>
          </a:xfrm>
        </p:grpSpPr>
        <p:grpSp>
          <p:nvGrpSpPr>
            <p:cNvPr id="5" name="그룹 27"/>
            <p:cNvGrpSpPr/>
            <p:nvPr/>
          </p:nvGrpSpPr>
          <p:grpSpPr>
            <a:xfrm>
              <a:off x="1572874" y="676936"/>
              <a:ext cx="6763847" cy="4572032"/>
              <a:chOff x="1572874" y="676936"/>
              <a:chExt cx="6763847" cy="4572032"/>
            </a:xfrm>
          </p:grpSpPr>
          <p:grpSp>
            <p:nvGrpSpPr>
              <p:cNvPr id="6" name="그룹 72"/>
              <p:cNvGrpSpPr/>
              <p:nvPr/>
            </p:nvGrpSpPr>
            <p:grpSpPr>
              <a:xfrm>
                <a:off x="1572874" y="676936"/>
                <a:ext cx="6763847" cy="4527285"/>
                <a:chOff x="1923821" y="1021984"/>
                <a:chExt cx="6512121" cy="4527285"/>
              </a:xfrm>
            </p:grpSpPr>
            <p:grpSp>
              <p:nvGrpSpPr>
                <p:cNvPr id="8" name="그룹 54"/>
                <p:cNvGrpSpPr/>
                <p:nvPr/>
              </p:nvGrpSpPr>
              <p:grpSpPr>
                <a:xfrm>
                  <a:off x="1923821" y="1021984"/>
                  <a:ext cx="6512121" cy="4527285"/>
                  <a:chOff x="1923821" y="1021984"/>
                  <a:chExt cx="6512121" cy="4527285"/>
                </a:xfrm>
              </p:grpSpPr>
              <p:grpSp>
                <p:nvGrpSpPr>
                  <p:cNvPr id="13" name="그룹 12"/>
                  <p:cNvGrpSpPr/>
                  <p:nvPr/>
                </p:nvGrpSpPr>
                <p:grpSpPr>
                  <a:xfrm>
                    <a:off x="1923821" y="1021984"/>
                    <a:ext cx="6512121" cy="4480256"/>
                    <a:chOff x="2329765" y="736232"/>
                    <a:chExt cx="6200960" cy="4480256"/>
                  </a:xfrm>
                </p:grpSpPr>
                <p:cxnSp>
                  <p:nvCxnSpPr>
                    <p:cNvPr id="7" name="직선 연결선 6"/>
                    <p:cNvCxnSpPr/>
                    <p:nvPr/>
                  </p:nvCxnSpPr>
                  <p:spPr>
                    <a:xfrm flipV="1">
                      <a:off x="8530725" y="736232"/>
                      <a:ext cx="0" cy="4480256"/>
                    </a:xfrm>
                    <a:prstGeom prst="line">
                      <a:avLst/>
                    </a:prstGeom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" name="직선 연결선 8"/>
                    <p:cNvCxnSpPr/>
                    <p:nvPr/>
                  </p:nvCxnSpPr>
                  <p:spPr>
                    <a:xfrm flipH="1" flipV="1">
                      <a:off x="5111924" y="843844"/>
                      <a:ext cx="3080" cy="4360167"/>
                    </a:xfrm>
                    <a:prstGeom prst="line">
                      <a:avLst/>
                    </a:prstGeom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" name="직사각형 9"/>
                    <p:cNvSpPr/>
                    <p:nvPr/>
                  </p:nvSpPr>
                  <p:spPr>
                    <a:xfrm>
                      <a:off x="5986460" y="782318"/>
                      <a:ext cx="455947" cy="246323"/>
                    </a:xfrm>
                    <a:prstGeom prst="rect">
                      <a:avLst/>
                    </a:prstGeom>
                    <a:ln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altLang="ko-KR" sz="1000" dirty="0" smtClean="0"/>
                        <a:t>2010</a:t>
                      </a:r>
                      <a:endParaRPr lang="ko-KR" sz="1000" dirty="0"/>
                    </a:p>
                  </p:txBody>
                </p:sp>
                <p:sp>
                  <p:nvSpPr>
                    <p:cNvPr id="11" name="직사각형 10"/>
                    <p:cNvSpPr/>
                    <p:nvPr/>
                  </p:nvSpPr>
                  <p:spPr>
                    <a:xfrm>
                      <a:off x="4064763" y="782319"/>
                      <a:ext cx="455870" cy="246323"/>
                    </a:xfrm>
                    <a:prstGeom prst="rect">
                      <a:avLst/>
                    </a:prstGeom>
                    <a:solidFill>
                      <a:srgbClr val="4F81BD"/>
                    </a:solidFill>
                    <a:ln w="254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altLang="ko-KR" sz="1000" dirty="0" smtClean="0"/>
                        <a:t>2009</a:t>
                      </a:r>
                      <a:endParaRPr lang="ko-KR" sz="1000" dirty="0"/>
                    </a:p>
                  </p:txBody>
                </p:sp>
                <p:sp>
                  <p:nvSpPr>
                    <p:cNvPr id="12" name="직사각형 11"/>
                    <p:cNvSpPr/>
                    <p:nvPr/>
                  </p:nvSpPr>
                  <p:spPr>
                    <a:xfrm>
                      <a:off x="2329765" y="782319"/>
                      <a:ext cx="455947" cy="246323"/>
                    </a:xfrm>
                    <a:prstGeom prst="rect">
                      <a:avLst/>
                    </a:prstGeom>
                    <a:solidFill>
                      <a:srgbClr val="4F81BD"/>
                    </a:solidFill>
                    <a:ln w="254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altLang="ko-KR" sz="1000" dirty="0" smtClean="0"/>
                        <a:t>2008</a:t>
                      </a:r>
                      <a:endParaRPr lang="ko-KR" sz="1000" dirty="0"/>
                    </a:p>
                  </p:txBody>
                </p:sp>
              </p:grpSp>
              <p:cxnSp>
                <p:nvCxnSpPr>
                  <p:cNvPr id="53" name="직선 연결선 52"/>
                  <p:cNvCxnSpPr/>
                  <p:nvPr/>
                </p:nvCxnSpPr>
                <p:spPr>
                  <a:xfrm rot="5400000" flipH="1" flipV="1">
                    <a:off x="4390470" y="3298972"/>
                    <a:ext cx="4500594" cy="0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2" name="직사각형 71"/>
                <p:cNvSpPr/>
                <p:nvPr/>
              </p:nvSpPr>
              <p:spPr>
                <a:xfrm>
                  <a:off x="7531361" y="1057512"/>
                  <a:ext cx="474719" cy="246323"/>
                </a:xfrm>
                <a:prstGeom prst="rect">
                  <a:avLst/>
                </a:prstGeom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900" dirty="0" smtClean="0"/>
                    <a:t>2011</a:t>
                  </a:r>
                  <a:endParaRPr lang="ko-KR" sz="900" dirty="0"/>
                </a:p>
              </p:txBody>
            </p:sp>
          </p:grpSp>
          <p:cxnSp>
            <p:nvCxnSpPr>
              <p:cNvPr id="46" name="직선 연결선 45"/>
              <p:cNvCxnSpPr/>
              <p:nvPr/>
            </p:nvCxnSpPr>
            <p:spPr>
              <a:xfrm flipH="1" flipV="1">
                <a:off x="2748227" y="877570"/>
                <a:ext cx="1" cy="4371398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직사각형 67"/>
            <p:cNvSpPr/>
            <p:nvPr/>
          </p:nvSpPr>
          <p:spPr>
            <a:xfrm>
              <a:off x="8848195" y="712464"/>
              <a:ext cx="450819" cy="246323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900" dirty="0" smtClean="0"/>
                <a:t>2012</a:t>
              </a:r>
              <a:endParaRPr lang="ko-KR" sz="900" dirty="0"/>
            </a:p>
          </p:txBody>
        </p:sp>
      </p:grpSp>
      <p:sp>
        <p:nvSpPr>
          <p:cNvPr id="38" name="타원 37"/>
          <p:cNvSpPr/>
          <p:nvPr/>
        </p:nvSpPr>
        <p:spPr>
          <a:xfrm>
            <a:off x="88197" y="137436"/>
            <a:ext cx="1584176" cy="3693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/>
              <a:t>Worship</a:t>
            </a:r>
          </a:p>
          <a:p>
            <a:pPr algn="ctr"/>
            <a:r>
              <a:rPr lang="en-US" altLang="ko-KR" sz="1200" b="1" dirty="0" smtClean="0"/>
              <a:t>Attendants</a:t>
            </a:r>
            <a:endParaRPr lang="ko-KR" altLang="en-US" sz="1200" b="1" dirty="0"/>
          </a:p>
        </p:txBody>
      </p:sp>
      <p:sp>
        <p:nvSpPr>
          <p:cNvPr id="15" name="직사각형 14"/>
          <p:cNvSpPr/>
          <p:nvPr/>
        </p:nvSpPr>
        <p:spPr>
          <a:xfrm>
            <a:off x="4471638" y="6200078"/>
            <a:ext cx="4449337" cy="1672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1" name="직선 연결선 40"/>
          <p:cNvCxnSpPr/>
          <p:nvPr/>
        </p:nvCxnSpPr>
        <p:spPr>
          <a:xfrm flipH="1">
            <a:off x="2339752" y="3272790"/>
            <a:ext cx="6696746" cy="2669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아래쪽 화살표 42"/>
          <p:cNvSpPr/>
          <p:nvPr/>
        </p:nvSpPr>
        <p:spPr>
          <a:xfrm rot="10800000">
            <a:off x="8492347" y="1800808"/>
            <a:ext cx="428628" cy="1438739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45"/>
          <p:cNvGrpSpPr/>
          <p:nvPr/>
        </p:nvGrpSpPr>
        <p:grpSpPr>
          <a:xfrm>
            <a:off x="6972118" y="2045406"/>
            <a:ext cx="1522620" cy="1358009"/>
            <a:chOff x="1829323" y="1765479"/>
            <a:chExt cx="1342726" cy="1425908"/>
          </a:xfrm>
        </p:grpSpPr>
        <p:sp>
          <p:nvSpPr>
            <p:cNvPr id="45" name="포인트가 12개인 별 44"/>
            <p:cNvSpPr/>
            <p:nvPr/>
          </p:nvSpPr>
          <p:spPr>
            <a:xfrm>
              <a:off x="1829323" y="1765479"/>
              <a:ext cx="1342726" cy="1393482"/>
            </a:xfrm>
            <a:prstGeom prst="star12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8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29307" y="2060309"/>
              <a:ext cx="1234876" cy="1131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dirty="0" smtClean="0"/>
                <a:t>2008</a:t>
              </a:r>
              <a:r>
                <a:rPr lang="ko-KR" altLang="en-US" sz="1000" dirty="0" smtClean="0"/>
                <a:t>년</a:t>
              </a:r>
              <a:r>
                <a:rPr lang="en-US" altLang="ko-KR" sz="1000" dirty="0" smtClean="0"/>
                <a:t>vs2012</a:t>
              </a:r>
              <a:r>
                <a:rPr lang="ko-KR" altLang="en-US" sz="1000" dirty="0" smtClean="0"/>
                <a:t>년</a:t>
              </a:r>
              <a:endParaRPr lang="en-US" altLang="ko-KR" sz="1000" dirty="0"/>
            </a:p>
            <a:p>
              <a:pPr algn="ctr"/>
              <a:r>
                <a:rPr lang="ko-KR" altLang="en-US" sz="1000" dirty="0" smtClean="0"/>
                <a:t>월평균예배</a:t>
              </a:r>
              <a:endParaRPr lang="en-US" altLang="ko-KR" sz="1000" dirty="0"/>
            </a:p>
            <a:p>
              <a:pPr algn="ctr"/>
              <a:r>
                <a:rPr lang="en-US" altLang="ko-KR" sz="1400" b="1" dirty="0" smtClean="0"/>
                <a:t>41.</a:t>
              </a:r>
              <a:r>
                <a:rPr lang="en-US" altLang="ko-KR" sz="1100" b="1" dirty="0" smtClean="0"/>
                <a:t>1</a:t>
              </a:r>
              <a:r>
                <a:rPr lang="en-US" altLang="ko-KR" sz="1400" b="1" dirty="0" smtClean="0"/>
                <a:t>%</a:t>
              </a:r>
              <a:r>
                <a:rPr lang="ko-KR" altLang="en-US" sz="1400" b="1" dirty="0"/>
                <a:t>증가</a:t>
              </a:r>
              <a:endParaRPr lang="en-US" altLang="ko-KR" sz="1400" b="1" dirty="0"/>
            </a:p>
            <a:p>
              <a:pPr algn="ctr"/>
              <a:r>
                <a:rPr lang="en-US" altLang="ko-KR" sz="900" dirty="0"/>
                <a:t>(</a:t>
              </a:r>
              <a:r>
                <a:rPr lang="ko-KR" altLang="en-US" sz="900" dirty="0" smtClean="0"/>
                <a:t>월평균예배</a:t>
              </a:r>
              <a:endParaRPr lang="en-US" altLang="ko-KR" sz="900" dirty="0" smtClean="0"/>
            </a:p>
            <a:p>
              <a:pPr algn="ctr"/>
              <a:r>
                <a:rPr lang="en-US" altLang="ko-KR" sz="900" dirty="0" smtClean="0"/>
                <a:t>5,352</a:t>
              </a:r>
              <a:r>
                <a:rPr lang="ko-KR" altLang="en-US" sz="900" dirty="0" smtClean="0"/>
                <a:t>명 증가</a:t>
              </a:r>
              <a:r>
                <a:rPr lang="en-US" altLang="ko-KR" sz="900" dirty="0" smtClean="0"/>
                <a:t>)</a:t>
              </a:r>
              <a:endParaRPr lang="ko-KR" altLang="en-US" sz="1200" dirty="0"/>
            </a:p>
            <a:p>
              <a:pPr algn="ctr"/>
              <a:endParaRPr lang="ko-KR" altLang="en-US" sz="1200" b="1" dirty="0"/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5962560" y="3824189"/>
            <a:ext cx="1633775" cy="10801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000" b="1" dirty="0" smtClean="0"/>
              <a:t>연도별 평균예배현황</a:t>
            </a:r>
            <a:endParaRPr lang="en-US" altLang="ko-KR" sz="1000" b="1" dirty="0" smtClean="0"/>
          </a:p>
          <a:p>
            <a:r>
              <a:rPr lang="en-US" altLang="ko-KR" sz="1000" b="1" dirty="0" smtClean="0"/>
              <a:t>2008</a:t>
            </a:r>
            <a:r>
              <a:rPr lang="ko-KR" altLang="en-US" sz="1000" b="1" dirty="0" smtClean="0"/>
              <a:t>년</a:t>
            </a:r>
            <a:r>
              <a:rPr lang="en-US" altLang="ko-KR" sz="1000" b="1" dirty="0" smtClean="0"/>
              <a:t>: 13,016</a:t>
            </a:r>
            <a:r>
              <a:rPr lang="ko-KR" altLang="en-US" sz="1000" b="1" dirty="0" smtClean="0"/>
              <a:t>명</a:t>
            </a:r>
            <a:endParaRPr lang="en-US" altLang="ko-KR" sz="1000" b="1" dirty="0" smtClean="0"/>
          </a:p>
          <a:p>
            <a:r>
              <a:rPr lang="en-US" altLang="ko-KR" sz="1000" b="1" dirty="0" smtClean="0"/>
              <a:t>2009</a:t>
            </a:r>
            <a:r>
              <a:rPr lang="ko-KR" altLang="en-US" sz="1000" b="1" dirty="0" smtClean="0"/>
              <a:t>년</a:t>
            </a:r>
            <a:r>
              <a:rPr lang="en-US" altLang="ko-KR" sz="1000" b="1" dirty="0" smtClean="0"/>
              <a:t>: 16,946</a:t>
            </a:r>
            <a:r>
              <a:rPr lang="ko-KR" altLang="en-US" sz="1000" b="1" dirty="0" smtClean="0"/>
              <a:t>명</a:t>
            </a:r>
            <a:endParaRPr lang="en-US" altLang="ko-KR" sz="1000" b="1" dirty="0" smtClean="0"/>
          </a:p>
          <a:p>
            <a:r>
              <a:rPr lang="en-US" altLang="ko-KR" sz="1000" b="1" dirty="0" smtClean="0"/>
              <a:t>2010</a:t>
            </a:r>
            <a:r>
              <a:rPr lang="ko-KR" altLang="en-US" sz="1000" b="1" dirty="0" smtClean="0"/>
              <a:t>년</a:t>
            </a:r>
            <a:r>
              <a:rPr lang="en-US" altLang="ko-KR" sz="1000" b="1" dirty="0" smtClean="0"/>
              <a:t>: 16,868</a:t>
            </a:r>
            <a:r>
              <a:rPr lang="ko-KR" altLang="en-US" sz="1000" b="1" dirty="0" smtClean="0"/>
              <a:t>명</a:t>
            </a:r>
            <a:endParaRPr lang="en-US" altLang="ko-KR" sz="1000" b="1" dirty="0" smtClean="0"/>
          </a:p>
          <a:p>
            <a:r>
              <a:rPr lang="en-US" altLang="ko-KR" sz="1000" b="1" dirty="0"/>
              <a:t>2011</a:t>
            </a:r>
            <a:r>
              <a:rPr lang="ko-KR" altLang="en-US" sz="1000" b="1" dirty="0" smtClean="0"/>
              <a:t>년</a:t>
            </a:r>
            <a:r>
              <a:rPr lang="en-US" altLang="ko-KR" sz="1000" b="1" dirty="0" smtClean="0"/>
              <a:t>: 17,839</a:t>
            </a:r>
            <a:r>
              <a:rPr lang="ko-KR" altLang="en-US" sz="1000" b="1" dirty="0" smtClean="0"/>
              <a:t>명</a:t>
            </a:r>
            <a:endParaRPr lang="en-US" altLang="ko-KR" sz="1000" b="1" dirty="0" smtClean="0"/>
          </a:p>
          <a:p>
            <a:r>
              <a:rPr lang="en-US" altLang="ko-KR" sz="1000" b="1" dirty="0" smtClean="0"/>
              <a:t>2012</a:t>
            </a:r>
            <a:r>
              <a:rPr lang="ko-KR" altLang="en-US" sz="1000" b="1" dirty="0" smtClean="0"/>
              <a:t>년</a:t>
            </a:r>
            <a:r>
              <a:rPr lang="en-US" altLang="ko-KR" sz="1000" b="1" dirty="0" smtClean="0"/>
              <a:t>: 18,368</a:t>
            </a:r>
            <a:r>
              <a:rPr lang="ko-KR" altLang="en-US" sz="1000" b="1" dirty="0" smtClean="0"/>
              <a:t>명</a:t>
            </a:r>
            <a:r>
              <a:rPr lang="en-US" altLang="ko-KR" sz="700" b="1" dirty="0" smtClean="0"/>
              <a:t>(1~6</a:t>
            </a:r>
            <a:r>
              <a:rPr lang="ko-KR" altLang="en-US" sz="700" b="1" dirty="0" smtClean="0"/>
              <a:t>월</a:t>
            </a:r>
            <a:r>
              <a:rPr lang="en-US" altLang="ko-KR" sz="700" b="1" dirty="0" smtClean="0"/>
              <a:t>)</a:t>
            </a:r>
            <a:endParaRPr lang="ko-KR" altLang="en-US" sz="7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267744" y="6597352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/>
              <a:t>※ </a:t>
            </a:r>
            <a:r>
              <a:rPr lang="ko-KR" altLang="en-US" sz="800" dirty="0" smtClean="0"/>
              <a:t>성화유입 예배인원</a:t>
            </a:r>
            <a:r>
              <a:rPr lang="en-US" altLang="ko-KR" sz="800" dirty="0" smtClean="0"/>
              <a:t>(20</a:t>
            </a:r>
            <a:r>
              <a:rPr lang="ko-KR" altLang="en-US" sz="800" dirty="0" smtClean="0"/>
              <a:t>세</a:t>
            </a:r>
            <a:r>
              <a:rPr lang="en-US" altLang="ko-KR" sz="800" dirty="0" smtClean="0"/>
              <a:t>): 198</a:t>
            </a:r>
            <a:r>
              <a:rPr lang="ko-KR" altLang="en-US" sz="800" dirty="0" smtClean="0"/>
              <a:t>명</a:t>
            </a:r>
            <a:endParaRPr lang="ko-KR" altLang="en-US" sz="800" dirty="0"/>
          </a:p>
        </p:txBody>
      </p:sp>
      <p:grpSp>
        <p:nvGrpSpPr>
          <p:cNvPr id="19" name="그룹 18"/>
          <p:cNvGrpSpPr/>
          <p:nvPr/>
        </p:nvGrpSpPr>
        <p:grpSpPr>
          <a:xfrm>
            <a:off x="3200390" y="1273244"/>
            <a:ext cx="5880383" cy="783820"/>
            <a:chOff x="3200390" y="1273244"/>
            <a:chExt cx="5880383" cy="783820"/>
          </a:xfrm>
        </p:grpSpPr>
        <p:grpSp>
          <p:nvGrpSpPr>
            <p:cNvPr id="55" name="그룹 54"/>
            <p:cNvGrpSpPr/>
            <p:nvPr/>
          </p:nvGrpSpPr>
          <p:grpSpPr>
            <a:xfrm>
              <a:off x="3200390" y="1412776"/>
              <a:ext cx="4595155" cy="644288"/>
              <a:chOff x="5472251" y="1418148"/>
              <a:chExt cx="4595155" cy="644288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5472251" y="1659016"/>
                <a:ext cx="66773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100" dirty="0" smtClean="0"/>
                  <a:t>+30.2%</a:t>
                </a:r>
                <a:endParaRPr lang="ko-KR" altLang="en-US" sz="1100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7278197" y="1800826"/>
                <a:ext cx="67779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100" dirty="0" smtClean="0"/>
                  <a:t>-0.5%</a:t>
                </a:r>
                <a:endParaRPr lang="ko-KR" altLang="en-US" sz="11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390007" y="1418148"/>
                <a:ext cx="67739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100" dirty="0" smtClean="0"/>
                  <a:t>+6.1%</a:t>
                </a:r>
                <a:endParaRPr lang="ko-KR" altLang="en-US" sz="1100" dirty="0"/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8403374" y="1273244"/>
              <a:ext cx="6773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100" dirty="0" smtClean="0"/>
                <a:t>+2.6%</a:t>
              </a:r>
              <a:endParaRPr lang="ko-KR" alt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46753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6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1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1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6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6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1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1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1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10"/>
                            </p:stCondLst>
                            <p:childTnLst>
                              <p:par>
                                <p:cTn id="8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1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1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1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10"/>
                            </p:stCondLst>
                            <p:childTnLst>
                              <p:par>
                                <p:cTn id="9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6" grpId="0">
        <p:bldAsOne/>
      </p:bldGraphic>
      <p:bldP spid="30" grpId="0" animBg="1"/>
      <p:bldP spid="34" grpId="0" animBg="1"/>
      <p:bldP spid="40" grpId="0" animBg="1"/>
      <p:bldP spid="51" grpId="0"/>
      <p:bldP spid="64" grpId="0" animBg="1"/>
      <p:bldP spid="17" grpId="0" animBg="1"/>
      <p:bldP spid="67" grpId="0" animBg="1"/>
      <p:bldP spid="15" grpId="0" animBg="1"/>
      <p:bldP spid="43" grpId="0" animBg="1"/>
      <p:bldP spid="3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196752"/>
            <a:ext cx="7488832" cy="502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 은평교회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증축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19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8" name="직선 연결선 7"/>
          <p:cNvCxnSpPr>
            <a:stCxn id="5" idx="1"/>
            <a:endCxn id="5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>
            <a:stCxn id="5" idx="0"/>
            <a:endCxn id="5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16017" y="3789040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9592" y="1196753"/>
            <a:ext cx="366873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02325" y="3790762"/>
            <a:ext cx="3669675" cy="243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1196752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 은평교회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증축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0865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 중랑교회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교육관매입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210607"/>
            <a:ext cx="7488832" cy="498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686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8" name="직선 연결선 7"/>
          <p:cNvCxnSpPr>
            <a:stCxn id="5" idx="1"/>
            <a:endCxn id="5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>
            <a:stCxn id="5" idx="0"/>
            <a:endCxn id="5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 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중랑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교육관매입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3447" y="1196752"/>
            <a:ext cx="3672408" cy="245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9592" y="3789040"/>
            <a:ext cx="3676650" cy="244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6016" y="3789040"/>
            <a:ext cx="36861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1196752"/>
            <a:ext cx="368617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110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경기 동두천</a:t>
            </a:r>
            <a:r>
              <a:rPr kumimoji="1" lang="ko-KR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교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교육관 증축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6476"/>
          <a:stretch>
            <a:fillRect/>
          </a:stretch>
        </p:blipFill>
        <p:spPr bwMode="auto">
          <a:xfrm>
            <a:off x="899592" y="1196752"/>
            <a:ext cx="748883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839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경기 동두천</a:t>
            </a:r>
            <a:r>
              <a:rPr kumimoji="1" lang="ko-KR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교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교육관 증축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17" name="직선 연결선 16"/>
          <p:cNvCxnSpPr>
            <a:stCxn id="16" idx="1"/>
            <a:endCxn id="16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>
            <a:stCxn id="16" idx="0"/>
            <a:endCxn id="16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3672408" cy="245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1196752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89040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789040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56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827584" y="620688"/>
            <a:ext cx="765919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경북 영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천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600" y="1196752"/>
            <a:ext cx="736126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42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4" y="620688"/>
            <a:ext cx="765919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경북 영</a:t>
            </a: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천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2011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2" name="그룹 10"/>
          <p:cNvGrpSpPr/>
          <p:nvPr/>
        </p:nvGrpSpPr>
        <p:grpSpPr>
          <a:xfrm>
            <a:off x="827584" y="1124744"/>
            <a:ext cx="7632848" cy="5184576"/>
            <a:chOff x="827584" y="1124744"/>
            <a:chExt cx="7632848" cy="5184576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827584" y="1124744"/>
              <a:ext cx="7632848" cy="5184576"/>
            </a:xfrm>
            <a:prstGeom prst="rect">
              <a:avLst/>
            </a:prstGeom>
            <a:noFill/>
            <a:ln w="25400" cmpd="thinThick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15" name="직선 연결선 14"/>
            <p:cNvCxnSpPr/>
            <p:nvPr/>
          </p:nvCxnSpPr>
          <p:spPr>
            <a:xfrm>
              <a:off x="827584" y="1515227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>
              <a:stCxn id="14" idx="0"/>
              <a:endCxn id="14" idx="2"/>
            </p:cNvCxnSpPr>
            <p:nvPr/>
          </p:nvCxnSpPr>
          <p:spPr>
            <a:xfrm>
              <a:off x="4644008" y="112474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27584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전</a:t>
              </a:r>
              <a:endParaRPr lang="ko-KR" alt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4008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후</a:t>
              </a:r>
              <a:endParaRPr lang="ko-KR" altLang="en-US" b="1" dirty="0"/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827584" y="3933056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99592" y="1556792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9592" y="4005064"/>
            <a:ext cx="3672408" cy="222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6016" y="4005064"/>
            <a:ext cx="3672408" cy="2210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1556793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208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강원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양구교회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2012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성전신축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 l="8502" t="6146" r="11208"/>
          <a:stretch>
            <a:fillRect/>
          </a:stretch>
        </p:blipFill>
        <p:spPr bwMode="auto">
          <a:xfrm>
            <a:off x="926226" y="1187874"/>
            <a:ext cx="7416824" cy="509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196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8" name="직선 연결선 7"/>
          <p:cNvCxnSpPr>
            <a:stCxn id="5" idx="1"/>
            <a:endCxn id="5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>
            <a:stCxn id="5" idx="0"/>
            <a:endCxn id="5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강원 </a:t>
            </a:r>
            <a:r>
              <a:rPr kumimoji="1" lang="ko-KR" altLang="en-US" sz="2400" b="1" dirty="0" err="1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양구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교회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2012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신축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81836" y="1178996"/>
            <a:ext cx="3699051" cy="250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3789040"/>
            <a:ext cx="36891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6016" y="1178012"/>
            <a:ext cx="367240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99592" y="3789040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241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차트 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1147616"/>
              </p:ext>
            </p:extLst>
          </p:nvPr>
        </p:nvGraphicFramePr>
        <p:xfrm>
          <a:off x="-11877" y="896956"/>
          <a:ext cx="9144000" cy="4602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2" name="차트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016693"/>
              </p:ext>
            </p:extLst>
          </p:nvPr>
        </p:nvGraphicFramePr>
        <p:xfrm>
          <a:off x="500097" y="852651"/>
          <a:ext cx="7809648" cy="4223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776862" y="6368622"/>
            <a:ext cx="2133600" cy="365125"/>
          </a:xfrm>
        </p:spPr>
        <p:txBody>
          <a:bodyPr/>
          <a:lstStyle/>
          <a:p>
            <a:fld id="{D7CF8F01-47C7-4716-8E87-36C743626B47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grpSp>
        <p:nvGrpSpPr>
          <p:cNvPr id="2" name="그룹 4"/>
          <p:cNvGrpSpPr/>
          <p:nvPr/>
        </p:nvGrpSpPr>
        <p:grpSpPr>
          <a:xfrm>
            <a:off x="0" y="6215082"/>
            <a:ext cx="9144000" cy="566936"/>
            <a:chOff x="0" y="6215082"/>
            <a:chExt cx="9144000" cy="566936"/>
          </a:xfrm>
        </p:grpSpPr>
        <p:cxnSp>
          <p:nvCxnSpPr>
            <p:cNvPr id="15" name="직선 연결선 14"/>
            <p:cNvCxnSpPr/>
            <p:nvPr/>
          </p:nvCxnSpPr>
          <p:spPr>
            <a:xfrm>
              <a:off x="0" y="6215082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88196" y="6320353"/>
                  <a:ext cx="641262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200" b="1" dirty="0" smtClean="0"/>
                    <a:t> ※ </a:t>
                  </a:r>
                  <a:r>
                    <a:rPr lang="ko-KR" altLang="en-US" sz="1200" b="1" dirty="0" smtClean="0"/>
                    <a:t>헌금은 십일조</a:t>
                  </a:r>
                  <a:r>
                    <a:rPr lang="en-US" altLang="ko-KR" sz="1200" b="1" dirty="0" smtClean="0"/>
                    <a:t>, </a:t>
                  </a:r>
                  <a:r>
                    <a:rPr lang="ko-KR" altLang="en-US" sz="1200" b="1" dirty="0" smtClean="0"/>
                    <a:t>주일헌금</a:t>
                  </a:r>
                  <a:r>
                    <a:rPr lang="en-US" altLang="ko-KR" sz="1200" b="1" dirty="0" smtClean="0"/>
                    <a:t>, </a:t>
                  </a:r>
                  <a:r>
                    <a:rPr lang="ko-KR" altLang="en-US" sz="1200" b="1" dirty="0" smtClean="0"/>
                    <a:t>감사헌금</a:t>
                  </a:r>
                  <a:r>
                    <a:rPr lang="en-US" altLang="ko-KR" sz="1200" b="1" dirty="0" smtClean="0"/>
                    <a:t> </a:t>
                  </a:r>
                  <a:r>
                    <a:rPr lang="ko-KR" altLang="en-US" sz="1200" b="1" dirty="0" smtClean="0"/>
                    <a:t> 소계로 </a:t>
                  </a:r>
                  <a:r>
                    <a:rPr lang="en-US" altLang="ko-KR" sz="1200" b="1" dirty="0" smtClean="0"/>
                    <a:t>(</a:t>
                  </a:r>
                  <a:r>
                    <a:rPr lang="ko-KR" altLang="en-US" sz="1200" b="1" dirty="0" smtClean="0"/>
                    <a:t>명절헌금</a:t>
                  </a:r>
                  <a:r>
                    <a:rPr lang="en-US" altLang="ko-KR" sz="1200" b="1" dirty="0" smtClean="0"/>
                    <a:t>,</a:t>
                  </a:r>
                  <a:r>
                    <a:rPr lang="ko-KR" altLang="en-US" sz="1200" b="1" dirty="0" smtClean="0"/>
                    <a:t> </a:t>
                  </a:r>
                  <a:r>
                    <a:rPr lang="ko-KR" altLang="en-US" sz="1200" b="1" dirty="0" err="1" smtClean="0"/>
                    <a:t>천복궁</a:t>
                  </a:r>
                  <a:r>
                    <a:rPr lang="ko-KR" altLang="en-US" sz="1200" b="1" dirty="0" smtClean="0"/>
                    <a:t> 헌금</a:t>
                  </a:r>
                  <a:r>
                    <a:rPr lang="en-US" altLang="ko-KR" sz="1200" b="1" dirty="0" smtClean="0"/>
                    <a:t>,</a:t>
                  </a:r>
                  <a:r>
                    <a:rPr lang="ko-KR" altLang="en-US" sz="1200" b="1" dirty="0" smtClean="0"/>
                    <a:t> 특별헌금은 별도</a:t>
                  </a:r>
                  <a:r>
                    <a:rPr lang="en-US" altLang="ko-KR" sz="1200" b="1" dirty="0" smtClean="0"/>
                    <a:t>)</a:t>
                  </a:r>
                </a:p>
                <a:p>
                  <a:r>
                    <a:rPr lang="en-US" altLang="ko-KR" sz="1200" b="1" dirty="0"/>
                    <a:t> </a:t>
                  </a:r>
                  <a:r>
                    <a:rPr lang="en-US" altLang="ko-KR" sz="1200" b="1" dirty="0" smtClean="0"/>
                    <a:t>※ </a:t>
                  </a:r>
                  <a:r>
                    <a:rPr lang="ko-KR" altLang="en-US" sz="1200" b="1" dirty="0" smtClean="0"/>
                    <a:t>기타</a:t>
                  </a:r>
                  <a:r>
                    <a:rPr lang="en-US" altLang="ko-KR" sz="1200" b="1" dirty="0" smtClean="0"/>
                    <a:t>, </a:t>
                  </a:r>
                  <a:r>
                    <a:rPr lang="ko-KR" altLang="en-US" sz="1200" b="1" dirty="0" smtClean="0"/>
                    <a:t>건축</a:t>
                  </a:r>
                  <a:r>
                    <a:rPr lang="en-US" altLang="ko-KR" sz="1200" b="1" dirty="0" smtClean="0"/>
                    <a:t>, </a:t>
                  </a:r>
                  <a:r>
                    <a:rPr lang="ko-KR" altLang="en-US" sz="1200" b="1" dirty="0" smtClean="0"/>
                    <a:t>명절 </a:t>
                  </a:r>
                  <a:r>
                    <a:rPr lang="ko-KR" altLang="en-US" sz="1200" b="1" dirty="0" err="1" smtClean="0"/>
                    <a:t>천복궁헌금</a:t>
                  </a:r>
                  <a:r>
                    <a:rPr lang="ko-KR" altLang="en-US" sz="1200" b="1" dirty="0" smtClean="0"/>
                    <a:t> </a:t>
                  </a:r>
                  <a:r>
                    <a:rPr lang="ko-KR" altLang="en-US" sz="1200" b="1" dirty="0" err="1" smtClean="0"/>
                    <a:t>추가시</a:t>
                  </a:r>
                  <a:r>
                    <a:rPr lang="ko-KR" altLang="en-US" sz="1200" b="1" dirty="0" smtClean="0"/>
                    <a:t> 헌금총액 </a:t>
                  </a:r>
                  <a14:m>
                    <m:oMath xmlns:m="http://schemas.openxmlformats.org/officeDocument/2006/math">
                      <m:r>
                        <a:rPr lang="en-US" altLang="ko-KR" sz="1200" b="1" i="1" dirty="0">
                          <a:latin typeface="Cambria Math"/>
                        </a:rPr>
                        <m:t>≒ </m:t>
                      </m:r>
                    </m:oMath>
                  </a14:m>
                  <a:r>
                    <a:rPr lang="en-US" altLang="ko-KR" sz="1200" b="1" dirty="0" smtClean="0"/>
                    <a:t> 272.4</a:t>
                  </a:r>
                  <a:r>
                    <a:rPr lang="ko-KR" altLang="en-US" sz="1200" b="1" dirty="0" smtClean="0"/>
                    <a:t>억</a:t>
                  </a:r>
                  <a:endParaRPr lang="en-US" altLang="ko-KR" sz="1200" b="1" dirty="0" smtClean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96" y="6320353"/>
                  <a:ext cx="6412629" cy="461665"/>
                </a:xfrm>
                <a:prstGeom prst="rect">
                  <a:avLst/>
                </a:prstGeom>
                <a:blipFill rotWithShape="1">
                  <a:blip r:embed="rId4" cstate="print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4" name="직선 연결선 23"/>
          <p:cNvCxnSpPr/>
          <p:nvPr/>
        </p:nvCxnSpPr>
        <p:spPr>
          <a:xfrm flipH="1">
            <a:off x="611561" y="3752657"/>
            <a:ext cx="18424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/>
          <p:cNvSpPr/>
          <p:nvPr/>
        </p:nvSpPr>
        <p:spPr>
          <a:xfrm>
            <a:off x="1101512" y="3476625"/>
            <a:ext cx="1000132" cy="2143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10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억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cxnSp>
        <p:nvCxnSpPr>
          <p:cNvPr id="32" name="직선 연결선 31"/>
          <p:cNvCxnSpPr/>
          <p:nvPr/>
        </p:nvCxnSpPr>
        <p:spPr>
          <a:xfrm flipH="1">
            <a:off x="2500525" y="3003644"/>
            <a:ext cx="18388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33"/>
          <p:cNvSpPr/>
          <p:nvPr/>
        </p:nvSpPr>
        <p:spPr>
          <a:xfrm>
            <a:off x="3013792" y="2745314"/>
            <a:ext cx="1000132" cy="2143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15.5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억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cxnSp>
        <p:nvCxnSpPr>
          <p:cNvPr id="37" name="직선 연결선 36"/>
          <p:cNvCxnSpPr/>
          <p:nvPr/>
        </p:nvCxnSpPr>
        <p:spPr>
          <a:xfrm flipH="1">
            <a:off x="4365372" y="2688323"/>
            <a:ext cx="1913362" cy="10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직사각형 39"/>
          <p:cNvSpPr/>
          <p:nvPr/>
        </p:nvSpPr>
        <p:spPr>
          <a:xfrm>
            <a:off x="5080046" y="2431929"/>
            <a:ext cx="1000132" cy="2143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17.8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억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grpSp>
        <p:nvGrpSpPr>
          <p:cNvPr id="5" name="그룹 81"/>
          <p:cNvGrpSpPr/>
          <p:nvPr/>
        </p:nvGrpSpPr>
        <p:grpSpPr>
          <a:xfrm>
            <a:off x="500096" y="1257071"/>
            <a:ext cx="1785960" cy="214308"/>
            <a:chOff x="285720" y="785794"/>
            <a:chExt cx="1785960" cy="214308"/>
          </a:xfrm>
        </p:grpSpPr>
        <p:cxnSp>
          <p:nvCxnSpPr>
            <p:cNvPr id="49" name="직선 연결선 48"/>
            <p:cNvCxnSpPr/>
            <p:nvPr/>
          </p:nvCxnSpPr>
          <p:spPr>
            <a:xfrm>
              <a:off x="285720" y="927082"/>
              <a:ext cx="714380" cy="1588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1"/>
            <p:cNvSpPr txBox="1"/>
            <p:nvPr/>
          </p:nvSpPr>
          <p:spPr>
            <a:xfrm>
              <a:off x="1071538" y="785794"/>
              <a:ext cx="1000142" cy="214308"/>
            </a:xfrm>
            <a:prstGeom prst="rect">
              <a:avLst/>
            </a:prstGeom>
          </p:spPr>
          <p:txBody>
            <a:bodyPr wrap="square"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dirty="0" smtClean="0"/>
                <a:t>헌금</a:t>
              </a:r>
              <a:endParaRPr lang="ko-KR" altLang="en-US" sz="1100" dirty="0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048512" y="188640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i="1" dirty="0" smtClean="0"/>
              <a:t>2008~2012.6  </a:t>
            </a:r>
            <a:r>
              <a:rPr lang="ko-KR" altLang="en-US" b="1" i="1" dirty="0" smtClean="0"/>
              <a:t>헌금 현황</a:t>
            </a:r>
            <a:endParaRPr lang="ko-KR" altLang="en-US" b="1" i="1" dirty="0"/>
          </a:p>
        </p:txBody>
      </p:sp>
      <p:cxnSp>
        <p:nvCxnSpPr>
          <p:cNvPr id="60" name="직선 연결선 59"/>
          <p:cNvCxnSpPr/>
          <p:nvPr/>
        </p:nvCxnSpPr>
        <p:spPr>
          <a:xfrm flipH="1">
            <a:off x="6337147" y="2163950"/>
            <a:ext cx="18450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직사각형 63"/>
          <p:cNvSpPr/>
          <p:nvPr/>
        </p:nvSpPr>
        <p:spPr>
          <a:xfrm>
            <a:off x="7052874" y="1890541"/>
            <a:ext cx="785850" cy="2143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20.6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억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grpSp>
        <p:nvGrpSpPr>
          <p:cNvPr id="6" name="그룹 45"/>
          <p:cNvGrpSpPr/>
          <p:nvPr/>
        </p:nvGrpSpPr>
        <p:grpSpPr>
          <a:xfrm>
            <a:off x="1282336" y="714233"/>
            <a:ext cx="7790948" cy="4385527"/>
            <a:chOff x="1457217" y="1042868"/>
            <a:chExt cx="7709288" cy="3926267"/>
          </a:xfrm>
        </p:grpSpPr>
        <p:grpSp>
          <p:nvGrpSpPr>
            <p:cNvPr id="8" name="그룹 30"/>
            <p:cNvGrpSpPr/>
            <p:nvPr/>
          </p:nvGrpSpPr>
          <p:grpSpPr>
            <a:xfrm>
              <a:off x="1457217" y="1042868"/>
              <a:ext cx="6827578" cy="3926267"/>
              <a:chOff x="1548668" y="1042868"/>
              <a:chExt cx="6827578" cy="3926267"/>
            </a:xfrm>
          </p:grpSpPr>
          <p:grpSp>
            <p:nvGrpSpPr>
              <p:cNvPr id="13" name="그룹 72"/>
              <p:cNvGrpSpPr/>
              <p:nvPr/>
            </p:nvGrpSpPr>
            <p:grpSpPr>
              <a:xfrm>
                <a:off x="1548668" y="1042868"/>
                <a:ext cx="6532834" cy="3926267"/>
                <a:chOff x="1962104" y="1042868"/>
                <a:chExt cx="6532834" cy="3926267"/>
              </a:xfrm>
            </p:grpSpPr>
            <p:grpSp>
              <p:nvGrpSpPr>
                <p:cNvPr id="17" name="그룹 54"/>
                <p:cNvGrpSpPr/>
                <p:nvPr/>
              </p:nvGrpSpPr>
              <p:grpSpPr>
                <a:xfrm>
                  <a:off x="1962104" y="1042868"/>
                  <a:ext cx="4948077" cy="3926267"/>
                  <a:chOff x="1962104" y="1042868"/>
                  <a:chExt cx="4948077" cy="3926267"/>
                </a:xfrm>
              </p:grpSpPr>
              <p:grpSp>
                <p:nvGrpSpPr>
                  <p:cNvPr id="18" name="그룹 12"/>
                  <p:cNvGrpSpPr/>
                  <p:nvPr/>
                </p:nvGrpSpPr>
                <p:grpSpPr>
                  <a:xfrm>
                    <a:off x="1962104" y="1042868"/>
                    <a:ext cx="4444137" cy="3926267"/>
                    <a:chOff x="2366220" y="757116"/>
                    <a:chExt cx="4231795" cy="3926267"/>
                  </a:xfrm>
                </p:grpSpPr>
                <p:cxnSp>
                  <p:nvCxnSpPr>
                    <p:cNvPr id="7" name="직선 연결선 6"/>
                    <p:cNvCxnSpPr/>
                    <p:nvPr/>
                  </p:nvCxnSpPr>
                  <p:spPr>
                    <a:xfrm flipV="1">
                      <a:off x="3459894" y="895154"/>
                      <a:ext cx="10365" cy="3788229"/>
                    </a:xfrm>
                    <a:prstGeom prst="line">
                      <a:avLst/>
                    </a:prstGeom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" name="직선 연결선 8"/>
                    <p:cNvCxnSpPr/>
                    <p:nvPr/>
                  </p:nvCxnSpPr>
                  <p:spPr>
                    <a:xfrm flipH="1" flipV="1">
                      <a:off x="5265523" y="857233"/>
                      <a:ext cx="5654" cy="3788244"/>
                    </a:xfrm>
                    <a:prstGeom prst="line">
                      <a:avLst/>
                    </a:prstGeom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" name="직사각형 9"/>
                    <p:cNvSpPr/>
                    <p:nvPr/>
                  </p:nvSpPr>
                  <p:spPr>
                    <a:xfrm>
                      <a:off x="6097901" y="757877"/>
                      <a:ext cx="500114" cy="246323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altLang="ko-KR" dirty="0" smtClean="0"/>
                        <a:t>2010</a:t>
                      </a:r>
                      <a:endParaRPr lang="ko-KR" dirty="0"/>
                    </a:p>
                  </p:txBody>
                </p:sp>
                <p:sp>
                  <p:nvSpPr>
                    <p:cNvPr id="11" name="직사각형 10"/>
                    <p:cNvSpPr/>
                    <p:nvPr/>
                  </p:nvSpPr>
                  <p:spPr>
                    <a:xfrm>
                      <a:off x="4130371" y="757116"/>
                      <a:ext cx="500029" cy="246323"/>
                    </a:xfrm>
                    <a:prstGeom prst="rect">
                      <a:avLst/>
                    </a:prstGeom>
                    <a:solidFill>
                      <a:srgbClr val="4F81BD"/>
                    </a:solidFill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altLang="ko-KR" dirty="0" smtClean="0"/>
                        <a:t>2009</a:t>
                      </a:r>
                      <a:endParaRPr lang="ko-KR" dirty="0"/>
                    </a:p>
                  </p:txBody>
                </p:sp>
                <p:sp>
                  <p:nvSpPr>
                    <p:cNvPr id="12" name="직사각형 11"/>
                    <p:cNvSpPr/>
                    <p:nvPr/>
                  </p:nvSpPr>
                  <p:spPr>
                    <a:xfrm>
                      <a:off x="2366220" y="757116"/>
                      <a:ext cx="500114" cy="246323"/>
                    </a:xfrm>
                    <a:prstGeom prst="rect">
                      <a:avLst/>
                    </a:prstGeom>
                    <a:solidFill>
                      <a:srgbClr val="4F81BD"/>
                    </a:solidFill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altLang="ko-KR" dirty="0" smtClean="0"/>
                        <a:t>2008</a:t>
                      </a:r>
                      <a:endParaRPr lang="ko-KR" dirty="0"/>
                    </a:p>
                  </p:txBody>
                </p:sp>
              </p:grpSp>
              <p:cxnSp>
                <p:nvCxnSpPr>
                  <p:cNvPr id="53" name="직선 연결선 52"/>
                  <p:cNvCxnSpPr/>
                  <p:nvPr/>
                </p:nvCxnSpPr>
                <p:spPr>
                  <a:xfrm flipV="1">
                    <a:off x="6906133" y="1109668"/>
                    <a:ext cx="4048" cy="3756246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2" name="직사각형 71"/>
                <p:cNvSpPr/>
                <p:nvPr/>
              </p:nvSpPr>
              <p:spPr>
                <a:xfrm>
                  <a:off x="7969729" y="1042868"/>
                  <a:ext cx="525209" cy="24632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dirty="0" smtClean="0"/>
                    <a:t>2011</a:t>
                  </a:r>
                  <a:endParaRPr lang="ko-KR" dirty="0"/>
                </a:p>
              </p:txBody>
            </p:sp>
          </p:grpSp>
          <p:cxnSp>
            <p:nvCxnSpPr>
              <p:cNvPr id="61" name="직선 연결선 60"/>
              <p:cNvCxnSpPr/>
              <p:nvPr/>
            </p:nvCxnSpPr>
            <p:spPr>
              <a:xfrm flipH="1" flipV="1">
                <a:off x="8373222" y="1190531"/>
                <a:ext cx="3024" cy="3745361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직사각형 65"/>
            <p:cNvSpPr/>
            <p:nvPr/>
          </p:nvSpPr>
          <p:spPr>
            <a:xfrm>
              <a:off x="8660939" y="1042868"/>
              <a:ext cx="505566" cy="2463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dirty="0" smtClean="0"/>
                <a:t>2012</a:t>
              </a:r>
              <a:endParaRPr lang="ko-KR" dirty="0"/>
            </a:p>
          </p:txBody>
        </p:sp>
      </p:grpSp>
      <p:sp>
        <p:nvSpPr>
          <p:cNvPr id="73" name="직사각형 72"/>
          <p:cNvSpPr/>
          <p:nvPr/>
        </p:nvSpPr>
        <p:spPr>
          <a:xfrm>
            <a:off x="8309744" y="1776608"/>
            <a:ext cx="612005" cy="2143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solidFill>
                  <a:schemeClr val="tx1"/>
                </a:solidFill>
              </a:rPr>
              <a:t>20.9</a:t>
            </a:r>
            <a:r>
              <a:rPr lang="ko-KR" altLang="en-US" sz="1100" b="1" dirty="0" smtClean="0">
                <a:solidFill>
                  <a:schemeClr val="tx1"/>
                </a:solidFill>
              </a:rPr>
              <a:t>억</a:t>
            </a:r>
            <a:endParaRPr lang="ko-KR" altLang="en-US" sz="1100" b="1" dirty="0">
              <a:solidFill>
                <a:schemeClr val="tx1"/>
              </a:solidFill>
            </a:endParaRPr>
          </a:p>
        </p:txBody>
      </p:sp>
      <p:cxnSp>
        <p:nvCxnSpPr>
          <p:cNvPr id="71" name="직선 연결선 70"/>
          <p:cNvCxnSpPr/>
          <p:nvPr/>
        </p:nvCxnSpPr>
        <p:spPr>
          <a:xfrm flipH="1">
            <a:off x="8182235" y="2068767"/>
            <a:ext cx="9903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타원 51"/>
          <p:cNvSpPr/>
          <p:nvPr/>
        </p:nvSpPr>
        <p:spPr>
          <a:xfrm>
            <a:off x="107504" y="188640"/>
            <a:ext cx="1584176" cy="3693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b="1" i="1" dirty="0" smtClean="0"/>
              <a:t>Donations</a:t>
            </a:r>
            <a:endParaRPr lang="ko-KR" altLang="en-US" sz="1400" b="1" i="1" dirty="0"/>
          </a:p>
        </p:txBody>
      </p:sp>
      <p:cxnSp>
        <p:nvCxnSpPr>
          <p:cNvPr id="57" name="직선 연결선 56"/>
          <p:cNvCxnSpPr/>
          <p:nvPr/>
        </p:nvCxnSpPr>
        <p:spPr>
          <a:xfrm flipH="1">
            <a:off x="2595944" y="3741540"/>
            <a:ext cx="634595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아래쪽 화살표 58"/>
          <p:cNvSpPr/>
          <p:nvPr/>
        </p:nvSpPr>
        <p:spPr>
          <a:xfrm rot="10800000">
            <a:off x="8493888" y="2172070"/>
            <a:ext cx="428628" cy="156871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3" name="그룹 45"/>
          <p:cNvGrpSpPr/>
          <p:nvPr/>
        </p:nvGrpSpPr>
        <p:grpSpPr>
          <a:xfrm>
            <a:off x="7194959" y="2965969"/>
            <a:ext cx="1522620" cy="1327127"/>
            <a:chOff x="1829323" y="1765479"/>
            <a:chExt cx="1342726" cy="1393482"/>
          </a:xfrm>
        </p:grpSpPr>
        <p:sp>
          <p:nvSpPr>
            <p:cNvPr id="63" name="포인트가 12개인 별 62"/>
            <p:cNvSpPr/>
            <p:nvPr/>
          </p:nvSpPr>
          <p:spPr>
            <a:xfrm>
              <a:off x="1829323" y="1765479"/>
              <a:ext cx="1342726" cy="1393482"/>
            </a:xfrm>
            <a:prstGeom prst="star12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800" b="1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929307" y="2060309"/>
              <a:ext cx="1234876" cy="79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dirty="0" smtClean="0"/>
                <a:t>2008</a:t>
              </a:r>
              <a:r>
                <a:rPr lang="ko-KR" altLang="en-US" sz="1000" dirty="0" smtClean="0"/>
                <a:t>년</a:t>
              </a:r>
              <a:r>
                <a:rPr lang="en-US" altLang="ko-KR" sz="1000" dirty="0" smtClean="0"/>
                <a:t>vs2012</a:t>
              </a:r>
              <a:r>
                <a:rPr lang="ko-KR" altLang="en-US" sz="1000" dirty="0" smtClean="0"/>
                <a:t>년</a:t>
              </a:r>
              <a:endParaRPr lang="en-US" altLang="ko-KR" sz="1000" dirty="0"/>
            </a:p>
            <a:p>
              <a:pPr algn="ctr"/>
              <a:r>
                <a:rPr lang="ko-KR" altLang="en-US" sz="1000" dirty="0" smtClean="0"/>
                <a:t>월평균헌금</a:t>
              </a:r>
              <a:endParaRPr lang="en-US" altLang="ko-KR" sz="1000" dirty="0"/>
            </a:p>
            <a:p>
              <a:pPr algn="ctr"/>
              <a:r>
                <a:rPr lang="en-US" altLang="ko-KR" sz="1400" b="1" dirty="0" smtClean="0"/>
                <a:t>109%</a:t>
              </a:r>
              <a:r>
                <a:rPr lang="ko-KR" altLang="en-US" sz="1400" b="1" dirty="0" smtClean="0"/>
                <a:t>증가</a:t>
              </a:r>
              <a:endParaRPr lang="en-US" altLang="ko-KR" sz="1400" b="1" dirty="0"/>
            </a:p>
            <a:p>
              <a:pPr algn="ctr"/>
              <a:r>
                <a:rPr lang="en-US" altLang="ko-KR" sz="900" dirty="0"/>
                <a:t>(</a:t>
              </a:r>
              <a:r>
                <a:rPr lang="ko-KR" altLang="en-US" sz="900" dirty="0" smtClean="0"/>
                <a:t>월평균 </a:t>
              </a:r>
              <a:r>
                <a:rPr lang="en-US" altLang="ko-KR" sz="900" dirty="0" smtClean="0"/>
                <a:t>10.9</a:t>
              </a:r>
              <a:r>
                <a:rPr lang="ko-KR" altLang="en-US" sz="900" dirty="0" smtClean="0"/>
                <a:t>억 증가</a:t>
              </a:r>
              <a:endParaRPr lang="ko-KR" altLang="en-US" sz="1200" b="1" dirty="0"/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1101512" y="5197744"/>
            <a:ext cx="7946282" cy="931556"/>
            <a:chOff x="1101512" y="5197744"/>
            <a:chExt cx="7946282" cy="931556"/>
          </a:xfrm>
        </p:grpSpPr>
        <p:grpSp>
          <p:nvGrpSpPr>
            <p:cNvPr id="20" name="그룹 25"/>
            <p:cNvGrpSpPr/>
            <p:nvPr/>
          </p:nvGrpSpPr>
          <p:grpSpPr>
            <a:xfrm>
              <a:off x="1101512" y="5206699"/>
              <a:ext cx="6282182" cy="922601"/>
              <a:chOff x="2163870" y="5242703"/>
              <a:chExt cx="6282182" cy="922601"/>
            </a:xfrm>
          </p:grpSpPr>
          <p:grpSp>
            <p:nvGrpSpPr>
              <p:cNvPr id="21" name="그룹 17"/>
              <p:cNvGrpSpPr/>
              <p:nvPr/>
            </p:nvGrpSpPr>
            <p:grpSpPr>
              <a:xfrm>
                <a:off x="2163870" y="5242703"/>
                <a:ext cx="6282182" cy="922601"/>
                <a:chOff x="2461915" y="5242703"/>
                <a:chExt cx="6282182" cy="922601"/>
              </a:xfrm>
            </p:grpSpPr>
            <p:grpSp>
              <p:nvGrpSpPr>
                <p:cNvPr id="22" name="그룹 88"/>
                <p:cNvGrpSpPr/>
                <p:nvPr/>
              </p:nvGrpSpPr>
              <p:grpSpPr>
                <a:xfrm>
                  <a:off x="2461915" y="5242703"/>
                  <a:ext cx="4577815" cy="295041"/>
                  <a:chOff x="2461915" y="5245240"/>
                  <a:chExt cx="4577815" cy="354048"/>
                </a:xfrm>
              </p:grpSpPr>
              <p:sp>
                <p:nvSpPr>
                  <p:cNvPr id="78" name="갈매기형 수장 77"/>
                  <p:cNvSpPr/>
                  <p:nvPr/>
                </p:nvSpPr>
                <p:spPr>
                  <a:xfrm>
                    <a:off x="5299049" y="5255288"/>
                    <a:ext cx="876585" cy="344000"/>
                  </a:xfrm>
                  <a:prstGeom prst="chevron">
                    <a:avLst/>
                  </a:prstGeom>
                  <a:gradFill>
                    <a:gsLst>
                      <a:gs pos="0">
                        <a:schemeClr val="accent5">
                          <a:tint val="50000"/>
                          <a:satMod val="300000"/>
                          <a:alpha val="18000"/>
                        </a:schemeClr>
                      </a:gs>
                      <a:gs pos="100000">
                        <a:schemeClr val="accent5">
                          <a:tint val="37000"/>
                          <a:satMod val="300000"/>
                        </a:schemeClr>
                      </a:gs>
                      <a:gs pos="100000">
                        <a:schemeClr val="accent5">
                          <a:tint val="15000"/>
                          <a:satMod val="350000"/>
                        </a:schemeClr>
                      </a:gs>
                    </a:gsLst>
                  </a:gradFill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ko-KR" sz="1400" dirty="0" smtClean="0">
                        <a:solidFill>
                          <a:srgbClr val="FF0000"/>
                        </a:solidFill>
                      </a:rPr>
                      <a:t>27</a:t>
                    </a:r>
                    <a:r>
                      <a:rPr lang="ko-KR" altLang="en-US" sz="1400" dirty="0" smtClean="0">
                        <a:solidFill>
                          <a:srgbClr val="FF0000"/>
                        </a:solidFill>
                      </a:rPr>
                      <a:t>억</a:t>
                    </a:r>
                    <a:endParaRPr lang="ko-KR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83" name="갈매기형 수장 82"/>
                  <p:cNvSpPr/>
                  <p:nvPr/>
                </p:nvSpPr>
                <p:spPr>
                  <a:xfrm>
                    <a:off x="3341546" y="5245240"/>
                    <a:ext cx="1043831" cy="344000"/>
                  </a:xfrm>
                  <a:prstGeom prst="chevron">
                    <a:avLst/>
                  </a:prstGeom>
                  <a:gradFill>
                    <a:gsLst>
                      <a:gs pos="0">
                        <a:schemeClr val="accent5">
                          <a:tint val="50000"/>
                          <a:satMod val="300000"/>
                          <a:alpha val="18000"/>
                        </a:schemeClr>
                      </a:gs>
                      <a:gs pos="100000">
                        <a:schemeClr val="accent5">
                          <a:tint val="37000"/>
                          <a:satMod val="300000"/>
                        </a:schemeClr>
                      </a:gs>
                      <a:gs pos="100000">
                        <a:schemeClr val="accent5">
                          <a:tint val="15000"/>
                          <a:satMod val="350000"/>
                        </a:schemeClr>
                      </a:gs>
                    </a:gsLst>
                  </a:gradFill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ko-KR" sz="1400" dirty="0" smtClean="0">
                        <a:solidFill>
                          <a:srgbClr val="FF0000"/>
                        </a:solidFill>
                      </a:rPr>
                      <a:t>64</a:t>
                    </a:r>
                    <a:r>
                      <a:rPr lang="ko-KR" altLang="en-US" sz="1400" dirty="0" smtClean="0">
                        <a:solidFill>
                          <a:srgbClr val="FF0000"/>
                        </a:solidFill>
                      </a:rPr>
                      <a:t>억</a:t>
                    </a:r>
                    <a:endParaRPr lang="ko-KR" altLang="en-US" sz="14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86" name="TextBox 85"/>
                  <p:cNvSpPr txBox="1"/>
                  <p:nvPr/>
                </p:nvSpPr>
                <p:spPr>
                  <a:xfrm>
                    <a:off x="2461915" y="5263351"/>
                    <a:ext cx="78207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400" dirty="0" smtClean="0"/>
                      <a:t>2008</a:t>
                    </a:r>
                    <a:endParaRPr lang="ko-KR" altLang="en-US" sz="1400" dirty="0"/>
                  </a:p>
                </p:txBody>
              </p:sp>
              <p:sp>
                <p:nvSpPr>
                  <p:cNvPr id="87" name="TextBox 86"/>
                  <p:cNvSpPr txBox="1"/>
                  <p:nvPr/>
                </p:nvSpPr>
                <p:spPr>
                  <a:xfrm>
                    <a:off x="4510231" y="5265272"/>
                    <a:ext cx="86409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400" dirty="0" smtClean="0"/>
                      <a:t>2009</a:t>
                    </a:r>
                    <a:endParaRPr lang="ko-KR" altLang="en-US" sz="1400" dirty="0"/>
                  </a:p>
                </p:txBody>
              </p:sp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6175634" y="5245240"/>
                    <a:ext cx="86409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400" dirty="0" smtClean="0"/>
                      <a:t>2010</a:t>
                    </a:r>
                    <a:endParaRPr lang="ko-KR" altLang="en-US" sz="1400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오른쪽 화살표 13"/>
                    <p:cNvSpPr/>
                    <p:nvPr/>
                  </p:nvSpPr>
                  <p:spPr>
                    <a:xfrm>
                      <a:off x="2493783" y="5661248"/>
                      <a:ext cx="6250314" cy="504056"/>
                    </a:xfrm>
                    <a:prstGeom prst="rightArrow">
                      <a:avLst/>
                    </a:prstGeom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ko-KR" sz="1200" b="1" dirty="0" smtClean="0"/>
                        <a:t>2008</a:t>
                      </a:r>
                      <a:r>
                        <a:rPr lang="ko-KR" altLang="en-US" sz="1200" b="1" dirty="0" smtClean="0"/>
                        <a:t>년 대비 </a:t>
                      </a:r>
                      <a:r>
                        <a:rPr lang="en-US" altLang="ko-KR" sz="1200" b="1" dirty="0" smtClean="0"/>
                        <a:t>2011</a:t>
                      </a:r>
                      <a:r>
                        <a:rPr lang="ko-KR" altLang="en-US" sz="1200" b="1" dirty="0" smtClean="0"/>
                        <a:t>년 총 헌금 증가액 </a:t>
                      </a:r>
                      <a14:m>
                        <m:oMath xmlns:m="http://schemas.openxmlformats.org/officeDocument/2006/math">
                          <m:r>
                            <a:rPr lang="en-US" altLang="ko-KR" sz="1050" b="1" i="1" dirty="0" smtClean="0">
                              <a:latin typeface="Cambria Math"/>
                            </a:rPr>
                            <m:t>≒</m:t>
                          </m:r>
                        </m:oMath>
                      </a14:m>
                      <a:r>
                        <a:rPr lang="en-US" altLang="ko-KR" sz="1050" b="1" dirty="0" smtClean="0"/>
                        <a:t> </a:t>
                      </a:r>
                      <a:r>
                        <a:rPr lang="en-US" altLang="ko-KR" sz="1200" b="1" dirty="0" smtClean="0"/>
                        <a:t>125</a:t>
                      </a:r>
                      <a:r>
                        <a:rPr lang="ko-KR" altLang="en-US" sz="1200" b="1" dirty="0" smtClean="0"/>
                        <a:t>억</a:t>
                      </a:r>
                      <a:r>
                        <a:rPr lang="en-US" altLang="ko-KR" sz="1200" b="1" dirty="0" smtClean="0"/>
                        <a:t>(101.5%)</a:t>
                      </a:r>
                      <a:endParaRPr lang="ko-KR" altLang="en-US" sz="1200" b="1" dirty="0"/>
                    </a:p>
                  </p:txBody>
                </p:sp>
              </mc:Choice>
              <mc:Fallback xmlns="">
                <p:sp>
                  <p:nvSpPr>
                    <p:cNvPr id="14" name="오른쪽 화살표 1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93783" y="5661248"/>
                      <a:ext cx="6250314" cy="504056"/>
                    </a:xfrm>
                    <a:prstGeom prst="rightArrow">
                      <a:avLst/>
                    </a:prstGeom>
                    <a:blipFill rotWithShape="1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갈매기형 수장 54"/>
                  <p:cNvSpPr/>
                  <p:nvPr/>
                </p:nvSpPr>
                <p:spPr>
                  <a:xfrm>
                    <a:off x="6793245" y="5267857"/>
                    <a:ext cx="1001353" cy="269887"/>
                  </a:xfrm>
                  <a:prstGeom prst="chevron">
                    <a:avLst/>
                  </a:prstGeom>
                  <a:gradFill>
                    <a:gsLst>
                      <a:gs pos="0">
                        <a:schemeClr val="accent5">
                          <a:tint val="50000"/>
                          <a:satMod val="300000"/>
                          <a:alpha val="18000"/>
                        </a:schemeClr>
                      </a:gs>
                      <a:gs pos="100000">
                        <a:schemeClr val="accent5">
                          <a:tint val="37000"/>
                          <a:satMod val="300000"/>
                        </a:schemeClr>
                      </a:gs>
                      <a:gs pos="100000">
                        <a:schemeClr val="accent5">
                          <a:tint val="15000"/>
                          <a:satMod val="350000"/>
                        </a:schemeClr>
                      </a:gs>
                    </a:gsLst>
                  </a:gradFill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en-US" sz="1400" b="1" dirty="0" smtClean="0">
                        <a:solidFill>
                          <a:srgbClr val="FF0000"/>
                        </a:solidFill>
                        <a:ea typeface="Cambria Math"/>
                      </a:rPr>
                      <a:t>3</a:t>
                    </a:r>
                    <a14:m>
                      <m:oMath xmlns:m="http://schemas.openxmlformats.org/officeDocument/2006/math">
                        <m:r>
                          <a:rPr lang="en-US" altLang="en-US" sz="14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𝟒</m:t>
                        </m:r>
                      </m:oMath>
                    </a14:m>
                    <a:r>
                      <a:rPr lang="ko-KR" altLang="en-US" sz="1400" b="1" dirty="0" smtClean="0">
                        <a:solidFill>
                          <a:srgbClr val="FF0000"/>
                        </a:solidFill>
                      </a:rPr>
                      <a:t>억</a:t>
                    </a:r>
                    <a:endParaRPr lang="ko-KR" altLang="en-US" sz="14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갈매기형 수장 5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93245" y="5267857"/>
                    <a:ext cx="1001353" cy="269887"/>
                  </a:xfrm>
                  <a:prstGeom prst="chevron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9" name="TextBox 68"/>
            <p:cNvSpPr txBox="1"/>
            <p:nvPr/>
          </p:nvSpPr>
          <p:spPr>
            <a:xfrm>
              <a:off x="6732240" y="5197744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/>
                <a:t>2011</a:t>
              </a:r>
              <a:endParaRPr lang="ko-KR" altLang="en-US" sz="14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183698" y="5220163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/>
                <a:t>2012</a:t>
              </a:r>
              <a:endParaRPr lang="ko-KR" altLang="en-US" sz="1400" dirty="0"/>
            </a:p>
          </p:txBody>
        </p:sp>
        <p:sp>
          <p:nvSpPr>
            <p:cNvPr id="74" name="갈매기형 수장 73"/>
            <p:cNvSpPr/>
            <p:nvPr/>
          </p:nvSpPr>
          <p:spPr>
            <a:xfrm>
              <a:off x="7353597" y="5216257"/>
              <a:ext cx="1001353" cy="269887"/>
            </a:xfrm>
            <a:prstGeom prst="chevron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  <a:alpha val="18000"/>
                  </a:schemeClr>
                </a:gs>
                <a:gs pos="100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rgbClr val="FF0000"/>
                  </a:solidFill>
                  <a:ea typeface="Cambria Math"/>
                </a:rPr>
                <a:t>+10</a:t>
              </a:r>
              <a:r>
                <a:rPr lang="ko-KR" altLang="en-US" sz="1200" b="1" dirty="0" smtClean="0">
                  <a:solidFill>
                    <a:srgbClr val="FF0000"/>
                  </a:solidFill>
                </a:rPr>
                <a:t>억</a:t>
              </a:r>
              <a:r>
                <a:rPr lang="en-US" altLang="ko-KR" sz="1200" b="1" dirty="0" smtClean="0">
                  <a:solidFill>
                    <a:srgbClr val="FF0000"/>
                  </a:solidFill>
                </a:rPr>
                <a:t>?</a:t>
              </a:r>
              <a:endParaRPr lang="ko-KR" alt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637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5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5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25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8" grpId="0">
        <p:bldAsOne/>
      </p:bldGraphic>
      <p:bldGraphic spid="62" grpId="0">
        <p:bldAsOne/>
      </p:bldGraphic>
      <p:bldP spid="30" grpId="0" animBg="1"/>
      <p:bldP spid="34" grpId="0" animBg="1"/>
      <p:bldP spid="40" grpId="0" animBg="1"/>
      <p:bldP spid="51" grpId="0"/>
      <p:bldP spid="64" grpId="0" animBg="1"/>
      <p:bldP spid="73" grpId="0" animBg="1"/>
      <p:bldP spid="5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경남 김해교회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3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488832" cy="506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773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11" name="직선 연결선 10"/>
          <p:cNvCxnSpPr>
            <a:stCxn id="10" idx="1"/>
            <a:endCxn id="10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>
            <a:stCxn id="10" idx="0"/>
            <a:endCxn id="10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경남 김해교회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 2012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3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</a:t>
            </a:r>
            <a:r>
              <a:rPr kumimoji="1" lang="ko-KR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리모델링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789040"/>
            <a:ext cx="3672408" cy="245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89040"/>
            <a:ext cx="3672408" cy="245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7" y="1196752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607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8" name="직선 연결선 7"/>
          <p:cNvCxnSpPr>
            <a:stCxn id="5" idx="1"/>
            <a:endCxn id="5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>
            <a:stCxn id="5" idx="0"/>
            <a:endCxn id="5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전북</a:t>
            </a:r>
            <a:r>
              <a:rPr kumimoji="1" lang="ko-KR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김제교회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2012</a:t>
            </a:r>
            <a:r>
              <a:rPr kumimoji="1" lang="ko-KR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4</a:t>
            </a:r>
            <a:r>
              <a:rPr kumimoji="1" lang="ko-KR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교육관매입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789040"/>
            <a:ext cx="3672408" cy="246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227" y="1205630"/>
            <a:ext cx="364577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3634" y="3789040"/>
            <a:ext cx="3644790" cy="245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5878" y="1196753"/>
            <a:ext cx="364479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101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dirty="0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인천경기북부 청심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2012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5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성전신축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26226" y="1260664"/>
            <a:ext cx="7416824" cy="494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511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8" name="직선 연결선 7"/>
          <p:cNvCxnSpPr>
            <a:stCxn id="5" idx="1"/>
            <a:endCxn id="5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>
            <a:stCxn id="5" idx="0"/>
            <a:endCxn id="5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인천경기북부 청심교회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2012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5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성전 신축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1836" y="1199559"/>
            <a:ext cx="3699051" cy="246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20912" y="3789040"/>
            <a:ext cx="36793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16016" y="1214016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99592" y="3791341"/>
            <a:ext cx="3672408" cy="244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268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8" name="직선 연결선 7"/>
          <p:cNvCxnSpPr>
            <a:stCxn id="5" idx="1"/>
            <a:endCxn id="5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>
            <a:stCxn id="5" idx="0"/>
            <a:endCxn id="5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전북</a:t>
            </a:r>
            <a:r>
              <a:rPr kumimoji="1" lang="ko-KR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무주교회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2012</a:t>
            </a:r>
            <a:r>
              <a:rPr kumimoji="1" lang="ko-KR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6</a:t>
            </a:r>
            <a:r>
              <a:rPr kumimoji="1" lang="ko-KR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교육관 증축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789040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789040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596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27584" y="1124744"/>
            <a:ext cx="7632848" cy="5184576"/>
          </a:xfrm>
          <a:prstGeom prst="rect">
            <a:avLst/>
          </a:prstGeom>
          <a:noFill/>
          <a:ln w="25400" cmpd="thinThick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8" name="직선 연결선 7"/>
          <p:cNvCxnSpPr>
            <a:stCxn id="5" idx="1"/>
            <a:endCxn id="5" idx="3"/>
          </p:cNvCxnSpPr>
          <p:nvPr/>
        </p:nvCxnSpPr>
        <p:spPr>
          <a:xfrm>
            <a:off x="827584" y="371703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>
            <a:stCxn id="5" idx="0"/>
            <a:endCxn id="5" idx="2"/>
          </p:cNvCxnSpPr>
          <p:nvPr/>
        </p:nvCxnSpPr>
        <p:spPr>
          <a:xfrm>
            <a:off x="4644008" y="1124744"/>
            <a:ext cx="0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대구경북 안동교회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2012</a:t>
            </a:r>
            <a:r>
              <a:rPr kumimoji="1" lang="ko-KR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6</a:t>
            </a:r>
            <a:r>
              <a:rPr kumimoji="1" lang="ko-KR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교육관증축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049" name="_x188439472" descr="EMB00000eec071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3"/>
            <a:ext cx="3672408" cy="2448271"/>
          </a:xfrm>
          <a:prstGeom prst="rect">
            <a:avLst/>
          </a:prstGeom>
          <a:noFill/>
        </p:spPr>
      </p:pic>
      <p:pic>
        <p:nvPicPr>
          <p:cNvPr id="2051" name="_x213644648" descr="EMB00000eec07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672408" cy="2448271"/>
          </a:xfrm>
          <a:prstGeom prst="rect">
            <a:avLst/>
          </a:prstGeom>
          <a:noFill/>
        </p:spPr>
      </p:pic>
      <p:pic>
        <p:nvPicPr>
          <p:cNvPr id="2053" name="_x188441072" descr="EMB00000eec07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789040"/>
            <a:ext cx="3672408" cy="2448272"/>
          </a:xfrm>
          <a:prstGeom prst="rect">
            <a:avLst/>
          </a:prstGeom>
          <a:noFill/>
        </p:spPr>
      </p:pic>
      <p:pic>
        <p:nvPicPr>
          <p:cNvPr id="2055" name="_x188439392" descr="EMB00000eec07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7" y="3789040"/>
            <a:ext cx="3672408" cy="244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5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8"/>
          <p:cNvGrpSpPr/>
          <p:nvPr/>
        </p:nvGrpSpPr>
        <p:grpSpPr>
          <a:xfrm>
            <a:off x="827584" y="1124744"/>
            <a:ext cx="7632848" cy="5184576"/>
            <a:chOff x="827584" y="1124744"/>
            <a:chExt cx="7632848" cy="5184576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827584" y="1124744"/>
              <a:ext cx="7632848" cy="5184576"/>
            </a:xfrm>
            <a:prstGeom prst="rect">
              <a:avLst/>
            </a:prstGeom>
            <a:noFill/>
            <a:ln w="25400" cmpd="thinThick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11" name="직선 연결선 10"/>
            <p:cNvCxnSpPr/>
            <p:nvPr/>
          </p:nvCxnSpPr>
          <p:spPr>
            <a:xfrm>
              <a:off x="827584" y="1515227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>
              <a:stCxn id="10" idx="0"/>
              <a:endCxn id="10" idx="2"/>
            </p:cNvCxnSpPr>
            <p:nvPr/>
          </p:nvCxnSpPr>
          <p:spPr>
            <a:xfrm>
              <a:off x="4644008" y="1124744"/>
              <a:ext cx="0" cy="51845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27584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전</a:t>
              </a:r>
              <a:endParaRPr lang="ko-KR" alt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4008" y="11247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개 선 후</a:t>
              </a:r>
              <a:endParaRPr lang="ko-KR" altLang="en-US" b="1" dirty="0"/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827584" y="3933056"/>
              <a:ext cx="76328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827584" y="620688"/>
            <a:ext cx="7632848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400" b="1" smtClean="0">
                <a:latin typeface="굴림" pitchFamily="50" charset="-127"/>
                <a:ea typeface="굴림" pitchFamily="50" charset="-127"/>
                <a:cs typeface="굴림" pitchFamily="50" charset="-127"/>
              </a:rPr>
              <a:t>충북</a:t>
            </a:r>
            <a:r>
              <a:rPr kumimoji="1" lang="ko-KR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제천교회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:</a:t>
            </a:r>
            <a:r>
              <a:rPr kumimoji="1" lang="ko-KR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2012</a:t>
            </a:r>
            <a:r>
              <a:rPr kumimoji="1" lang="ko-KR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년 </a:t>
            </a:r>
            <a:r>
              <a:rPr kumimoji="1" lang="en-US" altLang="ko-KR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6</a:t>
            </a:r>
            <a:r>
              <a:rPr kumimoji="1" lang="ko-KR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월 교회진입부지 매입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05064"/>
            <a:ext cx="36724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556793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556793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05064"/>
            <a:ext cx="36724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98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461755"/>
          </a:xfrm>
        </p:spPr>
        <p:txBody>
          <a:bodyPr/>
          <a:lstStyle/>
          <a:p>
            <a:fld id="{BC42B74B-D5C9-4CA1-BCEE-3C0CC6EC1B5C}" type="slidenum">
              <a:rPr lang="ko-KR" altLang="en-US" smtClean="0"/>
              <a:pPr/>
              <a:t>88</a:t>
            </a:fld>
            <a:endParaRPr lang="ko-KR" altLang="en-US"/>
          </a:p>
        </p:txBody>
      </p:sp>
      <p:sp>
        <p:nvSpPr>
          <p:cNvPr id="33" name="제목 1"/>
          <p:cNvSpPr txBox="1">
            <a:spLocks/>
          </p:cNvSpPr>
          <p:nvPr/>
        </p:nvSpPr>
        <p:spPr>
          <a:xfrm>
            <a:off x="566766" y="481802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종합 분석</a:t>
            </a:r>
            <a:r>
              <a:rPr kumimoji="0" lang="en-US" altLang="ko-KR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79512" y="1450698"/>
            <a:ext cx="8938628" cy="1115755"/>
            <a:chOff x="179512" y="1857364"/>
            <a:chExt cx="8938628" cy="1071570"/>
          </a:xfrm>
        </p:grpSpPr>
        <p:grpSp>
          <p:nvGrpSpPr>
            <p:cNvPr id="3" name="그룹 2"/>
            <p:cNvGrpSpPr/>
            <p:nvPr/>
          </p:nvGrpSpPr>
          <p:grpSpPr>
            <a:xfrm>
              <a:off x="2143108" y="1857364"/>
              <a:ext cx="6975032" cy="1071570"/>
              <a:chOff x="2143108" y="1857364"/>
              <a:chExt cx="6975032" cy="1071570"/>
            </a:xfrm>
          </p:grpSpPr>
          <p:sp>
            <p:nvSpPr>
              <p:cNvPr id="28" name="평행 사변형 27"/>
              <p:cNvSpPr/>
              <p:nvPr/>
            </p:nvSpPr>
            <p:spPr>
              <a:xfrm>
                <a:off x="2143108" y="1857364"/>
                <a:ext cx="6858048" cy="1071570"/>
              </a:xfrm>
              <a:prstGeom prst="parallelogram">
                <a:avLst>
                  <a:gd name="adj" fmla="val 94818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altLang="ko-KR" sz="1600" i="1" dirty="0" smtClean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960792" y="2112786"/>
                <a:ext cx="6157348" cy="502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b="1" i="1" dirty="0" smtClean="0"/>
                  <a:t>+52</a:t>
                </a:r>
                <a:r>
                  <a:rPr lang="en-US" altLang="ko-KR" sz="2400" b="1" i="1" dirty="0" smtClean="0"/>
                  <a:t>.</a:t>
                </a:r>
                <a:r>
                  <a:rPr lang="en-US" altLang="ko-KR" sz="2000" b="1" i="1" dirty="0" smtClean="0"/>
                  <a:t>8% </a:t>
                </a:r>
                <a:r>
                  <a:rPr lang="en-US" altLang="ko-KR" i="1" spc="-100" dirty="0" smtClean="0"/>
                  <a:t>2008</a:t>
                </a:r>
                <a:r>
                  <a:rPr lang="ko-KR" altLang="en-US" i="1" spc="-100" dirty="0" smtClean="0"/>
                  <a:t>년 </a:t>
                </a:r>
                <a:r>
                  <a:rPr lang="en-US" altLang="ko-KR" i="1" spc="-100" dirty="0" smtClean="0"/>
                  <a:t>12</a:t>
                </a:r>
                <a:r>
                  <a:rPr lang="ko-KR" altLang="en-US" i="1" spc="-100" dirty="0" smtClean="0"/>
                  <a:t>월 대비 </a:t>
                </a:r>
                <a:r>
                  <a:rPr lang="en-US" altLang="ko-KR" b="1" i="1" spc="-100" dirty="0" smtClean="0"/>
                  <a:t>15,857</a:t>
                </a:r>
                <a:r>
                  <a:rPr lang="ko-KR" altLang="en-US" b="1" i="1" spc="-100" dirty="0" smtClean="0"/>
                  <a:t>명</a:t>
                </a:r>
                <a:r>
                  <a:rPr lang="ko-KR" altLang="en-US" i="1" spc="-100" dirty="0" smtClean="0"/>
                  <a:t> 증가 </a:t>
                </a:r>
                <a:endParaRPr lang="en-US" altLang="ko-KR" sz="2400" i="1" spc="-100" dirty="0"/>
              </a:p>
            </p:txBody>
          </p:sp>
        </p:grpSp>
        <p:sp>
          <p:nvSpPr>
            <p:cNvPr id="27" name="평행 사변형 26"/>
            <p:cNvSpPr/>
            <p:nvPr/>
          </p:nvSpPr>
          <p:spPr>
            <a:xfrm>
              <a:off x="179512" y="1857364"/>
              <a:ext cx="2928958" cy="1071570"/>
            </a:xfrm>
            <a:prstGeom prst="parallelogram">
              <a:avLst>
                <a:gd name="adj" fmla="val 94818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/>
                <a:t>재적</a:t>
              </a:r>
              <a:r>
                <a:rPr lang="en-US" altLang="ko-KR" sz="1200" b="1" dirty="0" smtClean="0"/>
                <a:t>(</a:t>
              </a:r>
              <a:r>
                <a:rPr lang="ko-KR" altLang="en-US" sz="1200" b="1" dirty="0" smtClean="0"/>
                <a:t>성인</a:t>
              </a:r>
              <a:r>
                <a:rPr lang="en-US" altLang="ko-KR" sz="1200" b="1" dirty="0" smtClean="0"/>
                <a:t>)</a:t>
              </a:r>
            </a:p>
            <a:p>
              <a:pPr algn="ctr"/>
              <a:r>
                <a:rPr lang="en-US" altLang="ko-KR" sz="1600" b="1" dirty="0" smtClean="0"/>
                <a:t>Registered Members</a:t>
              </a:r>
              <a:endParaRPr lang="ko-KR" altLang="en-US" sz="1600" b="1" dirty="0"/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58866" y="2721916"/>
            <a:ext cx="8942290" cy="995114"/>
            <a:chOff x="58866" y="3429000"/>
            <a:chExt cx="8942290" cy="1071570"/>
          </a:xfrm>
        </p:grpSpPr>
        <p:grpSp>
          <p:nvGrpSpPr>
            <p:cNvPr id="9" name="그룹 8"/>
            <p:cNvGrpSpPr/>
            <p:nvPr/>
          </p:nvGrpSpPr>
          <p:grpSpPr>
            <a:xfrm>
              <a:off x="2143108" y="3429000"/>
              <a:ext cx="6858048" cy="1071570"/>
              <a:chOff x="2143108" y="3429000"/>
              <a:chExt cx="6858048" cy="1071570"/>
            </a:xfrm>
          </p:grpSpPr>
          <p:sp>
            <p:nvSpPr>
              <p:cNvPr id="30" name="평행 사변형 29"/>
              <p:cNvSpPr/>
              <p:nvPr/>
            </p:nvSpPr>
            <p:spPr>
              <a:xfrm>
                <a:off x="2143108" y="3429000"/>
                <a:ext cx="6858048" cy="1071570"/>
              </a:xfrm>
              <a:prstGeom prst="parallelogram">
                <a:avLst>
                  <a:gd name="adj" fmla="val 94818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altLang="ko-KR" sz="1600" i="1" dirty="0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2847524" y="3759075"/>
                <a:ext cx="5876612" cy="5634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2800" b="1" i="1" dirty="0" smtClean="0"/>
                  <a:t>+41</a:t>
                </a:r>
                <a:r>
                  <a:rPr lang="en-US" altLang="ko-KR" sz="2000" b="1" i="1" dirty="0" smtClean="0"/>
                  <a:t>.1% </a:t>
                </a:r>
                <a:r>
                  <a:rPr lang="en-US" altLang="ko-KR" sz="1600" i="1" kern="1100" spc="-100" dirty="0"/>
                  <a:t> </a:t>
                </a:r>
                <a:r>
                  <a:rPr lang="en-US" altLang="ko-KR" sz="1600" i="1" kern="1100" spc="-100" dirty="0" smtClean="0"/>
                  <a:t> </a:t>
                </a:r>
                <a:r>
                  <a:rPr lang="en-US" altLang="ko-KR" i="1" kern="1100" spc="-100" dirty="0" smtClean="0"/>
                  <a:t>2008</a:t>
                </a:r>
                <a:r>
                  <a:rPr lang="ko-KR" altLang="en-US" i="1" kern="1100" spc="-100" dirty="0" smtClean="0"/>
                  <a:t>년 평균대비 </a:t>
                </a:r>
                <a:r>
                  <a:rPr lang="en-US" altLang="ko-KR" b="1" i="1" kern="1100" spc="-100" dirty="0" smtClean="0"/>
                  <a:t>5,352</a:t>
                </a:r>
                <a:r>
                  <a:rPr lang="ko-KR" altLang="en-US" b="1" i="1" kern="1100" spc="-100" dirty="0" smtClean="0"/>
                  <a:t>명 증가 </a:t>
                </a:r>
                <a:endParaRPr lang="en-US" altLang="ko-KR" b="1" i="1" kern="1100" spc="-100" dirty="0"/>
              </a:p>
            </p:txBody>
          </p:sp>
        </p:grpSp>
        <p:sp>
          <p:nvSpPr>
            <p:cNvPr id="29" name="평행 사변형 28"/>
            <p:cNvSpPr/>
            <p:nvPr/>
          </p:nvSpPr>
          <p:spPr>
            <a:xfrm>
              <a:off x="58866" y="3429000"/>
              <a:ext cx="2928958" cy="1071570"/>
            </a:xfrm>
            <a:prstGeom prst="parallelogram">
              <a:avLst>
                <a:gd name="adj" fmla="val 94818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/>
                <a:t>예배</a:t>
              </a:r>
              <a:r>
                <a:rPr lang="en-US" altLang="ko-KR" sz="1200" b="1" dirty="0" smtClean="0"/>
                <a:t>(</a:t>
              </a:r>
              <a:r>
                <a:rPr lang="ko-KR" altLang="en-US" sz="1200" b="1" dirty="0" smtClean="0"/>
                <a:t>성인</a:t>
              </a:r>
              <a:r>
                <a:rPr lang="en-US" altLang="ko-KR" sz="1200" b="1" dirty="0"/>
                <a:t>)</a:t>
              </a:r>
              <a:endParaRPr lang="en-US" altLang="ko-KR" sz="1200" b="1" dirty="0" smtClean="0"/>
            </a:p>
            <a:p>
              <a:pPr algn="ctr"/>
              <a:r>
                <a:rPr lang="en-US" altLang="ko-KR" sz="1600" b="1" dirty="0" smtClean="0"/>
                <a:t>Worship Attendants</a:t>
              </a:r>
              <a:endParaRPr lang="ko-KR" altLang="en-US" sz="1100" dirty="0"/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58866" y="3861050"/>
            <a:ext cx="8943430" cy="1035579"/>
            <a:chOff x="-85150" y="4929198"/>
            <a:chExt cx="8943430" cy="1071570"/>
          </a:xfrm>
        </p:grpSpPr>
        <p:grpSp>
          <p:nvGrpSpPr>
            <p:cNvPr id="8" name="그룹 7"/>
            <p:cNvGrpSpPr/>
            <p:nvPr/>
          </p:nvGrpSpPr>
          <p:grpSpPr>
            <a:xfrm>
              <a:off x="1979712" y="4929198"/>
              <a:ext cx="6878568" cy="1071570"/>
              <a:chOff x="1979712" y="4929198"/>
              <a:chExt cx="6878568" cy="1071570"/>
            </a:xfrm>
          </p:grpSpPr>
          <p:sp>
            <p:nvSpPr>
              <p:cNvPr id="32" name="평행 사변형 31"/>
              <p:cNvSpPr/>
              <p:nvPr/>
            </p:nvSpPr>
            <p:spPr>
              <a:xfrm>
                <a:off x="1979712" y="4929198"/>
                <a:ext cx="6878568" cy="1071570"/>
              </a:xfrm>
              <a:prstGeom prst="parallelogram">
                <a:avLst>
                  <a:gd name="adj" fmla="val 94818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altLang="ko-KR" sz="1400" i="1" dirty="0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2793120" y="5219392"/>
                <a:ext cx="6064020" cy="541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2800" b="1" i="1" dirty="0" smtClean="0"/>
                  <a:t>+109</a:t>
                </a:r>
                <a:r>
                  <a:rPr lang="en-US" altLang="ko-KR" b="1" i="1" smtClean="0"/>
                  <a:t>%</a:t>
                </a:r>
                <a:r>
                  <a:rPr lang="en-US" altLang="ko-KR" sz="1400" b="1" i="1" smtClean="0"/>
                  <a:t> </a:t>
                </a:r>
                <a:r>
                  <a:rPr lang="en-US" altLang="ko-KR" sz="1400" b="1" i="1" smtClean="0"/>
                  <a:t> </a:t>
                </a:r>
                <a:r>
                  <a:rPr lang="en-US" altLang="ko-KR" sz="1600" i="1" kern="1100" spc="-100" smtClean="0"/>
                  <a:t>2008</a:t>
                </a:r>
                <a:r>
                  <a:rPr lang="ko-KR" altLang="en-US" sz="1600" i="1" kern="1100" spc="-100" dirty="0" smtClean="0"/>
                  <a:t>년 대비 월평균 </a:t>
                </a:r>
                <a:r>
                  <a:rPr lang="en-US" altLang="ko-KR" sz="1600" b="1" i="1" kern="1100" spc="-100" dirty="0" smtClean="0"/>
                  <a:t>1</a:t>
                </a:r>
                <a:r>
                  <a:rPr lang="ko-KR" altLang="en-US" sz="1600" b="1" i="1" kern="1100" spc="-100" dirty="0" smtClean="0"/>
                  <a:t>십억 </a:t>
                </a:r>
                <a:r>
                  <a:rPr lang="en-US" altLang="ko-KR" sz="1600" b="1" i="1" kern="1100" spc="-100" dirty="0" smtClean="0"/>
                  <a:t>9</a:t>
                </a:r>
                <a:r>
                  <a:rPr lang="ko-KR" altLang="en-US" sz="1600" b="1" i="1" kern="1100" spc="-100" dirty="0" err="1" smtClean="0"/>
                  <a:t>천만원</a:t>
                </a:r>
                <a:r>
                  <a:rPr lang="ko-KR" altLang="en-US" sz="1600" b="1" i="1" kern="1100" spc="-100" dirty="0" smtClean="0"/>
                  <a:t> 증가 </a:t>
                </a:r>
                <a:endParaRPr lang="en-US" altLang="ko-KR" sz="2000" b="1" i="1" dirty="0"/>
              </a:p>
            </p:txBody>
          </p:sp>
        </p:grpSp>
        <p:sp>
          <p:nvSpPr>
            <p:cNvPr id="31" name="평행 사변형 30"/>
            <p:cNvSpPr/>
            <p:nvPr/>
          </p:nvSpPr>
          <p:spPr>
            <a:xfrm>
              <a:off x="-85150" y="4929198"/>
              <a:ext cx="2928958" cy="1071570"/>
            </a:xfrm>
            <a:prstGeom prst="parallelogram">
              <a:avLst>
                <a:gd name="adj" fmla="val 94818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/>
                <a:t>헌금</a:t>
              </a:r>
              <a:endParaRPr lang="en-US" altLang="ko-KR" b="1" dirty="0" smtClean="0"/>
            </a:p>
            <a:p>
              <a:pPr algn="ctr"/>
              <a:r>
                <a:rPr lang="en-US" altLang="ko-KR" b="1" dirty="0" smtClean="0"/>
                <a:t>Donations</a:t>
              </a:r>
              <a:endParaRPr lang="ko-KR" altLang="en-US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6024" y="6381328"/>
            <a:ext cx="9036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i="1" dirty="0" smtClean="0"/>
              <a:t>*Registered m. &amp; Worship is about over 20 years old  members</a:t>
            </a:r>
            <a:endParaRPr lang="ko-KR" altLang="en-US" sz="1400" i="1" dirty="0"/>
          </a:p>
        </p:txBody>
      </p:sp>
      <p:grpSp>
        <p:nvGrpSpPr>
          <p:cNvPr id="24" name="그룹 23"/>
          <p:cNvGrpSpPr/>
          <p:nvPr/>
        </p:nvGrpSpPr>
        <p:grpSpPr>
          <a:xfrm>
            <a:off x="58866" y="5085186"/>
            <a:ext cx="9121646" cy="1035579"/>
            <a:chOff x="-85150" y="4929198"/>
            <a:chExt cx="9121646" cy="1071570"/>
          </a:xfrm>
        </p:grpSpPr>
        <p:grpSp>
          <p:nvGrpSpPr>
            <p:cNvPr id="25" name="그룹 24"/>
            <p:cNvGrpSpPr/>
            <p:nvPr/>
          </p:nvGrpSpPr>
          <p:grpSpPr>
            <a:xfrm>
              <a:off x="1979712" y="4929198"/>
              <a:ext cx="7056784" cy="1071570"/>
              <a:chOff x="1979712" y="4929198"/>
              <a:chExt cx="7056784" cy="1071570"/>
            </a:xfrm>
          </p:grpSpPr>
          <p:sp>
            <p:nvSpPr>
              <p:cNvPr id="34" name="평행 사변형 33"/>
              <p:cNvSpPr/>
              <p:nvPr/>
            </p:nvSpPr>
            <p:spPr>
              <a:xfrm>
                <a:off x="1979712" y="4929198"/>
                <a:ext cx="6878568" cy="1071570"/>
              </a:xfrm>
              <a:prstGeom prst="parallelogram">
                <a:avLst>
                  <a:gd name="adj" fmla="val 94818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altLang="ko-KR" sz="1400" i="1" dirty="0"/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2511812" y="5152728"/>
                <a:ext cx="6524684" cy="3821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b="1" i="1" dirty="0" smtClean="0"/>
                  <a:t>   2009~2012.6 </a:t>
                </a:r>
                <a:r>
                  <a:rPr lang="ko-KR" altLang="en-US" b="1" i="1" dirty="0" smtClean="0"/>
                  <a:t>현재까지</a:t>
                </a:r>
                <a:endParaRPr lang="en-US" altLang="ko-KR" sz="1200" b="1" i="1" dirty="0"/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2483768" y="5517232"/>
                <a:ext cx="6064020" cy="4140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2000" b="1" i="1" dirty="0" smtClean="0"/>
                  <a:t>58</a:t>
                </a:r>
                <a:r>
                  <a:rPr lang="ko-KR" altLang="en-US" sz="2000" b="1" i="1" dirty="0" smtClean="0"/>
                  <a:t>개 교회 완료 </a:t>
                </a:r>
                <a:r>
                  <a:rPr lang="en-US" altLang="ko-KR" sz="2000" b="1" i="1" dirty="0" smtClean="0"/>
                  <a:t>/ 23</a:t>
                </a:r>
                <a:r>
                  <a:rPr lang="ko-KR" altLang="en-US" sz="2000" b="1" i="1" dirty="0" smtClean="0"/>
                  <a:t>개 교회 </a:t>
                </a:r>
                <a:r>
                  <a:rPr lang="ko-KR" altLang="en-US" sz="2000" b="1" i="1" dirty="0" err="1" smtClean="0"/>
                  <a:t>진행중</a:t>
                </a:r>
                <a:endParaRPr lang="en-US" altLang="ko-KR" b="1" i="1" dirty="0"/>
              </a:p>
            </p:txBody>
          </p:sp>
        </p:grpSp>
        <p:sp>
          <p:nvSpPr>
            <p:cNvPr id="26" name="평행 사변형 25"/>
            <p:cNvSpPr/>
            <p:nvPr/>
          </p:nvSpPr>
          <p:spPr>
            <a:xfrm>
              <a:off x="-85150" y="4929198"/>
              <a:ext cx="2928958" cy="1071570"/>
            </a:xfrm>
            <a:prstGeom prst="parallelogram">
              <a:avLst>
                <a:gd name="adj" fmla="val 94818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/>
                <a:t>환경개선</a:t>
              </a:r>
              <a:endParaRPr lang="en-US" altLang="ko-KR" b="1" dirty="0" smtClean="0"/>
            </a:p>
            <a:p>
              <a:pPr algn="ctr"/>
              <a:r>
                <a:rPr lang="en-US" altLang="ko-KR" b="1" dirty="0" smtClean="0"/>
                <a:t> Reforming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3399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차트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497773"/>
              </p:ext>
            </p:extLst>
          </p:nvPr>
        </p:nvGraphicFramePr>
        <p:xfrm>
          <a:off x="129268" y="918482"/>
          <a:ext cx="8885463" cy="5390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35696" y="285728"/>
            <a:ext cx="5563401" cy="500066"/>
          </a:xfrm>
        </p:spPr>
        <p:txBody>
          <a:bodyPr>
            <a:normAutofit/>
          </a:bodyPr>
          <a:lstStyle/>
          <a:p>
            <a:r>
              <a:rPr lang="ko-KR" altLang="en-US" sz="1600" b="1" i="1" dirty="0" err="1" smtClean="0"/>
              <a:t>통일교</a:t>
            </a:r>
            <a:r>
              <a:rPr lang="ko-KR" altLang="en-US" sz="1600" b="1" i="1" dirty="0" smtClean="0"/>
              <a:t> 한국협회 </a:t>
            </a:r>
            <a:r>
              <a:rPr lang="ko-KR" altLang="en-US" sz="1600" b="1" i="1" dirty="0" err="1" smtClean="0"/>
              <a:t>천복궁</a:t>
            </a:r>
            <a:r>
              <a:rPr lang="ko-KR" altLang="en-US" sz="1600" b="1" i="1" dirty="0" smtClean="0"/>
              <a:t> 헌금현황</a:t>
            </a:r>
            <a:r>
              <a:rPr lang="en-US" altLang="ko-KR" sz="1600" b="1" i="1" dirty="0" smtClean="0"/>
              <a:t>(</a:t>
            </a:r>
            <a:r>
              <a:rPr lang="ko-KR" altLang="en-US" sz="1600" b="1" i="1" dirty="0" smtClean="0"/>
              <a:t>누적</a:t>
            </a:r>
            <a:r>
              <a:rPr lang="en-US" altLang="ko-KR" sz="1600" b="1" i="1" dirty="0" smtClean="0"/>
              <a:t>)</a:t>
            </a:r>
            <a:endParaRPr lang="ko-KR" altLang="en-US" sz="1600" b="1" i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902896" y="6664275"/>
            <a:ext cx="2133600" cy="365125"/>
          </a:xfrm>
        </p:spPr>
        <p:txBody>
          <a:bodyPr/>
          <a:lstStyle/>
          <a:p>
            <a:fld id="{D7CF8F01-47C7-4716-8E87-36C743626B47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cxnSp>
        <p:nvCxnSpPr>
          <p:cNvPr id="9" name="직선 연결선 8"/>
          <p:cNvCxnSpPr/>
          <p:nvPr/>
        </p:nvCxnSpPr>
        <p:spPr>
          <a:xfrm>
            <a:off x="0" y="63077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6381328"/>
            <a:ext cx="90011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/>
              <a:t>&lt;</a:t>
            </a:r>
            <a:r>
              <a:rPr lang="ko-KR" altLang="en-US" sz="1100" dirty="0" smtClean="0"/>
              <a:t>주</a:t>
            </a:r>
            <a:r>
              <a:rPr lang="en-US" altLang="ko-KR" sz="1100" dirty="0" smtClean="0"/>
              <a:t>&gt; 1) </a:t>
            </a:r>
            <a:r>
              <a:rPr lang="ko-KR" altLang="en-US" sz="1100" dirty="0" err="1" smtClean="0"/>
              <a:t>교구별</a:t>
            </a:r>
            <a:r>
              <a:rPr lang="ko-KR" altLang="en-US" sz="1100" dirty="0" smtClean="0"/>
              <a:t> 현황</a:t>
            </a:r>
            <a:r>
              <a:rPr lang="en-US" altLang="ko-KR" sz="1100" dirty="0" smtClean="0"/>
              <a:t>:</a:t>
            </a:r>
            <a:r>
              <a:rPr lang="ko-KR" altLang="en-US" sz="1100" dirty="0" smtClean="0"/>
              <a:t> 협회교구계좌 입금총액</a:t>
            </a:r>
            <a:r>
              <a:rPr lang="en-US" altLang="ko-KR" sz="1100" dirty="0" smtClean="0"/>
              <a:t>+</a:t>
            </a:r>
            <a:r>
              <a:rPr lang="ko-KR" altLang="en-US" sz="1100" dirty="0" smtClean="0"/>
              <a:t>협회소속교회의 재단계좌입금액</a:t>
            </a:r>
            <a:endParaRPr lang="en-US" altLang="ko-KR" sz="1100" dirty="0" smtClean="0"/>
          </a:p>
          <a:p>
            <a:r>
              <a:rPr lang="en-US" altLang="ko-KR" sz="1100" dirty="0"/>
              <a:t> </a:t>
            </a:r>
            <a:r>
              <a:rPr lang="en-US" altLang="ko-KR" sz="1100" dirty="0" smtClean="0"/>
              <a:t>       2) </a:t>
            </a:r>
            <a:r>
              <a:rPr lang="ko-KR" altLang="en-US" sz="1100" dirty="0" err="1" smtClean="0"/>
              <a:t>천복궁</a:t>
            </a:r>
            <a:r>
              <a:rPr lang="en-US" altLang="ko-KR" sz="1100" dirty="0" smtClean="0"/>
              <a:t>(</a:t>
            </a:r>
            <a:r>
              <a:rPr lang="ko-KR" altLang="en-US" sz="1100" dirty="0" smtClean="0"/>
              <a:t>세계본부</a:t>
            </a:r>
            <a:r>
              <a:rPr lang="en-US" altLang="ko-KR" sz="1100" dirty="0" smtClean="0"/>
              <a:t>) </a:t>
            </a:r>
            <a:r>
              <a:rPr lang="ko-KR" altLang="en-US" sz="1100" dirty="0" err="1" smtClean="0"/>
              <a:t>모금액</a:t>
            </a:r>
            <a:r>
              <a:rPr lang="ko-KR" altLang="en-US" sz="1100" dirty="0" smtClean="0"/>
              <a:t> ≒ </a:t>
            </a:r>
            <a:r>
              <a:rPr lang="en-US" altLang="ko-KR" sz="1100" dirty="0" smtClean="0"/>
              <a:t>200</a:t>
            </a:r>
            <a:r>
              <a:rPr lang="ko-KR" altLang="en-US" sz="1100" dirty="0" smtClean="0"/>
              <a:t>억</a:t>
            </a:r>
            <a:r>
              <a:rPr lang="en-US" altLang="ko-KR" sz="1100" dirty="0" smtClean="0"/>
              <a:t>(</a:t>
            </a:r>
            <a:r>
              <a:rPr lang="ko-KR" altLang="en-US" sz="1100" dirty="0" smtClean="0"/>
              <a:t>본부소속 식구헌금 </a:t>
            </a:r>
            <a:r>
              <a:rPr lang="en-US" altLang="ko-KR" sz="1100" dirty="0" smtClean="0"/>
              <a:t>60</a:t>
            </a:r>
            <a:r>
              <a:rPr lang="ko-KR" altLang="en-US" sz="1100" dirty="0" smtClean="0"/>
              <a:t>억</a:t>
            </a:r>
            <a:r>
              <a:rPr lang="en-US" altLang="ko-KR" sz="1100" dirty="0" smtClean="0"/>
              <a:t>)</a:t>
            </a: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633950"/>
              </p:ext>
            </p:extLst>
          </p:nvPr>
        </p:nvGraphicFramePr>
        <p:xfrm>
          <a:off x="2809254" y="2780928"/>
          <a:ext cx="2338809" cy="2615394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020577"/>
                <a:gridCol w="1318232"/>
              </a:tblGrid>
              <a:tr h="173808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교구계좌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05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실적</a:t>
                      </a:r>
                      <a:endParaRPr lang="en-US" altLang="ko-KR" sz="105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58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서울강북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₩       </a:t>
                      </a:r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1,992,174,301 </a:t>
                      </a:r>
                    </a:p>
                  </a:txBody>
                  <a:tcPr marL="0" marR="0" marT="0" marB="0" anchor="ctr"/>
                </a:tc>
              </a:tr>
              <a:tr h="1758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서울강남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₩       </a:t>
                      </a:r>
                      <a:r>
                        <a:rPr lang="en-US" altLang="ko-KR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1,513,442,387 </a:t>
                      </a:r>
                    </a:p>
                  </a:txBody>
                  <a:tcPr marL="0" marR="0" marT="0" marB="0" anchor="ctr"/>
                </a:tc>
              </a:tr>
              <a:tr h="1758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인천경기북부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₩       </a:t>
                      </a:r>
                      <a:r>
                        <a:rPr lang="en-US" altLang="ko-KR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2,246,341,706 </a:t>
                      </a:r>
                    </a:p>
                  </a:txBody>
                  <a:tcPr marL="0" marR="0" marT="0" marB="0" anchor="ctr"/>
                </a:tc>
              </a:tr>
              <a:tr h="1758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경기남부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₩       </a:t>
                      </a:r>
                      <a:r>
                        <a:rPr lang="en-US" altLang="ko-KR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2,082,923,888 </a:t>
                      </a:r>
                    </a:p>
                  </a:txBody>
                  <a:tcPr marL="0" marR="0" marT="0" marB="0" anchor="ctr"/>
                </a:tc>
              </a:tr>
              <a:tr h="1758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강원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₩         </a:t>
                      </a:r>
                      <a:r>
                        <a:rPr lang="en-US" altLang="ko-KR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792,878,660 </a:t>
                      </a:r>
                    </a:p>
                  </a:txBody>
                  <a:tcPr marL="0" marR="0" marT="0" marB="0" anchor="ctr"/>
                </a:tc>
              </a:tr>
              <a:tr h="1758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충북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₩         </a:t>
                      </a:r>
                      <a:r>
                        <a:rPr lang="en-US" altLang="ko-KR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642,814,525 </a:t>
                      </a:r>
                    </a:p>
                  </a:txBody>
                  <a:tcPr marL="0" marR="0" marT="0" marB="0" anchor="ctr"/>
                </a:tc>
              </a:tr>
              <a:tr h="1758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대전충남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₩       </a:t>
                      </a:r>
                      <a:r>
                        <a:rPr lang="en-US" altLang="ko-KR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1,392,127,897 </a:t>
                      </a:r>
                    </a:p>
                  </a:txBody>
                  <a:tcPr marL="0" marR="0" marT="0" marB="0" anchor="ctr"/>
                </a:tc>
              </a:tr>
              <a:tr h="1758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전북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₩       </a:t>
                      </a:r>
                      <a:r>
                        <a:rPr lang="en-US" altLang="ko-KR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1,537,551,072 </a:t>
                      </a:r>
                    </a:p>
                  </a:txBody>
                  <a:tcPr marL="0" marR="0" marT="0" marB="0" anchor="ctr"/>
                </a:tc>
              </a:tr>
              <a:tr h="1758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광주전남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₩       </a:t>
                      </a:r>
                      <a:r>
                        <a:rPr lang="en-US" altLang="ko-KR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1,632,705,950 </a:t>
                      </a:r>
                    </a:p>
                  </a:txBody>
                  <a:tcPr marL="0" marR="0" marT="0" marB="0" anchor="ctr"/>
                </a:tc>
              </a:tr>
              <a:tr h="1758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대구경북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₩       </a:t>
                      </a:r>
                      <a:r>
                        <a:rPr lang="en-US" altLang="ko-KR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1,354,421,688 </a:t>
                      </a:r>
                    </a:p>
                  </a:txBody>
                  <a:tcPr marL="0" marR="0" marT="0" marB="0" anchor="ctr"/>
                </a:tc>
              </a:tr>
              <a:tr h="1758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경남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₩       </a:t>
                      </a:r>
                      <a:r>
                        <a:rPr lang="en-US" altLang="ko-KR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1,533,003,152 </a:t>
                      </a:r>
                    </a:p>
                  </a:txBody>
                  <a:tcPr marL="0" marR="0" marT="0" marB="0" anchor="ctr"/>
                </a:tc>
              </a:tr>
              <a:tr h="1758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부산울산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₩         </a:t>
                      </a:r>
                      <a:r>
                        <a:rPr lang="en-US" altLang="ko-KR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982,434,572 </a:t>
                      </a:r>
                    </a:p>
                  </a:txBody>
                  <a:tcPr marL="0" marR="0" marT="0" marB="0" anchor="ctr"/>
                </a:tc>
              </a:tr>
              <a:tr h="16553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제주교역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₩          </a:t>
                      </a:r>
                      <a:r>
                        <a:rPr lang="en-US" altLang="ko-KR" sz="1050" b="0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65,295,000 </a:t>
                      </a:r>
                    </a:p>
                  </a:txBody>
                  <a:tcPr marL="0" marR="0" marT="0" marB="0" anchor="ctr"/>
                </a:tc>
              </a:tr>
              <a:tr h="16553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계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₩     </a:t>
                      </a:r>
                      <a:r>
                        <a:rPr lang="en-US" altLang="ko-K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17,768,114,798 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8" name="모서리가 둥근 직사각형 17"/>
          <p:cNvSpPr/>
          <p:nvPr/>
        </p:nvSpPr>
        <p:spPr>
          <a:xfrm>
            <a:off x="6804249" y="506768"/>
            <a:ext cx="2196908" cy="4320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100" b="1" dirty="0" smtClean="0"/>
              <a:t>본부포함 식구 실적</a:t>
            </a:r>
            <a:r>
              <a:rPr lang="en-US" altLang="ko-KR" sz="1100" b="1" dirty="0" smtClean="0"/>
              <a:t>≒ 239.4</a:t>
            </a:r>
            <a:r>
              <a:rPr lang="ko-KR" altLang="en-US" sz="1100" b="1" dirty="0" smtClean="0"/>
              <a:t>억</a:t>
            </a:r>
            <a:endParaRPr lang="en-US" altLang="ko-KR" sz="1100" b="1" dirty="0" smtClean="0"/>
          </a:p>
          <a:p>
            <a:r>
              <a:rPr lang="ko-KR" altLang="en-US" sz="1100" b="1" dirty="0" smtClean="0"/>
              <a:t>해외 및 기업포함</a:t>
            </a:r>
            <a:r>
              <a:rPr lang="en-US" altLang="ko-KR" sz="1100" b="1" dirty="0"/>
              <a:t> </a:t>
            </a:r>
            <a:r>
              <a:rPr lang="en-US" altLang="ko-KR" sz="1100" b="1" dirty="0" smtClean="0"/>
              <a:t>≒ 378.7</a:t>
            </a:r>
            <a:r>
              <a:rPr lang="ko-KR" altLang="en-US" sz="1100" b="1" dirty="0" smtClean="0"/>
              <a:t>억</a:t>
            </a:r>
            <a:endParaRPr lang="ko-KR" altLang="en-US" sz="1100" b="1" dirty="0"/>
          </a:p>
        </p:txBody>
      </p:sp>
      <p:grpSp>
        <p:nvGrpSpPr>
          <p:cNvPr id="3" name="그룹 19"/>
          <p:cNvGrpSpPr/>
          <p:nvPr/>
        </p:nvGrpSpPr>
        <p:grpSpPr>
          <a:xfrm>
            <a:off x="5940152" y="3585204"/>
            <a:ext cx="2463139" cy="871657"/>
            <a:chOff x="7286646" y="2857495"/>
            <a:chExt cx="1643074" cy="871657"/>
          </a:xfrm>
        </p:grpSpPr>
        <p:sp>
          <p:nvSpPr>
            <p:cNvPr id="22" name="사각형 설명선 21"/>
            <p:cNvSpPr/>
            <p:nvPr/>
          </p:nvSpPr>
          <p:spPr>
            <a:xfrm flipV="1">
              <a:off x="7358082" y="2857495"/>
              <a:ext cx="1428760" cy="871657"/>
            </a:xfrm>
            <a:prstGeom prst="wedgeRectCallout">
              <a:avLst>
                <a:gd name="adj1" fmla="val 75283"/>
                <a:gd name="adj2" fmla="val 279457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86646" y="2928934"/>
              <a:ext cx="164307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dirty="0" smtClean="0"/>
                <a:t>협회모금 </a:t>
              </a:r>
              <a:r>
                <a:rPr lang="ko-KR" altLang="en-US" sz="1100" dirty="0" err="1" smtClean="0"/>
                <a:t>천복궁</a:t>
              </a:r>
              <a:r>
                <a:rPr lang="ko-KR" altLang="en-US" sz="1100" dirty="0" smtClean="0"/>
                <a:t> 헌금 총액</a:t>
              </a:r>
              <a:endParaRPr lang="en-US" altLang="ko-KR" sz="1100" dirty="0" smtClean="0"/>
            </a:p>
            <a:p>
              <a:pPr algn="ctr"/>
              <a:r>
                <a:rPr lang="en-US" altLang="ko-KR" sz="2400" b="1" dirty="0" smtClean="0">
                  <a:solidFill>
                    <a:srgbClr val="000000"/>
                  </a:solidFill>
                </a:rPr>
                <a:t>177.</a:t>
              </a:r>
              <a:r>
                <a:rPr lang="en-US" altLang="ko-KR" sz="2000" b="1" dirty="0" smtClean="0">
                  <a:solidFill>
                    <a:srgbClr val="000000"/>
                  </a:solidFill>
                </a:rPr>
                <a:t>6</a:t>
              </a:r>
              <a:r>
                <a:rPr lang="ko-KR" altLang="en-US" sz="2000" b="1" dirty="0" smtClean="0">
                  <a:solidFill>
                    <a:srgbClr val="000000"/>
                  </a:solidFill>
                </a:rPr>
                <a:t>억</a:t>
              </a:r>
              <a:endParaRPr lang="ko-KR" altLang="en-US" sz="2400" b="1" dirty="0"/>
            </a:p>
          </p:txBody>
        </p:sp>
      </p:grpSp>
      <p:sp>
        <p:nvSpPr>
          <p:cNvPr id="24" name="타원 23"/>
          <p:cNvSpPr/>
          <p:nvPr/>
        </p:nvSpPr>
        <p:spPr>
          <a:xfrm>
            <a:off x="88196" y="137436"/>
            <a:ext cx="2179548" cy="3693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b="1" i="1" dirty="0" err="1" smtClean="0"/>
              <a:t>Cheon</a:t>
            </a:r>
            <a:r>
              <a:rPr lang="en-US" altLang="ko-KR" sz="1400" b="1" i="1" dirty="0" smtClean="0"/>
              <a:t> </a:t>
            </a:r>
            <a:r>
              <a:rPr lang="en-US" altLang="ko-KR" sz="1400" b="1" i="1" dirty="0"/>
              <a:t>B</a:t>
            </a:r>
            <a:r>
              <a:rPr lang="en-US" altLang="ko-KR" sz="1400" b="1" i="1" dirty="0" smtClean="0"/>
              <a:t>ok </a:t>
            </a:r>
            <a:r>
              <a:rPr lang="en-US" altLang="ko-KR" sz="1400" b="1" i="1" dirty="0"/>
              <a:t>G</a:t>
            </a:r>
            <a:r>
              <a:rPr lang="en-US" altLang="ko-KR" sz="1400" b="1" i="1" dirty="0" smtClean="0"/>
              <a:t>ung donation</a:t>
            </a:r>
            <a:endParaRPr lang="ko-KR" altLang="en-US" sz="1400" b="1" i="1" dirty="0"/>
          </a:p>
        </p:txBody>
      </p:sp>
      <p:grpSp>
        <p:nvGrpSpPr>
          <p:cNvPr id="13" name="그룹 12"/>
          <p:cNvGrpSpPr/>
          <p:nvPr/>
        </p:nvGrpSpPr>
        <p:grpSpPr>
          <a:xfrm>
            <a:off x="467544" y="1124745"/>
            <a:ext cx="8208912" cy="4818266"/>
            <a:chOff x="478658" y="1425919"/>
            <a:chExt cx="8208912" cy="4517091"/>
          </a:xfrm>
        </p:grpSpPr>
        <p:grpSp>
          <p:nvGrpSpPr>
            <p:cNvPr id="12" name="그룹 11"/>
            <p:cNvGrpSpPr/>
            <p:nvPr/>
          </p:nvGrpSpPr>
          <p:grpSpPr>
            <a:xfrm>
              <a:off x="478658" y="1425919"/>
              <a:ext cx="7041010" cy="4517091"/>
              <a:chOff x="478658" y="1209895"/>
              <a:chExt cx="7041010" cy="4517091"/>
            </a:xfrm>
          </p:grpSpPr>
          <p:grpSp>
            <p:nvGrpSpPr>
              <p:cNvPr id="5" name="그룹 6"/>
              <p:cNvGrpSpPr/>
              <p:nvPr/>
            </p:nvGrpSpPr>
            <p:grpSpPr>
              <a:xfrm>
                <a:off x="478658" y="1209895"/>
                <a:ext cx="6192688" cy="4431396"/>
                <a:chOff x="478658" y="1209895"/>
                <a:chExt cx="6192688" cy="4431396"/>
              </a:xfrm>
            </p:grpSpPr>
            <p:grpSp>
              <p:nvGrpSpPr>
                <p:cNvPr id="7" name="그룹 4"/>
                <p:cNvGrpSpPr/>
                <p:nvPr/>
              </p:nvGrpSpPr>
              <p:grpSpPr>
                <a:xfrm>
                  <a:off x="478658" y="1422971"/>
                  <a:ext cx="4709054" cy="4218320"/>
                  <a:chOff x="478658" y="1422971"/>
                  <a:chExt cx="4709054" cy="4218320"/>
                </a:xfrm>
              </p:grpSpPr>
              <p:cxnSp>
                <p:nvCxnSpPr>
                  <p:cNvPr id="16" name="직선 연결선 15"/>
                  <p:cNvCxnSpPr/>
                  <p:nvPr/>
                </p:nvCxnSpPr>
                <p:spPr>
                  <a:xfrm flipV="1">
                    <a:off x="478658" y="1422971"/>
                    <a:ext cx="1" cy="4140613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" name="그룹 26"/>
                  <p:cNvGrpSpPr/>
                  <p:nvPr/>
                </p:nvGrpSpPr>
                <p:grpSpPr>
                  <a:xfrm>
                    <a:off x="2820368" y="1422971"/>
                    <a:ext cx="2367344" cy="4218320"/>
                    <a:chOff x="3182943" y="1422971"/>
                    <a:chExt cx="2153174" cy="4218320"/>
                  </a:xfrm>
                </p:grpSpPr>
                <p:cxnSp>
                  <p:nvCxnSpPr>
                    <p:cNvPr id="26" name="직선 연결선 25"/>
                    <p:cNvCxnSpPr/>
                    <p:nvPr/>
                  </p:nvCxnSpPr>
                  <p:spPr>
                    <a:xfrm rot="5400000" flipH="1" flipV="1">
                      <a:off x="3245448" y="3550621"/>
                      <a:ext cx="4170194" cy="11145"/>
                    </a:xfrm>
                    <a:prstGeom prst="line">
                      <a:avLst/>
                    </a:prstGeom>
                    <a:ln>
                      <a:solidFill>
                        <a:schemeClr val="accent6">
                          <a:lumMod val="7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직선 연결선 18"/>
                    <p:cNvCxnSpPr/>
                    <p:nvPr/>
                  </p:nvCxnSpPr>
                  <p:spPr>
                    <a:xfrm flipV="1">
                      <a:off x="3182943" y="1422971"/>
                      <a:ext cx="11148" cy="4202365"/>
                    </a:xfrm>
                    <a:prstGeom prst="line">
                      <a:avLst/>
                    </a:prstGeom>
                    <a:ln>
                      <a:solidFill>
                        <a:schemeClr val="accent6">
                          <a:lumMod val="7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6" name="직사각형 5"/>
                <p:cNvSpPr/>
                <p:nvPr/>
              </p:nvSpPr>
              <p:spPr>
                <a:xfrm>
                  <a:off x="1342754" y="1209895"/>
                  <a:ext cx="576064" cy="18826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200" dirty="0" smtClean="0"/>
                    <a:t>2009</a:t>
                  </a:r>
                  <a:endParaRPr lang="ko-KR" altLang="en-US" sz="1200" dirty="0"/>
                </a:p>
              </p:txBody>
            </p:sp>
            <p:sp>
              <p:nvSpPr>
                <p:cNvPr id="20" name="직사각형 19"/>
                <p:cNvSpPr/>
                <p:nvPr/>
              </p:nvSpPr>
              <p:spPr>
                <a:xfrm>
                  <a:off x="3647010" y="1209895"/>
                  <a:ext cx="576064" cy="18826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200" dirty="0" smtClean="0"/>
                    <a:t>2010</a:t>
                  </a:r>
                  <a:endParaRPr lang="ko-KR" altLang="en-US" sz="1200" dirty="0"/>
                </a:p>
              </p:txBody>
            </p:sp>
            <p:sp>
              <p:nvSpPr>
                <p:cNvPr id="28" name="직사각형 27"/>
                <p:cNvSpPr/>
                <p:nvPr/>
              </p:nvSpPr>
              <p:spPr>
                <a:xfrm>
                  <a:off x="6095282" y="1209895"/>
                  <a:ext cx="576064" cy="18826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200" dirty="0" smtClean="0"/>
                    <a:t>2011</a:t>
                  </a:r>
                  <a:endParaRPr lang="ko-KR" altLang="en-US" sz="1200" dirty="0"/>
                </a:p>
              </p:txBody>
            </p:sp>
          </p:grpSp>
          <p:cxnSp>
            <p:nvCxnSpPr>
              <p:cNvPr id="29" name="직선 연결선 28"/>
              <p:cNvCxnSpPr/>
              <p:nvPr/>
            </p:nvCxnSpPr>
            <p:spPr>
              <a:xfrm flipV="1">
                <a:off x="7507414" y="1422971"/>
                <a:ext cx="12254" cy="4304015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직사각형 29"/>
            <p:cNvSpPr/>
            <p:nvPr/>
          </p:nvSpPr>
          <p:spPr>
            <a:xfrm>
              <a:off x="8111506" y="1425919"/>
              <a:ext cx="576064" cy="1882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 smtClean="0"/>
                <a:t>2012</a:t>
              </a:r>
              <a:endParaRPr lang="ko-KR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652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AsOne/>
      </p:bldGraphic>
      <p:bldP spid="2" grpId="0"/>
      <p:bldP spid="18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4650</TotalTime>
  <Words>2327</Words>
  <Application>Microsoft Office PowerPoint</Application>
  <PresentationFormat>화면 슬라이드 쇼(4:3)</PresentationFormat>
  <Paragraphs>977</Paragraphs>
  <Slides>88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88</vt:i4>
      </vt:variant>
    </vt:vector>
  </HeadingPairs>
  <TitlesOfParts>
    <vt:vector size="89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통일교 한국협회 천복궁 헌금현황(누적)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HYUN</dc:creator>
  <cp:lastModifiedBy>김현철</cp:lastModifiedBy>
  <cp:revision>231</cp:revision>
  <cp:lastPrinted>2012-07-09T04:05:42Z</cp:lastPrinted>
  <dcterms:created xsi:type="dcterms:W3CDTF">2012-01-02T04:14:07Z</dcterms:created>
  <dcterms:modified xsi:type="dcterms:W3CDTF">2012-07-20T21:55:31Z</dcterms:modified>
</cp:coreProperties>
</file>