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257" r:id="rId2"/>
    <p:sldId id="591" r:id="rId3"/>
    <p:sldId id="684" r:id="rId4"/>
    <p:sldId id="590" r:id="rId5"/>
    <p:sldId id="685" r:id="rId6"/>
    <p:sldId id="432" r:id="rId7"/>
    <p:sldId id="426" r:id="rId8"/>
    <p:sldId id="428" r:id="rId9"/>
    <p:sldId id="430" r:id="rId10"/>
    <p:sldId id="603" r:id="rId11"/>
    <p:sldId id="604" r:id="rId12"/>
    <p:sldId id="605" r:id="rId13"/>
    <p:sldId id="606" r:id="rId14"/>
    <p:sldId id="607" r:id="rId15"/>
    <p:sldId id="608" r:id="rId16"/>
    <p:sldId id="609" r:id="rId17"/>
    <p:sldId id="691" r:id="rId18"/>
    <p:sldId id="610" r:id="rId19"/>
    <p:sldId id="611" r:id="rId20"/>
    <p:sldId id="612" r:id="rId21"/>
    <p:sldId id="613" r:id="rId22"/>
    <p:sldId id="614" r:id="rId23"/>
    <p:sldId id="615" r:id="rId24"/>
    <p:sldId id="616" r:id="rId25"/>
    <p:sldId id="617" r:id="rId26"/>
    <p:sldId id="618" r:id="rId27"/>
    <p:sldId id="619" r:id="rId28"/>
    <p:sldId id="620" r:id="rId29"/>
    <p:sldId id="621" r:id="rId30"/>
    <p:sldId id="622" r:id="rId31"/>
    <p:sldId id="623" r:id="rId32"/>
    <p:sldId id="624" r:id="rId33"/>
    <p:sldId id="625" r:id="rId34"/>
    <p:sldId id="626" r:id="rId35"/>
    <p:sldId id="627" r:id="rId36"/>
    <p:sldId id="628" r:id="rId37"/>
    <p:sldId id="629" r:id="rId38"/>
    <p:sldId id="630" r:id="rId39"/>
    <p:sldId id="631" r:id="rId40"/>
    <p:sldId id="632" r:id="rId41"/>
    <p:sldId id="633" r:id="rId42"/>
    <p:sldId id="634" r:id="rId43"/>
    <p:sldId id="635" r:id="rId44"/>
    <p:sldId id="636" r:id="rId45"/>
    <p:sldId id="637" r:id="rId46"/>
    <p:sldId id="638" r:id="rId47"/>
    <p:sldId id="639" r:id="rId48"/>
    <p:sldId id="640" r:id="rId49"/>
    <p:sldId id="641" r:id="rId50"/>
    <p:sldId id="642" r:id="rId51"/>
    <p:sldId id="643" r:id="rId52"/>
    <p:sldId id="644" r:id="rId53"/>
    <p:sldId id="645" r:id="rId54"/>
    <p:sldId id="646" r:id="rId55"/>
    <p:sldId id="647" r:id="rId56"/>
    <p:sldId id="648" r:id="rId57"/>
    <p:sldId id="649" r:id="rId58"/>
    <p:sldId id="650" r:id="rId59"/>
    <p:sldId id="651" r:id="rId60"/>
    <p:sldId id="652" r:id="rId61"/>
    <p:sldId id="653" r:id="rId62"/>
    <p:sldId id="654" r:id="rId63"/>
    <p:sldId id="655" r:id="rId64"/>
    <p:sldId id="656" r:id="rId65"/>
    <p:sldId id="657" r:id="rId66"/>
    <p:sldId id="658" r:id="rId67"/>
    <p:sldId id="659" r:id="rId68"/>
    <p:sldId id="660" r:id="rId69"/>
    <p:sldId id="661" r:id="rId70"/>
    <p:sldId id="662" r:id="rId71"/>
    <p:sldId id="663" r:id="rId72"/>
    <p:sldId id="664" r:id="rId73"/>
    <p:sldId id="665" r:id="rId74"/>
    <p:sldId id="666" r:id="rId75"/>
    <p:sldId id="667" r:id="rId76"/>
    <p:sldId id="668" r:id="rId77"/>
    <p:sldId id="669" r:id="rId78"/>
    <p:sldId id="670" r:id="rId79"/>
    <p:sldId id="671" r:id="rId80"/>
    <p:sldId id="672" r:id="rId81"/>
    <p:sldId id="673" r:id="rId82"/>
    <p:sldId id="674" r:id="rId83"/>
    <p:sldId id="675" r:id="rId84"/>
    <p:sldId id="676" r:id="rId85"/>
    <p:sldId id="677" r:id="rId86"/>
    <p:sldId id="678" r:id="rId87"/>
    <p:sldId id="679" r:id="rId88"/>
    <p:sldId id="690" r:id="rId89"/>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D6B6"/>
    <a:srgbClr val="F9A763"/>
    <a:srgbClr val="F7923F"/>
    <a:srgbClr val="F57E1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482" autoAdjust="0"/>
    <p:restoredTop sz="96357" autoAdjust="0"/>
  </p:normalViewPr>
  <p:slideViewPr>
    <p:cSldViewPr>
      <p:cViewPr>
        <p:scale>
          <a:sx n="100" d="100"/>
          <a:sy n="100" d="100"/>
        </p:scale>
        <p:origin x="774" y="189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D:\02%20&#51648;&#50896;&#50629;&#47924;\01%20KPI&#44288;&#47144;&#50629;&#47924;\2012\2012KPI(1206027)-6&#50900;&#54217;&#44032;!.xlsm"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02%20&#51648;&#50896;&#50629;&#47924;\01%20KPI&#44288;&#47144;&#50629;&#47924;\2012\2012KPI(1206027)-6&#50900;&#54217;&#44032;!.xlsm"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02%20&#51648;&#50896;&#50629;&#47924;\01%20KPI&#44288;&#47144;&#50629;&#47924;\2012\2012KPI(120720)-7&#50900;&#54217;&#44032;!.xlsm"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02%20&#51648;&#50896;&#50629;&#47924;\01%20KPI&#44288;&#47144;&#50629;&#47924;\2012\2012KPI(120402)-1&#48516;&#44592;&#54217;&#4403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02%20&#51648;&#50896;&#50629;&#47924;\01%20KPI&#44288;&#47144;&#50629;&#47924;\2012\2012KPI(1206027)-6&#50900;&#54217;&#44032;!.xlsm"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ko-KR"/>
  <c:style val="6"/>
  <c:chart>
    <c:plotArea>
      <c:layout/>
      <c:lineChart>
        <c:grouping val="standard"/>
        <c:ser>
          <c:idx val="1"/>
          <c:order val="1"/>
          <c:spPr>
            <a:ln w="28575">
              <a:solidFill>
                <a:schemeClr val="tx2">
                  <a:lumMod val="60000"/>
                  <a:lumOff val="40000"/>
                </a:schemeClr>
              </a:solidFill>
              <a:prstDash val="solid"/>
            </a:ln>
          </c:spPr>
          <c:marker>
            <c:symbol val="none"/>
          </c:marker>
          <c:dLbls>
            <c:dLbl>
              <c:idx val="11"/>
              <c:layout>
                <c:manualLayout>
                  <c:x val="-5.1388998250218809E-2"/>
                  <c:y val="-3.3321329783431032E-2"/>
                </c:manualLayout>
              </c:layout>
              <c:showVal val="1"/>
            </c:dLbl>
            <c:dLbl>
              <c:idx val="23"/>
              <c:layout>
                <c:manualLayout>
                  <c:x val="-5.2777777777777833E-2"/>
                  <c:y val="-2.776777481952589E-2"/>
                </c:manualLayout>
              </c:layout>
              <c:showVal val="1"/>
            </c:dLbl>
            <c:dLbl>
              <c:idx val="35"/>
              <c:layout>
                <c:manualLayout>
                  <c:x val="-5.3791776027996549E-2"/>
                  <c:y val="-2.6166426923634464E-2"/>
                </c:manualLayout>
              </c:layout>
              <c:showVal val="1"/>
            </c:dLbl>
            <c:dLbl>
              <c:idx val="47"/>
              <c:layout>
                <c:manualLayout>
                  <c:x val="-5.2777777777777882E-2"/>
                  <c:y val="-3.3321329783431032E-2"/>
                </c:manualLayout>
              </c:layout>
              <c:showVal val="1"/>
            </c:dLbl>
            <c:dLbl>
              <c:idx val="53"/>
              <c:layout>
                <c:manualLayout>
                  <c:x val="-1.3888888888888909E-3"/>
                  <c:y val="-3.05445523014784E-2"/>
                </c:manualLayout>
              </c:layout>
              <c:showVal val="1"/>
            </c:dLbl>
            <c:dLbl>
              <c:idx val="59"/>
              <c:showVal val="1"/>
            </c:dLbl>
            <c:delete val="1"/>
          </c:dLbls>
          <c:cat>
            <c:strRef>
              <c:f>'07~년 협회종합(본부수정)'!$C$15:$C$68</c:f>
              <c:strCache>
                <c:ptCount val="54"/>
                <c:pt idx="0">
                  <c:v>08년1월</c:v>
                </c:pt>
                <c:pt idx="1">
                  <c:v>08년2월</c:v>
                </c:pt>
                <c:pt idx="2">
                  <c:v>08년3월</c:v>
                </c:pt>
                <c:pt idx="3">
                  <c:v>08년4월</c:v>
                </c:pt>
                <c:pt idx="4">
                  <c:v>08년5월</c:v>
                </c:pt>
                <c:pt idx="5">
                  <c:v>08년6월</c:v>
                </c:pt>
                <c:pt idx="6">
                  <c:v>08년7월</c:v>
                </c:pt>
                <c:pt idx="7">
                  <c:v>08년8월</c:v>
                </c:pt>
                <c:pt idx="8">
                  <c:v>08년9월</c:v>
                </c:pt>
                <c:pt idx="9">
                  <c:v>08년10월</c:v>
                </c:pt>
                <c:pt idx="10">
                  <c:v>08년11월</c:v>
                </c:pt>
                <c:pt idx="11">
                  <c:v>08년12월</c:v>
                </c:pt>
                <c:pt idx="12">
                  <c:v>09년1월</c:v>
                </c:pt>
                <c:pt idx="13">
                  <c:v>09년2월</c:v>
                </c:pt>
                <c:pt idx="14">
                  <c:v>09년3월</c:v>
                </c:pt>
                <c:pt idx="15">
                  <c:v>09년4월</c:v>
                </c:pt>
                <c:pt idx="16">
                  <c:v>09년5월</c:v>
                </c:pt>
                <c:pt idx="17">
                  <c:v>09년6월</c:v>
                </c:pt>
                <c:pt idx="18">
                  <c:v>09년7월</c:v>
                </c:pt>
                <c:pt idx="19">
                  <c:v>09년8월</c:v>
                </c:pt>
                <c:pt idx="20">
                  <c:v>09년9월</c:v>
                </c:pt>
                <c:pt idx="21">
                  <c:v>09년10월</c:v>
                </c:pt>
                <c:pt idx="22">
                  <c:v>09년11월</c:v>
                </c:pt>
                <c:pt idx="23">
                  <c:v>09년12월</c:v>
                </c:pt>
                <c:pt idx="24">
                  <c:v>10년1월</c:v>
                </c:pt>
                <c:pt idx="25">
                  <c:v>10년2월</c:v>
                </c:pt>
                <c:pt idx="26">
                  <c:v>10년3월</c:v>
                </c:pt>
                <c:pt idx="27">
                  <c:v>10년4월</c:v>
                </c:pt>
                <c:pt idx="28">
                  <c:v>10년5월</c:v>
                </c:pt>
                <c:pt idx="29">
                  <c:v>10년6월</c:v>
                </c:pt>
                <c:pt idx="30">
                  <c:v>10년7월</c:v>
                </c:pt>
                <c:pt idx="31">
                  <c:v>10년8월</c:v>
                </c:pt>
                <c:pt idx="32">
                  <c:v>10년9월</c:v>
                </c:pt>
                <c:pt idx="33">
                  <c:v>10년10월</c:v>
                </c:pt>
                <c:pt idx="34">
                  <c:v>10년11월</c:v>
                </c:pt>
                <c:pt idx="35">
                  <c:v>10년12월</c:v>
                </c:pt>
                <c:pt idx="36">
                  <c:v>11년1월</c:v>
                </c:pt>
                <c:pt idx="37">
                  <c:v>11년2월</c:v>
                </c:pt>
                <c:pt idx="38">
                  <c:v>11년3월</c:v>
                </c:pt>
                <c:pt idx="39">
                  <c:v>11년4월</c:v>
                </c:pt>
                <c:pt idx="40">
                  <c:v>11년5월</c:v>
                </c:pt>
                <c:pt idx="41">
                  <c:v>11년6월</c:v>
                </c:pt>
                <c:pt idx="42">
                  <c:v>11년7월</c:v>
                </c:pt>
                <c:pt idx="43">
                  <c:v>11년8월</c:v>
                </c:pt>
                <c:pt idx="44">
                  <c:v>11년9월</c:v>
                </c:pt>
                <c:pt idx="45">
                  <c:v>11년10월</c:v>
                </c:pt>
                <c:pt idx="46">
                  <c:v>11년11월</c:v>
                </c:pt>
                <c:pt idx="47">
                  <c:v>11년12월</c:v>
                </c:pt>
                <c:pt idx="48">
                  <c:v>12년01월</c:v>
                </c:pt>
                <c:pt idx="49">
                  <c:v>12년02월</c:v>
                </c:pt>
                <c:pt idx="50">
                  <c:v>12년03월</c:v>
                </c:pt>
                <c:pt idx="51">
                  <c:v>12년04월</c:v>
                </c:pt>
                <c:pt idx="52">
                  <c:v>12년05월</c:v>
                </c:pt>
                <c:pt idx="53">
                  <c:v>12년06월</c:v>
                </c:pt>
              </c:strCache>
            </c:strRef>
          </c:cat>
          <c:val>
            <c:numRef>
              <c:f>'07~년 협회종합(본부수정)'!$D$15:$D$68</c:f>
              <c:numCache>
                <c:formatCode>_-* #,##0_-;\-* #,##0_-;_-* "-"_-;_-@_-</c:formatCode>
                <c:ptCount val="54"/>
                <c:pt idx="0">
                  <c:v>24785</c:v>
                </c:pt>
                <c:pt idx="1">
                  <c:v>24947</c:v>
                </c:pt>
                <c:pt idx="2">
                  <c:v>25738</c:v>
                </c:pt>
                <c:pt idx="3">
                  <c:v>26856</c:v>
                </c:pt>
                <c:pt idx="4">
                  <c:v>21188</c:v>
                </c:pt>
                <c:pt idx="5">
                  <c:v>21188</c:v>
                </c:pt>
                <c:pt idx="6">
                  <c:v>16248</c:v>
                </c:pt>
                <c:pt idx="7">
                  <c:v>21940</c:v>
                </c:pt>
                <c:pt idx="8">
                  <c:v>22045</c:v>
                </c:pt>
                <c:pt idx="9">
                  <c:v>26005</c:v>
                </c:pt>
                <c:pt idx="10">
                  <c:v>26005</c:v>
                </c:pt>
                <c:pt idx="11">
                  <c:v>26509</c:v>
                </c:pt>
                <c:pt idx="12">
                  <c:v>23821</c:v>
                </c:pt>
                <c:pt idx="13">
                  <c:v>23837</c:v>
                </c:pt>
                <c:pt idx="14">
                  <c:v>24381</c:v>
                </c:pt>
                <c:pt idx="15">
                  <c:v>24603</c:v>
                </c:pt>
                <c:pt idx="16">
                  <c:v>24774</c:v>
                </c:pt>
                <c:pt idx="17">
                  <c:v>23619</c:v>
                </c:pt>
                <c:pt idx="18">
                  <c:v>26456</c:v>
                </c:pt>
                <c:pt idx="19">
                  <c:v>26656</c:v>
                </c:pt>
                <c:pt idx="20">
                  <c:v>26949</c:v>
                </c:pt>
                <c:pt idx="21">
                  <c:v>27878</c:v>
                </c:pt>
                <c:pt idx="22">
                  <c:v>27990</c:v>
                </c:pt>
                <c:pt idx="23">
                  <c:v>28070</c:v>
                </c:pt>
                <c:pt idx="24">
                  <c:v>28443</c:v>
                </c:pt>
                <c:pt idx="25">
                  <c:v>28498</c:v>
                </c:pt>
                <c:pt idx="26">
                  <c:v>28311</c:v>
                </c:pt>
                <c:pt idx="27">
                  <c:v>27841</c:v>
                </c:pt>
                <c:pt idx="28">
                  <c:v>27616</c:v>
                </c:pt>
                <c:pt idx="29">
                  <c:v>27213</c:v>
                </c:pt>
                <c:pt idx="30">
                  <c:v>27087</c:v>
                </c:pt>
                <c:pt idx="31">
                  <c:v>27154</c:v>
                </c:pt>
                <c:pt idx="32">
                  <c:v>27333</c:v>
                </c:pt>
                <c:pt idx="33">
                  <c:v>27807</c:v>
                </c:pt>
                <c:pt idx="34">
                  <c:v>28022</c:v>
                </c:pt>
                <c:pt idx="35">
                  <c:v>28852</c:v>
                </c:pt>
                <c:pt idx="36">
                  <c:v>29055</c:v>
                </c:pt>
                <c:pt idx="37">
                  <c:v>29097</c:v>
                </c:pt>
                <c:pt idx="38">
                  <c:v>29256</c:v>
                </c:pt>
                <c:pt idx="39">
                  <c:v>29387</c:v>
                </c:pt>
                <c:pt idx="40">
                  <c:v>29817</c:v>
                </c:pt>
                <c:pt idx="41">
                  <c:v>30125</c:v>
                </c:pt>
                <c:pt idx="42">
                  <c:v>30042</c:v>
                </c:pt>
                <c:pt idx="43">
                  <c:v>30124</c:v>
                </c:pt>
                <c:pt idx="44">
                  <c:v>30186</c:v>
                </c:pt>
                <c:pt idx="45">
                  <c:v>30126</c:v>
                </c:pt>
                <c:pt idx="46">
                  <c:v>30196</c:v>
                </c:pt>
                <c:pt idx="47">
                  <c:v>30416</c:v>
                </c:pt>
                <c:pt idx="48">
                  <c:v>31044</c:v>
                </c:pt>
                <c:pt idx="49">
                  <c:v>31176</c:v>
                </c:pt>
                <c:pt idx="50">
                  <c:v>31672</c:v>
                </c:pt>
                <c:pt idx="51">
                  <c:v>31849</c:v>
                </c:pt>
                <c:pt idx="52">
                  <c:v>31957</c:v>
                </c:pt>
                <c:pt idx="53">
                  <c:v>31712</c:v>
                </c:pt>
              </c:numCache>
            </c:numRef>
          </c:val>
        </c:ser>
        <c:ser>
          <c:idx val="0"/>
          <c:order val="0"/>
          <c:spPr>
            <a:ln w="28575">
              <a:solidFill>
                <a:schemeClr val="accent4">
                  <a:lumMod val="75000"/>
                </a:schemeClr>
              </a:solidFill>
            </a:ln>
          </c:spPr>
          <c:marker>
            <c:symbol val="none"/>
          </c:marker>
          <c:dLbls>
            <c:dLbl>
              <c:idx val="23"/>
              <c:layout>
                <c:manualLayout>
                  <c:x val="-5.2777777777777833E-2"/>
                  <c:y val="-3.609810726538365E-2"/>
                </c:manualLayout>
              </c:layout>
              <c:showVal val="1"/>
            </c:dLbl>
            <c:dLbl>
              <c:idx val="35"/>
              <c:layout>
                <c:manualLayout>
                  <c:x val="-5.2777777777777812E-2"/>
                  <c:y val="-3.8874884747336205E-2"/>
                </c:manualLayout>
              </c:layout>
              <c:showVal val="1"/>
            </c:dLbl>
            <c:dLbl>
              <c:idx val="47"/>
              <c:layout>
                <c:manualLayout>
                  <c:x val="-5.2777777777777812E-2"/>
                  <c:y val="-3.609810726538365E-2"/>
                </c:manualLayout>
              </c:layout>
              <c:showVal val="1"/>
            </c:dLbl>
            <c:dLbl>
              <c:idx val="53"/>
              <c:layout/>
              <c:spPr/>
              <c:txPr>
                <a:bodyPr/>
                <a:lstStyle/>
                <a:p>
                  <a:pPr>
                    <a:defRPr sz="1050" b="1"/>
                  </a:pPr>
                  <a:endParaRPr lang="ko-KR"/>
                </a:p>
              </c:txPr>
              <c:showVal val="1"/>
            </c:dLbl>
            <c:dLbl>
              <c:idx val="59"/>
              <c:showVal val="1"/>
            </c:dLbl>
            <c:delete val="1"/>
          </c:dLbls>
          <c:cat>
            <c:strRef>
              <c:f>'07~년 협회종합(본부수정)'!$C$15:$C$68</c:f>
              <c:strCache>
                <c:ptCount val="54"/>
                <c:pt idx="0">
                  <c:v>08년1월</c:v>
                </c:pt>
                <c:pt idx="1">
                  <c:v>08년2월</c:v>
                </c:pt>
                <c:pt idx="2">
                  <c:v>08년3월</c:v>
                </c:pt>
                <c:pt idx="3">
                  <c:v>08년4월</c:v>
                </c:pt>
                <c:pt idx="4">
                  <c:v>08년5월</c:v>
                </c:pt>
                <c:pt idx="5">
                  <c:v>08년6월</c:v>
                </c:pt>
                <c:pt idx="6">
                  <c:v>08년7월</c:v>
                </c:pt>
                <c:pt idx="7">
                  <c:v>08년8월</c:v>
                </c:pt>
                <c:pt idx="8">
                  <c:v>08년9월</c:v>
                </c:pt>
                <c:pt idx="9">
                  <c:v>08년10월</c:v>
                </c:pt>
                <c:pt idx="10">
                  <c:v>08년11월</c:v>
                </c:pt>
                <c:pt idx="11">
                  <c:v>08년12월</c:v>
                </c:pt>
                <c:pt idx="12">
                  <c:v>09년1월</c:v>
                </c:pt>
                <c:pt idx="13">
                  <c:v>09년2월</c:v>
                </c:pt>
                <c:pt idx="14">
                  <c:v>09년3월</c:v>
                </c:pt>
                <c:pt idx="15">
                  <c:v>09년4월</c:v>
                </c:pt>
                <c:pt idx="16">
                  <c:v>09년5월</c:v>
                </c:pt>
                <c:pt idx="17">
                  <c:v>09년6월</c:v>
                </c:pt>
                <c:pt idx="18">
                  <c:v>09년7월</c:v>
                </c:pt>
                <c:pt idx="19">
                  <c:v>09년8월</c:v>
                </c:pt>
                <c:pt idx="20">
                  <c:v>09년9월</c:v>
                </c:pt>
                <c:pt idx="21">
                  <c:v>09년10월</c:v>
                </c:pt>
                <c:pt idx="22">
                  <c:v>09년11월</c:v>
                </c:pt>
                <c:pt idx="23">
                  <c:v>09년12월</c:v>
                </c:pt>
                <c:pt idx="24">
                  <c:v>10년1월</c:v>
                </c:pt>
                <c:pt idx="25">
                  <c:v>10년2월</c:v>
                </c:pt>
                <c:pt idx="26">
                  <c:v>10년3월</c:v>
                </c:pt>
                <c:pt idx="27">
                  <c:v>10년4월</c:v>
                </c:pt>
                <c:pt idx="28">
                  <c:v>10년5월</c:v>
                </c:pt>
                <c:pt idx="29">
                  <c:v>10년6월</c:v>
                </c:pt>
                <c:pt idx="30">
                  <c:v>10년7월</c:v>
                </c:pt>
                <c:pt idx="31">
                  <c:v>10년8월</c:v>
                </c:pt>
                <c:pt idx="32">
                  <c:v>10년9월</c:v>
                </c:pt>
                <c:pt idx="33">
                  <c:v>10년10월</c:v>
                </c:pt>
                <c:pt idx="34">
                  <c:v>10년11월</c:v>
                </c:pt>
                <c:pt idx="35">
                  <c:v>10년12월</c:v>
                </c:pt>
                <c:pt idx="36">
                  <c:v>11년1월</c:v>
                </c:pt>
                <c:pt idx="37">
                  <c:v>11년2월</c:v>
                </c:pt>
                <c:pt idx="38">
                  <c:v>11년3월</c:v>
                </c:pt>
                <c:pt idx="39">
                  <c:v>11년4월</c:v>
                </c:pt>
                <c:pt idx="40">
                  <c:v>11년5월</c:v>
                </c:pt>
                <c:pt idx="41">
                  <c:v>11년6월</c:v>
                </c:pt>
                <c:pt idx="42">
                  <c:v>11년7월</c:v>
                </c:pt>
                <c:pt idx="43">
                  <c:v>11년8월</c:v>
                </c:pt>
                <c:pt idx="44">
                  <c:v>11년9월</c:v>
                </c:pt>
                <c:pt idx="45">
                  <c:v>11년10월</c:v>
                </c:pt>
                <c:pt idx="46">
                  <c:v>11년11월</c:v>
                </c:pt>
                <c:pt idx="47">
                  <c:v>11년12월</c:v>
                </c:pt>
                <c:pt idx="48">
                  <c:v>12년01월</c:v>
                </c:pt>
                <c:pt idx="49">
                  <c:v>12년02월</c:v>
                </c:pt>
                <c:pt idx="50">
                  <c:v>12년03월</c:v>
                </c:pt>
                <c:pt idx="51">
                  <c:v>12년04월</c:v>
                </c:pt>
                <c:pt idx="52">
                  <c:v>12년05월</c:v>
                </c:pt>
                <c:pt idx="53">
                  <c:v>12년06월</c:v>
                </c:pt>
              </c:strCache>
            </c:strRef>
          </c:cat>
          <c:val>
            <c:numRef>
              <c:f>'07~년 협회종합(본부수정)'!$K$15:$K$68</c:f>
              <c:numCache>
                <c:formatCode>General</c:formatCode>
                <c:ptCount val="54"/>
                <c:pt idx="12" formatCode="_-* #,##0_-;\-* #,##0_-;_-* &quot;-&quot;_-;_-@_-">
                  <c:v>30003</c:v>
                </c:pt>
                <c:pt idx="13" formatCode="_-* #,##0_-;\-* #,##0_-;_-* &quot;-&quot;_-;_-@_-">
                  <c:v>30024</c:v>
                </c:pt>
                <c:pt idx="14" formatCode="_-* #,##0_-;\-* #,##0_-;_-* &quot;-&quot;_-;_-@_-">
                  <c:v>31459</c:v>
                </c:pt>
                <c:pt idx="15" formatCode="_-* #,##0_-;\-* #,##0_-;_-* &quot;-&quot;_-;_-@_-">
                  <c:v>31643</c:v>
                </c:pt>
                <c:pt idx="16" formatCode="_-* #,##0_-;\-* #,##0_-;_-* &quot;-&quot;_-;_-@_-">
                  <c:v>31979</c:v>
                </c:pt>
                <c:pt idx="17" formatCode="_-* #,##0_-;\-* #,##0_-;_-* &quot;-&quot;_-;_-@_-">
                  <c:v>30865</c:v>
                </c:pt>
                <c:pt idx="18" formatCode="_-* #,##0_-;\-* #,##0_-;_-* &quot;-&quot;_-;_-@_-">
                  <c:v>32111</c:v>
                </c:pt>
                <c:pt idx="19" formatCode="_-* #,##0_-;\-* #,##0_-;_-* &quot;-&quot;_-;_-@_-">
                  <c:v>32382</c:v>
                </c:pt>
                <c:pt idx="20" formatCode="_-* #,##0_-;\-* #,##0_-;_-* &quot;-&quot;_-;_-@_-">
                  <c:v>32818</c:v>
                </c:pt>
                <c:pt idx="21" formatCode="_-* #,##0_-;\-* #,##0_-;_-* &quot;-&quot;_-;_-@_-">
                  <c:v>32490</c:v>
                </c:pt>
                <c:pt idx="22" formatCode="_-* #,##0_-;\-* #,##0_-;_-* &quot;-&quot;_-;_-@_-">
                  <c:v>32628</c:v>
                </c:pt>
                <c:pt idx="23" formatCode="_-* #,##0_-;\-* #,##0_-;_-* &quot;-&quot;_-;_-@_-">
                  <c:v>32822</c:v>
                </c:pt>
                <c:pt idx="24" formatCode="_-* #,##0_-;\-* #,##0_-;_-* &quot;-&quot;_-;_-@_-">
                  <c:v>33155</c:v>
                </c:pt>
                <c:pt idx="25" formatCode="_-* #,##0_-;\-* #,##0_-;_-* &quot;-&quot;_-;_-@_-">
                  <c:v>33386</c:v>
                </c:pt>
                <c:pt idx="26" formatCode="_-* #,##0_-;\-* #,##0_-;_-* &quot;-&quot;_-;_-@_-">
                  <c:v>33980</c:v>
                </c:pt>
                <c:pt idx="27" formatCode="_-* #,##0_-;\-* #,##0_-;_-* &quot;-&quot;_-;_-@_-">
                  <c:v>34055</c:v>
                </c:pt>
                <c:pt idx="28" formatCode="_-* #,##0_-;\-* #,##0_-;_-* &quot;-&quot;_-;_-@_-">
                  <c:v>34111</c:v>
                </c:pt>
                <c:pt idx="29" formatCode="_-* #,##0_-;\-* #,##0_-;_-* &quot;-&quot;_-;_-@_-">
                  <c:v>34191</c:v>
                </c:pt>
                <c:pt idx="30" formatCode="_-* #,##0_-;\-* #,##0_-;_-* &quot;-&quot;_-;_-@_-">
                  <c:v>34363</c:v>
                </c:pt>
                <c:pt idx="31" formatCode="_-* #,##0_-;\-* #,##0_-;_-* &quot;-&quot;_-;_-@_-">
                  <c:v>34764</c:v>
                </c:pt>
                <c:pt idx="32" formatCode="_-* #,##0_-;\-* #,##0_-;_-* &quot;-&quot;_-;_-@_-">
                  <c:v>35873</c:v>
                </c:pt>
                <c:pt idx="33" formatCode="_-* #,##0_-;\-* #,##0_-;_-* &quot;-&quot;_-;_-@_-">
                  <c:v>39054</c:v>
                </c:pt>
                <c:pt idx="34" formatCode="_-* #,##0_-;\-* #,##0_-;_-* &quot;-&quot;_-;_-@_-">
                  <c:v>39161</c:v>
                </c:pt>
                <c:pt idx="35" formatCode="_-* #,##0_-;\-* #,##0_-;_-* &quot;-&quot;_-;_-@_-">
                  <c:v>39395</c:v>
                </c:pt>
                <c:pt idx="36" formatCode="_-* #,##0_-;\-* #,##0_-;_-* &quot;-&quot;_-;_-@_-">
                  <c:v>39900</c:v>
                </c:pt>
                <c:pt idx="37" formatCode="_-* #,##0_-;\-* #,##0_-;_-* &quot;-&quot;_-;_-@_-">
                  <c:v>39872</c:v>
                </c:pt>
                <c:pt idx="38" formatCode="_-* #,##0_-;\-* #,##0_-;_-* &quot;-&quot;_-;_-@_-">
                  <c:v>40001</c:v>
                </c:pt>
                <c:pt idx="39" formatCode="_-* #,##0_-;\-* #,##0_-;_-* &quot;-&quot;_-;_-@_-">
                  <c:v>40317</c:v>
                </c:pt>
                <c:pt idx="40" formatCode="_-* #,##0_-;\-* #,##0_-;_-* &quot;-&quot;_-;_-@_-">
                  <c:v>40968</c:v>
                </c:pt>
                <c:pt idx="41" formatCode="_-* #,##0_-;\-* #,##0_-;_-* &quot;-&quot;_-;_-@_-">
                  <c:v>41333</c:v>
                </c:pt>
                <c:pt idx="42" formatCode="_-* #,##0_-;\-* #,##0_-;_-* &quot;-&quot;_-;_-@_-">
                  <c:v>41504</c:v>
                </c:pt>
                <c:pt idx="43" formatCode="_-* #,##0_-;\-* #,##0_-;_-* &quot;-&quot;_-;_-@_-">
                  <c:v>41654</c:v>
                </c:pt>
                <c:pt idx="44" formatCode="_-* #,##0_-;\-* #,##0_-;_-* &quot;-&quot;_-;_-@_-">
                  <c:v>41902</c:v>
                </c:pt>
                <c:pt idx="45" formatCode="_-* #,##0_-;\-* #,##0_-;_-* &quot;-&quot;_-;_-@_-">
                  <c:v>42004</c:v>
                </c:pt>
                <c:pt idx="46" formatCode="_-* #,##0_-;\-* #,##0_-;_-* &quot;-&quot;_-;_-@_-">
                  <c:v>42357</c:v>
                </c:pt>
                <c:pt idx="47" formatCode="_-* #,##0_-;\-* #,##0_-;_-* &quot;-&quot;_-;_-@_-">
                  <c:v>42555</c:v>
                </c:pt>
                <c:pt idx="48" formatCode="_-* #,##0_-;\-* #,##0_-;_-* &quot;-&quot;_-;_-@_-">
                  <c:v>43362</c:v>
                </c:pt>
                <c:pt idx="49" formatCode="_-* #,##0_-;\-* #,##0_-;_-* &quot;-&quot;_-;_-@_-">
                  <c:v>43640</c:v>
                </c:pt>
                <c:pt idx="50" formatCode="_-* #,##0_-;\-* #,##0_-;_-* &quot;-&quot;_-;_-@_-">
                  <c:v>45397</c:v>
                </c:pt>
                <c:pt idx="51" formatCode="_-* #,##0_-;\-* #,##0_-;_-* &quot;-&quot;_-;_-@_-">
                  <c:v>45669</c:v>
                </c:pt>
                <c:pt idx="52" formatCode="_-* #,##0_-;\-* #,##0_-;_-* &quot;-&quot;_-;_-@_-">
                  <c:v>45846</c:v>
                </c:pt>
                <c:pt idx="53" formatCode="_-* #,##0_-;\-* #,##0_-;_-* &quot;-&quot;_-;_-@_-">
                  <c:v>45895</c:v>
                </c:pt>
              </c:numCache>
            </c:numRef>
          </c:val>
        </c:ser>
        <c:marker val="1"/>
        <c:axId val="55272576"/>
        <c:axId val="55274112"/>
      </c:lineChart>
      <c:catAx>
        <c:axId val="55272576"/>
        <c:scaling>
          <c:orientation val="minMax"/>
        </c:scaling>
        <c:axPos val="b"/>
        <c:tickLblPos val="nextTo"/>
        <c:txPr>
          <a:bodyPr/>
          <a:lstStyle/>
          <a:p>
            <a:pPr>
              <a:defRPr sz="500"/>
            </a:pPr>
            <a:endParaRPr lang="ko-KR"/>
          </a:p>
        </c:txPr>
        <c:crossAx val="55274112"/>
        <c:crosses val="autoZero"/>
        <c:auto val="1"/>
        <c:lblAlgn val="ctr"/>
        <c:lblOffset val="100"/>
      </c:catAx>
      <c:valAx>
        <c:axId val="55274112"/>
        <c:scaling>
          <c:orientation val="minMax"/>
          <c:max val="46000"/>
          <c:min val="13000"/>
        </c:scaling>
        <c:axPos val="l"/>
        <c:numFmt formatCode="_-* #,##0_-;\-* #,##0_-;_-* &quot;-&quot;_-;_-@_-" sourceLinked="1"/>
        <c:tickLblPos val="nextTo"/>
        <c:txPr>
          <a:bodyPr/>
          <a:lstStyle/>
          <a:p>
            <a:pPr>
              <a:defRPr sz="600"/>
            </a:pPr>
            <a:endParaRPr lang="ko-KR"/>
          </a:p>
        </c:txPr>
        <c:crossAx val="55272576"/>
        <c:crosses val="autoZero"/>
        <c:crossBetween val="between"/>
        <c:majorUnit val="5000"/>
      </c:valAx>
    </c:plotArea>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ko-KR"/>
  <c:style val="4"/>
  <c:chart>
    <c:plotArea>
      <c:layout/>
      <c:lineChart>
        <c:grouping val="standard"/>
        <c:ser>
          <c:idx val="0"/>
          <c:order val="0"/>
          <c:marker>
            <c:symbol val="none"/>
          </c:marker>
          <c:cat>
            <c:strRef>
              <c:f>'07~년 협회종합(본부수정)'!$C$15:$C$68</c:f>
              <c:strCache>
                <c:ptCount val="54"/>
                <c:pt idx="0">
                  <c:v>08년1월</c:v>
                </c:pt>
                <c:pt idx="1">
                  <c:v>08년2월</c:v>
                </c:pt>
                <c:pt idx="2">
                  <c:v>08년3월</c:v>
                </c:pt>
                <c:pt idx="3">
                  <c:v>08년4월</c:v>
                </c:pt>
                <c:pt idx="4">
                  <c:v>08년5월</c:v>
                </c:pt>
                <c:pt idx="5">
                  <c:v>08년6월</c:v>
                </c:pt>
                <c:pt idx="6">
                  <c:v>08년7월</c:v>
                </c:pt>
                <c:pt idx="7">
                  <c:v>08년8월</c:v>
                </c:pt>
                <c:pt idx="8">
                  <c:v>08년9월</c:v>
                </c:pt>
                <c:pt idx="9">
                  <c:v>08년10월</c:v>
                </c:pt>
                <c:pt idx="10">
                  <c:v>08년11월</c:v>
                </c:pt>
                <c:pt idx="11">
                  <c:v>08년12월</c:v>
                </c:pt>
                <c:pt idx="12">
                  <c:v>09년1월</c:v>
                </c:pt>
                <c:pt idx="13">
                  <c:v>09년2월</c:v>
                </c:pt>
                <c:pt idx="14">
                  <c:v>09년3월</c:v>
                </c:pt>
                <c:pt idx="15">
                  <c:v>09년4월</c:v>
                </c:pt>
                <c:pt idx="16">
                  <c:v>09년5월</c:v>
                </c:pt>
                <c:pt idx="17">
                  <c:v>09년6월</c:v>
                </c:pt>
                <c:pt idx="18">
                  <c:v>09년7월</c:v>
                </c:pt>
                <c:pt idx="19">
                  <c:v>09년8월</c:v>
                </c:pt>
                <c:pt idx="20">
                  <c:v>09년9월</c:v>
                </c:pt>
                <c:pt idx="21">
                  <c:v>09년10월</c:v>
                </c:pt>
                <c:pt idx="22">
                  <c:v>09년11월</c:v>
                </c:pt>
                <c:pt idx="23">
                  <c:v>09년12월</c:v>
                </c:pt>
                <c:pt idx="24">
                  <c:v>10년1월</c:v>
                </c:pt>
                <c:pt idx="25">
                  <c:v>10년2월</c:v>
                </c:pt>
                <c:pt idx="26">
                  <c:v>10년3월</c:v>
                </c:pt>
                <c:pt idx="27">
                  <c:v>10년4월</c:v>
                </c:pt>
                <c:pt idx="28">
                  <c:v>10년5월</c:v>
                </c:pt>
                <c:pt idx="29">
                  <c:v>10년6월</c:v>
                </c:pt>
                <c:pt idx="30">
                  <c:v>10년7월</c:v>
                </c:pt>
                <c:pt idx="31">
                  <c:v>10년8월</c:v>
                </c:pt>
                <c:pt idx="32">
                  <c:v>10년9월</c:v>
                </c:pt>
                <c:pt idx="33">
                  <c:v>10년10월</c:v>
                </c:pt>
                <c:pt idx="34">
                  <c:v>10년11월</c:v>
                </c:pt>
                <c:pt idx="35">
                  <c:v>10년12월</c:v>
                </c:pt>
                <c:pt idx="36">
                  <c:v>11년1월</c:v>
                </c:pt>
                <c:pt idx="37">
                  <c:v>11년2월</c:v>
                </c:pt>
                <c:pt idx="38">
                  <c:v>11년3월</c:v>
                </c:pt>
                <c:pt idx="39">
                  <c:v>11년4월</c:v>
                </c:pt>
                <c:pt idx="40">
                  <c:v>11년5월</c:v>
                </c:pt>
                <c:pt idx="41">
                  <c:v>11년6월</c:v>
                </c:pt>
                <c:pt idx="42">
                  <c:v>11년7월</c:v>
                </c:pt>
                <c:pt idx="43">
                  <c:v>11년8월</c:v>
                </c:pt>
                <c:pt idx="44">
                  <c:v>11년9월</c:v>
                </c:pt>
                <c:pt idx="45">
                  <c:v>11년10월</c:v>
                </c:pt>
                <c:pt idx="46">
                  <c:v>11년11월</c:v>
                </c:pt>
                <c:pt idx="47">
                  <c:v>11년12월</c:v>
                </c:pt>
                <c:pt idx="48">
                  <c:v>12년01월</c:v>
                </c:pt>
                <c:pt idx="49">
                  <c:v>12년02월</c:v>
                </c:pt>
                <c:pt idx="50">
                  <c:v>12년03월</c:v>
                </c:pt>
                <c:pt idx="51">
                  <c:v>12년04월</c:v>
                </c:pt>
                <c:pt idx="52">
                  <c:v>12년05월</c:v>
                </c:pt>
                <c:pt idx="53">
                  <c:v>12년06월</c:v>
                </c:pt>
              </c:strCache>
            </c:strRef>
          </c:cat>
          <c:val>
            <c:numRef>
              <c:f>'07~년 협회종합(본부수정)'!$M$15:$M$68</c:f>
              <c:numCache>
                <c:formatCode>_-* #,##0_-;\-* #,##0_-;_-* "-"_-;_-@_-</c:formatCode>
                <c:ptCount val="54"/>
                <c:pt idx="0">
                  <c:v>13438</c:v>
                </c:pt>
                <c:pt idx="1">
                  <c:v>13214</c:v>
                </c:pt>
                <c:pt idx="2">
                  <c:v>12663</c:v>
                </c:pt>
                <c:pt idx="3">
                  <c:v>13409</c:v>
                </c:pt>
                <c:pt idx="4">
                  <c:v>10759</c:v>
                </c:pt>
                <c:pt idx="5">
                  <c:v>10759</c:v>
                </c:pt>
                <c:pt idx="6">
                  <c:v>7983</c:v>
                </c:pt>
                <c:pt idx="7">
                  <c:v>11073</c:v>
                </c:pt>
                <c:pt idx="8">
                  <c:v>11609</c:v>
                </c:pt>
                <c:pt idx="9">
                  <c:v>16955</c:v>
                </c:pt>
                <c:pt idx="10">
                  <c:v>17237</c:v>
                </c:pt>
                <c:pt idx="11">
                  <c:v>17093</c:v>
                </c:pt>
                <c:pt idx="12">
                  <c:v>17460</c:v>
                </c:pt>
                <c:pt idx="13">
                  <c:v>17812</c:v>
                </c:pt>
                <c:pt idx="14">
                  <c:v>18221</c:v>
                </c:pt>
                <c:pt idx="15">
                  <c:v>18509</c:v>
                </c:pt>
                <c:pt idx="16">
                  <c:v>18531</c:v>
                </c:pt>
                <c:pt idx="17">
                  <c:v>17083</c:v>
                </c:pt>
                <c:pt idx="18">
                  <c:v>14904</c:v>
                </c:pt>
                <c:pt idx="19">
                  <c:v>15142</c:v>
                </c:pt>
                <c:pt idx="20">
                  <c:v>16133</c:v>
                </c:pt>
                <c:pt idx="21">
                  <c:v>16331</c:v>
                </c:pt>
                <c:pt idx="22">
                  <c:v>16095</c:v>
                </c:pt>
                <c:pt idx="23">
                  <c:v>17131</c:v>
                </c:pt>
                <c:pt idx="24">
                  <c:v>16446.000000000004</c:v>
                </c:pt>
                <c:pt idx="25">
                  <c:v>14421</c:v>
                </c:pt>
                <c:pt idx="26">
                  <c:v>17283.000000000004</c:v>
                </c:pt>
                <c:pt idx="27">
                  <c:v>16879.999999999996</c:v>
                </c:pt>
                <c:pt idx="28">
                  <c:v>16315.999999999989</c:v>
                </c:pt>
                <c:pt idx="29">
                  <c:v>16914</c:v>
                </c:pt>
                <c:pt idx="30">
                  <c:v>16737</c:v>
                </c:pt>
                <c:pt idx="31">
                  <c:v>16416</c:v>
                </c:pt>
                <c:pt idx="32">
                  <c:v>17380.999999999996</c:v>
                </c:pt>
                <c:pt idx="33">
                  <c:v>17643</c:v>
                </c:pt>
                <c:pt idx="34">
                  <c:v>17899</c:v>
                </c:pt>
                <c:pt idx="35">
                  <c:v>18074</c:v>
                </c:pt>
                <c:pt idx="36">
                  <c:v>17358</c:v>
                </c:pt>
                <c:pt idx="37">
                  <c:v>18480</c:v>
                </c:pt>
                <c:pt idx="38">
                  <c:v>18176</c:v>
                </c:pt>
                <c:pt idx="39">
                  <c:v>17705</c:v>
                </c:pt>
                <c:pt idx="40">
                  <c:v>17517</c:v>
                </c:pt>
                <c:pt idx="41">
                  <c:v>17936</c:v>
                </c:pt>
                <c:pt idx="42">
                  <c:v>17764</c:v>
                </c:pt>
                <c:pt idx="43">
                  <c:v>17928</c:v>
                </c:pt>
                <c:pt idx="44">
                  <c:v>17150</c:v>
                </c:pt>
                <c:pt idx="45">
                  <c:v>17582.999999999996</c:v>
                </c:pt>
                <c:pt idx="46">
                  <c:v>17890</c:v>
                </c:pt>
                <c:pt idx="47">
                  <c:v>18584</c:v>
                </c:pt>
                <c:pt idx="48">
                  <c:v>17342</c:v>
                </c:pt>
                <c:pt idx="49">
                  <c:v>18701</c:v>
                </c:pt>
                <c:pt idx="50">
                  <c:v>19305.000000000004</c:v>
                </c:pt>
                <c:pt idx="51">
                  <c:v>18377</c:v>
                </c:pt>
                <c:pt idx="52">
                  <c:v>18238</c:v>
                </c:pt>
                <c:pt idx="53">
                  <c:v>18242</c:v>
                </c:pt>
              </c:numCache>
            </c:numRef>
          </c:val>
        </c:ser>
        <c:marker val="1"/>
        <c:axId val="55293824"/>
        <c:axId val="55295360"/>
      </c:lineChart>
      <c:catAx>
        <c:axId val="55293824"/>
        <c:scaling>
          <c:orientation val="minMax"/>
        </c:scaling>
        <c:axPos val="b"/>
        <c:numFmt formatCode="General" sourceLinked="1"/>
        <c:tickLblPos val="nextTo"/>
        <c:txPr>
          <a:bodyPr/>
          <a:lstStyle/>
          <a:p>
            <a:pPr>
              <a:defRPr sz="400"/>
            </a:pPr>
            <a:endParaRPr lang="ko-KR"/>
          </a:p>
        </c:txPr>
        <c:crossAx val="55295360"/>
        <c:crosses val="autoZero"/>
        <c:auto val="1"/>
        <c:lblAlgn val="ctr"/>
        <c:lblOffset val="100"/>
      </c:catAx>
      <c:valAx>
        <c:axId val="55295360"/>
        <c:scaling>
          <c:orientation val="minMax"/>
          <c:max val="21000"/>
          <c:min val="6000"/>
        </c:scaling>
        <c:axPos val="l"/>
        <c:numFmt formatCode="_-* #,##0_-;\-* #,##0_-;_-* &quot;-&quot;_-;_-@_-" sourceLinked="1"/>
        <c:tickLblPos val="nextTo"/>
        <c:txPr>
          <a:bodyPr/>
          <a:lstStyle/>
          <a:p>
            <a:pPr>
              <a:defRPr sz="600"/>
            </a:pPr>
            <a:endParaRPr lang="ko-KR"/>
          </a:p>
        </c:txPr>
        <c:crossAx val="55293824"/>
        <c:crosses val="autoZero"/>
        <c:crossBetween val="between"/>
        <c:majorUnit val="1000"/>
      </c:valAx>
    </c:plotArea>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ko-KR"/>
  <c:style val="5"/>
  <c:chart>
    <c:autoTitleDeleted val="1"/>
    <c:plotArea>
      <c:layout>
        <c:manualLayout>
          <c:layoutTarget val="inner"/>
          <c:xMode val="edge"/>
          <c:yMode val="edge"/>
          <c:x val="6.2247594050743739E-2"/>
          <c:y val="4.7452427821525416E-2"/>
          <c:w val="0.93768799212598464"/>
          <c:h val="0.77101963817024322"/>
        </c:manualLayout>
      </c:layout>
      <c:lineChart>
        <c:grouping val="standard"/>
        <c:ser>
          <c:idx val="0"/>
          <c:order val="0"/>
          <c:marker>
            <c:symbol val="none"/>
          </c:marker>
          <c:cat>
            <c:strRef>
              <c:f>'07~년 협회종합(본부수정)'!$C$15:$C$68</c:f>
              <c:strCache>
                <c:ptCount val="54"/>
                <c:pt idx="0">
                  <c:v>08년1월</c:v>
                </c:pt>
                <c:pt idx="1">
                  <c:v>08년2월</c:v>
                </c:pt>
                <c:pt idx="2">
                  <c:v>08년3월</c:v>
                </c:pt>
                <c:pt idx="3">
                  <c:v>08년4월</c:v>
                </c:pt>
                <c:pt idx="4">
                  <c:v>08년5월</c:v>
                </c:pt>
                <c:pt idx="5">
                  <c:v>08년6월</c:v>
                </c:pt>
                <c:pt idx="6">
                  <c:v>08년7월</c:v>
                </c:pt>
                <c:pt idx="7">
                  <c:v>08년8월</c:v>
                </c:pt>
                <c:pt idx="8">
                  <c:v>08년9월</c:v>
                </c:pt>
                <c:pt idx="9">
                  <c:v>08년10월</c:v>
                </c:pt>
                <c:pt idx="10">
                  <c:v>08년11월</c:v>
                </c:pt>
                <c:pt idx="11">
                  <c:v>08년12월</c:v>
                </c:pt>
                <c:pt idx="12">
                  <c:v>09년1월</c:v>
                </c:pt>
                <c:pt idx="13">
                  <c:v>09년2월</c:v>
                </c:pt>
                <c:pt idx="14">
                  <c:v>09년3월</c:v>
                </c:pt>
                <c:pt idx="15">
                  <c:v>09년4월</c:v>
                </c:pt>
                <c:pt idx="16">
                  <c:v>09년5월</c:v>
                </c:pt>
                <c:pt idx="17">
                  <c:v>09년6월</c:v>
                </c:pt>
                <c:pt idx="18">
                  <c:v>09년7월</c:v>
                </c:pt>
                <c:pt idx="19">
                  <c:v>09년8월</c:v>
                </c:pt>
                <c:pt idx="20">
                  <c:v>09년9월</c:v>
                </c:pt>
                <c:pt idx="21">
                  <c:v>09년10월</c:v>
                </c:pt>
                <c:pt idx="22">
                  <c:v>09년11월</c:v>
                </c:pt>
                <c:pt idx="23">
                  <c:v>09년12월</c:v>
                </c:pt>
                <c:pt idx="24">
                  <c:v>10년1월</c:v>
                </c:pt>
                <c:pt idx="25">
                  <c:v>10년2월</c:v>
                </c:pt>
                <c:pt idx="26">
                  <c:v>10년3월</c:v>
                </c:pt>
                <c:pt idx="27">
                  <c:v>10년4월</c:v>
                </c:pt>
                <c:pt idx="28">
                  <c:v>10년5월</c:v>
                </c:pt>
                <c:pt idx="29">
                  <c:v>10년6월</c:v>
                </c:pt>
                <c:pt idx="30">
                  <c:v>10년7월</c:v>
                </c:pt>
                <c:pt idx="31">
                  <c:v>10년8월</c:v>
                </c:pt>
                <c:pt idx="32">
                  <c:v>10년9월</c:v>
                </c:pt>
                <c:pt idx="33">
                  <c:v>10년10월</c:v>
                </c:pt>
                <c:pt idx="34">
                  <c:v>10년11월</c:v>
                </c:pt>
                <c:pt idx="35">
                  <c:v>10년12월</c:v>
                </c:pt>
                <c:pt idx="36">
                  <c:v>11년1월</c:v>
                </c:pt>
                <c:pt idx="37">
                  <c:v>11년2월</c:v>
                </c:pt>
                <c:pt idx="38">
                  <c:v>11년3월</c:v>
                </c:pt>
                <c:pt idx="39">
                  <c:v>11년4월</c:v>
                </c:pt>
                <c:pt idx="40">
                  <c:v>11년5월</c:v>
                </c:pt>
                <c:pt idx="41">
                  <c:v>11년6월</c:v>
                </c:pt>
                <c:pt idx="42">
                  <c:v>11년7월</c:v>
                </c:pt>
                <c:pt idx="43">
                  <c:v>11년8월</c:v>
                </c:pt>
                <c:pt idx="44">
                  <c:v>11년9월</c:v>
                </c:pt>
                <c:pt idx="45">
                  <c:v>11년10월</c:v>
                </c:pt>
                <c:pt idx="46">
                  <c:v>11년11월</c:v>
                </c:pt>
                <c:pt idx="47">
                  <c:v>11년12월</c:v>
                </c:pt>
                <c:pt idx="48">
                  <c:v>12년01월</c:v>
                </c:pt>
                <c:pt idx="49">
                  <c:v>12년02월</c:v>
                </c:pt>
                <c:pt idx="50">
                  <c:v>12년03월</c:v>
                </c:pt>
                <c:pt idx="51">
                  <c:v>12년04월</c:v>
                </c:pt>
                <c:pt idx="52">
                  <c:v>12년05월</c:v>
                </c:pt>
                <c:pt idx="53">
                  <c:v>12년06월</c:v>
                </c:pt>
              </c:strCache>
            </c:strRef>
          </c:cat>
          <c:val>
            <c:numRef>
              <c:f>'07~년 협회종합(본부수정)'!$X$15:$X$68</c:f>
              <c:numCache>
                <c:formatCode>_-"₩"* #,##0_-;\-"₩"* #,##0_-;_-"₩"* "-"_-;_-@_-</c:formatCode>
                <c:ptCount val="54"/>
                <c:pt idx="0">
                  <c:v>888718000</c:v>
                </c:pt>
                <c:pt idx="1">
                  <c:v>857519000</c:v>
                </c:pt>
                <c:pt idx="2">
                  <c:v>889704000</c:v>
                </c:pt>
                <c:pt idx="3">
                  <c:v>904997000</c:v>
                </c:pt>
                <c:pt idx="4">
                  <c:v>863233000</c:v>
                </c:pt>
                <c:pt idx="5">
                  <c:v>928780000</c:v>
                </c:pt>
                <c:pt idx="6">
                  <c:v>711410000</c:v>
                </c:pt>
                <c:pt idx="7">
                  <c:v>1019456000</c:v>
                </c:pt>
                <c:pt idx="8">
                  <c:v>932696000</c:v>
                </c:pt>
                <c:pt idx="9">
                  <c:v>1248801872</c:v>
                </c:pt>
                <c:pt idx="10">
                  <c:v>1528171776</c:v>
                </c:pt>
                <c:pt idx="11">
                  <c:v>1535403271</c:v>
                </c:pt>
                <c:pt idx="12">
                  <c:v>1259994969</c:v>
                </c:pt>
                <c:pt idx="13">
                  <c:v>1494390347</c:v>
                </c:pt>
                <c:pt idx="14">
                  <c:v>1738484159</c:v>
                </c:pt>
                <c:pt idx="15">
                  <c:v>1425781971</c:v>
                </c:pt>
                <c:pt idx="16">
                  <c:v>1647202019</c:v>
                </c:pt>
                <c:pt idx="17">
                  <c:v>1370560516</c:v>
                </c:pt>
                <c:pt idx="18">
                  <c:v>1472017261</c:v>
                </c:pt>
                <c:pt idx="19">
                  <c:v>1729870666</c:v>
                </c:pt>
                <c:pt idx="20">
                  <c:v>1577592079</c:v>
                </c:pt>
                <c:pt idx="21">
                  <c:v>1466829052</c:v>
                </c:pt>
                <c:pt idx="22">
                  <c:v>1777143778</c:v>
                </c:pt>
                <c:pt idx="23">
                  <c:v>1744688374</c:v>
                </c:pt>
                <c:pt idx="24">
                  <c:v>1831382719</c:v>
                </c:pt>
                <c:pt idx="25">
                  <c:v>1622752993</c:v>
                </c:pt>
                <c:pt idx="26">
                  <c:v>1610113642</c:v>
                </c:pt>
                <c:pt idx="27">
                  <c:v>1586933384</c:v>
                </c:pt>
                <c:pt idx="28">
                  <c:v>1881461646</c:v>
                </c:pt>
                <c:pt idx="29">
                  <c:v>1696102600</c:v>
                </c:pt>
                <c:pt idx="30">
                  <c:v>1704889766</c:v>
                </c:pt>
                <c:pt idx="31">
                  <c:v>1929696657</c:v>
                </c:pt>
                <c:pt idx="32">
                  <c:v>1821059984</c:v>
                </c:pt>
                <c:pt idx="33">
                  <c:v>1926808048</c:v>
                </c:pt>
                <c:pt idx="34">
                  <c:v>1782129116</c:v>
                </c:pt>
                <c:pt idx="35">
                  <c:v>2016212391</c:v>
                </c:pt>
                <c:pt idx="36">
                  <c:v>2154282291</c:v>
                </c:pt>
                <c:pt idx="37">
                  <c:v>1930291698</c:v>
                </c:pt>
                <c:pt idx="38">
                  <c:v>1896544797</c:v>
                </c:pt>
                <c:pt idx="39">
                  <c:v>1772666093</c:v>
                </c:pt>
                <c:pt idx="40">
                  <c:v>2210744150</c:v>
                </c:pt>
                <c:pt idx="41">
                  <c:v>2015307382</c:v>
                </c:pt>
                <c:pt idx="42">
                  <c:v>2174910455</c:v>
                </c:pt>
                <c:pt idx="43">
                  <c:v>1858226146</c:v>
                </c:pt>
                <c:pt idx="44">
                  <c:v>1930281532</c:v>
                </c:pt>
                <c:pt idx="45">
                  <c:v>2122974342</c:v>
                </c:pt>
                <c:pt idx="46">
                  <c:v>2086126339</c:v>
                </c:pt>
                <c:pt idx="47">
                  <c:v>2667361448</c:v>
                </c:pt>
                <c:pt idx="48">
                  <c:v>2183592268</c:v>
                </c:pt>
                <c:pt idx="49">
                  <c:v>2133923293</c:v>
                </c:pt>
                <c:pt idx="50">
                  <c:v>2059120842</c:v>
                </c:pt>
                <c:pt idx="51">
                  <c:v>2327992210</c:v>
                </c:pt>
                <c:pt idx="52">
                  <c:v>1977517558</c:v>
                </c:pt>
                <c:pt idx="53">
                  <c:v>1873510367</c:v>
                </c:pt>
              </c:numCache>
            </c:numRef>
          </c:val>
        </c:ser>
        <c:marker val="1"/>
        <c:axId val="56614912"/>
        <c:axId val="56618368"/>
      </c:lineChart>
      <c:catAx>
        <c:axId val="56614912"/>
        <c:scaling>
          <c:orientation val="minMax"/>
        </c:scaling>
        <c:axPos val="b"/>
        <c:numFmt formatCode="General" sourceLinked="1"/>
        <c:tickLblPos val="nextTo"/>
        <c:txPr>
          <a:bodyPr/>
          <a:lstStyle/>
          <a:p>
            <a:pPr>
              <a:defRPr sz="600"/>
            </a:pPr>
            <a:endParaRPr lang="ko-KR"/>
          </a:p>
        </c:txPr>
        <c:crossAx val="56618368"/>
        <c:crosses val="autoZero"/>
        <c:auto val="1"/>
        <c:lblAlgn val="ctr"/>
        <c:lblOffset val="100"/>
      </c:catAx>
      <c:valAx>
        <c:axId val="56618368"/>
        <c:scaling>
          <c:orientation val="minMax"/>
          <c:min val="400000000"/>
        </c:scaling>
        <c:axPos val="l"/>
        <c:numFmt formatCode="_-&quot;₩&quot;* #,##0_-;\-&quot;₩&quot;* #,##0_-;_-&quot;₩&quot;* &quot;-&quot;_-;_-@_-" sourceLinked="1"/>
        <c:majorTickMark val="none"/>
        <c:tickLblPos val="nextTo"/>
        <c:txPr>
          <a:bodyPr/>
          <a:lstStyle/>
          <a:p>
            <a:pPr>
              <a:defRPr sz="500"/>
            </a:pPr>
            <a:endParaRPr lang="ko-KR"/>
          </a:p>
        </c:txPr>
        <c:crossAx val="56614912"/>
        <c:crosses val="autoZero"/>
        <c:crossBetween val="between"/>
        <c:majorUnit val="200000000"/>
      </c:valAx>
    </c:plotArea>
    <c:plotVisOnly val="1"/>
    <c:dispBlanksAs val="gap"/>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ko-KR"/>
  <c:chart>
    <c:plotArea>
      <c:layout/>
      <c:barChart>
        <c:barDir val="col"/>
        <c:grouping val="clustered"/>
        <c:ser>
          <c:idx val="0"/>
          <c:order val="0"/>
          <c:spPr>
            <a:gradFill>
              <a:gsLst>
                <a:gs pos="0">
                  <a:schemeClr val="accent1">
                    <a:tint val="66000"/>
                    <a:satMod val="160000"/>
                  </a:schemeClr>
                </a:gs>
                <a:gs pos="69000">
                  <a:schemeClr val="bg1"/>
                </a:gs>
                <a:gs pos="100000">
                  <a:schemeClr val="accent1">
                    <a:tint val="23500"/>
                    <a:satMod val="160000"/>
                  </a:schemeClr>
                </a:gs>
              </a:gsLst>
              <a:lin ang="5400000" scaled="0"/>
            </a:gradFill>
            <a:ln>
              <a:solidFill>
                <a:schemeClr val="accent1"/>
              </a:solidFill>
            </a:ln>
          </c:spPr>
          <c:dLbls>
            <c:txPr>
              <a:bodyPr/>
              <a:lstStyle/>
              <a:p>
                <a:pPr>
                  <a:defRPr sz="900"/>
                </a:pPr>
                <a:endParaRPr lang="ko-KR"/>
              </a:p>
            </c:txPr>
            <c:showVal val="1"/>
          </c:dLbls>
          <c:cat>
            <c:strRef>
              <c:f>'07~년 협회종합(본부수정)'!$BA$5:$BA$8</c:f>
              <c:strCache>
                <c:ptCount val="4"/>
                <c:pt idx="0">
                  <c:v>2008년</c:v>
                </c:pt>
                <c:pt idx="1">
                  <c:v>2009년</c:v>
                </c:pt>
                <c:pt idx="2">
                  <c:v>2010년</c:v>
                </c:pt>
                <c:pt idx="3">
                  <c:v>2011년</c:v>
                </c:pt>
              </c:strCache>
            </c:strRef>
          </c:cat>
          <c:val>
            <c:numRef>
              <c:f>'07~년 협회종합(본부수정)'!$BB$5:$BB$8</c:f>
              <c:numCache>
                <c:formatCode>"₩"#,##0;[Red]\-"₩"#,##0</c:formatCode>
                <c:ptCount val="4"/>
                <c:pt idx="0">
                  <c:v>12308889919</c:v>
                </c:pt>
                <c:pt idx="1">
                  <c:v>18704555191</c:v>
                </c:pt>
                <c:pt idx="2">
                  <c:v>21409542946</c:v>
                </c:pt>
                <c:pt idx="3">
                  <c:v>24819716673</c:v>
                </c:pt>
              </c:numCache>
            </c:numRef>
          </c:val>
        </c:ser>
        <c:gapWidth val="70"/>
        <c:axId val="57888768"/>
        <c:axId val="57890304"/>
      </c:barChart>
      <c:catAx>
        <c:axId val="57888768"/>
        <c:scaling>
          <c:orientation val="minMax"/>
        </c:scaling>
        <c:axPos val="b"/>
        <c:tickLblPos val="nextTo"/>
        <c:crossAx val="57890304"/>
        <c:crosses val="autoZero"/>
        <c:auto val="1"/>
        <c:lblAlgn val="ctr"/>
        <c:lblOffset val="100"/>
      </c:catAx>
      <c:valAx>
        <c:axId val="57890304"/>
        <c:scaling>
          <c:orientation val="minMax"/>
        </c:scaling>
        <c:delete val="1"/>
        <c:axPos val="l"/>
        <c:numFmt formatCode="&quot;₩&quot;#,##0;[Red]\-&quot;₩&quot;#,##0" sourceLinked="1"/>
        <c:tickLblPos val="nextTo"/>
        <c:crossAx val="57888768"/>
        <c:crosses val="autoZero"/>
        <c:crossBetween val="between"/>
      </c:valAx>
    </c:plotArea>
    <c:plotVisOnly val="1"/>
    <c:dispBlanksAs val="gap"/>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ko-KR"/>
  <c:chart>
    <c:plotArea>
      <c:layout/>
      <c:lineChart>
        <c:grouping val="standard"/>
        <c:ser>
          <c:idx val="0"/>
          <c:order val="0"/>
          <c:spPr>
            <a:ln w="38100">
              <a:solidFill>
                <a:srgbClr val="C00000"/>
              </a:solidFill>
            </a:ln>
          </c:spPr>
          <c:marker>
            <c:symbol val="none"/>
          </c:marker>
          <c:dLbls>
            <c:dLbl>
              <c:idx val="3"/>
              <c:layout/>
              <c:spPr/>
              <c:txPr>
                <a:bodyPr/>
                <a:lstStyle/>
                <a:p>
                  <a:pPr>
                    <a:defRPr sz="900"/>
                  </a:pPr>
                  <a:endParaRPr lang="ko-KR"/>
                </a:p>
              </c:txPr>
              <c:showVal val="1"/>
            </c:dLbl>
            <c:dLbl>
              <c:idx val="12"/>
              <c:layout>
                <c:manualLayout>
                  <c:x val="-2.9168617461505796E-2"/>
                  <c:y val="-3.4386498831671317E-2"/>
                </c:manualLayout>
              </c:layout>
              <c:showVal val="1"/>
            </c:dLbl>
            <c:dLbl>
              <c:idx val="24"/>
              <c:layout>
                <c:manualLayout>
                  <c:x val="-9.5013526950083207E-2"/>
                  <c:y val="2.811383911276992E-2"/>
                </c:manualLayout>
              </c:layout>
              <c:showVal val="1"/>
            </c:dLbl>
            <c:dLbl>
              <c:idx val="36"/>
              <c:layout>
                <c:manualLayout>
                  <c:x val="-0.11720267137458126"/>
                  <c:y val="3.0626036248909732E-2"/>
                </c:manualLayout>
              </c:layout>
              <c:showVal val="1"/>
            </c:dLbl>
            <c:dLbl>
              <c:idx val="43"/>
              <c:layout>
                <c:manualLayout>
                  <c:x val="-1.143440696337366E-2"/>
                  <c:y val="2.1996951123368944E-2"/>
                </c:manualLayout>
              </c:layout>
              <c:showVal val="1"/>
            </c:dLbl>
            <c:delete val="1"/>
          </c:dLbls>
          <c:cat>
            <c:strRef>
              <c:f>천복궁헌금현황!$H$352:$AX$352</c:f>
              <c:strCache>
                <c:ptCount val="43"/>
                <c:pt idx="0">
                  <c:v>2008년12월</c:v>
                </c:pt>
                <c:pt idx="1">
                  <c:v>2009년1월</c:v>
                </c:pt>
                <c:pt idx="2">
                  <c:v>2009년2월</c:v>
                </c:pt>
                <c:pt idx="3">
                  <c:v>2009년3월</c:v>
                </c:pt>
                <c:pt idx="4">
                  <c:v>2009년4월</c:v>
                </c:pt>
                <c:pt idx="5">
                  <c:v>2009년5월</c:v>
                </c:pt>
                <c:pt idx="6">
                  <c:v>2009년6월</c:v>
                </c:pt>
                <c:pt idx="7">
                  <c:v>2009년7월</c:v>
                </c:pt>
                <c:pt idx="8">
                  <c:v>2009년8월</c:v>
                </c:pt>
                <c:pt idx="9">
                  <c:v>2009년9월</c:v>
                </c:pt>
                <c:pt idx="10">
                  <c:v>2009년10월</c:v>
                </c:pt>
                <c:pt idx="11">
                  <c:v>2009년11월</c:v>
                </c:pt>
                <c:pt idx="12">
                  <c:v>2009년12월</c:v>
                </c:pt>
                <c:pt idx="13">
                  <c:v>2010년1월</c:v>
                </c:pt>
                <c:pt idx="14">
                  <c:v>2010년2월</c:v>
                </c:pt>
                <c:pt idx="15">
                  <c:v>2010년3월</c:v>
                </c:pt>
                <c:pt idx="16">
                  <c:v>2010년4월</c:v>
                </c:pt>
                <c:pt idx="17">
                  <c:v>2010년5월</c:v>
                </c:pt>
                <c:pt idx="18">
                  <c:v>2010년6월</c:v>
                </c:pt>
                <c:pt idx="19">
                  <c:v>2010년7월</c:v>
                </c:pt>
                <c:pt idx="20">
                  <c:v>2010년8월</c:v>
                </c:pt>
                <c:pt idx="21">
                  <c:v>2010년9월</c:v>
                </c:pt>
                <c:pt idx="22">
                  <c:v>2010년10월</c:v>
                </c:pt>
                <c:pt idx="23">
                  <c:v>2010년11월</c:v>
                </c:pt>
                <c:pt idx="24">
                  <c:v>2010년12월</c:v>
                </c:pt>
                <c:pt idx="25">
                  <c:v>2011년1월</c:v>
                </c:pt>
                <c:pt idx="26">
                  <c:v>2011년2월</c:v>
                </c:pt>
                <c:pt idx="27">
                  <c:v>2011년3월</c:v>
                </c:pt>
                <c:pt idx="28">
                  <c:v>2011년4월</c:v>
                </c:pt>
                <c:pt idx="29">
                  <c:v>2011년5월</c:v>
                </c:pt>
                <c:pt idx="30">
                  <c:v>2011년6월</c:v>
                </c:pt>
                <c:pt idx="31">
                  <c:v>2011년7월</c:v>
                </c:pt>
                <c:pt idx="32">
                  <c:v>2011년8월</c:v>
                </c:pt>
                <c:pt idx="33">
                  <c:v>2011년9월</c:v>
                </c:pt>
                <c:pt idx="34">
                  <c:v>2011년10월</c:v>
                </c:pt>
                <c:pt idx="35">
                  <c:v>2011년11월</c:v>
                </c:pt>
                <c:pt idx="36">
                  <c:v>2011년12월</c:v>
                </c:pt>
                <c:pt idx="37">
                  <c:v>2012년1월</c:v>
                </c:pt>
                <c:pt idx="38">
                  <c:v>2012년2월</c:v>
                </c:pt>
                <c:pt idx="39">
                  <c:v>2012년3월</c:v>
                </c:pt>
                <c:pt idx="40">
                  <c:v>2012년4월</c:v>
                </c:pt>
                <c:pt idx="41">
                  <c:v>2012년5월</c:v>
                </c:pt>
                <c:pt idx="42">
                  <c:v>2012년6월</c:v>
                </c:pt>
              </c:strCache>
            </c:strRef>
          </c:cat>
          <c:val>
            <c:numRef>
              <c:f>천복궁헌금현황!$G$369:$AX$369</c:f>
              <c:numCache>
                <c:formatCode>_-"₩"* #,##0_-;\-"₩"* #,##0_-;_-"₩"* "-"_-;_-@_-</c:formatCode>
                <c:ptCount val="44"/>
                <c:pt idx="1">
                  <c:v>840969264</c:v>
                </c:pt>
                <c:pt idx="2">
                  <c:v>3095230654</c:v>
                </c:pt>
                <c:pt idx="3">
                  <c:v>4779993984</c:v>
                </c:pt>
                <c:pt idx="4">
                  <c:v>10868965562</c:v>
                </c:pt>
                <c:pt idx="5">
                  <c:v>11692146512</c:v>
                </c:pt>
                <c:pt idx="6">
                  <c:v>12146880512</c:v>
                </c:pt>
                <c:pt idx="7">
                  <c:v>12600027838</c:v>
                </c:pt>
                <c:pt idx="8">
                  <c:v>13133064113</c:v>
                </c:pt>
                <c:pt idx="9">
                  <c:v>13512739413</c:v>
                </c:pt>
                <c:pt idx="10">
                  <c:v>13871429666</c:v>
                </c:pt>
                <c:pt idx="11">
                  <c:v>14102746666</c:v>
                </c:pt>
                <c:pt idx="12">
                  <c:v>14331312666</c:v>
                </c:pt>
                <c:pt idx="13">
                  <c:v>14820924787</c:v>
                </c:pt>
                <c:pt idx="14">
                  <c:v>15130509957</c:v>
                </c:pt>
                <c:pt idx="15">
                  <c:v>15277861537</c:v>
                </c:pt>
                <c:pt idx="16">
                  <c:v>15432659156</c:v>
                </c:pt>
                <c:pt idx="17">
                  <c:v>15549362166</c:v>
                </c:pt>
                <c:pt idx="18">
                  <c:v>15629596126</c:v>
                </c:pt>
                <c:pt idx="19">
                  <c:v>15725427061</c:v>
                </c:pt>
                <c:pt idx="20">
                  <c:v>15838050061</c:v>
                </c:pt>
                <c:pt idx="21">
                  <c:v>15961564061</c:v>
                </c:pt>
                <c:pt idx="22">
                  <c:v>16060403549</c:v>
                </c:pt>
                <c:pt idx="23">
                  <c:v>16093586359</c:v>
                </c:pt>
                <c:pt idx="24">
                  <c:v>16138910439</c:v>
                </c:pt>
                <c:pt idx="25">
                  <c:v>16354129843</c:v>
                </c:pt>
                <c:pt idx="26">
                  <c:v>16476257573</c:v>
                </c:pt>
                <c:pt idx="27">
                  <c:v>16540417873</c:v>
                </c:pt>
                <c:pt idx="28">
                  <c:v>16596416465</c:v>
                </c:pt>
                <c:pt idx="29">
                  <c:v>16685141072</c:v>
                </c:pt>
                <c:pt idx="30">
                  <c:v>16737602202</c:v>
                </c:pt>
                <c:pt idx="31">
                  <c:v>16802230745</c:v>
                </c:pt>
                <c:pt idx="32">
                  <c:v>16837194745</c:v>
                </c:pt>
                <c:pt idx="33">
                  <c:v>16954815755</c:v>
                </c:pt>
                <c:pt idx="34">
                  <c:v>17009324349</c:v>
                </c:pt>
                <c:pt idx="35">
                  <c:v>17086579669</c:v>
                </c:pt>
                <c:pt idx="36">
                  <c:v>17341600669</c:v>
                </c:pt>
                <c:pt idx="37">
                  <c:v>17519758264</c:v>
                </c:pt>
                <c:pt idx="38">
                  <c:v>17553206194</c:v>
                </c:pt>
                <c:pt idx="39">
                  <c:v>17591342934</c:v>
                </c:pt>
                <c:pt idx="40">
                  <c:v>17686752289</c:v>
                </c:pt>
                <c:pt idx="41">
                  <c:v>17735400759</c:v>
                </c:pt>
                <c:pt idx="42">
                  <c:v>17766297829</c:v>
                </c:pt>
                <c:pt idx="43">
                  <c:v>17768114798</c:v>
                </c:pt>
              </c:numCache>
            </c:numRef>
          </c:val>
        </c:ser>
        <c:marker val="1"/>
        <c:axId val="58038912"/>
        <c:axId val="58258560"/>
      </c:lineChart>
      <c:catAx>
        <c:axId val="58038912"/>
        <c:scaling>
          <c:orientation val="minMax"/>
        </c:scaling>
        <c:axPos val="b"/>
        <c:tickLblPos val="nextTo"/>
        <c:txPr>
          <a:bodyPr/>
          <a:lstStyle/>
          <a:p>
            <a:pPr>
              <a:defRPr sz="800"/>
            </a:pPr>
            <a:endParaRPr lang="ko-KR"/>
          </a:p>
        </c:txPr>
        <c:crossAx val="58258560"/>
        <c:crosses val="autoZero"/>
        <c:auto val="1"/>
        <c:lblAlgn val="ctr"/>
        <c:lblOffset val="100"/>
      </c:catAx>
      <c:valAx>
        <c:axId val="58258560"/>
        <c:scaling>
          <c:orientation val="minMax"/>
        </c:scaling>
        <c:delete val="1"/>
        <c:axPos val="l"/>
        <c:numFmt formatCode="&quot;₩&quot;#,##0;[Red]\-&quot;₩&quot;#,##0" sourceLinked="0"/>
        <c:tickLblPos val="nextTo"/>
        <c:crossAx val="58038912"/>
        <c:crosses val="autoZero"/>
        <c:crossBetween val="between"/>
      </c:valAx>
    </c:plotArea>
    <c:plotVisOnly val="1"/>
    <c:dispBlanksAs val="gap"/>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14BECF-9A03-4F11-B8A4-A9DA5DB38287}" type="datetimeFigureOut">
              <a:rPr lang="ko-KR" altLang="en-US" smtClean="0"/>
              <a:pPr/>
              <a:t>2012-07-23</a:t>
            </a:fld>
            <a:endParaRPr lang="ko-KR" altLang="en-US"/>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A944AE-E0AC-48E1-AAED-D04136D85D49}" type="slidenum">
              <a:rPr lang="ko-KR" altLang="en-US" smtClean="0"/>
              <a:pPr/>
              <a:t>‹#›</a:t>
            </a:fld>
            <a:endParaRPr lang="ko-KR" altLang="en-US"/>
          </a:p>
        </p:txBody>
      </p:sp>
    </p:spTree>
    <p:extLst>
      <p:ext uri="{BB962C8B-B14F-4D97-AF65-F5344CB8AC3E}">
        <p14:creationId xmlns="" xmlns:p14="http://schemas.microsoft.com/office/powerpoint/2010/main" val="34499700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29877C7A-A957-4324-9A5E-AABA97C96B5A}" type="slidenum">
              <a:rPr lang="ko-KR" altLang="en-US" smtClean="0"/>
              <a:pPr/>
              <a:t>1</a:t>
            </a:fld>
            <a:endParaRPr lang="ko-K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3145821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236171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2404891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2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89768FD-6A8F-41F0-AFF6-109C35826635}" type="datetime1">
              <a:rPr lang="ko-KR" altLang="en-US" smtClean="0"/>
              <a:pPr/>
              <a:t>2012-07-23</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D7CF8F01-47C7-4716-8E87-36C743626B47}" type="slidenum">
              <a:rPr lang="ko-KR" altLang="en-US" smtClean="0"/>
              <a:pPr/>
              <a:t>‹#›</a:t>
            </a:fld>
            <a:endParaRPr lang="ko-KR" altLang="en-US" dirty="0"/>
          </a:p>
        </p:txBody>
      </p:sp>
      <p:sp>
        <p:nvSpPr>
          <p:cNvPr id="8" name="텍스트 개체 틀 7"/>
          <p:cNvSpPr>
            <a:spLocks noGrp="1"/>
          </p:cNvSpPr>
          <p:nvPr>
            <p:ph type="body" sz="quarter" idx="13" hasCustomPrompt="1"/>
          </p:nvPr>
        </p:nvSpPr>
        <p:spPr>
          <a:xfrm>
            <a:off x="0" y="0"/>
            <a:ext cx="2071670" cy="285750"/>
          </a:xfrm>
        </p:spPr>
        <p:txBody>
          <a:bodyPr>
            <a:noAutofit/>
          </a:bodyPr>
          <a:lstStyle>
            <a:lvl1pPr>
              <a:buNone/>
              <a:defRPr sz="1100" baseline="0"/>
            </a:lvl1pPr>
            <a:lvl2pPr>
              <a:defRPr sz="1100" baseline="0"/>
            </a:lvl2pPr>
            <a:lvl3pPr>
              <a:defRPr sz="1100" baseline="0"/>
            </a:lvl3pPr>
            <a:lvl4pPr>
              <a:defRPr sz="1100" baseline="0"/>
            </a:lvl4pPr>
            <a:lvl5pPr>
              <a:defRPr sz="1100" baseline="0"/>
            </a:lvl5pPr>
          </a:lstStyle>
          <a:p>
            <a:pPr lvl="0"/>
            <a:r>
              <a:rPr lang="ko-KR" altLang="en-US" dirty="0" smtClean="0"/>
              <a:t>하나님의 참사랑을 상속받자</a:t>
            </a:r>
            <a:endParaRPr lang="ko-KR" altLang="en-US" dirty="0"/>
          </a:p>
        </p:txBody>
      </p:sp>
    </p:spTree>
    <p:extLst>
      <p:ext uri="{BB962C8B-B14F-4D97-AF65-F5344CB8AC3E}">
        <p14:creationId xmlns="" xmlns:p14="http://schemas.microsoft.com/office/powerpoint/2010/main" val="922716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dirty="0" smtClean="0"/>
              <a:t>마스터 제목 스타일 편집</a:t>
            </a:r>
            <a:endParaRPr lang="ko-KR" altLang="en-US" dirty="0"/>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789768FD-6A8F-41F0-AFF6-109C35826635}" type="datetime1">
              <a:rPr lang="ko-KR" altLang="en-US" smtClean="0"/>
              <a:pPr/>
              <a:t>2012-07-23</a:t>
            </a:fld>
            <a:endParaRPr lang="ko-KR" altLang="en-US" dirty="0"/>
          </a:p>
        </p:txBody>
      </p:sp>
      <p:sp>
        <p:nvSpPr>
          <p:cNvPr id="5" name="바닥글 개체 틀 4"/>
          <p:cNvSpPr>
            <a:spLocks noGrp="1"/>
          </p:cNvSpPr>
          <p:nvPr>
            <p:ph type="ftr" sz="quarter" idx="11"/>
          </p:nvPr>
        </p:nvSpPr>
        <p:spPr/>
        <p:txBody>
          <a:bodyPr/>
          <a:lstStyle/>
          <a:p>
            <a:endParaRPr lang="ko-KR" altLang="en-US" dirty="0"/>
          </a:p>
        </p:txBody>
      </p:sp>
      <p:sp>
        <p:nvSpPr>
          <p:cNvPr id="6" name="슬라이드 번호 개체 틀 5"/>
          <p:cNvSpPr>
            <a:spLocks noGrp="1"/>
          </p:cNvSpPr>
          <p:nvPr>
            <p:ph type="sldNum" sz="quarter" idx="12"/>
          </p:nvPr>
        </p:nvSpPr>
        <p:spPr/>
        <p:txBody>
          <a:bodyPr/>
          <a:lstStyle/>
          <a:p>
            <a:fld id="{D7CF8F01-47C7-4716-8E87-36C743626B47}" type="slidenum">
              <a:rPr lang="ko-KR" altLang="en-US" smtClean="0"/>
              <a:pPr/>
              <a:t>‹#›</a:t>
            </a:fld>
            <a:endParaRPr lang="ko-KR" altLang="en-US" dirty="0"/>
          </a:p>
        </p:txBody>
      </p:sp>
      <p:sp>
        <p:nvSpPr>
          <p:cNvPr id="8" name="텍스트 개체 틀 7"/>
          <p:cNvSpPr>
            <a:spLocks noGrp="1"/>
          </p:cNvSpPr>
          <p:nvPr>
            <p:ph type="body" sz="quarter" idx="13" hasCustomPrompt="1"/>
          </p:nvPr>
        </p:nvSpPr>
        <p:spPr>
          <a:xfrm>
            <a:off x="0" y="0"/>
            <a:ext cx="2071670" cy="285750"/>
          </a:xfrm>
        </p:spPr>
        <p:txBody>
          <a:bodyPr>
            <a:noAutofit/>
          </a:bodyPr>
          <a:lstStyle>
            <a:lvl1pPr>
              <a:buNone/>
              <a:defRPr sz="1100" baseline="0"/>
            </a:lvl1pPr>
            <a:lvl2pPr>
              <a:defRPr sz="1100" baseline="0"/>
            </a:lvl2pPr>
            <a:lvl3pPr>
              <a:defRPr sz="1100" baseline="0"/>
            </a:lvl3pPr>
            <a:lvl4pPr>
              <a:defRPr sz="1100" baseline="0"/>
            </a:lvl4pPr>
            <a:lvl5pPr>
              <a:defRPr sz="1100" baseline="0"/>
            </a:lvl5pPr>
          </a:lstStyle>
          <a:p>
            <a:pPr lvl="0"/>
            <a:r>
              <a:rPr lang="ko-KR" altLang="en-US" dirty="0" smtClean="0"/>
              <a:t>하나님의 참사랑을 상속받자</a:t>
            </a:r>
            <a:endParaRPr lang="ko-KR" altLang="en-US" dirty="0"/>
          </a:p>
        </p:txBody>
      </p:sp>
    </p:spTree>
    <p:extLst>
      <p:ext uri="{BB962C8B-B14F-4D97-AF65-F5344CB8AC3E}">
        <p14:creationId xmlns="" xmlns:p14="http://schemas.microsoft.com/office/powerpoint/2010/main" val="104233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943997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3167304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4134631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194048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1088054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338866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4266264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C22A8B14-3194-4E1B-BFEF-939FF264CBDF}" type="datetimeFigureOut">
              <a:rPr lang="ko-KR" altLang="en-US" smtClean="0"/>
              <a:pPr/>
              <a:t>2012-07-23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126073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75000"/>
              </a:schemeClr>
            </a:gs>
            <a:gs pos="50000">
              <a:schemeClr val="bg1"/>
            </a:gs>
            <a:gs pos="100000">
              <a:schemeClr val="bg2">
                <a:lumMod val="90000"/>
              </a:schemeClr>
            </a:gs>
          </a:gsLst>
          <a:lin ang="5400000" scaled="0"/>
          <a:tileRect/>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A8B14-3194-4E1B-BFEF-939FF264CBDF}" type="datetimeFigureOut">
              <a:rPr lang="ko-KR" altLang="en-US" smtClean="0"/>
              <a:pPr/>
              <a:t>2012-07-23</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2EF02D-62F5-47E7-8C03-8BC69DFBF4C4}" type="slidenum">
              <a:rPr lang="ko-KR" altLang="en-US" smtClean="0"/>
              <a:pPr/>
              <a:t>‹#›</a:t>
            </a:fld>
            <a:endParaRPr lang="ko-KR" altLang="en-US"/>
          </a:p>
        </p:txBody>
      </p:sp>
    </p:spTree>
    <p:extLst>
      <p:ext uri="{BB962C8B-B14F-4D97-AF65-F5344CB8AC3E}">
        <p14:creationId xmlns="" xmlns:p14="http://schemas.microsoft.com/office/powerpoint/2010/main" val="238128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101.jpeg"/></Relationships>
</file>

<file path=ppt/slides/_rels/slide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6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png"/></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jpeg"/></Relationships>
</file>

<file path=ppt/slides/_rels/slide6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72.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7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png"/><Relationship Id="rId4" Type="http://schemas.openxmlformats.org/officeDocument/2006/relationships/image" Target="../media/image151.png"/></Relationships>
</file>

<file path=ppt/slides/_rels/slide76.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5" Type="http://schemas.openxmlformats.org/officeDocument/2006/relationships/image" Target="../media/image157.png"/><Relationship Id="rId4" Type="http://schemas.openxmlformats.org/officeDocument/2006/relationships/image" Target="../media/image156.png"/></Relationships>
</file>

<file path=ppt/slides/_rels/slide7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162.png"/><Relationship Id="rId4" Type="http://schemas.openxmlformats.org/officeDocument/2006/relationships/image" Target="../media/image161.pn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8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7.xml"/><Relationship Id="rId5" Type="http://schemas.openxmlformats.org/officeDocument/2006/relationships/image" Target="../media/image171.png"/><Relationship Id="rId4" Type="http://schemas.openxmlformats.org/officeDocument/2006/relationships/image" Target="../media/image170.png"/></Relationships>
</file>

<file path=ppt/slides/_rels/slide83.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7.xml"/><Relationship Id="rId5" Type="http://schemas.openxmlformats.org/officeDocument/2006/relationships/image" Target="../media/image176.jpeg"/><Relationship Id="rId4" Type="http://schemas.openxmlformats.org/officeDocument/2006/relationships/image" Target="../media/image175.jpeg"/></Relationships>
</file>

<file path=ppt/slides/_rels/slide85.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 Id="rId5" Type="http://schemas.openxmlformats.org/officeDocument/2006/relationships/image" Target="../media/image180.png"/><Relationship Id="rId4" Type="http://schemas.openxmlformats.org/officeDocument/2006/relationships/image" Target="../media/image179.png"/></Relationships>
</file>

<file path=ppt/slides/_rels/slide8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7.xml"/><Relationship Id="rId5" Type="http://schemas.openxmlformats.org/officeDocument/2006/relationships/image" Target="../media/image184.jpeg"/><Relationship Id="rId4" Type="http://schemas.openxmlformats.org/officeDocument/2006/relationships/image" Target="../media/image183.jpeg"/></Relationships>
</file>

<file path=ppt/slides/_rels/slide87.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image" Target="../media/image187.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descr="사본 -가정연합 파포배경.jpg"/>
          <p:cNvPicPr>
            <a:picLocks noChangeAspect="1"/>
          </p:cNvPicPr>
          <p:nvPr/>
        </p:nvPicPr>
        <p:blipFill>
          <a:blip r:embed="rId3" cstate="print"/>
          <a:stretch>
            <a:fillRect/>
          </a:stretch>
        </p:blipFill>
        <p:spPr>
          <a:xfrm>
            <a:off x="0" y="3500438"/>
            <a:ext cx="9144000" cy="3357586"/>
          </a:xfrm>
          <a:prstGeom prst="rect">
            <a:avLst/>
          </a:prstGeom>
        </p:spPr>
      </p:pic>
      <p:sp>
        <p:nvSpPr>
          <p:cNvPr id="6" name="모서리가 둥근 직사각형 5"/>
          <p:cNvSpPr/>
          <p:nvPr/>
        </p:nvSpPr>
        <p:spPr>
          <a:xfrm>
            <a:off x="1115616" y="1340769"/>
            <a:ext cx="6985406" cy="15287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200000"/>
              </a:lnSpc>
            </a:pPr>
            <a:endParaRPr lang="ko-KR" altLang="en-US" sz="1600" dirty="0"/>
          </a:p>
        </p:txBody>
      </p:sp>
      <p:sp>
        <p:nvSpPr>
          <p:cNvPr id="7" name="제목 1"/>
          <p:cNvSpPr txBox="1">
            <a:spLocks/>
          </p:cNvSpPr>
          <p:nvPr/>
        </p:nvSpPr>
        <p:spPr>
          <a:xfrm>
            <a:off x="1142976" y="1333492"/>
            <a:ext cx="6933666" cy="1470025"/>
          </a:xfrm>
          <a:prstGeom prst="rect">
            <a:avLst/>
          </a:prstGeom>
        </p:spPr>
        <p:txBody>
          <a:bodyPr vert="horz" lIns="91440" tIns="45720" rIns="91440" bIns="45720" rtlCol="0" anchor="ctr">
            <a:noAutofit/>
          </a:bodyPr>
          <a:lstStyle/>
          <a:p>
            <a:pPr algn="ctr">
              <a:spcBef>
                <a:spcPct val="0"/>
              </a:spcBef>
              <a:defRPr/>
            </a:pPr>
            <a:r>
              <a:rPr kumimoji="0" lang="en-US" altLang="ko-KR" sz="3200" i="0" u="none" strike="noStrike" kern="1200" cap="none" spc="-150" normalizeH="0" baseline="0" noProof="0" dirty="0" smtClean="0">
                <a:ln>
                  <a:noFill/>
                </a:ln>
                <a:solidFill>
                  <a:srgbClr val="0070C0"/>
                </a:solidFill>
                <a:effectLst/>
                <a:uLnTx/>
                <a:uFillTx/>
                <a:latin typeface="HY동녘B" pitchFamily="18" charset="-127"/>
                <a:ea typeface="HY동녘B" pitchFamily="18" charset="-127"/>
                <a:cs typeface="+mj-cs"/>
              </a:rPr>
              <a:t>Report on the </a:t>
            </a:r>
            <a:r>
              <a:rPr lang="en-US" altLang="ko-KR" sz="3200" spc="-150" dirty="0" smtClean="0">
                <a:solidFill>
                  <a:srgbClr val="0070C0"/>
                </a:solidFill>
                <a:latin typeface="HY동녘B" pitchFamily="18" charset="-127"/>
                <a:ea typeface="HY동녘B" pitchFamily="18" charset="-127"/>
              </a:rPr>
              <a:t>Present State of Affairs of the </a:t>
            </a:r>
            <a:r>
              <a:rPr kumimoji="0" lang="en-US" altLang="ko-KR" sz="3200" i="0" u="none" strike="noStrike" kern="1200" cap="none" spc="-150" normalizeH="0" baseline="0" noProof="0" dirty="0" smtClean="0">
                <a:ln>
                  <a:noFill/>
                </a:ln>
                <a:solidFill>
                  <a:srgbClr val="0070C0"/>
                </a:solidFill>
                <a:effectLst/>
                <a:uLnTx/>
                <a:uFillTx/>
                <a:latin typeface="HY동녘B" pitchFamily="18" charset="-127"/>
                <a:ea typeface="HY동녘B" pitchFamily="18" charset="-127"/>
                <a:cs typeface="+mj-cs"/>
              </a:rPr>
              <a:t>Unification</a:t>
            </a:r>
            <a:r>
              <a:rPr kumimoji="0" lang="en-US" altLang="ko-KR" sz="3200" i="0" u="none" strike="noStrike" kern="1200" cap="none" spc="-150" normalizeH="0" noProof="0" dirty="0" smtClean="0">
                <a:ln>
                  <a:noFill/>
                </a:ln>
                <a:solidFill>
                  <a:srgbClr val="0070C0"/>
                </a:solidFill>
                <a:effectLst/>
                <a:uLnTx/>
                <a:uFillTx/>
                <a:latin typeface="HY동녘B" pitchFamily="18" charset="-127"/>
                <a:ea typeface="HY동녘B" pitchFamily="18" charset="-127"/>
                <a:cs typeface="+mj-cs"/>
              </a:rPr>
              <a:t> Church Korean HQ</a:t>
            </a:r>
            <a:endParaRPr kumimoji="0" lang="ko-KR" altLang="en-US" sz="3200" i="0" u="none" strike="noStrike" kern="1200" cap="none" spc="-150" normalizeH="0" baseline="0" noProof="0" dirty="0">
              <a:ln>
                <a:noFill/>
              </a:ln>
              <a:solidFill>
                <a:schemeClr val="tx1"/>
              </a:solidFill>
              <a:effectLst/>
              <a:uLnTx/>
              <a:uFillTx/>
              <a:latin typeface="HY동녘B" pitchFamily="18" charset="-127"/>
              <a:ea typeface="HY동녘B" pitchFamily="18" charset="-127"/>
              <a:cs typeface="+mj-cs"/>
            </a:endParaRPr>
          </a:p>
        </p:txBody>
      </p:sp>
      <p:sp>
        <p:nvSpPr>
          <p:cNvPr id="9" name="TextBox 8"/>
          <p:cNvSpPr txBox="1"/>
          <p:nvPr/>
        </p:nvSpPr>
        <p:spPr>
          <a:xfrm>
            <a:off x="2143108" y="5500702"/>
            <a:ext cx="4689650" cy="492443"/>
          </a:xfrm>
          <a:prstGeom prst="rect">
            <a:avLst/>
          </a:prstGeom>
          <a:noFill/>
        </p:spPr>
        <p:txBody>
          <a:bodyPr wrap="square" rtlCol="0">
            <a:spAutoFit/>
          </a:bodyPr>
          <a:lstStyle/>
          <a:p>
            <a:pPr algn="r"/>
            <a:r>
              <a:rPr lang="en-US" altLang="ko-KR" sz="2600" spc="-150" dirty="0" smtClean="0">
                <a:latin typeface="HY백송B" pitchFamily="18" charset="-127"/>
                <a:ea typeface="HY백송B" pitchFamily="18" charset="-127"/>
              </a:rPr>
              <a:t>Unification Church Korean HQ</a:t>
            </a:r>
            <a:r>
              <a:rPr lang="ko-KR" altLang="en-US" sz="2600" spc="-150" dirty="0" smtClean="0">
                <a:latin typeface="HY백송B" pitchFamily="18" charset="-127"/>
                <a:ea typeface="HY백송B" pitchFamily="18" charset="-127"/>
              </a:rPr>
              <a:t> </a:t>
            </a:r>
            <a:endParaRPr lang="en-US" altLang="ko-KR" sz="2600" spc="-150" dirty="0" smtClean="0">
              <a:latin typeface="HY백송B" pitchFamily="18" charset="-127"/>
              <a:ea typeface="HY백송B" pitchFamily="18" charset="-127"/>
            </a:endParaRPr>
          </a:p>
        </p:txBody>
      </p:sp>
      <p:cxnSp>
        <p:nvCxnSpPr>
          <p:cNvPr id="10" name="직선 연결선 9"/>
          <p:cNvCxnSpPr/>
          <p:nvPr/>
        </p:nvCxnSpPr>
        <p:spPr>
          <a:xfrm>
            <a:off x="830720" y="4051050"/>
            <a:ext cx="7715304" cy="1588"/>
          </a:xfrm>
          <a:prstGeom prst="line">
            <a:avLst/>
          </a:prstGeom>
        </p:spPr>
        <p:style>
          <a:lnRef idx="2">
            <a:schemeClr val="accent2"/>
          </a:lnRef>
          <a:fillRef idx="0">
            <a:schemeClr val="accent2"/>
          </a:fillRef>
          <a:effectRef idx="1">
            <a:schemeClr val="accent2"/>
          </a:effectRef>
          <a:fontRef idx="minor">
            <a:schemeClr val="tx1"/>
          </a:fontRef>
        </p:style>
      </p:cxnSp>
      <p:sp>
        <p:nvSpPr>
          <p:cNvPr id="8" name="Text Box 32"/>
          <p:cNvSpPr txBox="1">
            <a:spLocks noChangeArrowheads="1"/>
          </p:cNvSpPr>
          <p:nvPr/>
        </p:nvSpPr>
        <p:spPr bwMode="auto">
          <a:xfrm>
            <a:off x="857224" y="214290"/>
            <a:ext cx="4578872" cy="1200329"/>
          </a:xfrm>
          <a:prstGeom prst="rect">
            <a:avLst/>
          </a:prstGeom>
          <a:noFill/>
          <a:ln w="9525" algn="ctr">
            <a:noFill/>
            <a:miter lim="800000"/>
            <a:headEnd/>
            <a:tailEnd/>
          </a:ln>
        </p:spPr>
        <p:txBody>
          <a:bodyPr wrap="square" lIns="90000" rIns="90000">
            <a:spAutoFit/>
          </a:bodyPr>
          <a:lstStyle/>
          <a:p>
            <a:r>
              <a:rPr lang="ko-KR" altLang="en-US" dirty="0" smtClean="0">
                <a:latin typeface="HY백송B" pitchFamily="18" charset="-127"/>
                <a:ea typeface="HY백송B" pitchFamily="18" charset="-127"/>
              </a:rPr>
              <a:t> </a:t>
            </a:r>
            <a:r>
              <a:rPr lang="en-US" altLang="ko-KR" dirty="0" smtClean="0">
                <a:latin typeface="HY백송B" pitchFamily="18" charset="-127"/>
                <a:ea typeface="HY백송B" pitchFamily="18" charset="-127"/>
              </a:rPr>
              <a:t>Let us inherit the true love of God and </a:t>
            </a:r>
            <a:r>
              <a:rPr lang="en-US" dirty="0" smtClean="0">
                <a:latin typeface="HY백송B" pitchFamily="18" charset="-127"/>
                <a:ea typeface="HY백송B" pitchFamily="18" charset="-127"/>
              </a:rPr>
              <a:t> render glory until the time of our </a:t>
            </a:r>
          </a:p>
          <a:p>
            <a:r>
              <a:rPr lang="en-US" dirty="0" smtClean="0">
                <a:latin typeface="HY백송B" pitchFamily="18" charset="-127"/>
                <a:ea typeface="HY백송B" pitchFamily="18" charset="-127"/>
              </a:rPr>
              <a:t>ascension!</a:t>
            </a:r>
            <a:endParaRPr lang="en-US" dirty="0" smtClean="0"/>
          </a:p>
          <a:p>
            <a:endParaRPr lang="en-US" altLang="ko-KR" dirty="0">
              <a:latin typeface="HY백송B" pitchFamily="18" charset="-127"/>
              <a:ea typeface="HY백송B" pitchFamily="18" charset="-127"/>
            </a:endParaRPr>
          </a:p>
        </p:txBody>
      </p:sp>
      <p:sp>
        <p:nvSpPr>
          <p:cNvPr id="1136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13665" name="_x53628136" descr="EMB00000e2c23ed"/>
          <p:cNvPicPr>
            <a:picLocks noChangeAspect="1" noChangeArrowheads="1"/>
          </p:cNvPicPr>
          <p:nvPr/>
        </p:nvPicPr>
        <p:blipFill>
          <a:blip r:embed="rId4" cstate="print"/>
          <a:srcRect/>
          <a:stretch>
            <a:fillRect/>
          </a:stretch>
        </p:blipFill>
        <p:spPr bwMode="auto">
          <a:xfrm>
            <a:off x="214282" y="214290"/>
            <a:ext cx="647707" cy="610748"/>
          </a:xfrm>
          <a:prstGeom prst="rect">
            <a:avLst/>
          </a:prstGeom>
          <a:noFill/>
        </p:spPr>
      </p:pic>
    </p:spTree>
    <p:extLst>
      <p:ext uri="{BB962C8B-B14F-4D97-AF65-F5344CB8AC3E}">
        <p14:creationId xmlns="" xmlns:p14="http://schemas.microsoft.com/office/powerpoint/2010/main" val="254719925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BC42B74B-D5C9-4CA1-BCEE-3C0CC6EC1B5C}" type="slidenum">
              <a:rPr lang="ko-KR" altLang="en-US" smtClean="0"/>
              <a:pPr/>
              <a:t>10</a:t>
            </a:fld>
            <a:endParaRPr lang="ko-KR" altLang="en-US"/>
          </a:p>
        </p:txBody>
      </p:sp>
      <p:sp>
        <p:nvSpPr>
          <p:cNvPr id="3" name="제목 1"/>
          <p:cNvSpPr txBox="1">
            <a:spLocks/>
          </p:cNvSpPr>
          <p:nvPr/>
        </p:nvSpPr>
        <p:spPr>
          <a:xfrm>
            <a:off x="0" y="2357430"/>
            <a:ext cx="9144000" cy="1857388"/>
          </a:xfrm>
          <a:prstGeom prst="rect">
            <a:avLst/>
          </a:prstGeom>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altLang="ko-KR" sz="4000" b="1" i="0" u="none" strike="noStrike" kern="1200" cap="none" spc="0" normalizeH="0" baseline="0" noProof="0" dirty="0" smtClean="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rPr>
              <a:t>III. Environmental</a:t>
            </a:r>
            <a:r>
              <a:rPr kumimoji="0" lang="en-US" altLang="ko-KR" sz="4000" b="1" i="0" u="none" strike="noStrike" kern="1200" cap="none" spc="0" normalizeH="0" noProof="0" dirty="0" smtClean="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rPr>
              <a:t> </a:t>
            </a:r>
            <a:r>
              <a:rPr kumimoji="0" lang="en-US" altLang="ko-KR" sz="4000" b="1" i="0" u="none" strike="noStrike" kern="1200" cap="none" spc="0" normalizeH="0" baseline="0" dirty="0" smtClean="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rPr>
              <a:t>Restorations of Church Buildings</a:t>
            </a:r>
            <a:endParaRPr kumimoji="0" lang="ko-KR" altLang="en-US" sz="4000" b="1" i="0" u="none" strike="noStrike" kern="1200" cap="none" spc="0" normalizeH="0" baseline="0" noProof="0" dirty="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endParaRPr>
          </a:p>
        </p:txBody>
      </p:sp>
    </p:spTree>
    <p:extLst>
      <p:ext uri="{BB962C8B-B14F-4D97-AF65-F5344CB8AC3E}">
        <p14:creationId xmlns="" xmlns:p14="http://schemas.microsoft.com/office/powerpoint/2010/main" val="2186728307"/>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611560" y="404664"/>
            <a:ext cx="81038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1. </a:t>
            </a:r>
            <a:r>
              <a:rPr kumimoji="1" lang="en-US" altLang="ko-KR" sz="2400" b="1" dirty="0" smtClean="0">
                <a:solidFill>
                  <a:srgbClr val="000000"/>
                </a:solidFill>
                <a:latin typeface="맑은 고딕" pitchFamily="50" charset="-127"/>
                <a:ea typeface="맑은 고딕" pitchFamily="50" charset="-127"/>
                <a:cs typeface="굴림" pitchFamily="50" charset="-127"/>
              </a:rPr>
              <a:t>Overall Analysis of Environmental Restorations of Church Buildings</a:t>
            </a:r>
            <a:r>
              <a:rPr kumimoji="1" lang="ko-KR" altLang="en-US"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(Jan 2009 ~ June</a:t>
            </a:r>
            <a:r>
              <a:rPr kumimoji="1" lang="ko-KR" altLang="en-US"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2012</a:t>
            </a:r>
            <a:r>
              <a:rPr kumimoji="1" lang="en-US" altLang="ko-KR"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a:t>
            </a:r>
            <a:endParaRPr kumimoji="1" lang="en-US" altLang="ko-KR"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graphicFrame>
        <p:nvGraphicFramePr>
          <p:cNvPr id="7" name="표 6"/>
          <p:cNvGraphicFramePr>
            <a:graphicFrameLocks noGrp="1"/>
          </p:cNvGraphicFramePr>
          <p:nvPr>
            <p:extLst>
              <p:ext uri="{D42A27DB-BD31-4B8C-83A1-F6EECF244321}">
                <p14:modId xmlns="" xmlns:p14="http://schemas.microsoft.com/office/powerpoint/2010/main" val="3924471412"/>
              </p:ext>
            </p:extLst>
          </p:nvPr>
        </p:nvGraphicFramePr>
        <p:xfrm>
          <a:off x="539552" y="1628799"/>
          <a:ext cx="8064897" cy="3794721"/>
        </p:xfrm>
        <a:graphic>
          <a:graphicData uri="http://schemas.openxmlformats.org/drawingml/2006/table">
            <a:tbl>
              <a:tblPr/>
              <a:tblGrid>
                <a:gridCol w="2592288"/>
                <a:gridCol w="1824203"/>
                <a:gridCol w="1824203"/>
                <a:gridCol w="1824203"/>
              </a:tblGrid>
              <a:tr h="720081">
                <a:tc>
                  <a:txBody>
                    <a:bodyPr/>
                    <a:lstStyle/>
                    <a:p>
                      <a:pPr algn="ctr" latinLnBrk="0">
                        <a:spcAft>
                          <a:spcPts val="0"/>
                        </a:spcAft>
                      </a:pPr>
                      <a:r>
                        <a:rPr lang="en-US" altLang="ko-KR" sz="2400" b="1" kern="0" dirty="0" smtClean="0">
                          <a:solidFill>
                            <a:srgbClr val="000000"/>
                          </a:solidFill>
                          <a:latin typeface="+mn-lt"/>
                          <a:ea typeface="돋움" pitchFamily="50" charset="-127"/>
                          <a:cs typeface="굴림"/>
                        </a:rPr>
                        <a:t>Category</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2400" b="1" kern="0" dirty="0" smtClean="0">
                          <a:solidFill>
                            <a:srgbClr val="000000"/>
                          </a:solidFill>
                          <a:latin typeface="+mn-lt"/>
                          <a:ea typeface="돋움" pitchFamily="50" charset="-127"/>
                          <a:cs typeface="Times New Roman"/>
                        </a:rPr>
                        <a:t>Completed</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2400" b="1" kern="100" dirty="0" smtClean="0">
                          <a:latin typeface="+mn-lt"/>
                          <a:ea typeface="돋움" pitchFamily="50" charset="-127"/>
                          <a:cs typeface="Times New Roman"/>
                        </a:rPr>
                        <a:t>In</a:t>
                      </a:r>
                      <a:r>
                        <a:rPr lang="en-US" altLang="ko-KR" sz="2400" b="1" kern="100" baseline="0" dirty="0" smtClean="0">
                          <a:latin typeface="+mn-lt"/>
                          <a:ea typeface="돋움" pitchFamily="50" charset="-127"/>
                          <a:cs typeface="Times New Roman"/>
                        </a:rPr>
                        <a:t> Progress</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2400" b="1" kern="0" dirty="0" smtClean="0">
                          <a:solidFill>
                            <a:srgbClr val="000000"/>
                          </a:solidFill>
                          <a:latin typeface="+mn-lt"/>
                          <a:ea typeface="돋움" pitchFamily="50" charset="-127"/>
                          <a:cs typeface="Times New Roman"/>
                        </a:rPr>
                        <a:t>Others</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720080">
                <a:tc>
                  <a:txBody>
                    <a:bodyPr/>
                    <a:lstStyle/>
                    <a:p>
                      <a:pPr algn="ctr" latinLnBrk="0">
                        <a:spcAft>
                          <a:spcPts val="0"/>
                        </a:spcAft>
                      </a:pPr>
                      <a:r>
                        <a:rPr lang="en-US" altLang="ko-KR" sz="2000" b="1" kern="100" dirty="0" smtClean="0">
                          <a:latin typeface="+mn-lt"/>
                          <a:ea typeface="돋움" pitchFamily="50" charset="-127"/>
                          <a:cs typeface="Times New Roman"/>
                        </a:rPr>
                        <a:t>New Construction, Extension</a:t>
                      </a:r>
                      <a:r>
                        <a:rPr lang="en-US" altLang="ko-KR" sz="2000" b="1" kern="100" baseline="0" dirty="0" smtClean="0">
                          <a:latin typeface="+mn-lt"/>
                          <a:ea typeface="돋움" pitchFamily="50" charset="-127"/>
                          <a:cs typeface="Times New Roman"/>
                        </a:rPr>
                        <a:t> or Purchase </a:t>
                      </a:r>
                      <a:endParaRPr lang="ko-KR" sz="20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2400" b="1" kern="100" smtClean="0">
                          <a:latin typeface="+mn-lt"/>
                          <a:ea typeface="돋움" pitchFamily="50" charset="-127"/>
                          <a:cs typeface="Times New Roman"/>
                        </a:rPr>
                        <a:t>19</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2400" b="1" kern="100" smtClean="0">
                          <a:latin typeface="+mn-lt"/>
                          <a:ea typeface="돋움" pitchFamily="50" charset="-127"/>
                          <a:cs typeface="Times New Roman"/>
                        </a:rPr>
                        <a:t>12</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ko-KR" sz="2000" b="1" kern="100" dirty="0">
                        <a:latin typeface="+mn-lt"/>
                        <a:ea typeface="돋움" pitchFamily="50" charset="-127"/>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080">
                <a:tc>
                  <a:txBody>
                    <a:bodyPr/>
                    <a:lstStyle/>
                    <a:p>
                      <a:pPr algn="ctr" latinLnBrk="0">
                        <a:spcAft>
                          <a:spcPts val="0"/>
                        </a:spcAft>
                      </a:pPr>
                      <a:r>
                        <a:rPr lang="en-US" altLang="ko-KR" sz="2000" b="1" kern="0" dirty="0" smtClean="0">
                          <a:solidFill>
                            <a:srgbClr val="000000"/>
                          </a:solidFill>
                          <a:latin typeface="+mn-lt"/>
                          <a:ea typeface="돋움" pitchFamily="50" charset="-127"/>
                          <a:cs typeface="Times New Roman"/>
                        </a:rPr>
                        <a:t>Remodeling,</a:t>
                      </a:r>
                      <a:r>
                        <a:rPr lang="en-US" altLang="ko-KR" sz="2000" b="1" kern="0" baseline="0" dirty="0" smtClean="0">
                          <a:solidFill>
                            <a:srgbClr val="000000"/>
                          </a:solidFill>
                          <a:latin typeface="+mn-lt"/>
                          <a:ea typeface="돋움" pitchFamily="50" charset="-127"/>
                          <a:cs typeface="Times New Roman"/>
                        </a:rPr>
                        <a:t> </a:t>
                      </a:r>
                    </a:p>
                    <a:p>
                      <a:pPr algn="ctr" latinLnBrk="0">
                        <a:spcAft>
                          <a:spcPts val="0"/>
                        </a:spcAft>
                      </a:pPr>
                      <a:r>
                        <a:rPr lang="en-US" altLang="ko-KR" sz="2000" b="1" kern="0" baseline="0" dirty="0" smtClean="0">
                          <a:solidFill>
                            <a:srgbClr val="000000"/>
                          </a:solidFill>
                          <a:latin typeface="+mn-lt"/>
                          <a:ea typeface="돋움" pitchFamily="50" charset="-127"/>
                          <a:cs typeface="Times New Roman"/>
                        </a:rPr>
                        <a:t>Renting, etc</a:t>
                      </a:r>
                      <a:endParaRPr lang="ko-KR" sz="20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2400" b="1" kern="100" smtClean="0">
                          <a:latin typeface="+mn-lt"/>
                          <a:ea typeface="돋움" pitchFamily="50" charset="-127"/>
                          <a:cs typeface="Times New Roman"/>
                        </a:rPr>
                        <a:t>39</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2400" b="1" kern="100" smtClean="0">
                          <a:latin typeface="+mn-lt"/>
                          <a:ea typeface="돋움" pitchFamily="50" charset="-127"/>
                          <a:cs typeface="Times New Roman"/>
                        </a:rPr>
                        <a:t>11</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endParaRPr lang="ko-KR" sz="20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20080">
                <a:tc>
                  <a:txBody>
                    <a:bodyPr/>
                    <a:lstStyle/>
                    <a:p>
                      <a:pPr algn="ctr" latinLnBrk="0">
                        <a:spcAft>
                          <a:spcPts val="0"/>
                        </a:spcAft>
                      </a:pPr>
                      <a:r>
                        <a:rPr lang="en-US" altLang="ko-KR" sz="2000" b="1" kern="100" dirty="0" smtClean="0">
                          <a:latin typeface="+mn-lt"/>
                          <a:ea typeface="돋움" pitchFamily="50" charset="-127"/>
                          <a:cs typeface="Times New Roman"/>
                        </a:rPr>
                        <a:t>Subtotal</a:t>
                      </a:r>
                      <a:endParaRPr lang="ko-KR" sz="20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latinLnBrk="0">
                        <a:spcAft>
                          <a:spcPts val="0"/>
                        </a:spcAft>
                      </a:pPr>
                      <a:r>
                        <a:rPr lang="en-US" altLang="ko-KR" sz="2400" b="1" kern="100" smtClean="0">
                          <a:latin typeface="+mn-lt"/>
                          <a:ea typeface="돋움" pitchFamily="50" charset="-127"/>
                          <a:cs typeface="Times New Roman"/>
                        </a:rPr>
                        <a:t>58</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latinLnBrk="0">
                        <a:spcAft>
                          <a:spcPts val="0"/>
                        </a:spcAft>
                      </a:pPr>
                      <a:r>
                        <a:rPr lang="en-US" altLang="ko-KR" sz="2400" b="1" kern="100" smtClean="0">
                          <a:latin typeface="+mn-lt"/>
                          <a:ea typeface="돋움" pitchFamily="50" charset="-127"/>
                          <a:cs typeface="Times New Roman"/>
                        </a:rPr>
                        <a:t>23</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latinLnBrk="0">
                        <a:spcAft>
                          <a:spcPts val="0"/>
                        </a:spcAft>
                      </a:pPr>
                      <a:endParaRPr lang="ko-KR" sz="20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60000"/>
                        <a:lumOff val="40000"/>
                      </a:schemeClr>
                    </a:solidFill>
                  </a:tcPr>
                </a:tc>
              </a:tr>
              <a:tr h="720080">
                <a:tc>
                  <a:txBody>
                    <a:bodyPr/>
                    <a:lstStyle/>
                    <a:p>
                      <a:pPr algn="ctr" latinLnBrk="0">
                        <a:spcAft>
                          <a:spcPts val="0"/>
                        </a:spcAft>
                      </a:pPr>
                      <a:r>
                        <a:rPr lang="en-US" altLang="ko-KR" sz="2000" b="1" kern="100" dirty="0" smtClean="0">
                          <a:latin typeface="+mn-lt"/>
                          <a:ea typeface="돋움" pitchFamily="50" charset="-127"/>
                          <a:cs typeface="Times New Roman"/>
                        </a:rPr>
                        <a:t>Total</a:t>
                      </a:r>
                      <a:endParaRPr lang="ko-KR" sz="20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ctr" latinLnBrk="0">
                        <a:spcAft>
                          <a:spcPts val="0"/>
                        </a:spcAft>
                      </a:pPr>
                      <a:r>
                        <a:rPr lang="en-US" altLang="ko-KR" sz="2400" b="1" kern="100" smtClean="0">
                          <a:latin typeface="+mn-lt"/>
                          <a:ea typeface="돋움" pitchFamily="50" charset="-127"/>
                          <a:cs typeface="Times New Roman"/>
                        </a:rPr>
                        <a:t>81</a:t>
                      </a:r>
                      <a:endParaRPr lang="ko-KR" sz="24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pPr algn="ctr" latinLnBrk="0">
                        <a:spcAft>
                          <a:spcPts val="0"/>
                        </a:spcAft>
                      </a:pPr>
                      <a:endParaRPr lang="ko-KR" sz="2400" kern="100" dirty="0">
                        <a:latin typeface="+mn-ea"/>
                        <a:ea typeface="+mn-ea"/>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endParaRPr lang="ko-KR" sz="2000" b="1" kern="100" dirty="0">
                        <a:latin typeface="+mn-lt"/>
                        <a:ea typeface="돋움" pitchFamily="50" charset="-127"/>
                        <a:cs typeface="Times New Roman"/>
                      </a:endParaRPr>
                    </a:p>
                  </a:txBody>
                  <a:tcPr marL="62865" marR="6286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bl>
          </a:graphicData>
        </a:graphic>
      </p:graphicFrame>
    </p:spTree>
    <p:extLst>
      <p:ext uri="{BB962C8B-B14F-4D97-AF65-F5344CB8AC3E}">
        <p14:creationId xmlns="" xmlns:p14="http://schemas.microsoft.com/office/powerpoint/2010/main" val="216711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wipe(up)">
                                      <p:cBhvr>
                                        <p:cTn id="7" dur="500"/>
                                        <p:tgtEl>
                                          <p:spTgt spid="204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277197"/>
            <a:ext cx="950122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a:t>
            </a:r>
            <a:r>
              <a:rPr kumimoji="1" lang="en-US" altLang="ko-KR" sz="24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sz="2200" b="1" dirty="0" smtClean="0">
                <a:solidFill>
                  <a:srgbClr val="000000"/>
                </a:solidFill>
                <a:latin typeface="맑은 고딕" pitchFamily="50" charset="-127"/>
                <a:ea typeface="맑은 고딕" pitchFamily="50" charset="-127"/>
                <a:cs typeface="굴림" pitchFamily="50" charset="-127"/>
              </a:rPr>
              <a:t>Details on the Present State of Church Buildings Restorations </a:t>
            </a:r>
            <a:endParaRPr kumimoji="1" lang="en-US" altLang="ko-KR" sz="22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15361" name="Rectangle 1"/>
          <p:cNvSpPr>
            <a:spLocks noChangeArrowheads="1"/>
          </p:cNvSpPr>
          <p:nvPr/>
        </p:nvSpPr>
        <p:spPr bwMode="auto">
          <a:xfrm>
            <a:off x="899592" y="796642"/>
            <a:ext cx="760149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1) Church</a:t>
            </a:r>
            <a:r>
              <a:rPr kumimoji="1" lang="en-US" altLang="ko-KR" sz="20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Buildings</a:t>
            </a: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 with Completed</a:t>
            </a:r>
            <a:r>
              <a:rPr kumimoji="1" lang="en-US" altLang="ko-KR" sz="20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Restorations </a:t>
            </a:r>
            <a:r>
              <a:rPr kumimoji="1" lang="ko-KR" altLang="en-US"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 </a:t>
            </a:r>
            <a:endParaRPr kumimoji="1" lang="ko-KR" altLang="en-US" sz="20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graphicFrame>
        <p:nvGraphicFramePr>
          <p:cNvPr id="5" name="표 4"/>
          <p:cNvGraphicFramePr>
            <a:graphicFrameLocks noGrp="1"/>
          </p:cNvGraphicFramePr>
          <p:nvPr/>
        </p:nvGraphicFramePr>
        <p:xfrm>
          <a:off x="467544" y="1299543"/>
          <a:ext cx="8352929" cy="5405546"/>
        </p:xfrm>
        <a:graphic>
          <a:graphicData uri="http://schemas.openxmlformats.org/drawingml/2006/table">
            <a:tbl>
              <a:tblPr/>
              <a:tblGrid>
                <a:gridCol w="827024"/>
                <a:gridCol w="1842471"/>
                <a:gridCol w="1300215"/>
                <a:gridCol w="2563769"/>
                <a:gridCol w="1819450"/>
              </a:tblGrid>
              <a:tr h="315872">
                <a:tc>
                  <a:txBody>
                    <a:bodyPr/>
                    <a:lstStyle/>
                    <a:p>
                      <a:pPr algn="ctr" latinLnBrk="0">
                        <a:spcAft>
                          <a:spcPts val="0"/>
                        </a:spcAft>
                      </a:pPr>
                      <a:r>
                        <a:rPr lang="en-US" sz="1400" b="1" kern="0" dirty="0">
                          <a:solidFill>
                            <a:srgbClr val="000000"/>
                          </a:solidFill>
                          <a:latin typeface="+mn-ea"/>
                          <a:ea typeface="+mn-ea"/>
                          <a:cs typeface="굴림"/>
                        </a:rPr>
                        <a:t>No</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Regional</a:t>
                      </a:r>
                      <a:r>
                        <a:rPr lang="en-US" altLang="ko-KR" sz="1400" b="1" kern="0" baseline="0" dirty="0" smtClean="0">
                          <a:solidFill>
                            <a:srgbClr val="000000"/>
                          </a:solidFill>
                          <a:latin typeface="+mn-ea"/>
                          <a:ea typeface="+mn-ea"/>
                          <a:cs typeface="Times New Roman"/>
                        </a:rPr>
                        <a:t> HQ</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Church</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Category</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baseline="0" dirty="0" smtClean="0">
                          <a:solidFill>
                            <a:srgbClr val="000000"/>
                          </a:solidFill>
                          <a:latin typeface="+mn-ea"/>
                          <a:ea typeface="+mn-ea"/>
                          <a:cs typeface="굴림"/>
                        </a:rPr>
                        <a:t>Period </a:t>
                      </a:r>
                    </a:p>
                    <a:p>
                      <a:pPr algn="ctr" latinLnBrk="0">
                        <a:spcAft>
                          <a:spcPts val="0"/>
                        </a:spcAft>
                      </a:pPr>
                      <a:r>
                        <a:rPr lang="en-US" altLang="ko-KR" sz="1400" b="1" kern="0" dirty="0" smtClean="0">
                          <a:solidFill>
                            <a:srgbClr val="000000"/>
                          </a:solidFill>
                          <a:latin typeface="+mn-ea"/>
                          <a:ea typeface="+mn-ea"/>
                          <a:cs typeface="굴림"/>
                        </a:rPr>
                        <a:t>(Solar</a:t>
                      </a:r>
                      <a:r>
                        <a:rPr lang="en-US" altLang="ko-KR" sz="1400" b="1" kern="0" baseline="0" dirty="0" smtClean="0">
                          <a:solidFill>
                            <a:srgbClr val="000000"/>
                          </a:solidFill>
                          <a:latin typeface="+mn-ea"/>
                          <a:ea typeface="+mn-ea"/>
                          <a:cs typeface="굴림"/>
                        </a:rPr>
                        <a:t> Calendar</a:t>
                      </a:r>
                      <a:r>
                        <a:rPr lang="en-US" altLang="ko-KR" sz="1400" b="1" kern="0" dirty="0" smtClean="0">
                          <a:solidFill>
                            <a:srgbClr val="000000"/>
                          </a:solidFill>
                          <a:latin typeface="+mn-ea"/>
                          <a:ea typeface="+mn-ea"/>
                          <a:cs typeface="굴림"/>
                        </a:rPr>
                        <a:t>)</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315872">
                <a:tc>
                  <a:txBody>
                    <a:bodyPr/>
                    <a:lstStyle/>
                    <a:p>
                      <a:pPr algn="ctr" rtl="0" fontAlgn="ctr"/>
                      <a:r>
                        <a:rPr lang="en-US" altLang="ko-KR" sz="1400" b="1" i="0" u="none" strike="noStrike">
                          <a:solidFill>
                            <a:srgbClr val="000000"/>
                          </a:solidFill>
                          <a:latin typeface="맑은 고딕"/>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Jeon</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Buk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Muju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smtClean="0">
                          <a:solidFill>
                            <a:srgbClr val="000000"/>
                          </a:solidFill>
                          <a:latin typeface="맑은 고딕"/>
                        </a:rPr>
                        <a:t>2009.05/2012.06</a:t>
                      </a:r>
                      <a:endParaRPr lang="en-US" altLang="ko-KR" sz="1400" b="1" i="0" u="none" strike="noStrike">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Yangcheon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2009.06/2011.01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Gwangju</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Jeonnam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Gwangyang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New</a:t>
                      </a:r>
                      <a:r>
                        <a:rPr lang="en-US" altLang="ko-KR" sz="1400" b="1" i="0" u="none" strike="noStrike" baseline="0" dirty="0" smtClean="0">
                          <a:solidFill>
                            <a:srgbClr val="000000"/>
                          </a:solidFill>
                          <a:latin typeface="맑은 고딕"/>
                        </a:rPr>
                        <a:t> Church Construction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Ulsan,</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Busan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East</a:t>
                      </a:r>
                      <a:r>
                        <a:rPr lang="en-US" altLang="ko-KR" sz="1400" b="1" i="0" u="none" strike="noStrike" baseline="0" dirty="0" smtClean="0">
                          <a:solidFill>
                            <a:srgbClr val="000000"/>
                          </a:solidFill>
                          <a:latin typeface="맑은 고딕"/>
                        </a:rPr>
                        <a:t> Ulsan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Gangseo</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Gyeonggi</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Nambu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Icheon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Gangman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Gangdong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2009.09/ 2011.11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Nowon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New</a:t>
                      </a:r>
                      <a:r>
                        <a:rPr lang="en-US" altLang="ko-KR" sz="1400" b="1" i="0" u="none" strike="noStrike" baseline="0" dirty="0" smtClean="0">
                          <a:solidFill>
                            <a:srgbClr val="000000"/>
                          </a:solidFill>
                          <a:latin typeface="맑은 고딕"/>
                        </a:rPr>
                        <a:t> Church Construction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Chungbuk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Bo-un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New</a:t>
                      </a:r>
                      <a:r>
                        <a:rPr lang="en-US" altLang="ko-KR" sz="1400" b="1" i="0" u="none" strike="noStrike" baseline="0" dirty="0" smtClean="0">
                          <a:solidFill>
                            <a:srgbClr val="000000"/>
                          </a:solidFill>
                          <a:latin typeface="맑은 고딕"/>
                        </a:rPr>
                        <a:t> Church Construction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Guro</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Renting</a:t>
                      </a:r>
                      <a:r>
                        <a:rPr lang="en-US" altLang="ko-KR" sz="1400" b="1" i="0" u="none" strike="noStrike" baseline="0" dirty="0" smtClean="0">
                          <a:solidFill>
                            <a:srgbClr val="000000"/>
                          </a:solidFill>
                          <a:latin typeface="맑은 고딕"/>
                        </a:rPr>
                        <a:t> an Educational Center</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Incheon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Gyeongi</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Bukbu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Paju</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Gyeongi</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Nambu</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Osan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SeongBuk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2009.12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872">
                <a:tc>
                  <a:txBody>
                    <a:bodyPr/>
                    <a:lstStyle/>
                    <a:p>
                      <a:pPr algn="ctr" rtl="0" fontAlgn="ctr"/>
                      <a:r>
                        <a:rPr lang="en-US" altLang="ko-KR" sz="1400" b="1" i="0" u="none" strike="noStrike">
                          <a:solidFill>
                            <a:srgbClr val="000000"/>
                          </a:solidFill>
                          <a:latin typeface="맑은 고딕"/>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Gangweon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HeongCheon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2009.12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95704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wipe(up)">
                                      <p:cBhvr>
                                        <p:cTn id="7" dur="500"/>
                                        <p:tgtEl>
                                          <p:spTgt spid="204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361"/>
                                        </p:tgtEl>
                                        <p:attrNameLst>
                                          <p:attrName>style.visibility</p:attrName>
                                        </p:attrNameLst>
                                      </p:cBhvr>
                                      <p:to>
                                        <p:strVal val="visible"/>
                                      </p:to>
                                    </p:set>
                                    <p:animEffect transition="in" filter="wipe(up)">
                                      <p:cBhvr>
                                        <p:cTn id="11" dur="500"/>
                                        <p:tgtEl>
                                          <p:spTgt spid="1536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 grpId="0"/>
      <p:bldP spid="153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5"/>
          <p:cNvGraphicFramePr>
            <a:graphicFrameLocks noGrp="1"/>
          </p:cNvGraphicFramePr>
          <p:nvPr>
            <p:extLst>
              <p:ext uri="{D42A27DB-BD31-4B8C-83A1-F6EECF244321}">
                <p14:modId xmlns="" xmlns:p14="http://schemas.microsoft.com/office/powerpoint/2010/main" val="1365954682"/>
              </p:ext>
            </p:extLst>
          </p:nvPr>
        </p:nvGraphicFramePr>
        <p:xfrm>
          <a:off x="428596" y="857232"/>
          <a:ext cx="8352928" cy="5888505"/>
        </p:xfrm>
        <a:graphic>
          <a:graphicData uri="http://schemas.openxmlformats.org/drawingml/2006/table">
            <a:tbl>
              <a:tblPr/>
              <a:tblGrid>
                <a:gridCol w="803167"/>
                <a:gridCol w="1847282"/>
                <a:gridCol w="1285066"/>
                <a:gridCol w="2570131"/>
                <a:gridCol w="1847282"/>
              </a:tblGrid>
              <a:tr h="316035">
                <a:tc>
                  <a:txBody>
                    <a:bodyPr/>
                    <a:lstStyle/>
                    <a:p>
                      <a:pPr algn="ctr" latinLnBrk="0">
                        <a:spcAft>
                          <a:spcPts val="0"/>
                        </a:spcAft>
                      </a:pPr>
                      <a:r>
                        <a:rPr lang="en-US" sz="1400" b="1" kern="0" dirty="0">
                          <a:solidFill>
                            <a:srgbClr val="000000"/>
                          </a:solidFill>
                          <a:latin typeface="+mn-ea"/>
                          <a:ea typeface="+mn-ea"/>
                          <a:cs typeface="굴림"/>
                        </a:rPr>
                        <a:t>No</a:t>
                      </a:r>
                      <a:endParaRPr lang="ko-KR" sz="1400" b="1"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Regional</a:t>
                      </a:r>
                      <a:r>
                        <a:rPr lang="en-US" altLang="ko-KR" sz="1400" b="1" kern="0" baseline="0" dirty="0" smtClean="0">
                          <a:solidFill>
                            <a:srgbClr val="000000"/>
                          </a:solidFill>
                          <a:latin typeface="+mn-ea"/>
                          <a:ea typeface="+mn-ea"/>
                          <a:cs typeface="Times New Roman"/>
                        </a:rPr>
                        <a:t> HQ</a:t>
                      </a:r>
                      <a:endParaRPr lang="ko-KR" sz="1400" b="1"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Church</a:t>
                      </a:r>
                      <a:endParaRPr lang="ko-KR" sz="1400" b="1"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Category</a:t>
                      </a:r>
                      <a:endParaRPr lang="ko-KR" sz="1400" b="1"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baseline="0" dirty="0" smtClean="0">
                          <a:solidFill>
                            <a:srgbClr val="000000"/>
                          </a:solidFill>
                          <a:latin typeface="+mn-ea"/>
                          <a:ea typeface="+mn-ea"/>
                          <a:cs typeface="굴림"/>
                        </a:rPr>
                        <a:t>Period </a:t>
                      </a:r>
                    </a:p>
                    <a:p>
                      <a:pPr algn="ctr" latinLnBrk="0">
                        <a:spcAft>
                          <a:spcPts val="0"/>
                        </a:spcAft>
                      </a:pPr>
                      <a:r>
                        <a:rPr lang="en-US" altLang="ko-KR" sz="1400" b="1" kern="0" dirty="0" smtClean="0">
                          <a:solidFill>
                            <a:srgbClr val="000000"/>
                          </a:solidFill>
                          <a:latin typeface="+mn-ea"/>
                          <a:ea typeface="+mn-ea"/>
                          <a:cs typeface="굴림"/>
                        </a:rPr>
                        <a:t>(Solar</a:t>
                      </a:r>
                      <a:r>
                        <a:rPr lang="en-US" altLang="ko-KR" sz="1400" b="1" kern="0" baseline="0" dirty="0" smtClean="0">
                          <a:solidFill>
                            <a:srgbClr val="000000"/>
                          </a:solidFill>
                          <a:latin typeface="+mn-ea"/>
                          <a:ea typeface="+mn-ea"/>
                          <a:cs typeface="굴림"/>
                        </a:rPr>
                        <a:t> Calendar</a:t>
                      </a:r>
                      <a:r>
                        <a:rPr lang="en-US" altLang="ko-KR" sz="1400" b="1" kern="0" dirty="0" smtClean="0">
                          <a:solidFill>
                            <a:srgbClr val="000000"/>
                          </a:solidFill>
                          <a:latin typeface="+mn-ea"/>
                          <a:ea typeface="+mn-ea"/>
                          <a:cs typeface="굴림"/>
                        </a:rPr>
                        <a:t>)</a:t>
                      </a:r>
                      <a:endParaRPr lang="ko-KR" alt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316035">
                <a:tc>
                  <a:txBody>
                    <a:bodyPr/>
                    <a:lstStyle/>
                    <a:p>
                      <a:pPr algn="ctr" rtl="0" fontAlgn="ctr"/>
                      <a:r>
                        <a:rPr lang="en-US" altLang="ko-KR" sz="1400" b="1" i="0" u="none" strike="noStrike" dirty="0">
                          <a:solidFill>
                            <a:srgbClr val="000000"/>
                          </a:solidFill>
                          <a:latin typeface="맑은 고딕"/>
                        </a:rPr>
                        <a:t>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Gwangjin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Renting</a:t>
                      </a:r>
                      <a:r>
                        <a:rPr lang="en-US" altLang="ko-KR" sz="1400" b="1" i="0" u="none" strike="noStrike" baseline="0" dirty="0" smtClean="0">
                          <a:solidFill>
                            <a:srgbClr val="000000"/>
                          </a:solidFill>
                          <a:latin typeface="맑은 고딕"/>
                        </a:rPr>
                        <a:t> of Education Center</a:t>
                      </a:r>
                      <a:r>
                        <a:rPr lang="ko-KR" altLang="en-US" sz="1400" b="1" i="0" u="none" strike="noStrike" dirty="0" smtClean="0">
                          <a:solidFill>
                            <a:srgbClr val="000000"/>
                          </a:solidFill>
                          <a:latin typeface="맑은 고딕"/>
                        </a:rPr>
                        <a:t> </a:t>
                      </a:r>
                      <a:r>
                        <a:rPr lang="en-US" altLang="ko-KR" sz="1400" b="1" i="0" u="none" strike="noStrike" dirty="0">
                          <a:solidFill>
                            <a:srgbClr val="000000"/>
                          </a:solidFill>
                          <a:latin typeface="맑은 고딕"/>
                        </a:rPr>
                        <a:t>/ </a:t>
                      </a:r>
                      <a:r>
                        <a:rPr lang="en-US" altLang="ko-KR" sz="1400" b="1" i="0" u="none" strike="noStrike" dirty="0" smtClean="0">
                          <a:solidFill>
                            <a:srgbClr val="000000"/>
                          </a:solidFill>
                          <a:latin typeface="맑은 고딕"/>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2009.12/ 2011.04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dirty="0">
                          <a:solidFill>
                            <a:srgbClr val="000000"/>
                          </a:solidFill>
                          <a:latin typeface="맑은 고딕"/>
                        </a:rPr>
                        <a:t>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Hapcheon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New</a:t>
                      </a:r>
                      <a:r>
                        <a:rPr lang="en-US" altLang="ko-KR" sz="1400" b="1" i="0" u="none" strike="noStrike" baseline="0" dirty="0" smtClean="0">
                          <a:solidFill>
                            <a:srgbClr val="000000"/>
                          </a:solidFill>
                          <a:latin typeface="맑은 고딕"/>
                        </a:rPr>
                        <a:t> Construction</a:t>
                      </a:r>
                      <a:r>
                        <a:rPr lang="en-US" altLang="ko-KR" sz="1400" b="1" i="0" u="none" strike="noStrike" dirty="0" smtClean="0">
                          <a:solidFill>
                            <a:srgbClr val="000000"/>
                          </a:solidFill>
                          <a:latin typeface="맑은 고딕"/>
                        </a:rPr>
                        <a:t>/</a:t>
                      </a:r>
                      <a:r>
                        <a:rPr lang="ko-KR" altLang="en-US" sz="1400" b="1" i="0" u="none" strike="noStrike" baseline="0" dirty="0" smtClean="0">
                          <a:solidFill>
                            <a:srgbClr val="000000"/>
                          </a:solidFill>
                          <a:latin typeface="맑은 고딕"/>
                        </a:rPr>
                        <a:t> </a:t>
                      </a:r>
                      <a:r>
                        <a:rPr lang="en-US" altLang="ko-KR" sz="1400" b="1" i="0" u="none" strike="noStrike" baseline="0" dirty="0" smtClean="0">
                          <a:solidFill>
                            <a:srgbClr val="000000"/>
                          </a:solidFill>
                          <a:latin typeface="맑은 고딕"/>
                        </a:rPr>
                        <a:t>Extension of Educational Center</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2010.01/ 2011.11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dirty="0">
                          <a:solidFill>
                            <a:srgbClr val="000000"/>
                          </a:solidFill>
                          <a:latin typeface="맑은 고딕"/>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Songpa</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Renting</a:t>
                      </a:r>
                      <a:r>
                        <a:rPr lang="en-US" altLang="ko-KR" sz="1400" b="1" i="0" u="none" strike="noStrike" baseline="0" dirty="0" smtClean="0">
                          <a:solidFill>
                            <a:srgbClr val="000000"/>
                          </a:solidFill>
                          <a:latin typeface="맑은 고딕"/>
                        </a:rPr>
                        <a:t> of Educational Center</a:t>
                      </a:r>
                      <a:r>
                        <a:rPr lang="ko-KR" altLang="en-US" sz="1400" b="1" i="0" u="none" strike="noStrike" dirty="0" smtClean="0">
                          <a:solidFill>
                            <a:srgbClr val="000000"/>
                          </a:solidFill>
                          <a:latin typeface="맑은 고딕"/>
                        </a:rPr>
                        <a:t> </a:t>
                      </a:r>
                      <a:r>
                        <a:rPr lang="en-US" altLang="ko-KR" sz="1400" b="1" i="0" u="none" strike="noStrike" dirty="0">
                          <a:solidFill>
                            <a:srgbClr val="000000"/>
                          </a:solidFill>
                          <a:latin typeface="맑은 고딕"/>
                        </a:rPr>
                        <a:t>/ </a:t>
                      </a: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2010.01/ 2011.10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Daejon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Chungnam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Nonsan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2010.01/ 2010.6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Gwanak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Incheon</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Gyeongil</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Bukbu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Guri</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Renting</a:t>
                      </a:r>
                      <a:r>
                        <a:rPr lang="en-US" altLang="ko-KR" sz="1400" b="1" i="0" u="none" strike="noStrike" baseline="0" dirty="0" smtClean="0">
                          <a:solidFill>
                            <a:srgbClr val="000000"/>
                          </a:solidFill>
                          <a:latin typeface="+mn-lt"/>
                        </a:rPr>
                        <a:t> of Educational Center</a:t>
                      </a:r>
                      <a:r>
                        <a:rPr lang="ko-KR" altLang="en-US" sz="1400" b="1" i="0" u="none" strike="noStrike" dirty="0" smtClean="0">
                          <a:solidFill>
                            <a:srgbClr val="000000"/>
                          </a:solidFill>
                          <a:latin typeface="+mn-lt"/>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Daejon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Chungnam</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Daedeok</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Gumcheon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Renting</a:t>
                      </a:r>
                      <a:r>
                        <a:rPr lang="en-US" altLang="ko-KR" sz="1400" b="1" i="0" u="none" strike="noStrike" baseline="0" dirty="0" smtClean="0">
                          <a:solidFill>
                            <a:srgbClr val="000000"/>
                          </a:solidFill>
                          <a:latin typeface="+mn-lt"/>
                        </a:rPr>
                        <a:t> of Educational Center</a:t>
                      </a:r>
                      <a:r>
                        <a:rPr lang="ko-KR" altLang="en-US" sz="1400" b="1" i="0" u="none" strike="noStrike" dirty="0" smtClean="0">
                          <a:solidFill>
                            <a:srgbClr val="000000"/>
                          </a:solidFill>
                          <a:latin typeface="+mn-lt"/>
                        </a:rPr>
                        <a:t>  </a:t>
                      </a:r>
                      <a:r>
                        <a:rPr lang="en-US" altLang="ko-KR" sz="1400" b="1" i="0" u="none" strike="noStrike" dirty="0">
                          <a:solidFill>
                            <a:srgbClr val="000000"/>
                          </a:solidFill>
                          <a:latin typeface="맑은 고딕"/>
                        </a:rPr>
                        <a:t>/ </a:t>
                      </a: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Gyeonggi</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Nambu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Purchase</a:t>
                      </a:r>
                      <a:r>
                        <a:rPr lang="en-US" altLang="ko-KR" sz="1400" b="1" i="0" u="none" strike="noStrike" baseline="0" dirty="0" smtClean="0">
                          <a:solidFill>
                            <a:srgbClr val="000000"/>
                          </a:solidFill>
                          <a:latin typeface="맑은 고딕"/>
                        </a:rPr>
                        <a:t> of Building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Chungbuk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Cheongju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Gyeonggi</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Nambu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Bucheon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Daejon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Chungnam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Seosan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2010.12/ 2011.05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Gyeonggi</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Nambu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Pyeongtaek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Purchase</a:t>
                      </a:r>
                      <a:r>
                        <a:rPr lang="en-US" altLang="ko-KR" sz="1400" b="1" i="0" u="none" strike="noStrike" baseline="0" dirty="0" smtClean="0">
                          <a:solidFill>
                            <a:srgbClr val="000000"/>
                          </a:solidFill>
                          <a:latin typeface="맑은 고딕"/>
                        </a:rPr>
                        <a:t> of Land</a:t>
                      </a:r>
                      <a:r>
                        <a:rPr lang="ko-KR" altLang="en-US" sz="1400" b="1" i="0" u="none" strike="noStrike" dirty="0" smtClean="0">
                          <a:solidFill>
                            <a:srgbClr val="000000"/>
                          </a:solidFill>
                          <a:latin typeface="맑은 고딕"/>
                        </a:rPr>
                        <a:t> </a:t>
                      </a:r>
                      <a:r>
                        <a:rPr lang="en-US" altLang="ko-KR" sz="1400" b="1" i="0" u="none" strike="noStrike" dirty="0">
                          <a:solidFill>
                            <a:srgbClr val="000000"/>
                          </a:solidFill>
                          <a:latin typeface="맑은 고딕"/>
                        </a:rPr>
                        <a:t>/ </a:t>
                      </a:r>
                      <a:r>
                        <a:rPr lang="en-US" altLang="ko-KR" sz="1400" b="1" i="0" u="none" strike="noStrike" dirty="0" smtClean="0">
                          <a:solidFill>
                            <a:srgbClr val="000000"/>
                          </a:solidFill>
                          <a:latin typeface="+mn-lt"/>
                        </a:rPr>
                        <a:t>Renting</a:t>
                      </a:r>
                      <a:r>
                        <a:rPr lang="en-US" altLang="ko-KR" sz="1400" b="1" i="0" u="none" strike="noStrike" baseline="0" dirty="0" smtClean="0">
                          <a:solidFill>
                            <a:srgbClr val="000000"/>
                          </a:solidFill>
                          <a:latin typeface="+mn-lt"/>
                        </a:rPr>
                        <a:t> of Educational Center</a:t>
                      </a:r>
                      <a:r>
                        <a:rPr lang="ko-KR" altLang="en-US" sz="1400" b="1" i="0" u="none" strike="noStrike" dirty="0" smtClean="0">
                          <a:solidFill>
                            <a:srgbClr val="000000"/>
                          </a:solidFill>
                          <a:latin typeface="+mn-lt"/>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2011.01/ 2011.05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5">
                <a:tc>
                  <a:txBody>
                    <a:bodyPr/>
                    <a:lstStyle/>
                    <a:p>
                      <a:pPr algn="ctr" rtl="0" fontAlgn="ctr"/>
                      <a:r>
                        <a:rPr lang="en-US" altLang="ko-KR" sz="1400" b="1" i="0" u="none" strike="noStrike">
                          <a:solidFill>
                            <a:srgbClr val="000000"/>
                          </a:solidFill>
                          <a:latin typeface="맑은 고딕"/>
                        </a:rPr>
                        <a:t>30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Gwangju</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Jeonnam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Gwangju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857224" y="428604"/>
            <a:ext cx="724430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1) </a:t>
            </a:r>
            <a:r>
              <a:rPr kumimoji="1" lang="en-US" altLang="ko-KR" sz="2000" b="1" dirty="0" smtClean="0">
                <a:solidFill>
                  <a:srgbClr val="000000"/>
                </a:solidFill>
                <a:latin typeface="맑은 고딕" pitchFamily="50" charset="-127"/>
                <a:ea typeface="맑은 고딕" pitchFamily="50" charset="-127"/>
                <a:cs typeface="굴림" pitchFamily="50" charset="-127"/>
              </a:rPr>
              <a:t>Church Buildings with Completed Restorations</a:t>
            </a:r>
            <a:r>
              <a:rPr kumimoji="1" lang="ko-KR" altLang="en-US"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 </a:t>
            </a:r>
            <a:endParaRPr kumimoji="1" lang="ko-KR" altLang="en-US" sz="20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7" name="Rectangle 1"/>
          <p:cNvSpPr>
            <a:spLocks noChangeArrowheads="1"/>
          </p:cNvSpPr>
          <p:nvPr/>
        </p:nvSpPr>
        <p:spPr bwMode="auto">
          <a:xfrm>
            <a:off x="0" y="0"/>
            <a:ext cx="950122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a:t>
            </a:r>
            <a:r>
              <a:rPr kumimoji="1" lang="en-US" altLang="ko-KR" sz="24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sz="2200" b="1" dirty="0" smtClean="0">
                <a:solidFill>
                  <a:srgbClr val="000000"/>
                </a:solidFill>
                <a:latin typeface="맑은 고딕" pitchFamily="50" charset="-127"/>
                <a:ea typeface="맑은 고딕" pitchFamily="50" charset="-127"/>
                <a:cs typeface="굴림" pitchFamily="50" charset="-127"/>
              </a:rPr>
              <a:t>Details on the Present State of Church Buildings Restorations </a:t>
            </a:r>
            <a:endParaRPr kumimoji="1" lang="en-US" altLang="ko-KR" sz="22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415600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5"/>
          <p:cNvGraphicFramePr>
            <a:graphicFrameLocks noGrp="1"/>
          </p:cNvGraphicFramePr>
          <p:nvPr>
            <p:extLst>
              <p:ext uri="{D42A27DB-BD31-4B8C-83A1-F6EECF244321}">
                <p14:modId xmlns="" xmlns:p14="http://schemas.microsoft.com/office/powerpoint/2010/main" val="256407157"/>
              </p:ext>
            </p:extLst>
          </p:nvPr>
        </p:nvGraphicFramePr>
        <p:xfrm>
          <a:off x="467544" y="1412776"/>
          <a:ext cx="8352929" cy="5152245"/>
        </p:xfrm>
        <a:graphic>
          <a:graphicData uri="http://schemas.openxmlformats.org/drawingml/2006/table">
            <a:tbl>
              <a:tblPr/>
              <a:tblGrid>
                <a:gridCol w="803166"/>
                <a:gridCol w="1847282"/>
                <a:gridCol w="1285066"/>
                <a:gridCol w="2570132"/>
                <a:gridCol w="1847283"/>
              </a:tblGrid>
              <a:tr h="315035">
                <a:tc>
                  <a:txBody>
                    <a:bodyPr/>
                    <a:lstStyle/>
                    <a:p>
                      <a:pPr algn="ctr" latinLnBrk="0">
                        <a:spcAft>
                          <a:spcPts val="0"/>
                        </a:spcAft>
                      </a:pPr>
                      <a:r>
                        <a:rPr lang="en-US" sz="1400" b="1" kern="0" dirty="0">
                          <a:solidFill>
                            <a:srgbClr val="000000"/>
                          </a:solidFill>
                          <a:latin typeface="+mn-ea"/>
                          <a:ea typeface="+mn-ea"/>
                          <a:cs typeface="굴림"/>
                        </a:rPr>
                        <a:t>No</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Regional</a:t>
                      </a:r>
                      <a:r>
                        <a:rPr lang="en-US" altLang="ko-KR" sz="1400" b="1" kern="0" baseline="0" dirty="0" smtClean="0">
                          <a:solidFill>
                            <a:srgbClr val="000000"/>
                          </a:solidFill>
                          <a:latin typeface="+mn-ea"/>
                          <a:ea typeface="+mn-ea"/>
                          <a:cs typeface="Times New Roman"/>
                        </a:rPr>
                        <a:t> HQ</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Church</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Category</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굴림"/>
                        </a:rPr>
                        <a:t>Period</a:t>
                      </a:r>
                      <a:r>
                        <a:rPr lang="en-US" altLang="ko-KR" sz="1400" b="1" kern="0" baseline="0" dirty="0" smtClean="0">
                          <a:solidFill>
                            <a:srgbClr val="000000"/>
                          </a:solidFill>
                          <a:latin typeface="+mn-ea"/>
                          <a:ea typeface="+mn-ea"/>
                          <a:cs typeface="굴림"/>
                        </a:rPr>
                        <a:t> </a:t>
                      </a:r>
                    </a:p>
                    <a:p>
                      <a:pPr algn="ctr" latinLnBrk="0">
                        <a:spcAft>
                          <a:spcPts val="0"/>
                        </a:spcAft>
                      </a:pPr>
                      <a:r>
                        <a:rPr lang="en-US" altLang="ko-KR" sz="1400" b="1" kern="0" dirty="0" smtClean="0">
                          <a:solidFill>
                            <a:srgbClr val="000000"/>
                          </a:solidFill>
                          <a:latin typeface="+mn-ea"/>
                          <a:ea typeface="+mn-ea"/>
                          <a:cs typeface="굴림"/>
                        </a:rPr>
                        <a:t>(Solar</a:t>
                      </a:r>
                      <a:r>
                        <a:rPr lang="en-US" altLang="ko-KR" sz="1400" b="1" kern="0" baseline="0" dirty="0" smtClean="0">
                          <a:solidFill>
                            <a:srgbClr val="000000"/>
                          </a:solidFill>
                          <a:latin typeface="+mn-ea"/>
                          <a:ea typeface="+mn-ea"/>
                          <a:cs typeface="굴림"/>
                        </a:rPr>
                        <a:t> Calendar</a:t>
                      </a:r>
                      <a:r>
                        <a:rPr lang="en-US" altLang="ko-KR" sz="1400" b="1" kern="0" dirty="0" smtClean="0">
                          <a:solidFill>
                            <a:srgbClr val="000000"/>
                          </a:solidFill>
                          <a:latin typeface="+mn-ea"/>
                          <a:ea typeface="+mn-ea"/>
                          <a:cs typeface="굴림"/>
                        </a:rPr>
                        <a:t>)</a:t>
                      </a:r>
                      <a:endParaRPr lang="ko-KR" alt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315035">
                <a:tc>
                  <a:txBody>
                    <a:bodyPr/>
                    <a:lstStyle/>
                    <a:p>
                      <a:pPr algn="ctr" rtl="0" fontAlgn="ctr"/>
                      <a:r>
                        <a:rPr lang="en-US" altLang="ko-KR" sz="1400" b="1" i="0" u="none" strike="noStrike" dirty="0">
                          <a:solidFill>
                            <a:srgbClr val="000000"/>
                          </a:solidFill>
                          <a:latin typeface="맑은 고딕"/>
                        </a:rPr>
                        <a:t>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Gwangju</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Jeonnam</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Nampyeong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Gangwon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Samcheok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Daejon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Chungnam</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Yeongi</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dirty="0">
                          <a:solidFill>
                            <a:srgbClr val="000000"/>
                          </a:solidFill>
                          <a:latin typeface="맑은 고딕"/>
                        </a:rPr>
                        <a:t>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Yangsan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Gyeonggi</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Nambu</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Yamok</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New</a:t>
                      </a:r>
                      <a:r>
                        <a:rPr lang="en-US" altLang="ko-KR" sz="1400" b="1" i="0" u="none" strike="noStrike" baseline="0" dirty="0" smtClean="0">
                          <a:solidFill>
                            <a:srgbClr val="000000"/>
                          </a:solidFill>
                          <a:latin typeface="맑은 고딕"/>
                        </a:rPr>
                        <a:t> Construction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Daegu</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Gyeongbuk</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Kimcheon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Daegu</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Gyeongbuk</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Yeongju</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dirty="0">
                          <a:solidFill>
                            <a:srgbClr val="000000"/>
                          </a:solidFill>
                          <a:latin typeface="맑은 고딕"/>
                        </a:rPr>
                        <a:t>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Dongdaemun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Gwangju</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Jeon-nam</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Yeong-gwang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Renovation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40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Gangnam</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Yeongdungpo</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Daejon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Chungnam</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Seocheon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1" hangingPunct="1">
                        <a:lnSpc>
                          <a:spcPct val="100000"/>
                        </a:lnSpc>
                        <a:spcBef>
                          <a:spcPts val="0"/>
                        </a:spcBef>
                        <a:spcAft>
                          <a:spcPts val="0"/>
                        </a:spcAft>
                        <a:buClrTx/>
                        <a:buSzTx/>
                        <a:buFontTx/>
                        <a:buNone/>
                        <a:tabLst/>
                        <a:defRPr/>
                      </a:pPr>
                      <a:r>
                        <a:rPr lang="en-US" altLang="ko-KR" sz="1400" b="1" i="0" u="none" strike="noStrike" dirty="0" smtClean="0">
                          <a:solidFill>
                            <a:srgbClr val="000000"/>
                          </a:solidFill>
                          <a:latin typeface="+mn-lt"/>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a:solidFill>
                            <a:srgbClr val="000000"/>
                          </a:solidFill>
                          <a:latin typeface="맑은 고딕"/>
                        </a:rPr>
                        <a:t>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Jeonbuk</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Jeonju</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Extension</a:t>
                      </a:r>
                      <a:r>
                        <a:rPr lang="en-US" altLang="ko-KR" sz="1400" b="1" i="0" u="none" strike="noStrike" baseline="0" dirty="0" smtClean="0">
                          <a:solidFill>
                            <a:srgbClr val="000000"/>
                          </a:solidFill>
                          <a:latin typeface="맑은 고딕"/>
                        </a:rPr>
                        <a:t> of Building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2011.10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dirty="0" smtClean="0">
                          <a:solidFill>
                            <a:srgbClr val="000000"/>
                          </a:solidFill>
                          <a:latin typeface="맑은 고딕"/>
                        </a:rPr>
                        <a:t>43</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Daejon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Chungnam</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Te-an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mn-lt"/>
                        </a:rPr>
                        <a:t>Remodeling</a:t>
                      </a:r>
                      <a:endParaRPr lang="ko-KR" altLang="en-US" sz="1400" b="1" i="0" u="none" strike="noStrike" dirty="0">
                        <a:solidFill>
                          <a:srgbClr val="000000"/>
                        </a:solidFill>
                        <a:latin typeface="+mn-lt"/>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dirty="0" smtClean="0">
                          <a:solidFill>
                            <a:srgbClr val="000000"/>
                          </a:solidFill>
                          <a:latin typeface="맑은 고딕"/>
                        </a:rPr>
                        <a:t>44</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Hamyang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Extension</a:t>
                      </a:r>
                      <a:r>
                        <a:rPr lang="en-US" altLang="ko-KR" sz="1400" b="1" i="0" u="none" strike="noStrike" baseline="0" dirty="0" smtClean="0">
                          <a:solidFill>
                            <a:srgbClr val="000000"/>
                          </a:solidFill>
                          <a:latin typeface="맑은 고딕"/>
                        </a:rPr>
                        <a:t> of Building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a:solidFill>
                            <a:srgbClr val="000000"/>
                          </a:solidFill>
                          <a:latin typeface="맑은 고딕"/>
                        </a:rPr>
                        <a:t>2011.11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035">
                <a:tc>
                  <a:txBody>
                    <a:bodyPr/>
                    <a:lstStyle/>
                    <a:p>
                      <a:pPr algn="ctr" rtl="0" fontAlgn="ctr"/>
                      <a:r>
                        <a:rPr lang="en-US" altLang="ko-KR" sz="1400" b="1" i="0" u="none" strike="noStrike" dirty="0" smtClean="0">
                          <a:solidFill>
                            <a:srgbClr val="000000"/>
                          </a:solidFill>
                          <a:latin typeface="맑은 고딕"/>
                        </a:rPr>
                        <a:t>45</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Unpyeong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Extension</a:t>
                      </a:r>
                      <a:r>
                        <a:rPr lang="en-US" altLang="ko-KR" sz="1400" b="1" i="0" u="none" strike="noStrike" baseline="0" dirty="0" smtClean="0">
                          <a:solidFill>
                            <a:srgbClr val="000000"/>
                          </a:solidFill>
                          <a:latin typeface="맑은 고딕"/>
                        </a:rPr>
                        <a:t> of Building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Rectangle 1"/>
          <p:cNvSpPr>
            <a:spLocks noChangeArrowheads="1"/>
          </p:cNvSpPr>
          <p:nvPr/>
        </p:nvSpPr>
        <p:spPr bwMode="auto">
          <a:xfrm>
            <a:off x="899592" y="796642"/>
            <a:ext cx="7958688"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1) </a:t>
            </a:r>
            <a:r>
              <a:rPr kumimoji="1" lang="en-US" altLang="ko-KR" sz="2000" b="1" dirty="0" smtClean="0">
                <a:solidFill>
                  <a:srgbClr val="000000"/>
                </a:solidFill>
                <a:latin typeface="맑은 고딕" pitchFamily="50" charset="-127"/>
                <a:ea typeface="맑은 고딕" pitchFamily="50" charset="-127"/>
                <a:cs typeface="굴림" pitchFamily="50" charset="-127"/>
              </a:rPr>
              <a:t>Church Buildings with Completed Restorations</a:t>
            </a:r>
            <a:r>
              <a:rPr kumimoji="1" lang="ko-KR" altLang="en-US"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 </a:t>
            </a:r>
            <a:endParaRPr kumimoji="1" lang="ko-KR" altLang="en-US" sz="20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5" name="Rectangle 1"/>
          <p:cNvSpPr>
            <a:spLocks noChangeArrowheads="1"/>
          </p:cNvSpPr>
          <p:nvPr/>
        </p:nvSpPr>
        <p:spPr bwMode="auto">
          <a:xfrm>
            <a:off x="0" y="277197"/>
            <a:ext cx="950122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a:t>
            </a:r>
            <a:r>
              <a:rPr kumimoji="1" lang="en-US" altLang="ko-KR" sz="24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sz="2200" b="1" dirty="0" smtClean="0">
                <a:solidFill>
                  <a:srgbClr val="000000"/>
                </a:solidFill>
                <a:latin typeface="맑은 고딕" pitchFamily="50" charset="-127"/>
                <a:ea typeface="맑은 고딕" pitchFamily="50" charset="-127"/>
                <a:cs typeface="굴림" pitchFamily="50" charset="-127"/>
              </a:rPr>
              <a:t>Details on the Present State of Church Buildings Restorations </a:t>
            </a:r>
            <a:endParaRPr kumimoji="1" lang="en-US" altLang="ko-KR" sz="22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42137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5"/>
          <p:cNvGraphicFramePr>
            <a:graphicFrameLocks noGrp="1"/>
          </p:cNvGraphicFramePr>
          <p:nvPr>
            <p:extLst>
              <p:ext uri="{D42A27DB-BD31-4B8C-83A1-F6EECF244321}">
                <p14:modId xmlns="" xmlns:p14="http://schemas.microsoft.com/office/powerpoint/2010/main" val="2057619487"/>
              </p:ext>
            </p:extLst>
          </p:nvPr>
        </p:nvGraphicFramePr>
        <p:xfrm>
          <a:off x="428596" y="857232"/>
          <a:ext cx="8352929" cy="5776313"/>
        </p:xfrm>
        <a:graphic>
          <a:graphicData uri="http://schemas.openxmlformats.org/drawingml/2006/table">
            <a:tbl>
              <a:tblPr/>
              <a:tblGrid>
                <a:gridCol w="803166"/>
                <a:gridCol w="1847282"/>
                <a:gridCol w="1285066"/>
                <a:gridCol w="2570132"/>
                <a:gridCol w="1847283"/>
              </a:tblGrid>
              <a:tr h="218856">
                <a:tc>
                  <a:txBody>
                    <a:bodyPr/>
                    <a:lstStyle/>
                    <a:p>
                      <a:pPr algn="ctr" latinLnBrk="0">
                        <a:spcAft>
                          <a:spcPts val="0"/>
                        </a:spcAft>
                      </a:pPr>
                      <a:r>
                        <a:rPr lang="en-US" sz="1400" b="1" kern="0" dirty="0">
                          <a:solidFill>
                            <a:srgbClr val="000000"/>
                          </a:solidFill>
                          <a:latin typeface="+mn-ea"/>
                          <a:ea typeface="+mn-ea"/>
                          <a:cs typeface="굴림"/>
                        </a:rPr>
                        <a:t>No</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Regional</a:t>
                      </a:r>
                      <a:r>
                        <a:rPr lang="en-US" altLang="ko-KR" sz="1400" b="1" kern="0" baseline="0" dirty="0" smtClean="0">
                          <a:solidFill>
                            <a:srgbClr val="000000"/>
                          </a:solidFill>
                          <a:latin typeface="+mn-ea"/>
                          <a:ea typeface="+mn-ea"/>
                          <a:cs typeface="Times New Roman"/>
                        </a:rPr>
                        <a:t> HQ</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Church</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Category</a:t>
                      </a:r>
                      <a:endParaRPr 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굴림"/>
                        </a:rPr>
                        <a:t>Period</a:t>
                      </a:r>
                      <a:r>
                        <a:rPr lang="en-US" altLang="ko-KR" sz="1400" b="1" kern="0" baseline="0" dirty="0" smtClean="0">
                          <a:solidFill>
                            <a:srgbClr val="000000"/>
                          </a:solidFill>
                          <a:latin typeface="+mn-ea"/>
                          <a:ea typeface="+mn-ea"/>
                          <a:cs typeface="굴림"/>
                        </a:rPr>
                        <a:t> </a:t>
                      </a:r>
                    </a:p>
                    <a:p>
                      <a:pPr algn="ctr" latinLnBrk="0">
                        <a:spcAft>
                          <a:spcPts val="0"/>
                        </a:spcAft>
                      </a:pPr>
                      <a:r>
                        <a:rPr lang="en-US" altLang="ko-KR" sz="1400" b="1" kern="0" dirty="0" smtClean="0">
                          <a:solidFill>
                            <a:srgbClr val="000000"/>
                          </a:solidFill>
                          <a:latin typeface="+mn-ea"/>
                          <a:ea typeface="+mn-ea"/>
                          <a:cs typeface="굴림"/>
                        </a:rPr>
                        <a:t>(Sola</a:t>
                      </a:r>
                      <a:r>
                        <a:rPr lang="en-US" altLang="ko-KR" sz="1400" b="1" kern="0" baseline="0" dirty="0" smtClean="0">
                          <a:solidFill>
                            <a:srgbClr val="000000"/>
                          </a:solidFill>
                          <a:latin typeface="+mn-ea"/>
                          <a:ea typeface="+mn-ea"/>
                          <a:cs typeface="굴림"/>
                        </a:rPr>
                        <a:t>r Calendar</a:t>
                      </a:r>
                      <a:r>
                        <a:rPr lang="en-US" altLang="ko-KR" sz="1400" b="1" kern="0" dirty="0" smtClean="0">
                          <a:solidFill>
                            <a:srgbClr val="000000"/>
                          </a:solidFill>
                          <a:latin typeface="+mn-ea"/>
                          <a:ea typeface="+mn-ea"/>
                          <a:cs typeface="굴림"/>
                        </a:rPr>
                        <a:t>)</a:t>
                      </a:r>
                      <a:endParaRPr lang="ko-KR" altLang="ko-KR" sz="1400"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316036">
                <a:tc>
                  <a:txBody>
                    <a:bodyPr/>
                    <a:lstStyle/>
                    <a:p>
                      <a:pPr algn="ctr" rtl="0" fontAlgn="ctr"/>
                      <a:r>
                        <a:rPr lang="en-US" altLang="ko-KR" sz="1400" b="1" i="0" u="none" strike="noStrike" dirty="0" smtClean="0">
                          <a:solidFill>
                            <a:srgbClr val="000000"/>
                          </a:solidFill>
                          <a:latin typeface="맑은 고딕"/>
                        </a:rPr>
                        <a:t>46</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Jungrang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Purchase</a:t>
                      </a:r>
                      <a:r>
                        <a:rPr lang="en-US" altLang="ko-KR" sz="1400" b="1" i="0" u="none" strike="noStrike" baseline="0" dirty="0" smtClean="0">
                          <a:solidFill>
                            <a:srgbClr val="000000"/>
                          </a:solidFill>
                          <a:latin typeface="맑은 고딕"/>
                        </a:rPr>
                        <a:t> of Educational Center</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a:solidFill>
                            <a:srgbClr val="000000"/>
                          </a:solidFill>
                          <a:latin typeface="맑은 고딕"/>
                        </a:rPr>
                        <a:t>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Incheon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Gyeonggi</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Bukbu</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Dongducheon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Extension</a:t>
                      </a:r>
                      <a:r>
                        <a:rPr lang="en-US" altLang="ko-KR" sz="1400" b="1" i="0" u="none" strike="noStrike" baseline="0" dirty="0" smtClean="0">
                          <a:solidFill>
                            <a:srgbClr val="000000"/>
                          </a:solidFill>
                          <a:latin typeface="맑은 고딕"/>
                        </a:rPr>
                        <a:t> of Educational Center</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a:solidFill>
                            <a:srgbClr val="000000"/>
                          </a:solidFill>
                          <a:latin typeface="맑은 고딕"/>
                        </a:rPr>
                        <a:t>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Jeongbuk</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Namwon</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Purchase</a:t>
                      </a:r>
                      <a:r>
                        <a:rPr lang="en-US" altLang="ko-KR" sz="1400" b="1" i="0" u="none" strike="noStrike" baseline="0" dirty="0" smtClean="0">
                          <a:solidFill>
                            <a:srgbClr val="000000"/>
                          </a:solidFill>
                          <a:latin typeface="맑은 고딕"/>
                        </a:rPr>
                        <a:t> of Educational Center</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a:solidFill>
                            <a:srgbClr val="000000"/>
                          </a:solidFill>
                          <a:latin typeface="맑은 고딕"/>
                        </a:rPr>
                        <a:t>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Daegu</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Gyeongbuk</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Yeongcheon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Remodeling</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a:solidFill>
                            <a:srgbClr val="000000"/>
                          </a:solidFill>
                          <a:latin typeface="맑은 고딕"/>
                        </a:rPr>
                        <a:t>2011.12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smtClean="0">
                          <a:solidFill>
                            <a:srgbClr val="000000"/>
                          </a:solidFill>
                          <a:latin typeface="맑은 고딕"/>
                        </a:rPr>
                        <a:t>50</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Gangbuk</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Seoul</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Dobong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Purchase</a:t>
                      </a:r>
                      <a:r>
                        <a:rPr lang="en-US" altLang="ko-KR" sz="1400" b="1" i="0" u="none" strike="noStrike" baseline="0" dirty="0" smtClean="0">
                          <a:solidFill>
                            <a:srgbClr val="000000"/>
                          </a:solidFill>
                          <a:latin typeface="맑은 고딕"/>
                        </a:rPr>
                        <a:t> of Building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2012.01</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smtClean="0">
                          <a:solidFill>
                            <a:schemeClr val="tx1"/>
                          </a:solidFill>
                          <a:latin typeface="맑은 고딕"/>
                        </a:rPr>
                        <a:t>51</a:t>
                      </a:r>
                      <a:endParaRPr lang="en-US" altLang="ko-KR" sz="1400" b="1" i="0" u="none" strike="noStrike" dirty="0">
                        <a:solidFill>
                          <a:schemeClr val="tx1"/>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Gangwondo</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Yang-</a:t>
                      </a:r>
                      <a:r>
                        <a:rPr lang="en-US" altLang="ko-KR" sz="1400" b="1" i="0" u="none" strike="noStrike" dirty="0" err="1" smtClean="0">
                          <a:solidFill>
                            <a:srgbClr val="000000"/>
                          </a:solidFill>
                          <a:latin typeface="맑은 고딕"/>
                        </a:rPr>
                        <a:t>gu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New</a:t>
                      </a:r>
                      <a:r>
                        <a:rPr lang="en-US" altLang="ko-KR" sz="1400" b="1" i="0" u="none" strike="noStrike" baseline="0" dirty="0" smtClean="0">
                          <a:solidFill>
                            <a:srgbClr val="000000"/>
                          </a:solidFill>
                          <a:latin typeface="맑은 고딕"/>
                        </a:rPr>
                        <a:t> Construction</a:t>
                      </a:r>
                      <a:r>
                        <a:rPr lang="ko-KR" altLang="en-US" sz="1400" b="1" i="0" u="none" strike="noStrike" dirty="0" smtClean="0">
                          <a:solidFill>
                            <a:srgbClr val="000000"/>
                          </a:solidFill>
                          <a:latin typeface="맑은 고딕"/>
                        </a:rPr>
                        <a:t> </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2012.02</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smtClean="0">
                          <a:solidFill>
                            <a:srgbClr val="000000"/>
                          </a:solidFill>
                          <a:latin typeface="맑은 고딕"/>
                        </a:rPr>
                        <a:t>52</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Gyeongnam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Kimhe</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Remodeling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2012.03</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smtClean="0">
                          <a:solidFill>
                            <a:srgbClr val="000000"/>
                          </a:solidFill>
                          <a:latin typeface="맑은 고딕"/>
                        </a:rPr>
                        <a:t>53</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Jeonbuk</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Kimje</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Purchase</a:t>
                      </a:r>
                      <a:r>
                        <a:rPr lang="en-US" altLang="ko-KR" sz="1400" b="1" i="0" u="none" strike="noStrike" baseline="0" dirty="0" smtClean="0">
                          <a:solidFill>
                            <a:srgbClr val="000000"/>
                          </a:solidFill>
                          <a:latin typeface="맑은 고딕"/>
                        </a:rPr>
                        <a:t> of Building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2012.04</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dirty="0" smtClean="0">
                          <a:solidFill>
                            <a:srgbClr val="000000"/>
                          </a:solidFill>
                          <a:latin typeface="맑은 고딕"/>
                        </a:rPr>
                        <a:t>54</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Daejeon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Chungnam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Hongseong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Rent</a:t>
                      </a:r>
                      <a:r>
                        <a:rPr lang="en-US" altLang="ko-KR" sz="1400" b="1" i="0" u="none" strike="noStrike" baseline="0" dirty="0" smtClean="0">
                          <a:solidFill>
                            <a:srgbClr val="000000"/>
                          </a:solidFill>
                          <a:latin typeface="맑은 고딕"/>
                        </a:rPr>
                        <a:t>ing an Educational Center</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smtClean="0">
                          <a:solidFill>
                            <a:srgbClr val="000000"/>
                          </a:solidFill>
                          <a:latin typeface="맑은 고딕"/>
                        </a:rPr>
                        <a:t>2012.05</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smtClean="0">
                          <a:solidFill>
                            <a:srgbClr val="000000"/>
                          </a:solidFill>
                          <a:latin typeface="맑은 고딕"/>
                        </a:rPr>
                        <a:t>55</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Incheon</a:t>
                      </a:r>
                      <a:r>
                        <a:rPr lang="en-US" altLang="ko-KR" sz="1400" b="1" i="0" u="none" strike="noStrike" dirty="0" smtClean="0">
                          <a:solidFill>
                            <a:srgbClr val="000000"/>
                          </a:solidFill>
                          <a:latin typeface="맑은 고딕"/>
                        </a:rPr>
                        <a:t>,</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Gyeonggi</a:t>
                      </a:r>
                      <a:r>
                        <a:rPr lang="en-US" altLang="ko-KR" sz="1400" b="1" i="0" u="none" strike="noStrike" baseline="0" dirty="0" smtClean="0">
                          <a:solidFill>
                            <a:srgbClr val="000000"/>
                          </a:solidFill>
                          <a:latin typeface="맑은 고딕"/>
                        </a:rPr>
                        <a:t>, </a:t>
                      </a:r>
                      <a:r>
                        <a:rPr lang="en-US" altLang="ko-KR" sz="1400" b="1" i="0" u="none" strike="noStrike" baseline="0" dirty="0" err="1" smtClean="0">
                          <a:solidFill>
                            <a:srgbClr val="000000"/>
                          </a:solidFill>
                          <a:latin typeface="맑은 고딕"/>
                        </a:rPr>
                        <a:t>Bukbu</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err="1" smtClean="0">
                          <a:solidFill>
                            <a:srgbClr val="000000"/>
                          </a:solidFill>
                          <a:latin typeface="맑은 고딕"/>
                        </a:rPr>
                        <a:t>Cheongshim</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dirty="0" smtClean="0">
                          <a:solidFill>
                            <a:srgbClr val="000000"/>
                          </a:solidFill>
                          <a:latin typeface="맑은 고딕"/>
                        </a:rPr>
                        <a:t>New</a:t>
                      </a:r>
                      <a:r>
                        <a:rPr lang="en-US" altLang="ko-KR" sz="1400" b="1" i="0" u="none" strike="noStrike" baseline="0" dirty="0" smtClean="0">
                          <a:solidFill>
                            <a:srgbClr val="000000"/>
                          </a:solidFill>
                          <a:latin typeface="맑은 고딕"/>
                        </a:rPr>
                        <a:t> Building</a:t>
                      </a:r>
                      <a:endParaRPr lang="ko-KR" altLang="en-US"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altLang="ko-KR" sz="1400" b="1" i="0" u="none" strike="noStrike" smtClean="0">
                          <a:solidFill>
                            <a:srgbClr val="000000"/>
                          </a:solidFill>
                          <a:latin typeface="맑은 고딕"/>
                        </a:rPr>
                        <a:t>2012.05</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rtl="0" fontAlgn="ctr"/>
                      <a:r>
                        <a:rPr lang="en-US" altLang="ko-KR" sz="1400" b="1" i="0" u="none" strike="noStrike" smtClean="0">
                          <a:solidFill>
                            <a:srgbClr val="000000"/>
                          </a:solidFill>
                          <a:latin typeface="맑은 고딕"/>
                        </a:rPr>
                        <a:t>56</a:t>
                      </a:r>
                      <a:endParaRPr lang="en-US" altLang="ko-KR" sz="1400" b="1" i="0" u="none" strike="noStrike" dirty="0">
                        <a:solidFill>
                          <a:srgbClr val="000000"/>
                        </a:solidFill>
                        <a:latin typeface="맑은 고딕"/>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Daegu</a:t>
                      </a:r>
                      <a:r>
                        <a:rPr lang="en-US" altLang="ko-KR" sz="1400" b="1" kern="100" dirty="0" smtClean="0">
                          <a:solidFill>
                            <a:schemeClr val="tx1"/>
                          </a:solidFill>
                          <a:latin typeface="+mn-ea"/>
                          <a:ea typeface="+mn-ea"/>
                          <a:cs typeface="Times New Roman"/>
                        </a:rPr>
                        <a:t>,</a:t>
                      </a:r>
                      <a:r>
                        <a:rPr lang="en-US" altLang="ko-KR" sz="1400" b="1" kern="100" baseline="0" dirty="0" smtClean="0">
                          <a:solidFill>
                            <a:schemeClr val="tx1"/>
                          </a:solidFill>
                          <a:latin typeface="+mn-ea"/>
                          <a:ea typeface="+mn-ea"/>
                          <a:cs typeface="Times New Roman"/>
                        </a:rPr>
                        <a:t> </a:t>
                      </a:r>
                      <a:r>
                        <a:rPr lang="en-US" altLang="ko-KR" sz="1400" b="1" kern="100" baseline="0" dirty="0" err="1" smtClean="0">
                          <a:solidFill>
                            <a:schemeClr val="tx1"/>
                          </a:solidFill>
                          <a:latin typeface="+mn-ea"/>
                          <a:ea typeface="+mn-ea"/>
                          <a:cs typeface="Times New Roman"/>
                        </a:rPr>
                        <a:t>Gyeongbuk</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Andong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Extension</a:t>
                      </a:r>
                      <a:r>
                        <a:rPr lang="en-US" altLang="ko-KR" sz="1400" b="1" kern="100" baseline="0" dirty="0" smtClean="0">
                          <a:solidFill>
                            <a:schemeClr val="tx1"/>
                          </a:solidFill>
                          <a:latin typeface="+mn-ea"/>
                          <a:ea typeface="+mn-ea"/>
                          <a:cs typeface="Times New Roman"/>
                        </a:rPr>
                        <a:t> of Building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smtClean="0">
                          <a:solidFill>
                            <a:schemeClr val="tx1"/>
                          </a:solidFill>
                          <a:latin typeface="+mn-ea"/>
                          <a:ea typeface="+mn-ea"/>
                          <a:cs typeface="Times New Roman"/>
                        </a:rPr>
                        <a:t>2012.06</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latinLnBrk="0">
                        <a:spcAft>
                          <a:spcPts val="0"/>
                        </a:spcAft>
                      </a:pPr>
                      <a:r>
                        <a:rPr lang="en-US" altLang="ko-KR" sz="1400" b="1" kern="100" smtClean="0">
                          <a:solidFill>
                            <a:schemeClr val="tx1"/>
                          </a:solidFill>
                          <a:latin typeface="+mn-ea"/>
                          <a:ea typeface="+mn-ea"/>
                          <a:cs typeface="Times New Roman"/>
                        </a:rPr>
                        <a:t>57</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Chunbuk</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Jecheon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Purchase</a:t>
                      </a:r>
                      <a:r>
                        <a:rPr lang="en-US" altLang="ko-KR" sz="1400" b="1" kern="100" baseline="0" dirty="0" smtClean="0">
                          <a:solidFill>
                            <a:schemeClr val="tx1"/>
                          </a:solidFill>
                          <a:latin typeface="+mn-ea"/>
                          <a:ea typeface="+mn-ea"/>
                          <a:cs typeface="Times New Roman"/>
                        </a:rPr>
                        <a:t> of Building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smtClean="0">
                          <a:solidFill>
                            <a:schemeClr val="tx1"/>
                          </a:solidFill>
                          <a:latin typeface="+mn-ea"/>
                          <a:ea typeface="+mn-ea"/>
                          <a:cs typeface="Times New Roman"/>
                        </a:rPr>
                        <a:t>2012.06</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a:txBody>
                    <a:bodyPr/>
                    <a:lstStyle/>
                    <a:p>
                      <a:pPr algn="ctr" latinLnBrk="0">
                        <a:spcAft>
                          <a:spcPts val="0"/>
                        </a:spcAft>
                      </a:pPr>
                      <a:r>
                        <a:rPr lang="en-US" altLang="ko-KR" sz="1400" b="1" kern="100" smtClean="0">
                          <a:solidFill>
                            <a:schemeClr val="tx1"/>
                          </a:solidFill>
                          <a:latin typeface="+mn-ea"/>
                          <a:ea typeface="+mn-ea"/>
                          <a:cs typeface="Times New Roman"/>
                        </a:rPr>
                        <a:t>58</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Chungnam</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Gumsan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Remodeling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smtClean="0">
                          <a:solidFill>
                            <a:schemeClr val="tx1"/>
                          </a:solidFill>
                          <a:latin typeface="+mn-ea"/>
                          <a:ea typeface="+mn-ea"/>
                          <a:cs typeface="Times New Roman"/>
                        </a:rPr>
                        <a:t>2012.06</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036">
                <a:tc gridSpan="2">
                  <a:txBody>
                    <a:bodyPr/>
                    <a:lstStyle/>
                    <a:p>
                      <a:pPr algn="ctr" latinLnBrk="0">
                        <a:spcAft>
                          <a:spcPts val="0"/>
                        </a:spcAft>
                      </a:pPr>
                      <a:r>
                        <a:rPr lang="en-US" altLang="ko-KR" sz="1400" b="1" kern="0" dirty="0" smtClean="0">
                          <a:solidFill>
                            <a:srgbClr val="000000"/>
                          </a:solidFill>
                          <a:latin typeface="+mn-ea"/>
                          <a:ea typeface="+mn-ea"/>
                          <a:cs typeface="굴림"/>
                        </a:rPr>
                        <a:t>Total</a:t>
                      </a:r>
                      <a:r>
                        <a:rPr lang="ko-KR" sz="1400" b="1" kern="0" dirty="0" smtClean="0">
                          <a:solidFill>
                            <a:srgbClr val="000000"/>
                          </a:solidFill>
                          <a:latin typeface="+mn-ea"/>
                          <a:ea typeface="+mn-ea"/>
                          <a:cs typeface="굴림"/>
                        </a:rPr>
                        <a:t> </a:t>
                      </a:r>
                      <a:r>
                        <a:rPr lang="en-US" altLang="ko-KR" sz="1400" b="1" kern="0" dirty="0" smtClean="0">
                          <a:solidFill>
                            <a:srgbClr val="000000"/>
                          </a:solidFill>
                          <a:latin typeface="+mn-ea"/>
                          <a:ea typeface="+mn-ea"/>
                          <a:cs typeface="굴림"/>
                        </a:rPr>
                        <a:t>58</a:t>
                      </a:r>
                      <a:r>
                        <a:rPr lang="en-US" altLang="ko-KR" sz="1400" b="1" kern="0" baseline="0" dirty="0" smtClean="0">
                          <a:solidFill>
                            <a:srgbClr val="000000"/>
                          </a:solidFill>
                          <a:latin typeface="+mn-ea"/>
                          <a:ea typeface="+mn-ea"/>
                          <a:cs typeface="굴림"/>
                        </a:rPr>
                        <a:t> regions</a:t>
                      </a:r>
                      <a:endParaRPr lang="ko-KR" sz="1400" b="1"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pPr latinLnBrk="1"/>
                      <a:endParaRPr lang="ko-KR" altLang="en-US"/>
                    </a:p>
                  </a:txBody>
                  <a:tcPr/>
                </a:tc>
                <a:tc gridSpan="2">
                  <a:txBody>
                    <a:bodyPr/>
                    <a:lstStyle/>
                    <a:p>
                      <a:pPr algn="ctr" latinLnBrk="0">
                        <a:spcAft>
                          <a:spcPts val="0"/>
                        </a:spcAft>
                      </a:pPr>
                      <a:r>
                        <a:rPr lang="en-US" altLang="ko-KR" sz="1400" b="1" kern="0" dirty="0" smtClean="0">
                          <a:solidFill>
                            <a:srgbClr val="000000"/>
                          </a:solidFill>
                          <a:latin typeface="+mn-ea"/>
                          <a:ea typeface="+mn-ea"/>
                          <a:cs typeface="굴림"/>
                        </a:rPr>
                        <a:t>No of New</a:t>
                      </a:r>
                      <a:r>
                        <a:rPr lang="en-US" altLang="ko-KR" sz="1400" b="1" kern="0" baseline="0" dirty="0" smtClean="0">
                          <a:solidFill>
                            <a:srgbClr val="000000"/>
                          </a:solidFill>
                          <a:latin typeface="+mn-ea"/>
                          <a:ea typeface="+mn-ea"/>
                          <a:cs typeface="굴림"/>
                        </a:rPr>
                        <a:t> Constructions. Extension of Buildings</a:t>
                      </a:r>
                      <a:r>
                        <a:rPr lang="ko-KR" altLang="ko-KR" sz="1400" b="1" kern="0" dirty="0" smtClean="0">
                          <a:solidFill>
                            <a:srgbClr val="000000"/>
                          </a:solidFill>
                          <a:latin typeface="+mn-ea"/>
                          <a:ea typeface="+mn-ea"/>
                          <a:cs typeface="굴림"/>
                        </a:rPr>
                        <a:t>·</a:t>
                      </a:r>
                      <a:r>
                        <a:rPr lang="ko-KR" altLang="en-US" sz="1400" b="1" kern="0" baseline="0" dirty="0" smtClean="0">
                          <a:solidFill>
                            <a:srgbClr val="000000"/>
                          </a:solidFill>
                          <a:latin typeface="+mn-ea"/>
                          <a:ea typeface="+mn-ea"/>
                          <a:cs typeface="굴림"/>
                        </a:rPr>
                        <a:t> </a:t>
                      </a:r>
                      <a:r>
                        <a:rPr lang="en-US" altLang="ko-KR" sz="1400" b="1" kern="0" baseline="0" dirty="0" smtClean="0">
                          <a:solidFill>
                            <a:srgbClr val="000000"/>
                          </a:solidFill>
                          <a:latin typeface="+mn-ea"/>
                          <a:ea typeface="+mn-ea"/>
                          <a:cs typeface="굴림"/>
                        </a:rPr>
                        <a:t>Purchases of Building</a:t>
                      </a:r>
                      <a:r>
                        <a:rPr lang="ko-KR" altLang="en-US" sz="1400" b="1" kern="0" dirty="0" smtClean="0">
                          <a:solidFill>
                            <a:srgbClr val="000000"/>
                          </a:solidFill>
                          <a:latin typeface="+mn-ea"/>
                          <a:ea typeface="+mn-ea"/>
                          <a:cs typeface="굴림"/>
                        </a:rPr>
                        <a:t> </a:t>
                      </a:r>
                      <a:r>
                        <a:rPr lang="en-US" altLang="ko-KR" sz="1400" b="1" kern="0" dirty="0" smtClean="0">
                          <a:solidFill>
                            <a:srgbClr val="000000"/>
                          </a:solidFill>
                          <a:latin typeface="+mn-ea"/>
                          <a:ea typeface="+mn-ea"/>
                          <a:cs typeface="굴림"/>
                        </a:rPr>
                        <a:t>19</a:t>
                      </a:r>
                      <a:r>
                        <a:rPr lang="en-US" sz="1400" b="1" kern="0" dirty="0" smtClean="0">
                          <a:solidFill>
                            <a:srgbClr val="000000"/>
                          </a:solidFill>
                          <a:latin typeface="+mn-ea"/>
                          <a:ea typeface="+mn-ea"/>
                          <a:cs typeface="굴림"/>
                        </a:rPr>
                        <a:t>/ </a:t>
                      </a:r>
                    </a:p>
                    <a:p>
                      <a:pPr algn="ctr" latinLnBrk="0">
                        <a:spcAft>
                          <a:spcPts val="0"/>
                        </a:spcAft>
                      </a:pPr>
                      <a:r>
                        <a:rPr lang="en-US" sz="1400" b="1" kern="0" dirty="0" smtClean="0">
                          <a:solidFill>
                            <a:srgbClr val="000000"/>
                          </a:solidFill>
                          <a:latin typeface="+mn-ea"/>
                          <a:ea typeface="+mn-ea"/>
                          <a:cs typeface="굴림"/>
                        </a:rPr>
                        <a:t>No of Remodeling</a:t>
                      </a:r>
                      <a:r>
                        <a:rPr lang="ko-KR" sz="1400" b="1" kern="0" dirty="0" smtClean="0">
                          <a:solidFill>
                            <a:srgbClr val="000000"/>
                          </a:solidFill>
                          <a:latin typeface="+mn-ea"/>
                          <a:ea typeface="+mn-ea"/>
                          <a:cs typeface="굴림"/>
                        </a:rPr>
                        <a:t>·</a:t>
                      </a:r>
                      <a:r>
                        <a:rPr lang="en-US" altLang="ko-KR" sz="1400" b="1" kern="0" dirty="0" smtClean="0">
                          <a:solidFill>
                            <a:srgbClr val="000000"/>
                          </a:solidFill>
                          <a:latin typeface="+mn-ea"/>
                          <a:ea typeface="+mn-ea"/>
                          <a:cs typeface="굴림"/>
                        </a:rPr>
                        <a:t> Renting39</a:t>
                      </a:r>
                      <a:endParaRPr lang="ko-KR" sz="1400" b="1"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pPr latinLnBrk="1"/>
                      <a:endParaRPr lang="ko-KR" altLang="en-US"/>
                    </a:p>
                  </a:txBody>
                  <a:tcPr/>
                </a:tc>
                <a:tc>
                  <a:txBody>
                    <a:bodyPr/>
                    <a:lstStyle/>
                    <a:p>
                      <a:pPr algn="ctr" latinLnBrk="0">
                        <a:spcAft>
                          <a:spcPts val="0"/>
                        </a:spcAft>
                      </a:pPr>
                      <a:r>
                        <a:rPr lang="ko-KR" sz="1400" b="1" kern="0" dirty="0">
                          <a:solidFill>
                            <a:srgbClr val="000000"/>
                          </a:solidFill>
                          <a:latin typeface="+mn-ea"/>
                          <a:ea typeface="+mn-ea"/>
                          <a:cs typeface="굴림"/>
                        </a:rPr>
                        <a:t>　</a:t>
                      </a:r>
                      <a:endParaRPr lang="ko-KR" sz="1400" b="1" kern="100" dirty="0">
                        <a:latin typeface="+mn-ea"/>
                        <a:ea typeface="+mn-ea"/>
                        <a:cs typeface="Times New Roman"/>
                      </a:endParaRPr>
                    </a:p>
                  </a:txBody>
                  <a:tcPr marL="13744" marR="137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bl>
          </a:graphicData>
        </a:graphic>
      </p:graphicFrame>
      <p:sp>
        <p:nvSpPr>
          <p:cNvPr id="8" name="Rectangle 1"/>
          <p:cNvSpPr>
            <a:spLocks noChangeArrowheads="1"/>
          </p:cNvSpPr>
          <p:nvPr/>
        </p:nvSpPr>
        <p:spPr bwMode="auto">
          <a:xfrm>
            <a:off x="928662" y="428604"/>
            <a:ext cx="7458622"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1) </a:t>
            </a:r>
            <a:r>
              <a:rPr kumimoji="1" lang="en-US" altLang="ko-KR" sz="2000" b="1" dirty="0" smtClean="0">
                <a:solidFill>
                  <a:srgbClr val="000000"/>
                </a:solidFill>
                <a:latin typeface="맑은 고딕" pitchFamily="50" charset="-127"/>
                <a:ea typeface="맑은 고딕" pitchFamily="50" charset="-127"/>
                <a:cs typeface="굴림" pitchFamily="50" charset="-127"/>
              </a:rPr>
              <a:t>Church Buildings with Completed Restorations</a:t>
            </a:r>
            <a:r>
              <a:rPr kumimoji="1" lang="ko-KR" altLang="en-US"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 </a:t>
            </a:r>
            <a:endParaRPr kumimoji="1" lang="ko-KR" altLang="en-US" sz="20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5" name="Rectangle 1"/>
          <p:cNvSpPr>
            <a:spLocks noChangeArrowheads="1"/>
          </p:cNvSpPr>
          <p:nvPr/>
        </p:nvSpPr>
        <p:spPr bwMode="auto">
          <a:xfrm>
            <a:off x="0" y="0"/>
            <a:ext cx="950122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a:t>
            </a:r>
            <a:r>
              <a:rPr kumimoji="1" lang="en-US" altLang="ko-KR" sz="24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sz="2200" b="1" dirty="0" smtClean="0">
                <a:solidFill>
                  <a:srgbClr val="000000"/>
                </a:solidFill>
                <a:latin typeface="맑은 고딕" pitchFamily="50" charset="-127"/>
                <a:ea typeface="맑은 고딕" pitchFamily="50" charset="-127"/>
                <a:cs typeface="굴림" pitchFamily="50" charset="-127"/>
              </a:rPr>
              <a:t>Details on the Present State of Church Buildings Restorations </a:t>
            </a:r>
            <a:endParaRPr kumimoji="1" lang="en-US" altLang="ko-KR" sz="22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154144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5"/>
          <p:cNvGraphicFramePr>
            <a:graphicFrameLocks noGrp="1"/>
          </p:cNvGraphicFramePr>
          <p:nvPr>
            <p:extLst>
              <p:ext uri="{D42A27DB-BD31-4B8C-83A1-F6EECF244321}">
                <p14:modId xmlns="" xmlns:p14="http://schemas.microsoft.com/office/powerpoint/2010/main" val="3895538978"/>
              </p:ext>
            </p:extLst>
          </p:nvPr>
        </p:nvGraphicFramePr>
        <p:xfrm>
          <a:off x="467544" y="1429752"/>
          <a:ext cx="8352927" cy="4798800"/>
        </p:xfrm>
        <a:graphic>
          <a:graphicData uri="http://schemas.openxmlformats.org/drawingml/2006/table">
            <a:tbl>
              <a:tblPr/>
              <a:tblGrid>
                <a:gridCol w="975905"/>
                <a:gridCol w="2085402"/>
                <a:gridCol w="1607635"/>
                <a:gridCol w="1918977"/>
                <a:gridCol w="1765008"/>
              </a:tblGrid>
              <a:tr h="291472">
                <a:tc>
                  <a:txBody>
                    <a:bodyPr/>
                    <a:lstStyle/>
                    <a:p>
                      <a:pPr algn="ctr" latinLnBrk="0">
                        <a:spcAft>
                          <a:spcPts val="0"/>
                        </a:spcAft>
                      </a:pPr>
                      <a:r>
                        <a:rPr lang="en-US" sz="1400" b="1" kern="0" dirty="0">
                          <a:solidFill>
                            <a:srgbClr val="000000"/>
                          </a:solidFill>
                          <a:latin typeface="+mn-ea"/>
                          <a:ea typeface="+mn-ea"/>
                          <a:cs typeface="굴림"/>
                        </a:rPr>
                        <a:t>No</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Regional</a:t>
                      </a:r>
                      <a:r>
                        <a:rPr lang="en-US" altLang="ko-KR" sz="1400" b="1" kern="0" baseline="0" dirty="0" smtClean="0">
                          <a:solidFill>
                            <a:srgbClr val="000000"/>
                          </a:solidFill>
                          <a:latin typeface="+mn-ea"/>
                          <a:ea typeface="+mn-ea"/>
                          <a:cs typeface="Times New Roman"/>
                        </a:rPr>
                        <a:t> HQ</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Church</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Category</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Period</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291472">
                <a:tc>
                  <a:txBody>
                    <a:bodyPr/>
                    <a:lstStyle/>
                    <a:p>
                      <a:pPr algn="ctr" latinLnBrk="0">
                        <a:spcAft>
                          <a:spcPts val="0"/>
                        </a:spcAft>
                      </a:pPr>
                      <a:r>
                        <a:rPr lang="en-US" altLang="ko-KR" sz="1400" b="1" kern="100" smtClean="0">
                          <a:latin typeface="+mn-ea"/>
                          <a:ea typeface="+mn-ea"/>
                          <a:cs typeface="Times New Roman"/>
                        </a:rPr>
                        <a:t>1</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Jeongbuk</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Gunsan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Extension</a:t>
                      </a:r>
                      <a:r>
                        <a:rPr lang="en-US" altLang="ko-KR" sz="1400" b="1" kern="100" baseline="0" dirty="0" smtClean="0">
                          <a:solidFill>
                            <a:schemeClr val="tx1"/>
                          </a:solidFill>
                          <a:latin typeface="+mn-ea"/>
                          <a:ea typeface="+mn-ea"/>
                          <a:cs typeface="Times New Roman"/>
                        </a:rPr>
                        <a:t> of Building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Under</a:t>
                      </a:r>
                      <a:r>
                        <a:rPr lang="en-US" altLang="ko-KR" sz="1400" b="1" kern="0" baseline="0" dirty="0" smtClean="0">
                          <a:solidFill>
                            <a:schemeClr val="tx1"/>
                          </a:solidFill>
                          <a:latin typeface="+mn-ea"/>
                          <a:ea typeface="+mn-ea"/>
                          <a:cs typeface="Times New Roman"/>
                        </a:rPr>
                        <a:t> Construction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latin typeface="+mn-ea"/>
                          <a:ea typeface="+mn-ea"/>
                          <a:cs typeface="Times New Roman"/>
                        </a:rPr>
                        <a:t>2</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Incheon</a:t>
                      </a:r>
                      <a:r>
                        <a:rPr lang="en-US" altLang="ko-KR" sz="1400" b="1" kern="0" dirty="0" smtClean="0">
                          <a:solidFill>
                            <a:schemeClr val="tx1"/>
                          </a:solidFill>
                          <a:latin typeface="+mn-ea"/>
                          <a:ea typeface="+mn-ea"/>
                          <a:cs typeface="Times New Roman"/>
                        </a:rPr>
                        <a:t>,</a:t>
                      </a:r>
                      <a:r>
                        <a:rPr lang="en-US" altLang="ko-KR" sz="1400" b="1" kern="0" baseline="0" dirty="0" smtClean="0">
                          <a:solidFill>
                            <a:schemeClr val="tx1"/>
                          </a:solidFill>
                          <a:latin typeface="+mn-ea"/>
                          <a:ea typeface="+mn-ea"/>
                          <a:cs typeface="Times New Roman"/>
                        </a:rPr>
                        <a:t> </a:t>
                      </a:r>
                      <a:r>
                        <a:rPr lang="en-US" altLang="ko-KR" sz="1400" b="1" kern="0" baseline="0" dirty="0" err="1" smtClean="0">
                          <a:solidFill>
                            <a:schemeClr val="tx1"/>
                          </a:solidFill>
                          <a:latin typeface="+mn-ea"/>
                          <a:ea typeface="+mn-ea"/>
                          <a:cs typeface="Times New Roman"/>
                        </a:rPr>
                        <a:t>Gyeonggi</a:t>
                      </a:r>
                      <a:r>
                        <a:rPr lang="en-US" altLang="ko-KR" sz="1400" b="1" kern="0" baseline="0" dirty="0" smtClean="0">
                          <a:solidFill>
                            <a:schemeClr val="tx1"/>
                          </a:solidFill>
                          <a:latin typeface="+mn-ea"/>
                          <a:ea typeface="+mn-ea"/>
                          <a:cs typeface="Times New Roman"/>
                        </a:rPr>
                        <a:t>, </a:t>
                      </a:r>
                      <a:r>
                        <a:rPr lang="en-US" altLang="ko-KR" sz="1400" b="1" kern="0" baseline="0" dirty="0" err="1" smtClean="0">
                          <a:solidFill>
                            <a:schemeClr val="tx1"/>
                          </a:solidFill>
                          <a:latin typeface="+mn-ea"/>
                          <a:ea typeface="+mn-ea"/>
                          <a:cs typeface="Times New Roman"/>
                        </a:rPr>
                        <a:t>Bukbu</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Ganghwa</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New</a:t>
                      </a:r>
                      <a:r>
                        <a:rPr lang="en-US" altLang="ko-KR" sz="1400" b="1" kern="0" baseline="0" dirty="0" smtClean="0">
                          <a:solidFill>
                            <a:schemeClr val="tx1"/>
                          </a:solidFill>
                          <a:latin typeface="+mn-ea"/>
                          <a:ea typeface="+mn-ea"/>
                          <a:cs typeface="Times New Roman"/>
                        </a:rPr>
                        <a:t> Construction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Under</a:t>
                      </a:r>
                      <a:r>
                        <a:rPr lang="en-US" altLang="ko-KR" sz="1400" b="1" kern="0" baseline="0" dirty="0" smtClean="0">
                          <a:solidFill>
                            <a:schemeClr val="tx1"/>
                          </a:solidFill>
                          <a:latin typeface="+mn-ea"/>
                          <a:ea typeface="+mn-ea"/>
                          <a:cs typeface="Times New Roman"/>
                        </a:rPr>
                        <a:t> Construction</a:t>
                      </a:r>
                      <a:endParaRPr lang="ko-KR" altLang="en-US"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solidFill>
                            <a:schemeClr val="tx1"/>
                          </a:solidFill>
                          <a:latin typeface="+mn-ea"/>
                          <a:ea typeface="+mn-ea"/>
                          <a:cs typeface="Times New Roman"/>
                        </a:rPr>
                        <a:t>3</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Gyeonggi</a:t>
                      </a:r>
                      <a:r>
                        <a:rPr lang="en-US" altLang="ko-KR" sz="1400" b="1" kern="0" dirty="0" smtClean="0">
                          <a:solidFill>
                            <a:schemeClr val="tx1"/>
                          </a:solidFill>
                          <a:latin typeface="+mn-ea"/>
                          <a:ea typeface="+mn-ea"/>
                          <a:cs typeface="Times New Roman"/>
                        </a:rPr>
                        <a:t>,</a:t>
                      </a:r>
                      <a:r>
                        <a:rPr lang="en-US" altLang="ko-KR" sz="1400" b="1" kern="0" baseline="0" dirty="0" smtClean="0">
                          <a:solidFill>
                            <a:schemeClr val="tx1"/>
                          </a:solidFill>
                          <a:latin typeface="+mn-ea"/>
                          <a:ea typeface="+mn-ea"/>
                          <a:cs typeface="Times New Roman"/>
                        </a:rPr>
                        <a:t> </a:t>
                      </a:r>
                      <a:r>
                        <a:rPr lang="en-US" altLang="ko-KR" sz="1400" b="1" kern="0" baseline="0" dirty="0" err="1" smtClean="0">
                          <a:solidFill>
                            <a:schemeClr val="tx1"/>
                          </a:solidFill>
                          <a:latin typeface="+mn-ea"/>
                          <a:ea typeface="+mn-ea"/>
                          <a:cs typeface="Times New Roman"/>
                        </a:rPr>
                        <a:t>Nambu</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Pyeongtek</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New</a:t>
                      </a:r>
                      <a:r>
                        <a:rPr lang="en-US" altLang="ko-KR" sz="1400" b="1" kern="0" baseline="0" dirty="0" smtClean="0">
                          <a:solidFill>
                            <a:schemeClr val="tx1"/>
                          </a:solidFill>
                          <a:latin typeface="+mn-ea"/>
                          <a:ea typeface="+mn-ea"/>
                          <a:cs typeface="Times New Roman"/>
                        </a:rPr>
                        <a:t> Construction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Under</a:t>
                      </a:r>
                      <a:r>
                        <a:rPr lang="en-US" altLang="ko-KR" sz="1400" b="1" kern="0" baseline="0" dirty="0" smtClean="0">
                          <a:solidFill>
                            <a:schemeClr val="tx1"/>
                          </a:solidFill>
                          <a:latin typeface="+mn-ea"/>
                          <a:ea typeface="+mn-ea"/>
                          <a:cs typeface="Times New Roman"/>
                        </a:rPr>
                        <a:t> Construction</a:t>
                      </a:r>
                      <a:endParaRPr lang="ko-KR" altLang="en-US"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solidFill>
                            <a:schemeClr val="tx1"/>
                          </a:solidFill>
                          <a:latin typeface="+mn-ea"/>
                          <a:ea typeface="+mn-ea"/>
                          <a:cs typeface="Times New Roman"/>
                        </a:rPr>
                        <a:t>4</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Gyeongnam</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solidFill>
                            <a:schemeClr val="tx1"/>
                          </a:solidFill>
                          <a:latin typeface="+mn-ea"/>
                          <a:ea typeface="+mn-ea"/>
                          <a:cs typeface="Times New Roman"/>
                        </a:rPr>
                        <a:t>Changwon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New</a:t>
                      </a:r>
                      <a:r>
                        <a:rPr lang="en-US" altLang="ko-KR" sz="1400" b="1" kern="0" baseline="0" dirty="0" smtClean="0">
                          <a:solidFill>
                            <a:schemeClr val="tx1"/>
                          </a:solidFill>
                          <a:latin typeface="+mn-ea"/>
                          <a:ea typeface="+mn-ea"/>
                          <a:cs typeface="Times New Roman"/>
                        </a:rPr>
                        <a:t> Construction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Under</a:t>
                      </a:r>
                      <a:r>
                        <a:rPr lang="en-US" altLang="ko-KR" sz="1400" b="1" kern="0" baseline="0" dirty="0" smtClean="0">
                          <a:solidFill>
                            <a:schemeClr val="tx1"/>
                          </a:solidFill>
                          <a:latin typeface="+mn-ea"/>
                          <a:ea typeface="+mn-ea"/>
                          <a:cs typeface="Times New Roman"/>
                        </a:rPr>
                        <a:t> Construction</a:t>
                      </a:r>
                      <a:endParaRPr lang="ko-KR" altLang="en-US"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solidFill>
                            <a:schemeClr val="tx1"/>
                          </a:solidFill>
                          <a:latin typeface="+mn-ea"/>
                          <a:ea typeface="+mn-ea"/>
                          <a:cs typeface="Times New Roman"/>
                        </a:rPr>
                        <a:t>5</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Chungnam</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Gongju</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Remodeling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solidFill>
                            <a:schemeClr val="tx1"/>
                          </a:solidFill>
                          <a:latin typeface="+mn-ea"/>
                          <a:ea typeface="+mn-ea"/>
                          <a:cs typeface="Times New Roman"/>
                        </a:rPr>
                        <a:t>Under</a:t>
                      </a:r>
                      <a:r>
                        <a:rPr lang="en-US" altLang="ko-KR" sz="1400" b="1" kern="0" baseline="0" dirty="0" smtClean="0">
                          <a:solidFill>
                            <a:schemeClr val="tx1"/>
                          </a:solidFill>
                          <a:latin typeface="+mn-ea"/>
                          <a:ea typeface="+mn-ea"/>
                          <a:cs typeface="Times New Roman"/>
                        </a:rPr>
                        <a:t> Construction</a:t>
                      </a:r>
                      <a:endParaRPr lang="ko-KR" altLang="en-US"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latin typeface="+mn-ea"/>
                          <a:ea typeface="+mn-ea"/>
                          <a:cs typeface="Times New Roman"/>
                        </a:rPr>
                        <a:t>6</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Chungnam</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Buyeo</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 Preparation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latin typeface="+mn-ea"/>
                          <a:ea typeface="+mn-ea"/>
                          <a:cs typeface="Times New Roman"/>
                        </a:rPr>
                        <a:t>7</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Gyeonggi</a:t>
                      </a:r>
                      <a:r>
                        <a:rPr lang="en-US" altLang="ko-KR" sz="1400" b="1" kern="100" dirty="0" smtClean="0">
                          <a:latin typeface="+mn-ea"/>
                          <a:ea typeface="+mn-ea"/>
                          <a:cs typeface="Times New Roman"/>
                        </a:rPr>
                        <a:t>,</a:t>
                      </a:r>
                      <a:r>
                        <a:rPr lang="en-US" altLang="ko-KR" sz="1400" b="1" kern="100" baseline="0" dirty="0" smtClean="0">
                          <a:latin typeface="+mn-ea"/>
                          <a:ea typeface="+mn-ea"/>
                          <a:cs typeface="Times New Roman"/>
                        </a:rPr>
                        <a:t> </a:t>
                      </a:r>
                      <a:r>
                        <a:rPr lang="en-US" altLang="ko-KR" sz="1400" b="1" kern="100" baseline="0" dirty="0" err="1" smtClean="0">
                          <a:latin typeface="+mn-ea"/>
                          <a:ea typeface="+mn-ea"/>
                          <a:cs typeface="Times New Roman"/>
                        </a:rPr>
                        <a:t>Nambu</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Anseong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Purchase</a:t>
                      </a:r>
                      <a:r>
                        <a:rPr lang="en-US" altLang="ko-KR" sz="1400" b="1" kern="100" baseline="0" dirty="0" smtClean="0">
                          <a:latin typeface="+mn-ea"/>
                          <a:ea typeface="+mn-ea"/>
                          <a:cs typeface="Times New Roman"/>
                        </a:rPr>
                        <a:t> of Building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latin typeface="+mn-ea"/>
                          <a:ea typeface="+mn-ea"/>
                          <a:cs typeface="Times New Roman"/>
                        </a:rPr>
                        <a:t>8</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Gangwon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Yeongwol</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Remodeling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solidFill>
                            <a:schemeClr val="tx1"/>
                          </a:solidFill>
                          <a:latin typeface="+mn-ea"/>
                          <a:ea typeface="+mn-ea"/>
                          <a:cs typeface="Times New Roman"/>
                        </a:rPr>
                        <a:t>9</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Gyeongbuk</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Bonghw</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Remodeling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solidFill>
                            <a:schemeClr val="tx1"/>
                          </a:solidFill>
                          <a:latin typeface="+mn-ea"/>
                          <a:ea typeface="+mn-ea"/>
                          <a:cs typeface="Times New Roman"/>
                        </a:rPr>
                        <a:t>10</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latin typeface="+mn-ea"/>
                          <a:ea typeface="+mn-ea"/>
                          <a:cs typeface="Times New Roman"/>
                        </a:rPr>
                        <a:t>Chungnam</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latin typeface="+mn-ea"/>
                          <a:ea typeface="+mn-ea"/>
                          <a:cs typeface="Times New Roman"/>
                        </a:rPr>
                        <a:t>Cheonan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latin typeface="+mn-ea"/>
                          <a:ea typeface="+mn-ea"/>
                          <a:cs typeface="Times New Roman"/>
                        </a:rPr>
                        <a:t>New</a:t>
                      </a:r>
                      <a:r>
                        <a:rPr lang="en-US" altLang="ko-KR" sz="1400" b="1" kern="0" baseline="0" dirty="0" smtClean="0">
                          <a:latin typeface="+mn-ea"/>
                          <a:ea typeface="+mn-ea"/>
                          <a:cs typeface="Times New Roman"/>
                        </a:rPr>
                        <a:t> Construction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solidFill>
                            <a:schemeClr val="tx1"/>
                          </a:solidFill>
                          <a:latin typeface="+mn-ea"/>
                          <a:ea typeface="+mn-ea"/>
                          <a:cs typeface="Times New Roman"/>
                        </a:rPr>
                        <a:t>11</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latin typeface="+mn-ea"/>
                          <a:ea typeface="+mn-ea"/>
                          <a:cs typeface="Times New Roman"/>
                        </a:rPr>
                        <a:t>Chungnam</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latin typeface="+mn-ea"/>
                          <a:ea typeface="+mn-ea"/>
                          <a:cs typeface="Times New Roman"/>
                        </a:rPr>
                        <a:t>Yesan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latin typeface="+mn-ea"/>
                          <a:ea typeface="+mn-ea"/>
                          <a:cs typeface="Times New Roman"/>
                        </a:rPr>
                        <a:t>New</a:t>
                      </a:r>
                      <a:r>
                        <a:rPr lang="en-US" altLang="ko-KR" sz="1400" b="1" kern="0" baseline="0" dirty="0" smtClean="0">
                          <a:latin typeface="+mn-ea"/>
                          <a:ea typeface="+mn-ea"/>
                          <a:cs typeface="Times New Roman"/>
                        </a:rPr>
                        <a:t> Construction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latin typeface="+mn-ea"/>
                          <a:ea typeface="+mn-ea"/>
                          <a:cs typeface="Times New Roman"/>
                        </a:rPr>
                        <a:t>12</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latin typeface="+mn-ea"/>
                          <a:ea typeface="+mn-ea"/>
                          <a:cs typeface="Times New Roman"/>
                        </a:rPr>
                        <a:t>Daegu</a:t>
                      </a:r>
                      <a:r>
                        <a:rPr lang="en-US" altLang="ko-KR" sz="1400" b="1" kern="0" dirty="0" smtClean="0">
                          <a:latin typeface="+mn-ea"/>
                          <a:ea typeface="+mn-ea"/>
                          <a:cs typeface="Times New Roman"/>
                        </a:rPr>
                        <a:t>,</a:t>
                      </a:r>
                      <a:r>
                        <a:rPr lang="en-US" altLang="ko-KR" sz="1400" b="1" kern="0" baseline="0" dirty="0" smtClean="0">
                          <a:latin typeface="+mn-ea"/>
                          <a:ea typeface="+mn-ea"/>
                          <a:cs typeface="Times New Roman"/>
                        </a:rPr>
                        <a:t> </a:t>
                      </a:r>
                      <a:r>
                        <a:rPr lang="en-US" altLang="ko-KR" sz="1400" b="1" kern="0" baseline="0" dirty="0" err="1" smtClean="0">
                          <a:latin typeface="+mn-ea"/>
                          <a:ea typeface="+mn-ea"/>
                          <a:cs typeface="Times New Roman"/>
                        </a:rPr>
                        <a:t>Gyeongbuk</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err="1" smtClean="0">
                          <a:latin typeface="+mn-ea"/>
                          <a:ea typeface="+mn-ea"/>
                          <a:cs typeface="Times New Roman"/>
                        </a:rPr>
                        <a:t>Daegu</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dirty="0" smtClean="0">
                          <a:solidFill>
                            <a:schemeClr val="tx1"/>
                          </a:solidFill>
                          <a:latin typeface="+mn-ea"/>
                          <a:ea typeface="+mn-ea"/>
                          <a:cs typeface="Times New Roman"/>
                        </a:rPr>
                        <a:t>13</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Gangwon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Wonju</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0" dirty="0" smtClean="0">
                          <a:latin typeface="+mn-ea"/>
                          <a:ea typeface="+mn-ea"/>
                          <a:cs typeface="Times New Roman"/>
                        </a:rPr>
                        <a:t>New</a:t>
                      </a:r>
                      <a:r>
                        <a:rPr lang="en-US" altLang="ko-KR" sz="1400" b="1" kern="0" baseline="0" dirty="0" smtClean="0">
                          <a:latin typeface="+mn-ea"/>
                          <a:ea typeface="+mn-ea"/>
                          <a:cs typeface="Times New Roman"/>
                        </a:rPr>
                        <a:t> Construction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dirty="0" smtClean="0">
                          <a:solidFill>
                            <a:schemeClr val="tx1"/>
                          </a:solidFill>
                          <a:latin typeface="+mn-ea"/>
                          <a:ea typeface="+mn-ea"/>
                          <a:cs typeface="Times New Roman"/>
                        </a:rPr>
                        <a:t>14</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Jeonnam</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Jeong</a:t>
                      </a:r>
                      <a:r>
                        <a:rPr lang="en-US" altLang="ko-KR" sz="1400" b="1" kern="100" dirty="0" smtClean="0">
                          <a:solidFill>
                            <a:schemeClr val="tx1"/>
                          </a:solidFill>
                          <a:latin typeface="+mn-ea"/>
                          <a:ea typeface="+mn-ea"/>
                          <a:cs typeface="Times New Roman"/>
                        </a:rPr>
                        <a:t>-up</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Extension</a:t>
                      </a:r>
                      <a:r>
                        <a:rPr lang="en-US" altLang="ko-KR" sz="1400" b="1" kern="100" baseline="0" dirty="0" smtClean="0">
                          <a:solidFill>
                            <a:schemeClr val="tx1"/>
                          </a:solidFill>
                          <a:latin typeface="+mn-ea"/>
                          <a:ea typeface="+mn-ea"/>
                          <a:cs typeface="Times New Roman"/>
                        </a:rPr>
                        <a:t> of Building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1472">
                <a:tc>
                  <a:txBody>
                    <a:bodyPr/>
                    <a:lstStyle/>
                    <a:p>
                      <a:pPr algn="ctr" latinLnBrk="0">
                        <a:spcAft>
                          <a:spcPts val="0"/>
                        </a:spcAft>
                      </a:pPr>
                      <a:r>
                        <a:rPr lang="en-US" altLang="ko-KR" sz="1400" b="1" kern="100" smtClean="0">
                          <a:latin typeface="+mn-ea"/>
                          <a:ea typeface="+mn-ea"/>
                          <a:cs typeface="Times New Roman"/>
                        </a:rPr>
                        <a:t>15</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Ulsan,</a:t>
                      </a:r>
                      <a:r>
                        <a:rPr lang="en-US" altLang="ko-KR" sz="1400" b="1" kern="100" baseline="0" dirty="0" smtClean="0">
                          <a:latin typeface="+mn-ea"/>
                          <a:ea typeface="+mn-ea"/>
                          <a:cs typeface="Times New Roman"/>
                        </a:rPr>
                        <a:t> </a:t>
                      </a:r>
                      <a:r>
                        <a:rPr lang="en-US" altLang="ko-KR" sz="1400" b="1" kern="100" baseline="0" dirty="0" err="1" smtClean="0">
                          <a:latin typeface="+mn-ea"/>
                          <a:ea typeface="+mn-ea"/>
                          <a:cs typeface="Times New Roman"/>
                        </a:rPr>
                        <a:t>Busan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West</a:t>
                      </a:r>
                      <a:r>
                        <a:rPr lang="en-US" altLang="ko-KR" sz="1400" b="1" kern="100" baseline="0" dirty="0" smtClean="0">
                          <a:latin typeface="+mn-ea"/>
                          <a:ea typeface="+mn-ea"/>
                          <a:cs typeface="Times New Roman"/>
                        </a:rPr>
                        <a:t> </a:t>
                      </a:r>
                      <a:r>
                        <a:rPr lang="en-US" altLang="ko-KR" sz="1400" b="1" kern="100" baseline="0" dirty="0" err="1" smtClean="0">
                          <a:latin typeface="+mn-ea"/>
                          <a:ea typeface="+mn-ea"/>
                          <a:cs typeface="Times New Roman"/>
                        </a:rPr>
                        <a:t>Busan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1"/>
          <p:cNvSpPr>
            <a:spLocks noChangeArrowheads="1"/>
          </p:cNvSpPr>
          <p:nvPr/>
        </p:nvSpPr>
        <p:spPr bwMode="auto">
          <a:xfrm>
            <a:off x="899592" y="796642"/>
            <a:ext cx="774437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 </a:t>
            </a:r>
            <a:r>
              <a:rPr kumimoji="1" lang="en-US" altLang="ko-KR" sz="2000" b="1" dirty="0" smtClean="0">
                <a:solidFill>
                  <a:srgbClr val="000000"/>
                </a:solidFill>
                <a:latin typeface="맑은 고딕" pitchFamily="50" charset="-127"/>
                <a:ea typeface="맑은 고딕" pitchFamily="50" charset="-127"/>
                <a:cs typeface="굴림" pitchFamily="50" charset="-127"/>
              </a:rPr>
              <a:t>Church Buildings with Ongoing Restoration</a:t>
            </a:r>
            <a:endParaRPr kumimoji="1" lang="ko-KR" altLang="en-US" sz="20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5" name="Rectangle 1"/>
          <p:cNvSpPr>
            <a:spLocks noChangeArrowheads="1"/>
          </p:cNvSpPr>
          <p:nvPr/>
        </p:nvSpPr>
        <p:spPr bwMode="auto">
          <a:xfrm>
            <a:off x="0" y="277197"/>
            <a:ext cx="950122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a:t>
            </a:r>
            <a:r>
              <a:rPr kumimoji="1" lang="en-US" altLang="ko-KR" sz="24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sz="2200" b="1" dirty="0" smtClean="0">
                <a:solidFill>
                  <a:srgbClr val="000000"/>
                </a:solidFill>
                <a:latin typeface="맑은 고딕" pitchFamily="50" charset="-127"/>
                <a:ea typeface="맑은 고딕" pitchFamily="50" charset="-127"/>
                <a:cs typeface="굴림" pitchFamily="50" charset="-127"/>
              </a:rPr>
              <a:t>Details on the Present State of Church Buildings Restorations </a:t>
            </a:r>
            <a:endParaRPr kumimoji="1" lang="en-US" altLang="ko-KR" sz="22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170519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표 5"/>
          <p:cNvGraphicFramePr>
            <a:graphicFrameLocks noGrp="1"/>
          </p:cNvGraphicFramePr>
          <p:nvPr>
            <p:extLst>
              <p:ext uri="{D42A27DB-BD31-4B8C-83A1-F6EECF244321}">
                <p14:modId xmlns="" xmlns:p14="http://schemas.microsoft.com/office/powerpoint/2010/main" val="3773130452"/>
              </p:ext>
            </p:extLst>
          </p:nvPr>
        </p:nvGraphicFramePr>
        <p:xfrm>
          <a:off x="467544" y="1340768"/>
          <a:ext cx="8352927" cy="4389547"/>
        </p:xfrm>
        <a:graphic>
          <a:graphicData uri="http://schemas.openxmlformats.org/drawingml/2006/table">
            <a:tbl>
              <a:tblPr/>
              <a:tblGrid>
                <a:gridCol w="975905"/>
                <a:gridCol w="2085402"/>
                <a:gridCol w="1607635"/>
                <a:gridCol w="1918977"/>
                <a:gridCol w="1765008"/>
              </a:tblGrid>
              <a:tr h="352321">
                <a:tc>
                  <a:txBody>
                    <a:bodyPr/>
                    <a:lstStyle/>
                    <a:p>
                      <a:pPr algn="ctr" latinLnBrk="0">
                        <a:spcAft>
                          <a:spcPts val="0"/>
                        </a:spcAft>
                      </a:pPr>
                      <a:r>
                        <a:rPr lang="en-US" sz="1400" b="1" kern="0" dirty="0">
                          <a:solidFill>
                            <a:srgbClr val="000000"/>
                          </a:solidFill>
                          <a:latin typeface="+mn-ea"/>
                          <a:ea typeface="+mn-ea"/>
                          <a:cs typeface="굴림"/>
                        </a:rPr>
                        <a:t>No</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Regional</a:t>
                      </a:r>
                      <a:r>
                        <a:rPr lang="en-US" altLang="ko-KR" sz="1400" b="1" kern="0" baseline="0" dirty="0" smtClean="0">
                          <a:solidFill>
                            <a:srgbClr val="000000"/>
                          </a:solidFill>
                          <a:latin typeface="+mn-ea"/>
                          <a:ea typeface="+mn-ea"/>
                          <a:cs typeface="Times New Roman"/>
                        </a:rPr>
                        <a:t> HQ</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Church</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Category</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ctr" latinLnBrk="0">
                        <a:spcAft>
                          <a:spcPts val="0"/>
                        </a:spcAft>
                      </a:pPr>
                      <a:r>
                        <a:rPr lang="en-US" altLang="ko-KR" sz="1400" b="1" kern="0" dirty="0" smtClean="0">
                          <a:solidFill>
                            <a:srgbClr val="000000"/>
                          </a:solidFill>
                          <a:latin typeface="+mn-ea"/>
                          <a:ea typeface="+mn-ea"/>
                          <a:cs typeface="Times New Roman"/>
                        </a:rPr>
                        <a:t>Period</a:t>
                      </a:r>
                      <a:endParaRPr lang="ko-KR" sz="1400"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r>
              <a:tr h="352321">
                <a:tc>
                  <a:txBody>
                    <a:bodyPr/>
                    <a:lstStyle/>
                    <a:p>
                      <a:pPr algn="ctr" latinLnBrk="0">
                        <a:spcAft>
                          <a:spcPts val="0"/>
                        </a:spcAft>
                      </a:pPr>
                      <a:r>
                        <a:rPr lang="en-US" altLang="ko-KR" sz="1400" b="1" kern="100" dirty="0" smtClean="0">
                          <a:latin typeface="+mn-ea"/>
                          <a:ea typeface="+mn-ea"/>
                          <a:cs typeface="Times New Roman"/>
                        </a:rPr>
                        <a:t>15</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Busan</a:t>
                      </a:r>
                      <a:r>
                        <a:rPr lang="en-US" altLang="ko-KR" sz="1400" b="1" kern="100" dirty="0" smtClean="0">
                          <a:latin typeface="+mn-ea"/>
                          <a:ea typeface="+mn-ea"/>
                          <a:cs typeface="Times New Roman"/>
                        </a:rPr>
                        <a:t>,</a:t>
                      </a:r>
                      <a:r>
                        <a:rPr lang="en-US" altLang="ko-KR" sz="1400" b="1" kern="100" baseline="0" dirty="0" smtClean="0">
                          <a:latin typeface="+mn-ea"/>
                          <a:ea typeface="+mn-ea"/>
                          <a:cs typeface="Times New Roman"/>
                        </a:rPr>
                        <a:t> Ulsan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West</a:t>
                      </a:r>
                      <a:r>
                        <a:rPr lang="en-US" altLang="ko-KR" sz="1400" b="1" kern="100" baseline="0" dirty="0" smtClean="0">
                          <a:latin typeface="+mn-ea"/>
                          <a:ea typeface="+mn-ea"/>
                          <a:cs typeface="Times New Roman"/>
                        </a:rPr>
                        <a:t> </a:t>
                      </a:r>
                      <a:r>
                        <a:rPr lang="en-US" altLang="ko-KR" sz="1400" b="1" kern="100" baseline="0" dirty="0" err="1" smtClean="0">
                          <a:latin typeface="+mn-ea"/>
                          <a:ea typeface="+mn-ea"/>
                          <a:cs typeface="Times New Roman"/>
                        </a:rPr>
                        <a:t>Busan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smtClean="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a:txBody>
                    <a:bodyPr/>
                    <a:lstStyle/>
                    <a:p>
                      <a:pPr algn="ctr" latinLnBrk="0">
                        <a:spcAft>
                          <a:spcPts val="0"/>
                        </a:spcAft>
                      </a:pPr>
                      <a:r>
                        <a:rPr lang="en-US" altLang="ko-KR" sz="1400" b="1" kern="100" smtClean="0">
                          <a:latin typeface="+mn-ea"/>
                          <a:ea typeface="+mn-ea"/>
                          <a:cs typeface="Times New Roman"/>
                        </a:rPr>
                        <a:t>16</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solidFill>
                            <a:schemeClr val="tx1"/>
                          </a:solidFill>
                          <a:latin typeface="+mn-ea"/>
                          <a:ea typeface="+mn-ea"/>
                          <a:cs typeface="Times New Roman"/>
                        </a:rPr>
                        <a:t>Busan</a:t>
                      </a:r>
                      <a:r>
                        <a:rPr lang="en-US" altLang="ko-KR" sz="1400" b="1" kern="100" dirty="0" smtClean="0">
                          <a:solidFill>
                            <a:schemeClr val="tx1"/>
                          </a:solidFill>
                          <a:latin typeface="+mn-ea"/>
                          <a:ea typeface="+mn-ea"/>
                          <a:cs typeface="Times New Roman"/>
                        </a:rPr>
                        <a:t>,</a:t>
                      </a:r>
                      <a:r>
                        <a:rPr lang="en-US" altLang="ko-KR" sz="1400" b="1" kern="100" baseline="0" dirty="0" smtClean="0">
                          <a:solidFill>
                            <a:schemeClr val="tx1"/>
                          </a:solidFill>
                          <a:latin typeface="+mn-ea"/>
                          <a:ea typeface="+mn-ea"/>
                          <a:cs typeface="Times New Roman"/>
                        </a:rPr>
                        <a:t> Ulsan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North</a:t>
                      </a:r>
                      <a:r>
                        <a:rPr lang="en-US" altLang="ko-KR" sz="1400" b="1" kern="100" baseline="0" dirty="0" smtClean="0">
                          <a:solidFill>
                            <a:schemeClr val="tx1"/>
                          </a:solidFill>
                          <a:latin typeface="+mn-ea"/>
                          <a:ea typeface="+mn-ea"/>
                          <a:cs typeface="Times New Roman"/>
                        </a:rPr>
                        <a:t> </a:t>
                      </a:r>
                      <a:r>
                        <a:rPr lang="en-US" altLang="ko-KR" sz="1400" b="1" kern="100" baseline="0" dirty="0" err="1" smtClean="0">
                          <a:solidFill>
                            <a:schemeClr val="tx1"/>
                          </a:solidFill>
                          <a:latin typeface="+mn-ea"/>
                          <a:ea typeface="+mn-ea"/>
                          <a:cs typeface="Times New Roman"/>
                        </a:rPr>
                        <a:t>Busan</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solidFill>
                            <a:schemeClr val="tx1"/>
                          </a:solidFill>
                          <a:latin typeface="+mn-ea"/>
                          <a:ea typeface="+mn-ea"/>
                          <a:cs typeface="Times New Roman"/>
                        </a:rPr>
                        <a:t>Purchase</a:t>
                      </a:r>
                      <a:r>
                        <a:rPr lang="en-US" altLang="ko-KR" sz="1400" b="1" kern="100" baseline="0" dirty="0" smtClean="0">
                          <a:solidFill>
                            <a:schemeClr val="tx1"/>
                          </a:solidFill>
                          <a:latin typeface="+mn-ea"/>
                          <a:ea typeface="+mn-ea"/>
                          <a:cs typeface="Times New Roman"/>
                        </a:rPr>
                        <a:t> of Building</a:t>
                      </a:r>
                      <a:endParaRPr lang="ko-KR" sz="1400" b="1" kern="100" dirty="0">
                        <a:solidFill>
                          <a:schemeClr val="tx1"/>
                        </a:solidFill>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a:txBody>
                    <a:bodyPr/>
                    <a:lstStyle/>
                    <a:p>
                      <a:pPr algn="ctr" latinLnBrk="0">
                        <a:spcAft>
                          <a:spcPts val="0"/>
                        </a:spcAft>
                      </a:pPr>
                      <a:r>
                        <a:rPr lang="en-US" altLang="ko-KR" sz="1400" b="1" kern="100" smtClean="0">
                          <a:latin typeface="+mn-ea"/>
                          <a:ea typeface="+mn-ea"/>
                          <a:cs typeface="Times New Roman"/>
                        </a:rPr>
                        <a:t>17</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Jeon-nam</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Geomundo</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a:txBody>
                    <a:bodyPr/>
                    <a:lstStyle/>
                    <a:p>
                      <a:pPr algn="ctr" latinLnBrk="0">
                        <a:spcAft>
                          <a:spcPts val="0"/>
                        </a:spcAft>
                      </a:pPr>
                      <a:r>
                        <a:rPr lang="en-US" altLang="ko-KR" sz="1400" b="1" kern="100" smtClean="0">
                          <a:latin typeface="+mn-ea"/>
                          <a:ea typeface="+mn-ea"/>
                          <a:cs typeface="Times New Roman"/>
                        </a:rPr>
                        <a:t>18</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Daegu</a:t>
                      </a:r>
                      <a:r>
                        <a:rPr lang="en-US" altLang="ko-KR" sz="1400" b="1" kern="100" dirty="0" smtClean="0">
                          <a:latin typeface="+mn-ea"/>
                          <a:ea typeface="+mn-ea"/>
                          <a:cs typeface="Times New Roman"/>
                        </a:rPr>
                        <a:t>,</a:t>
                      </a:r>
                      <a:r>
                        <a:rPr lang="en-US" altLang="ko-KR" sz="1400" b="1" kern="100" baseline="0" dirty="0" smtClean="0">
                          <a:latin typeface="+mn-ea"/>
                          <a:ea typeface="+mn-ea"/>
                          <a:cs typeface="Times New Roman"/>
                        </a:rPr>
                        <a:t> </a:t>
                      </a:r>
                      <a:r>
                        <a:rPr lang="en-US" altLang="ko-KR" sz="1400" b="1" kern="100" baseline="0" dirty="0" err="1" smtClean="0">
                          <a:latin typeface="+mn-ea"/>
                          <a:ea typeface="+mn-ea"/>
                          <a:cs typeface="Times New Roman"/>
                        </a:rPr>
                        <a:t>Gyeongbuk</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Ullungdo</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218">
                <a:tc>
                  <a:txBody>
                    <a:bodyPr/>
                    <a:lstStyle/>
                    <a:p>
                      <a:pPr algn="ctr" latinLnBrk="0">
                        <a:spcAft>
                          <a:spcPts val="0"/>
                        </a:spcAft>
                      </a:pPr>
                      <a:r>
                        <a:rPr lang="en-US" altLang="ko-KR" sz="1400" b="1" kern="100" smtClean="0">
                          <a:latin typeface="+mn-ea"/>
                          <a:ea typeface="+mn-ea"/>
                          <a:cs typeface="Times New Roman"/>
                        </a:rPr>
                        <a:t>19</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Jeju</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Jeju</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a:txBody>
                    <a:bodyPr/>
                    <a:lstStyle/>
                    <a:p>
                      <a:pPr algn="ctr" latinLnBrk="0">
                        <a:spcAft>
                          <a:spcPts val="0"/>
                        </a:spcAft>
                      </a:pPr>
                      <a:r>
                        <a:rPr lang="en-US" altLang="ko-KR" sz="1400" b="1" kern="100" smtClean="0">
                          <a:latin typeface="+mn-ea"/>
                          <a:ea typeface="+mn-ea"/>
                          <a:cs typeface="Times New Roman"/>
                        </a:rPr>
                        <a:t>20</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Jeon-nam</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Yeonggwang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Construction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a:txBody>
                    <a:bodyPr/>
                    <a:lstStyle/>
                    <a:p>
                      <a:pPr algn="ctr" latinLnBrk="0">
                        <a:spcAft>
                          <a:spcPts val="0"/>
                        </a:spcAft>
                      </a:pPr>
                      <a:r>
                        <a:rPr lang="en-US" altLang="ko-KR" sz="1400" b="1" kern="100" smtClean="0">
                          <a:latin typeface="+mn-ea"/>
                          <a:ea typeface="+mn-ea"/>
                          <a:cs typeface="Times New Roman"/>
                        </a:rPr>
                        <a:t>21</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Gyeonggi</a:t>
                      </a:r>
                      <a:r>
                        <a:rPr lang="en-US" altLang="ko-KR" sz="1400" b="1" kern="100" dirty="0" smtClean="0">
                          <a:latin typeface="+mn-ea"/>
                          <a:ea typeface="+mn-ea"/>
                          <a:cs typeface="Times New Roman"/>
                        </a:rPr>
                        <a:t>,</a:t>
                      </a:r>
                      <a:r>
                        <a:rPr lang="en-US" altLang="ko-KR" sz="1400" b="1" kern="100" baseline="0" dirty="0" smtClean="0">
                          <a:latin typeface="+mn-ea"/>
                          <a:ea typeface="+mn-ea"/>
                          <a:cs typeface="Times New Roman"/>
                        </a:rPr>
                        <a:t> </a:t>
                      </a:r>
                      <a:r>
                        <a:rPr lang="en-US" altLang="ko-KR" sz="1400" b="1" kern="100" baseline="0" dirty="0" err="1" smtClean="0">
                          <a:latin typeface="+mn-ea"/>
                          <a:ea typeface="+mn-ea"/>
                          <a:cs typeface="Times New Roman"/>
                        </a:rPr>
                        <a:t>Nambu</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Gunpo</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Purchase</a:t>
                      </a:r>
                      <a:r>
                        <a:rPr lang="en-US" altLang="ko-KR" sz="1400" b="1" kern="100" baseline="0" dirty="0" smtClean="0">
                          <a:latin typeface="+mn-ea"/>
                          <a:ea typeface="+mn-ea"/>
                          <a:cs typeface="Times New Roman"/>
                        </a:rPr>
                        <a:t> of Building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a:txBody>
                    <a:bodyPr/>
                    <a:lstStyle/>
                    <a:p>
                      <a:pPr algn="ctr" latinLnBrk="0">
                        <a:spcAft>
                          <a:spcPts val="0"/>
                        </a:spcAft>
                      </a:pPr>
                      <a:r>
                        <a:rPr lang="en-US" altLang="ko-KR" sz="1400" b="1" kern="100" smtClean="0">
                          <a:latin typeface="+mn-ea"/>
                          <a:ea typeface="+mn-ea"/>
                          <a:cs typeface="Times New Roman"/>
                        </a:rPr>
                        <a:t>22</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Gangwon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Jeongseon</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Remodeling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a:txBody>
                    <a:bodyPr/>
                    <a:lstStyle/>
                    <a:p>
                      <a:pPr algn="ctr" latinLnBrk="0">
                        <a:spcAft>
                          <a:spcPts val="0"/>
                        </a:spcAft>
                      </a:pPr>
                      <a:r>
                        <a:rPr lang="en-US" altLang="ko-KR" sz="1400" b="1" kern="100" smtClean="0">
                          <a:latin typeface="+mn-ea"/>
                          <a:ea typeface="+mn-ea"/>
                          <a:cs typeface="Times New Roman"/>
                        </a:rPr>
                        <a:t>23</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Gangnam</a:t>
                      </a:r>
                      <a:r>
                        <a:rPr lang="en-US" altLang="ko-KR" sz="1400" b="1" kern="100" dirty="0" smtClean="0">
                          <a:latin typeface="+mn-ea"/>
                          <a:ea typeface="+mn-ea"/>
                          <a:cs typeface="Times New Roman"/>
                        </a:rPr>
                        <a:t>,</a:t>
                      </a:r>
                      <a:r>
                        <a:rPr lang="en-US" altLang="ko-KR" sz="1400" b="1" kern="100" baseline="0" dirty="0" smtClean="0">
                          <a:latin typeface="+mn-ea"/>
                          <a:ea typeface="+mn-ea"/>
                          <a:cs typeface="Times New Roman"/>
                        </a:rPr>
                        <a:t> Seoul</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err="1" smtClean="0">
                          <a:latin typeface="+mn-ea"/>
                          <a:ea typeface="+mn-ea"/>
                          <a:cs typeface="Times New Roman"/>
                        </a:rPr>
                        <a:t>Guro</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Purchase</a:t>
                      </a:r>
                      <a:r>
                        <a:rPr lang="en-US" altLang="ko-KR" sz="1400" b="1" kern="100" baseline="0" dirty="0" smtClean="0">
                          <a:latin typeface="+mn-ea"/>
                          <a:ea typeface="+mn-ea"/>
                          <a:cs typeface="Times New Roman"/>
                        </a:rPr>
                        <a:t> of Building</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0">
                        <a:spcAft>
                          <a:spcPts val="0"/>
                        </a:spcAft>
                      </a:pPr>
                      <a:r>
                        <a:rPr lang="en-US" altLang="ko-KR" sz="1400" b="1" kern="100" dirty="0" smtClean="0">
                          <a:latin typeface="+mn-ea"/>
                          <a:ea typeface="+mn-ea"/>
                          <a:cs typeface="Times New Roman"/>
                        </a:rPr>
                        <a:t>Under</a:t>
                      </a:r>
                      <a:r>
                        <a:rPr lang="en-US" altLang="ko-KR" sz="1400" b="1" kern="100" baseline="0" dirty="0" smtClean="0">
                          <a:latin typeface="+mn-ea"/>
                          <a:ea typeface="+mn-ea"/>
                          <a:cs typeface="Times New Roman"/>
                        </a:rPr>
                        <a:t> Preparation</a:t>
                      </a:r>
                      <a:endParaRPr lang="ko-KR" altLang="en-US"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321">
                <a:tc gridSpan="2">
                  <a:txBody>
                    <a:bodyPr/>
                    <a:lstStyle/>
                    <a:p>
                      <a:pPr algn="ctr" latinLnBrk="0">
                        <a:spcAft>
                          <a:spcPts val="0"/>
                        </a:spcAft>
                      </a:pPr>
                      <a:r>
                        <a:rPr lang="en-US" sz="1400" b="1" kern="0" dirty="0" smtClean="0">
                          <a:latin typeface="+mn-ea"/>
                          <a:ea typeface="+mn-ea"/>
                          <a:cs typeface="굴림"/>
                        </a:rPr>
                        <a:t>Total </a:t>
                      </a:r>
                      <a:r>
                        <a:rPr lang="en-US" altLang="ko-KR" sz="1400" b="1" kern="0" dirty="0" smtClean="0">
                          <a:latin typeface="+mn-ea"/>
                          <a:ea typeface="+mn-ea"/>
                          <a:cs typeface="굴림"/>
                        </a:rPr>
                        <a:t>22</a:t>
                      </a:r>
                      <a:r>
                        <a:rPr lang="en-US" altLang="ko-KR" sz="1400" b="1" kern="0" baseline="0" dirty="0" smtClean="0">
                          <a:latin typeface="+mn-ea"/>
                          <a:ea typeface="+mn-ea"/>
                          <a:cs typeface="굴림"/>
                        </a:rPr>
                        <a:t> regions</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pPr latinLnBrk="1"/>
                      <a:endParaRPr lang="ko-KR" altLang="en-US"/>
                    </a:p>
                  </a:txBody>
                  <a:tcPr/>
                </a:tc>
                <a:tc gridSpan="2">
                  <a:txBody>
                    <a:bodyPr/>
                    <a:lstStyle/>
                    <a:p>
                      <a:pPr algn="ctr" latinLnBrk="0">
                        <a:spcAft>
                          <a:spcPts val="0"/>
                        </a:spcAft>
                      </a:pPr>
                      <a:r>
                        <a:rPr lang="en-US" altLang="ko-KR" sz="1400" b="1" kern="0" dirty="0" smtClean="0">
                          <a:solidFill>
                            <a:srgbClr val="000000"/>
                          </a:solidFill>
                          <a:latin typeface="+mn-ea"/>
                          <a:ea typeface="+mn-ea"/>
                          <a:cs typeface="굴림"/>
                        </a:rPr>
                        <a:t>Total No</a:t>
                      </a:r>
                      <a:r>
                        <a:rPr lang="en-US" altLang="ko-KR" sz="1400" b="1" kern="0" baseline="0" dirty="0" smtClean="0">
                          <a:solidFill>
                            <a:srgbClr val="000000"/>
                          </a:solidFill>
                          <a:latin typeface="+mn-ea"/>
                          <a:ea typeface="+mn-ea"/>
                          <a:cs typeface="굴림"/>
                        </a:rPr>
                        <a:t> of </a:t>
                      </a:r>
                      <a:r>
                        <a:rPr lang="en-US" altLang="ko-KR" sz="1400" b="1" kern="0" dirty="0" smtClean="0">
                          <a:solidFill>
                            <a:srgbClr val="000000"/>
                          </a:solidFill>
                          <a:latin typeface="+mn-ea"/>
                          <a:ea typeface="+mn-ea"/>
                          <a:cs typeface="굴림"/>
                        </a:rPr>
                        <a:t>New</a:t>
                      </a:r>
                      <a:r>
                        <a:rPr lang="en-US" altLang="ko-KR" sz="1400" b="1" kern="0" baseline="0" dirty="0" smtClean="0">
                          <a:solidFill>
                            <a:srgbClr val="000000"/>
                          </a:solidFill>
                          <a:latin typeface="+mn-ea"/>
                          <a:ea typeface="+mn-ea"/>
                          <a:cs typeface="굴림"/>
                        </a:rPr>
                        <a:t> Construction. Extension of Building</a:t>
                      </a:r>
                      <a:r>
                        <a:rPr lang="ko-KR" altLang="ko-KR" sz="1400" b="1" kern="0" dirty="0" smtClean="0">
                          <a:solidFill>
                            <a:srgbClr val="000000"/>
                          </a:solidFill>
                          <a:latin typeface="+mn-ea"/>
                          <a:ea typeface="+mn-ea"/>
                          <a:cs typeface="굴림"/>
                        </a:rPr>
                        <a:t>·</a:t>
                      </a:r>
                      <a:r>
                        <a:rPr lang="ko-KR" altLang="en-US" sz="1400" b="1" kern="0" baseline="0" dirty="0" smtClean="0">
                          <a:solidFill>
                            <a:srgbClr val="000000"/>
                          </a:solidFill>
                          <a:latin typeface="+mn-ea"/>
                          <a:ea typeface="+mn-ea"/>
                          <a:cs typeface="굴림"/>
                        </a:rPr>
                        <a:t> </a:t>
                      </a:r>
                      <a:r>
                        <a:rPr lang="en-US" altLang="ko-KR" sz="1400" b="1" kern="0" baseline="0" dirty="0" smtClean="0">
                          <a:solidFill>
                            <a:srgbClr val="000000"/>
                          </a:solidFill>
                          <a:latin typeface="+mn-ea"/>
                          <a:ea typeface="+mn-ea"/>
                          <a:cs typeface="굴림"/>
                        </a:rPr>
                        <a:t>Purchase of Building -</a:t>
                      </a:r>
                      <a:r>
                        <a:rPr lang="ko-KR" sz="1400" b="1" kern="0" dirty="0" smtClean="0">
                          <a:latin typeface="+mn-ea"/>
                          <a:ea typeface="+mn-ea"/>
                          <a:cs typeface="굴림"/>
                        </a:rPr>
                        <a:t> </a:t>
                      </a:r>
                      <a:r>
                        <a:rPr lang="en-US" altLang="ko-KR" sz="1400" b="1" kern="0" dirty="0" smtClean="0">
                          <a:latin typeface="+mn-ea"/>
                          <a:ea typeface="+mn-ea"/>
                          <a:cs typeface="굴림"/>
                        </a:rPr>
                        <a:t>12</a:t>
                      </a:r>
                      <a:r>
                        <a:rPr lang="en-US" altLang="ko-KR" sz="1400" b="1" kern="0" baseline="0" dirty="0" smtClean="0">
                          <a:latin typeface="+mn-ea"/>
                          <a:ea typeface="+mn-ea"/>
                          <a:cs typeface="굴림"/>
                        </a:rPr>
                        <a:t> </a:t>
                      </a:r>
                      <a:r>
                        <a:rPr lang="en-US" sz="1400" b="1" kern="0" dirty="0" smtClean="0">
                          <a:latin typeface="+mn-ea"/>
                          <a:ea typeface="+mn-ea"/>
                          <a:cs typeface="굴림"/>
                        </a:rPr>
                        <a:t> </a:t>
                      </a:r>
                    </a:p>
                    <a:p>
                      <a:pPr algn="ctr" latinLnBrk="0">
                        <a:spcAft>
                          <a:spcPts val="0"/>
                        </a:spcAft>
                      </a:pPr>
                      <a:r>
                        <a:rPr lang="en-US" sz="1400" b="1" kern="0" dirty="0" smtClean="0">
                          <a:latin typeface="+mn-ea"/>
                          <a:ea typeface="+mn-ea"/>
                          <a:cs typeface="굴림"/>
                        </a:rPr>
                        <a:t>/No</a:t>
                      </a:r>
                      <a:r>
                        <a:rPr lang="en-US" sz="1400" b="1" kern="0" baseline="0" dirty="0" smtClean="0">
                          <a:latin typeface="+mn-ea"/>
                          <a:ea typeface="+mn-ea"/>
                          <a:cs typeface="굴림"/>
                        </a:rPr>
                        <a:t> of Remodeling cases -</a:t>
                      </a:r>
                      <a:r>
                        <a:rPr lang="en-US" sz="1400" b="1" kern="0" dirty="0" smtClean="0">
                          <a:latin typeface="+mn-ea"/>
                          <a:ea typeface="+mn-ea"/>
                          <a:cs typeface="굴림"/>
                        </a:rPr>
                        <a:t> </a:t>
                      </a:r>
                      <a:r>
                        <a:rPr lang="en-US" altLang="ko-KR" sz="1400" b="1" kern="0" dirty="0" smtClean="0">
                          <a:latin typeface="+mn-ea"/>
                          <a:ea typeface="+mn-ea"/>
                          <a:cs typeface="굴림"/>
                        </a:rPr>
                        <a:t>11</a:t>
                      </a:r>
                      <a:endParaRPr lang="ko-KR" sz="1400" b="1" kern="100" dirty="0">
                        <a:latin typeface="+mn-ea"/>
                        <a:ea typeface="+mn-ea"/>
                        <a:cs typeface="Times New Roman"/>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hMerge="1">
                  <a:txBody>
                    <a:bodyPr/>
                    <a:lstStyle/>
                    <a:p>
                      <a:pPr latinLnBrk="1"/>
                      <a:endParaRPr lang="ko-KR" altLang="en-US"/>
                    </a:p>
                  </a:txBody>
                  <a:tcPr/>
                </a:tc>
                <a:tc>
                  <a:txBody>
                    <a:bodyPr/>
                    <a:lstStyle/>
                    <a:p>
                      <a:endParaRPr lang="ko-KR" sz="1400" b="1" kern="100" dirty="0">
                        <a:latin typeface="+mn-ea"/>
                        <a:ea typeface="+mn-ea"/>
                      </a:endParaRPr>
                    </a:p>
                  </a:txBody>
                  <a:tcPr marL="35108" marR="3510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r>
            </a:tbl>
          </a:graphicData>
        </a:graphic>
      </p:graphicFrame>
      <p:sp>
        <p:nvSpPr>
          <p:cNvPr id="5" name="Rectangle 1"/>
          <p:cNvSpPr>
            <a:spLocks noChangeArrowheads="1"/>
          </p:cNvSpPr>
          <p:nvPr/>
        </p:nvSpPr>
        <p:spPr bwMode="auto">
          <a:xfrm>
            <a:off x="0" y="277197"/>
            <a:ext cx="950122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a:t>
            </a:r>
            <a:r>
              <a:rPr kumimoji="1" lang="en-US" altLang="ko-KR" sz="2400" b="1" i="0" u="none" strike="noStrike" cap="none" normalizeH="0" dirty="0" smtClean="0">
                <a:ln>
                  <a:noFill/>
                </a:ln>
                <a:solidFill>
                  <a:srgbClr val="000000"/>
                </a:solidFill>
                <a:effectLst/>
                <a:latin typeface="맑은 고딕" pitchFamily="50" charset="-127"/>
                <a:ea typeface="맑은 고딕" pitchFamily="50" charset="-127"/>
                <a:cs typeface="굴림" pitchFamily="50" charset="-127"/>
              </a:rPr>
              <a:t> </a:t>
            </a:r>
            <a:r>
              <a:rPr kumimoji="1" lang="en-US" altLang="ko-KR" sz="2200" b="1" dirty="0" smtClean="0">
                <a:solidFill>
                  <a:srgbClr val="000000"/>
                </a:solidFill>
                <a:latin typeface="맑은 고딕" pitchFamily="50" charset="-127"/>
                <a:ea typeface="맑은 고딕" pitchFamily="50" charset="-127"/>
                <a:cs typeface="굴림" pitchFamily="50" charset="-127"/>
              </a:rPr>
              <a:t>Details on the Present State of Church Buildings Restorations </a:t>
            </a:r>
            <a:endParaRPr kumimoji="1" lang="en-US" altLang="ko-KR" sz="22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
        <p:nvSpPr>
          <p:cNvPr id="9" name="Rectangle 1"/>
          <p:cNvSpPr>
            <a:spLocks noChangeArrowheads="1"/>
          </p:cNvSpPr>
          <p:nvPr/>
        </p:nvSpPr>
        <p:spPr bwMode="auto">
          <a:xfrm>
            <a:off x="899592" y="796642"/>
            <a:ext cx="774437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rgbClr val="000000"/>
                </a:solidFill>
                <a:effectLst/>
                <a:latin typeface="맑은 고딕" pitchFamily="50" charset="-127"/>
                <a:ea typeface="맑은 고딕" pitchFamily="50" charset="-127"/>
                <a:cs typeface="굴림" pitchFamily="50" charset="-127"/>
              </a:rPr>
              <a:t>2) </a:t>
            </a:r>
            <a:r>
              <a:rPr kumimoji="1" lang="en-US" altLang="ko-KR" sz="2000" b="1" dirty="0" smtClean="0">
                <a:solidFill>
                  <a:srgbClr val="000000"/>
                </a:solidFill>
                <a:latin typeface="맑은 고딕" pitchFamily="50" charset="-127"/>
                <a:ea typeface="맑은 고딕" pitchFamily="50" charset="-127"/>
                <a:cs typeface="굴림" pitchFamily="50" charset="-127"/>
              </a:rPr>
              <a:t>Church Buildings with Ongoing Restoration</a:t>
            </a:r>
            <a:endParaRPr kumimoji="1" lang="ko-KR" altLang="en-US" sz="2000" b="0" i="0" u="none" strike="noStrike" cap="none" normalizeH="0" baseline="0" dirty="0" smtClean="0">
              <a:ln>
                <a:noFill/>
              </a:ln>
              <a:solidFill>
                <a:schemeClr val="tx1"/>
              </a:solidFill>
              <a:effectLst/>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49379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_x215333008" descr="EMB00000c8c3348"/>
          <p:cNvPicPr/>
          <p:nvPr/>
        </p:nvPicPr>
        <p:blipFill>
          <a:blip r:embed="rId2" cstate="email"/>
          <a:srcRect/>
          <a:stretch>
            <a:fillRect/>
          </a:stretch>
        </p:blipFill>
        <p:spPr bwMode="auto">
          <a:xfrm>
            <a:off x="899592" y="1556792"/>
            <a:ext cx="3672408" cy="2304256"/>
          </a:xfrm>
          <a:prstGeom prst="rect">
            <a:avLst/>
          </a:prstGeom>
          <a:noFill/>
          <a:ln w="9525">
            <a:noFill/>
            <a:miter lim="800000"/>
            <a:headEnd/>
            <a:tailEnd/>
          </a:ln>
        </p:spPr>
      </p:pic>
      <p:pic>
        <p:nvPicPr>
          <p:cNvPr id="9" name="_x250157152" descr="EMB00000d04265f"/>
          <p:cNvPicPr/>
          <p:nvPr/>
        </p:nvPicPr>
        <p:blipFill>
          <a:blip r:embed="rId3" cstate="email"/>
          <a:srcRect/>
          <a:stretch>
            <a:fillRect/>
          </a:stretch>
        </p:blipFill>
        <p:spPr bwMode="auto">
          <a:xfrm>
            <a:off x="4716016" y="1556792"/>
            <a:ext cx="3672408" cy="2304256"/>
          </a:xfrm>
          <a:prstGeom prst="rect">
            <a:avLst/>
          </a:prstGeom>
          <a:noFill/>
          <a:ln w="9525">
            <a:noFill/>
            <a:miter lim="800000"/>
            <a:headEnd/>
            <a:tailEnd/>
          </a:ln>
        </p:spPr>
      </p:pic>
      <p:pic>
        <p:nvPicPr>
          <p:cNvPr id="10" name="_x215333488" descr="EMB00000c8c334b"/>
          <p:cNvPicPr/>
          <p:nvPr/>
        </p:nvPicPr>
        <p:blipFill>
          <a:blip r:embed="rId4" cstate="email"/>
          <a:srcRect/>
          <a:stretch>
            <a:fillRect/>
          </a:stretch>
        </p:blipFill>
        <p:spPr bwMode="auto">
          <a:xfrm>
            <a:off x="899592" y="3933056"/>
            <a:ext cx="3672408" cy="2304256"/>
          </a:xfrm>
          <a:prstGeom prst="rect">
            <a:avLst/>
          </a:prstGeom>
          <a:noFill/>
          <a:ln w="9525">
            <a:noFill/>
            <a:miter lim="800000"/>
            <a:headEnd/>
            <a:tailEnd/>
          </a:ln>
        </p:spPr>
      </p:pic>
      <p:pic>
        <p:nvPicPr>
          <p:cNvPr id="12" name="_x250757896" descr="EMB00000d042662"/>
          <p:cNvPicPr/>
          <p:nvPr/>
        </p:nvPicPr>
        <p:blipFill>
          <a:blip r:embed="rId5" cstate="email"/>
          <a:srcRect/>
          <a:stretch>
            <a:fillRect/>
          </a:stretch>
        </p:blipFill>
        <p:spPr bwMode="auto">
          <a:xfrm>
            <a:off x="4716016" y="3933056"/>
            <a:ext cx="3672408" cy="2304256"/>
          </a:xfrm>
          <a:prstGeom prst="rect">
            <a:avLst/>
          </a:prstGeom>
          <a:noFill/>
          <a:ln w="9525">
            <a:noFill/>
            <a:miter lim="800000"/>
            <a:headEnd/>
            <a:tailEnd/>
          </a:ln>
        </p:spPr>
      </p:pic>
      <p:sp>
        <p:nvSpPr>
          <p:cNvPr id="13" name="Rectangle 1"/>
          <p:cNvSpPr>
            <a:spLocks noChangeArrowheads="1"/>
          </p:cNvSpPr>
          <p:nvPr/>
        </p:nvSpPr>
        <p:spPr bwMode="auto">
          <a:xfrm>
            <a:off x="827584" y="620688"/>
            <a:ext cx="7659191"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Muju</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400" b="1" i="0" u="none" strike="noStrike" cap="none" normalizeH="0" dirty="0" err="1" smtClean="0">
                <a:ln>
                  <a:noFill/>
                </a:ln>
                <a:solidFill>
                  <a:schemeClr val="tx1"/>
                </a:solidFill>
                <a:latin typeface="굴림" pitchFamily="50" charset="-127"/>
                <a:ea typeface="굴림" pitchFamily="50" charset="-127"/>
                <a:cs typeface="굴림" pitchFamily="50" charset="-127"/>
              </a:rPr>
              <a:t>Jeonbuk</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May 2009</a:t>
            </a:r>
            <a:r>
              <a:rPr kumimoji="1" lang="ko-KR" altLang="en-US" sz="24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Remodeling</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- 1</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grpSp>
        <p:nvGrpSpPr>
          <p:cNvPr id="11" name="그룹 10"/>
          <p:cNvGrpSpPr/>
          <p:nvPr/>
        </p:nvGrpSpPr>
        <p:grpSpPr>
          <a:xfrm>
            <a:off x="827584" y="1124744"/>
            <a:ext cx="7632848" cy="5184576"/>
            <a:chOff x="827584" y="1124744"/>
            <a:chExt cx="7632848" cy="5184576"/>
          </a:xfrm>
        </p:grpSpPr>
        <p:sp>
          <p:nvSpPr>
            <p:cNvPr id="1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5" name="직선 연결선 14"/>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직선 연결선 15"/>
            <p:cNvCxnSpPr>
              <a:stCxn id="14" idx="0"/>
              <a:endCxn id="14"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 Renovations</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 Renovations</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961429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_x222299560" descr="EMB000023384f16"/>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5" name="Rectangle 1"/>
          <p:cNvSpPr>
            <a:spLocks noChangeArrowheads="1"/>
          </p:cNvSpPr>
          <p:nvPr/>
        </p:nvSpPr>
        <p:spPr bwMode="auto">
          <a:xfrm>
            <a:off x="827584" y="620688"/>
            <a:ext cx="7632848" cy="830997"/>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dirty="0" err="1" smtClean="0">
                <a:latin typeface="굴림" pitchFamily="50" charset="-127"/>
                <a:ea typeface="굴림" pitchFamily="50" charset="-127"/>
                <a:cs typeface="굴림" pitchFamily="50" charset="-127"/>
              </a:rPr>
              <a:t>Yangcheon</a:t>
            </a:r>
            <a:r>
              <a:rPr kumimoji="1" lang="en-US" altLang="ko-KR" sz="2400" b="1" dirty="0" smtClean="0">
                <a:latin typeface="굴림" pitchFamily="50" charset="-127"/>
                <a:ea typeface="굴림" pitchFamily="50" charset="-127"/>
                <a:cs typeface="굴림" pitchFamily="50" charset="-127"/>
              </a:rPr>
              <a:t> Church, Seoul</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from June 2009</a:t>
            </a:r>
            <a:r>
              <a:rPr kumimoji="1" lang="en-US" altLang="ko-KR" sz="2400" b="1" dirty="0" smtClean="0">
                <a:latin typeface="굴림" pitchFamily="50" charset="-127"/>
                <a:ea typeface="굴림" pitchFamily="50" charset="-127"/>
                <a:cs typeface="굴림" pitchFamily="50" charset="-127"/>
              </a:rPr>
              <a:t> to Jan 2011</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24222343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76" y="2000240"/>
            <a:ext cx="7286676" cy="3877985"/>
          </a:xfrm>
          <a:prstGeom prst="rect">
            <a:avLst/>
          </a:prstGeom>
          <a:noFill/>
        </p:spPr>
        <p:txBody>
          <a:bodyPr wrap="square" rtlCol="0">
            <a:spAutoFit/>
          </a:bodyPr>
          <a:lstStyle/>
          <a:p>
            <a:pPr marL="457200" indent="-457200">
              <a:lnSpc>
                <a:spcPct val="150000"/>
              </a:lnSpc>
            </a:pPr>
            <a:r>
              <a:rPr lang="en-US" altLang="ko-KR" sz="2800" dirty="0" smtClean="0">
                <a:latin typeface="HY동녘B" pitchFamily="18" charset="-127"/>
                <a:ea typeface="HY동녘B" pitchFamily="18" charset="-127"/>
              </a:rPr>
              <a:t>Ⅰ. Innovation</a:t>
            </a:r>
          </a:p>
          <a:p>
            <a:pPr marL="457200" indent="-457200">
              <a:lnSpc>
                <a:spcPct val="150000"/>
              </a:lnSpc>
            </a:pPr>
            <a:endParaRPr lang="en-US" altLang="ko-KR" sz="1000" dirty="0" smtClean="0">
              <a:latin typeface="HY동녘B" pitchFamily="18" charset="-127"/>
              <a:ea typeface="HY동녘B" pitchFamily="18" charset="-127"/>
            </a:endParaRPr>
          </a:p>
          <a:p>
            <a:pPr marL="457200" indent="-457200">
              <a:lnSpc>
                <a:spcPct val="150000"/>
              </a:lnSpc>
            </a:pPr>
            <a:r>
              <a:rPr lang="en-US" altLang="ko-KR" sz="2800" dirty="0" smtClean="0">
                <a:latin typeface="HY동녘B" pitchFamily="18" charset="-127"/>
                <a:ea typeface="HY동녘B" pitchFamily="18" charset="-127"/>
              </a:rPr>
              <a:t>Ⅱ. Growth  </a:t>
            </a:r>
          </a:p>
          <a:p>
            <a:pPr marL="457200" indent="-457200">
              <a:lnSpc>
                <a:spcPct val="150000"/>
              </a:lnSpc>
            </a:pPr>
            <a:r>
              <a:rPr lang="en-US" altLang="ko-KR" sz="2800" dirty="0" smtClean="0">
                <a:latin typeface="HY동녘B" pitchFamily="18" charset="-127"/>
                <a:ea typeface="HY동녘B" pitchFamily="18" charset="-127"/>
              </a:rPr>
              <a:t>     </a:t>
            </a:r>
            <a:r>
              <a:rPr lang="en-US" altLang="ko-KR" sz="2000" dirty="0" smtClean="0">
                <a:latin typeface="HY동녘B" pitchFamily="18" charset="-127"/>
                <a:ea typeface="HY동녘B" pitchFamily="18" charset="-127"/>
              </a:rPr>
              <a:t>(Registered members, worship, and donations)</a:t>
            </a:r>
          </a:p>
          <a:p>
            <a:pPr marL="457200" indent="-457200">
              <a:lnSpc>
                <a:spcPct val="150000"/>
              </a:lnSpc>
            </a:pPr>
            <a:endParaRPr lang="en-US" altLang="ko-KR" sz="800" dirty="0" smtClean="0">
              <a:latin typeface="HY동녘B" pitchFamily="18" charset="-127"/>
              <a:ea typeface="HY동녘B" pitchFamily="18" charset="-127"/>
            </a:endParaRPr>
          </a:p>
          <a:p>
            <a:pPr marL="457200" indent="-457200">
              <a:lnSpc>
                <a:spcPct val="150000"/>
              </a:lnSpc>
            </a:pPr>
            <a:r>
              <a:rPr lang="en-US" altLang="ko-KR" sz="2800" dirty="0" smtClean="0">
                <a:latin typeface="HY동녘B" pitchFamily="18" charset="-127"/>
                <a:ea typeface="HY동녘B" pitchFamily="18" charset="-127"/>
              </a:rPr>
              <a:t>III. Environmental Restoration of Church Buildings</a:t>
            </a:r>
          </a:p>
          <a:p>
            <a:pPr marL="457200" indent="-457200">
              <a:lnSpc>
                <a:spcPct val="150000"/>
              </a:lnSpc>
            </a:pPr>
            <a:r>
              <a:rPr lang="en-US" altLang="ko-KR" sz="600" dirty="0" smtClean="0">
                <a:latin typeface="HY동녘B" pitchFamily="18" charset="-127"/>
                <a:ea typeface="HY동녘B" pitchFamily="18" charset="-127"/>
              </a:rPr>
              <a:t>`</a:t>
            </a:r>
          </a:p>
        </p:txBody>
      </p:sp>
      <p:sp>
        <p:nvSpPr>
          <p:cNvPr id="3" name="위쪽 리본 2"/>
          <p:cNvSpPr/>
          <p:nvPr/>
        </p:nvSpPr>
        <p:spPr>
          <a:xfrm>
            <a:off x="2589406" y="692696"/>
            <a:ext cx="4214842" cy="792088"/>
          </a:xfrm>
          <a:prstGeom prst="ribbon2">
            <a:avLst>
              <a:gd name="adj1" fmla="val 16667"/>
              <a:gd name="adj2" fmla="val 70523"/>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ko-KR" sz="2800" dirty="0" smtClean="0">
                <a:latin typeface="HY동녘B" pitchFamily="18" charset="-127"/>
                <a:ea typeface="HY동녘B" pitchFamily="18" charset="-127"/>
              </a:rPr>
              <a:t>Outline</a:t>
            </a:r>
            <a:endParaRPr lang="ko-KR" altLang="en-US" sz="2800" dirty="0">
              <a:latin typeface="HY동녘B" pitchFamily="18" charset="-127"/>
              <a:ea typeface="HY동녘B" pitchFamily="18" charset="-127"/>
            </a:endParaRPr>
          </a:p>
        </p:txBody>
      </p:sp>
      <p:sp>
        <p:nvSpPr>
          <p:cNvPr id="4" name="슬라이드 번호 개체 틀 3"/>
          <p:cNvSpPr>
            <a:spLocks noGrp="1"/>
          </p:cNvSpPr>
          <p:nvPr>
            <p:ph type="sldNum" sz="quarter" idx="12"/>
          </p:nvPr>
        </p:nvSpPr>
        <p:spPr/>
        <p:txBody>
          <a:bodyPr/>
          <a:lstStyle/>
          <a:p>
            <a:fld id="{BC42B74B-D5C9-4CA1-BCEE-3C0CC6EC1B5C}" type="slidenum">
              <a:rPr lang="ko-KR" altLang="en-US" smtClean="0"/>
              <a:pPr/>
              <a:t>2</a:t>
            </a:fld>
            <a:endParaRPr lang="ko-KR" altLang="en-US" dirty="0"/>
          </a:p>
        </p:txBody>
      </p:sp>
    </p:spTree>
    <p:extLst>
      <p:ext uri="{BB962C8B-B14F-4D97-AF65-F5344CB8AC3E}">
        <p14:creationId xmlns="" xmlns:p14="http://schemas.microsoft.com/office/powerpoint/2010/main" val="2758570814"/>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_x222291560" descr="EMB000023384f11"/>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
        <p:nvSpPr>
          <p:cNvPr id="6"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7" name="Rectangle 1"/>
          <p:cNvSpPr>
            <a:spLocks noChangeArrowheads="1"/>
          </p:cNvSpPr>
          <p:nvPr/>
        </p:nvSpPr>
        <p:spPr bwMode="auto">
          <a:xfrm>
            <a:off x="827584" y="620688"/>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err="1" smtClean="0">
                <a:latin typeface="굴림" pitchFamily="50" charset="-127"/>
                <a:ea typeface="굴림" pitchFamily="50" charset="-127"/>
                <a:cs typeface="굴림" pitchFamily="50" charset="-127"/>
              </a:rPr>
              <a:t>Gwangyang</a:t>
            </a:r>
            <a:r>
              <a:rPr kumimoji="1" lang="en-US" altLang="ko-KR" sz="2400" b="1" dirty="0" smtClean="0">
                <a:latin typeface="굴림" pitchFamily="50" charset="-127"/>
                <a:ea typeface="굴림" pitchFamily="50" charset="-127"/>
                <a:cs typeface="굴림" pitchFamily="50" charset="-127"/>
              </a:rPr>
              <a:t> Church, </a:t>
            </a:r>
            <a:r>
              <a:rPr kumimoji="1" lang="en-US" altLang="ko-KR" sz="2400" b="1" dirty="0" err="1" smtClean="0">
                <a:latin typeface="굴림" pitchFamily="50" charset="-127"/>
                <a:ea typeface="굴림" pitchFamily="50" charset="-127"/>
                <a:cs typeface="굴림" pitchFamily="50" charset="-127"/>
              </a:rPr>
              <a:t>Jeonnam</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Construction of New Church (June 2009)</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700451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827584" y="620688"/>
            <a:ext cx="7632848" cy="461665"/>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Gwangyang</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Jeonnam</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 New Church (June 2009)</a:t>
            </a:r>
          </a:p>
        </p:txBody>
      </p:sp>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3491" name="Picture 3"/>
          <p:cNvPicPr>
            <a:picLocks noChangeAspect="1" noChangeArrowheads="1"/>
          </p:cNvPicPr>
          <p:nvPr/>
        </p:nvPicPr>
        <p:blipFill>
          <a:blip r:embed="rId2" cstate="email"/>
          <a:srcRect/>
          <a:stretch>
            <a:fillRect/>
          </a:stretch>
        </p:blipFill>
        <p:spPr bwMode="auto">
          <a:xfrm>
            <a:off x="899592" y="1196753"/>
            <a:ext cx="3672408" cy="2448272"/>
          </a:xfrm>
          <a:prstGeom prst="rect">
            <a:avLst/>
          </a:prstGeom>
          <a:noFill/>
          <a:ln w="9525">
            <a:noFill/>
            <a:miter lim="800000"/>
            <a:headEnd/>
            <a:tailEnd/>
          </a:ln>
        </p:spPr>
      </p:pic>
      <p:pic>
        <p:nvPicPr>
          <p:cNvPr id="63492" name="Picture 4"/>
          <p:cNvPicPr>
            <a:picLocks noChangeAspect="1" noChangeArrowheads="1"/>
          </p:cNvPicPr>
          <p:nvPr/>
        </p:nvPicPr>
        <p:blipFill>
          <a:blip r:embed="rId3" cstate="email"/>
          <a:srcRect/>
          <a:stretch>
            <a:fillRect/>
          </a:stretch>
        </p:blipFill>
        <p:spPr bwMode="auto">
          <a:xfrm>
            <a:off x="899592" y="3789041"/>
            <a:ext cx="3672407" cy="2458958"/>
          </a:xfrm>
          <a:prstGeom prst="rect">
            <a:avLst/>
          </a:prstGeom>
          <a:noFill/>
          <a:ln w="9525">
            <a:noFill/>
            <a:miter lim="800000"/>
            <a:headEnd/>
            <a:tailEnd/>
          </a:ln>
        </p:spPr>
      </p:pic>
      <p:pic>
        <p:nvPicPr>
          <p:cNvPr id="63493" name="Picture 5"/>
          <p:cNvPicPr>
            <a:picLocks noChangeAspect="1" noChangeArrowheads="1"/>
          </p:cNvPicPr>
          <p:nvPr/>
        </p:nvPicPr>
        <p:blipFill>
          <a:blip r:embed="rId4" cstate="email"/>
          <a:srcRect/>
          <a:stretch>
            <a:fillRect/>
          </a:stretch>
        </p:blipFill>
        <p:spPr bwMode="auto">
          <a:xfrm>
            <a:off x="4713283" y="3789040"/>
            <a:ext cx="3675141" cy="2448272"/>
          </a:xfrm>
          <a:prstGeom prst="rect">
            <a:avLst/>
          </a:prstGeom>
          <a:noFill/>
          <a:ln w="9525">
            <a:noFill/>
            <a:miter lim="800000"/>
            <a:headEnd/>
            <a:tailEnd/>
          </a:ln>
        </p:spPr>
      </p:pic>
      <p:pic>
        <p:nvPicPr>
          <p:cNvPr id="63494" name="Picture 6"/>
          <p:cNvPicPr>
            <a:picLocks noChangeAspect="1" noChangeArrowheads="1"/>
          </p:cNvPicPr>
          <p:nvPr/>
        </p:nvPicPr>
        <p:blipFill>
          <a:blip r:embed="rId5" cstate="email"/>
          <a:srcRect/>
          <a:stretch>
            <a:fillRect/>
          </a:stretch>
        </p:blipFill>
        <p:spPr bwMode="auto">
          <a:xfrm>
            <a:off x="4716015" y="1196752"/>
            <a:ext cx="3693037" cy="2448272"/>
          </a:xfrm>
          <a:prstGeom prst="rect">
            <a:avLst/>
          </a:prstGeom>
          <a:noFill/>
          <a:ln w="9525">
            <a:noFill/>
            <a:miter lim="800000"/>
            <a:headEnd/>
            <a:tailEnd/>
          </a:ln>
        </p:spPr>
      </p:pic>
    </p:spTree>
    <p:extLst>
      <p:ext uri="{BB962C8B-B14F-4D97-AF65-F5344CB8AC3E}">
        <p14:creationId xmlns="" xmlns:p14="http://schemas.microsoft.com/office/powerpoint/2010/main" val="20414581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_x250798176" descr="EMB00000d04266a"/>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0" name="Rectangle 1"/>
          <p:cNvSpPr>
            <a:spLocks noChangeArrowheads="1"/>
          </p:cNvSpPr>
          <p:nvPr/>
        </p:nvSpPr>
        <p:spPr bwMode="auto">
          <a:xfrm>
            <a:off x="827584" y="620688"/>
            <a:ext cx="7632848"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East Ulsan</a:t>
            </a:r>
            <a:r>
              <a:rPr kumimoji="1" lang="ko-KR" altLang="en-US" sz="24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Church</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(Aug 2009)</a:t>
            </a:r>
          </a:p>
        </p:txBody>
      </p:sp>
      <p:sp>
        <p:nvSpPr>
          <p:cNvPr id="11"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Tree>
    <p:extLst>
      <p:ext uri="{BB962C8B-B14F-4D97-AF65-F5344CB8AC3E}">
        <p14:creationId xmlns="" xmlns:p14="http://schemas.microsoft.com/office/powerpoint/2010/main" val="3199439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5" name="Rectangle 1"/>
          <p:cNvSpPr>
            <a:spLocks noChangeArrowheads="1"/>
          </p:cNvSpPr>
          <p:nvPr/>
        </p:nvSpPr>
        <p:spPr bwMode="auto">
          <a:xfrm>
            <a:off x="827584" y="620688"/>
            <a:ext cx="7632848" cy="415498"/>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100" b="1" dirty="0" smtClean="0">
                <a:latin typeface="굴림" pitchFamily="50" charset="-127"/>
                <a:ea typeface="굴림" pitchFamily="50" charset="-127"/>
                <a:cs typeface="굴림" pitchFamily="50" charset="-127"/>
              </a:rPr>
              <a:t>East Ulsan Church</a:t>
            </a:r>
            <a:r>
              <a:rPr kumimoji="1" lang="en-US" altLang="ko-KR" sz="2100" b="1" i="0" u="none" strike="noStrike" cap="none" normalizeH="0" baseline="0" dirty="0" smtClean="0">
                <a:ln>
                  <a:noFill/>
                </a:ln>
                <a:solidFill>
                  <a:schemeClr val="tx1"/>
                </a:solidFill>
                <a:latin typeface="굴림" pitchFamily="50" charset="-127"/>
                <a:ea typeface="굴림" pitchFamily="50" charset="-127"/>
                <a:cs typeface="굴림" pitchFamily="50" charset="-127"/>
              </a:rPr>
              <a:t>: Newly</a:t>
            </a:r>
            <a:r>
              <a:rPr kumimoji="1" lang="en-US" altLang="ko-KR" sz="2100" b="1" i="0" u="none" strike="noStrike" cap="none" normalizeH="0" dirty="0" smtClean="0">
                <a:ln>
                  <a:noFill/>
                </a:ln>
                <a:solidFill>
                  <a:schemeClr val="tx1"/>
                </a:solidFill>
                <a:latin typeface="굴림" pitchFamily="50" charset="-127"/>
                <a:ea typeface="굴림" pitchFamily="50" charset="-127"/>
                <a:cs typeface="굴림" pitchFamily="50" charset="-127"/>
              </a:rPr>
              <a:t> Renovated Church (Aug 2009)</a:t>
            </a:r>
            <a:endParaRPr kumimoji="1" lang="en-US" altLang="ko-KR" sz="21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4513" name="_x210000992" descr="EMB00001a6447be"/>
          <p:cNvPicPr>
            <a:picLocks noChangeAspect="1" noChangeArrowheads="1"/>
          </p:cNvPicPr>
          <p:nvPr/>
        </p:nvPicPr>
        <p:blipFill>
          <a:blip r:embed="rId2" cstate="email"/>
          <a:srcRect/>
          <a:stretch>
            <a:fillRect/>
          </a:stretch>
        </p:blipFill>
        <p:spPr bwMode="auto">
          <a:xfrm>
            <a:off x="899592" y="1196751"/>
            <a:ext cx="3672408" cy="2448273"/>
          </a:xfrm>
          <a:prstGeom prst="rect">
            <a:avLst/>
          </a:prstGeom>
          <a:noFill/>
        </p:spPr>
      </p:pic>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4515" name="_x135603296" descr="EMB00001a6447c1"/>
          <p:cNvPicPr>
            <a:picLocks noChangeAspect="1" noChangeArrowheads="1"/>
          </p:cNvPicPr>
          <p:nvPr/>
        </p:nvPicPr>
        <p:blipFill>
          <a:blip r:embed="rId3" cstate="email"/>
          <a:srcRect/>
          <a:stretch>
            <a:fillRect/>
          </a:stretch>
        </p:blipFill>
        <p:spPr bwMode="auto">
          <a:xfrm>
            <a:off x="4716017" y="1196753"/>
            <a:ext cx="3672407" cy="2448271"/>
          </a:xfrm>
          <a:prstGeom prst="rect">
            <a:avLst/>
          </a:prstGeom>
          <a:noFill/>
        </p:spPr>
      </p:pic>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4517" name="_x135603296" descr="EMB00001a6447c4"/>
          <p:cNvPicPr>
            <a:picLocks noChangeAspect="1" noChangeArrowheads="1"/>
          </p:cNvPicPr>
          <p:nvPr/>
        </p:nvPicPr>
        <p:blipFill>
          <a:blip r:embed="rId4" cstate="email"/>
          <a:srcRect/>
          <a:stretch>
            <a:fillRect/>
          </a:stretch>
        </p:blipFill>
        <p:spPr bwMode="auto">
          <a:xfrm>
            <a:off x="899592" y="3789040"/>
            <a:ext cx="3672408" cy="2438009"/>
          </a:xfrm>
          <a:prstGeom prst="rect">
            <a:avLst/>
          </a:prstGeom>
          <a:noFill/>
        </p:spPr>
      </p:pic>
      <p:sp>
        <p:nvSpPr>
          <p:cNvPr id="645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4519" name="_x211183576" descr="EMB00001a6447c7"/>
          <p:cNvPicPr>
            <a:picLocks noChangeAspect="1" noChangeArrowheads="1"/>
          </p:cNvPicPr>
          <p:nvPr/>
        </p:nvPicPr>
        <p:blipFill>
          <a:blip r:embed="rId5" cstate="email"/>
          <a:srcRect/>
          <a:stretch>
            <a:fillRect/>
          </a:stretch>
        </p:blipFill>
        <p:spPr bwMode="auto">
          <a:xfrm>
            <a:off x="4716016" y="3789040"/>
            <a:ext cx="3672408" cy="2448272"/>
          </a:xfrm>
          <a:prstGeom prst="rect">
            <a:avLst/>
          </a:prstGeom>
          <a:noFill/>
        </p:spPr>
      </p:pic>
    </p:spTree>
    <p:extLst>
      <p:ext uri="{BB962C8B-B14F-4D97-AF65-F5344CB8AC3E}">
        <p14:creationId xmlns="" xmlns:p14="http://schemas.microsoft.com/office/powerpoint/2010/main" val="30555748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_x45474952" descr="EMB00001cac6032"/>
          <p:cNvPicPr/>
          <p:nvPr/>
        </p:nvPicPr>
        <p:blipFill>
          <a:blip r:embed="rId2" cstate="email"/>
          <a:srcRect/>
          <a:stretch>
            <a:fillRect/>
          </a:stretch>
        </p:blipFill>
        <p:spPr bwMode="auto">
          <a:xfrm>
            <a:off x="899592" y="1556792"/>
            <a:ext cx="3672408" cy="2304256"/>
          </a:xfrm>
          <a:prstGeom prst="rect">
            <a:avLst/>
          </a:prstGeom>
          <a:noFill/>
          <a:ln w="9525">
            <a:noFill/>
            <a:miter lim="800000"/>
            <a:headEnd/>
            <a:tailEnd/>
          </a:ln>
        </p:spPr>
      </p:pic>
      <p:pic>
        <p:nvPicPr>
          <p:cNvPr id="14" name="_x188390168" descr="EMB0000248433c5"/>
          <p:cNvPicPr/>
          <p:nvPr/>
        </p:nvPicPr>
        <p:blipFill>
          <a:blip r:embed="rId3" cstate="email"/>
          <a:srcRect/>
          <a:stretch>
            <a:fillRect/>
          </a:stretch>
        </p:blipFill>
        <p:spPr bwMode="auto">
          <a:xfrm>
            <a:off x="4716016" y="1556792"/>
            <a:ext cx="3672408" cy="2304256"/>
          </a:xfrm>
          <a:prstGeom prst="rect">
            <a:avLst/>
          </a:prstGeom>
          <a:noFill/>
          <a:ln w="9525">
            <a:noFill/>
            <a:miter lim="800000"/>
            <a:headEnd/>
            <a:tailEnd/>
          </a:ln>
        </p:spPr>
      </p:pic>
      <p:pic>
        <p:nvPicPr>
          <p:cNvPr id="19" name="_x45475032" descr="EMB00001cac6038"/>
          <p:cNvPicPr/>
          <p:nvPr/>
        </p:nvPicPr>
        <p:blipFill>
          <a:blip r:embed="rId4" cstate="email"/>
          <a:srcRect/>
          <a:stretch>
            <a:fillRect/>
          </a:stretch>
        </p:blipFill>
        <p:spPr bwMode="auto">
          <a:xfrm>
            <a:off x="899592" y="3967560"/>
            <a:ext cx="3672408" cy="2269752"/>
          </a:xfrm>
          <a:prstGeom prst="rect">
            <a:avLst/>
          </a:prstGeom>
          <a:noFill/>
          <a:ln w="9525">
            <a:noFill/>
            <a:miter lim="800000"/>
            <a:headEnd/>
            <a:tailEnd/>
          </a:ln>
        </p:spPr>
      </p:pic>
      <p:pic>
        <p:nvPicPr>
          <p:cNvPr id="20" name="_x44244488" descr="EMB00001cac6035"/>
          <p:cNvPicPr/>
          <p:nvPr/>
        </p:nvPicPr>
        <p:blipFill>
          <a:blip r:embed="rId5" cstate="email"/>
          <a:srcRect/>
          <a:stretch>
            <a:fillRect/>
          </a:stretch>
        </p:blipFill>
        <p:spPr bwMode="auto">
          <a:xfrm>
            <a:off x="4716016" y="3958934"/>
            <a:ext cx="3672408" cy="2304256"/>
          </a:xfrm>
          <a:prstGeom prst="rect">
            <a:avLst/>
          </a:prstGeom>
          <a:noFill/>
          <a:ln w="9525">
            <a:noFill/>
            <a:miter lim="800000"/>
            <a:headEnd/>
            <a:tailEnd/>
          </a:ln>
        </p:spPr>
      </p:pic>
      <p:sp>
        <p:nvSpPr>
          <p:cNvPr id="8" name="Rectangle 1"/>
          <p:cNvSpPr>
            <a:spLocks noChangeArrowheads="1"/>
          </p:cNvSpPr>
          <p:nvPr/>
        </p:nvSpPr>
        <p:spPr bwMode="auto">
          <a:xfrm>
            <a:off x="827584" y="620688"/>
            <a:ext cx="7659191" cy="464592"/>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err="1" smtClean="0">
                <a:latin typeface="굴림" pitchFamily="50" charset="-127"/>
                <a:ea typeface="굴림" pitchFamily="50" charset="-127"/>
                <a:cs typeface="굴림" pitchFamily="50" charset="-127"/>
              </a:rPr>
              <a:t>Icheon</a:t>
            </a:r>
            <a:r>
              <a:rPr kumimoji="1" lang="en-US" altLang="ko-KR" sz="2400" b="1" dirty="0" smtClean="0">
                <a:latin typeface="굴림" pitchFamily="50" charset="-127"/>
                <a:ea typeface="굴림" pitchFamily="50" charset="-127"/>
                <a:cs typeface="굴림" pitchFamily="50" charset="-127"/>
              </a:rPr>
              <a:t> Church, </a:t>
            </a:r>
            <a:r>
              <a:rPr kumimoji="1" lang="en-US" altLang="ko-KR" sz="2400" b="1" dirty="0" err="1" smtClean="0">
                <a:latin typeface="굴림" pitchFamily="50" charset="-127"/>
                <a:ea typeface="굴림" pitchFamily="50" charset="-127"/>
                <a:cs typeface="굴림" pitchFamily="50" charset="-127"/>
              </a:rPr>
              <a:t>Gyeongi</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Remodeling (Sep. 2009)</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grpSp>
        <p:nvGrpSpPr>
          <p:cNvPr id="15" name="그룹 14"/>
          <p:cNvGrpSpPr/>
          <p:nvPr/>
        </p:nvGrpSpPr>
        <p:grpSpPr>
          <a:xfrm>
            <a:off x="827584" y="1124744"/>
            <a:ext cx="7632848" cy="5184576"/>
            <a:chOff x="827584" y="1124744"/>
            <a:chExt cx="7632848" cy="5184576"/>
          </a:xfrm>
        </p:grpSpPr>
        <p:sp>
          <p:nvSpPr>
            <p:cNvPr id="16"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8" name="직선 연결선 17"/>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직선 연결선 20"/>
            <p:cNvCxnSpPr>
              <a:stCxn id="16" idx="0"/>
              <a:endCxn id="16"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23" name="TextBox 22"/>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4" name="직선 연결선 23"/>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702662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descr="IMG_2104.JPG"/>
          <p:cNvPicPr/>
          <p:nvPr/>
        </p:nvPicPr>
        <p:blipFill>
          <a:blip r:embed="rId2" cstate="email"/>
          <a:stretch>
            <a:fillRect/>
          </a:stretch>
        </p:blipFill>
        <p:spPr>
          <a:xfrm>
            <a:off x="913447" y="4035507"/>
            <a:ext cx="3672408" cy="2232248"/>
          </a:xfrm>
          <a:prstGeom prst="rect">
            <a:avLst/>
          </a:prstGeom>
        </p:spPr>
      </p:pic>
      <p:pic>
        <p:nvPicPr>
          <p:cNvPr id="5" name="그림 4"/>
          <p:cNvPicPr/>
          <p:nvPr/>
        </p:nvPicPr>
        <p:blipFill>
          <a:blip r:embed="rId3" cstate="email"/>
          <a:srcRect/>
          <a:stretch>
            <a:fillRect/>
          </a:stretch>
        </p:blipFill>
        <p:spPr bwMode="auto">
          <a:xfrm>
            <a:off x="4729871" y="4035508"/>
            <a:ext cx="3672408" cy="2232248"/>
          </a:xfrm>
          <a:prstGeom prst="rect">
            <a:avLst/>
          </a:prstGeom>
          <a:noFill/>
          <a:ln w="9525">
            <a:noFill/>
            <a:miter lim="800000"/>
            <a:headEnd/>
            <a:tailEnd/>
          </a:ln>
        </p:spPr>
      </p:pic>
      <p:pic>
        <p:nvPicPr>
          <p:cNvPr id="6" name="그림 5" descr="IMG_2091.JPG"/>
          <p:cNvPicPr/>
          <p:nvPr/>
        </p:nvPicPr>
        <p:blipFill>
          <a:blip r:embed="rId4" cstate="email"/>
          <a:stretch>
            <a:fillRect/>
          </a:stretch>
        </p:blipFill>
        <p:spPr>
          <a:xfrm>
            <a:off x="913447" y="1587235"/>
            <a:ext cx="3672408" cy="2304256"/>
          </a:xfrm>
          <a:prstGeom prst="rect">
            <a:avLst/>
          </a:prstGeom>
        </p:spPr>
      </p:pic>
      <p:pic>
        <p:nvPicPr>
          <p:cNvPr id="7" name="그림 6"/>
          <p:cNvPicPr/>
          <p:nvPr/>
        </p:nvPicPr>
        <p:blipFill>
          <a:blip r:embed="rId5" cstate="email"/>
          <a:srcRect/>
          <a:stretch>
            <a:fillRect/>
          </a:stretch>
        </p:blipFill>
        <p:spPr bwMode="auto">
          <a:xfrm>
            <a:off x="4729871" y="1587236"/>
            <a:ext cx="3672408" cy="2304256"/>
          </a:xfrm>
          <a:prstGeom prst="rect">
            <a:avLst/>
          </a:prstGeom>
          <a:noFill/>
          <a:ln w="9525">
            <a:noFill/>
            <a:miter lim="800000"/>
            <a:headEnd/>
            <a:tailEnd/>
          </a:ln>
        </p:spPr>
      </p:pic>
      <p:sp>
        <p:nvSpPr>
          <p:cNvPr id="9" name="Rectangle 1"/>
          <p:cNvSpPr>
            <a:spLocks noChangeArrowheads="1"/>
          </p:cNvSpPr>
          <p:nvPr/>
        </p:nvSpPr>
        <p:spPr bwMode="auto">
          <a:xfrm>
            <a:off x="827584" y="620688"/>
            <a:ext cx="7632848"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Gangdong</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dirty="0" smtClean="0">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a:t>
            </a:r>
            <a:r>
              <a:rPr kumimoji="1" lang="ko-KR" altLang="en-US" sz="2000" b="1" dirty="0" smtClean="0">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Remodeling (June 2009/ Dec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2011)</a:t>
            </a:r>
          </a:p>
        </p:txBody>
      </p:sp>
      <p:grpSp>
        <p:nvGrpSpPr>
          <p:cNvPr id="11" name="그룹 10"/>
          <p:cNvGrpSpPr/>
          <p:nvPr/>
        </p:nvGrpSpPr>
        <p:grpSpPr>
          <a:xfrm>
            <a:off x="827584" y="1124744"/>
            <a:ext cx="7632848" cy="5184576"/>
            <a:chOff x="827584" y="1124744"/>
            <a:chExt cx="7632848" cy="5184576"/>
          </a:xfrm>
        </p:grpSpPr>
        <p:sp>
          <p:nvSpPr>
            <p:cNvPr id="12"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3" name="직선 연결선 12"/>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12" idx="0"/>
              <a:endCxn id="12"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6" name="TextBox 15"/>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18" name="직선 연결선 17"/>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806697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_x222306280" descr="EMB000023384f0c"/>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
        <p:nvSpPr>
          <p:cNvPr id="6" name="Rectangle 1"/>
          <p:cNvSpPr>
            <a:spLocks noChangeArrowheads="1"/>
          </p:cNvSpPr>
          <p:nvPr/>
        </p:nvSpPr>
        <p:spPr bwMode="auto">
          <a:xfrm>
            <a:off x="714348" y="642918"/>
            <a:ext cx="7959258" cy="461665"/>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Nowon</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Construction of New Church (Oct.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2009)</a:t>
            </a:r>
          </a:p>
        </p:txBody>
      </p:sp>
      <p:sp>
        <p:nvSpPr>
          <p:cNvPr id="7"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Tree>
    <p:extLst>
      <p:ext uri="{BB962C8B-B14F-4D97-AF65-F5344CB8AC3E}">
        <p14:creationId xmlns="" xmlns:p14="http://schemas.microsoft.com/office/powerpoint/2010/main" val="3570583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4" name="직선 연결선 13"/>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직선 연결선 14"/>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604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042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04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042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6" name="Rectangle 1"/>
          <p:cNvSpPr>
            <a:spLocks noChangeArrowheads="1"/>
          </p:cNvSpPr>
          <p:nvPr/>
        </p:nvSpPr>
        <p:spPr bwMode="auto">
          <a:xfrm>
            <a:off x="827584" y="614173"/>
            <a:ext cx="7632848" cy="461665"/>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Nowon</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Newly Constructed Church (Oct.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pic>
        <p:nvPicPr>
          <p:cNvPr id="3074" name="Picture 2"/>
          <p:cNvPicPr>
            <a:picLocks noChangeAspect="1" noChangeArrowheads="1"/>
          </p:cNvPicPr>
          <p:nvPr/>
        </p:nvPicPr>
        <p:blipFill>
          <a:blip r:embed="rId2" cstate="email"/>
          <a:srcRect/>
          <a:stretch>
            <a:fillRect/>
          </a:stretch>
        </p:blipFill>
        <p:spPr bwMode="auto">
          <a:xfrm>
            <a:off x="899592" y="1196752"/>
            <a:ext cx="3672408" cy="2448272"/>
          </a:xfrm>
          <a:prstGeom prst="rect">
            <a:avLst/>
          </a:prstGeom>
          <a:noFill/>
          <a:ln w="9525">
            <a:noFill/>
            <a:miter lim="800000"/>
            <a:headEnd/>
            <a:tailEnd/>
          </a:ln>
        </p:spPr>
      </p:pic>
      <p:pic>
        <p:nvPicPr>
          <p:cNvPr id="3075" name="Picture 3"/>
          <p:cNvPicPr>
            <a:picLocks noChangeAspect="1" noChangeArrowheads="1"/>
          </p:cNvPicPr>
          <p:nvPr/>
        </p:nvPicPr>
        <p:blipFill>
          <a:blip r:embed="rId3" cstate="email"/>
          <a:srcRect/>
          <a:stretch>
            <a:fillRect/>
          </a:stretch>
        </p:blipFill>
        <p:spPr bwMode="auto">
          <a:xfrm>
            <a:off x="899592" y="3789040"/>
            <a:ext cx="3672408" cy="2420888"/>
          </a:xfrm>
          <a:prstGeom prst="rect">
            <a:avLst/>
          </a:prstGeom>
          <a:noFill/>
          <a:ln w="9525">
            <a:noFill/>
            <a:miter lim="800000"/>
            <a:headEnd/>
            <a:tailEnd/>
          </a:ln>
        </p:spPr>
      </p:pic>
      <p:pic>
        <p:nvPicPr>
          <p:cNvPr id="3076" name="Picture 4"/>
          <p:cNvPicPr>
            <a:picLocks noChangeAspect="1" noChangeArrowheads="1"/>
          </p:cNvPicPr>
          <p:nvPr/>
        </p:nvPicPr>
        <p:blipFill>
          <a:blip r:embed="rId4" cstate="email"/>
          <a:srcRect/>
          <a:stretch>
            <a:fillRect/>
          </a:stretch>
        </p:blipFill>
        <p:spPr bwMode="auto">
          <a:xfrm>
            <a:off x="4716016" y="3789039"/>
            <a:ext cx="3672408" cy="2413933"/>
          </a:xfrm>
          <a:prstGeom prst="rect">
            <a:avLst/>
          </a:prstGeom>
          <a:noFill/>
          <a:ln w="9525">
            <a:noFill/>
            <a:miter lim="800000"/>
            <a:headEnd/>
            <a:tailEnd/>
          </a:ln>
        </p:spPr>
      </p:pic>
      <p:pic>
        <p:nvPicPr>
          <p:cNvPr id="3077" name="Picture 5"/>
          <p:cNvPicPr>
            <a:picLocks noChangeAspect="1" noChangeArrowheads="1"/>
          </p:cNvPicPr>
          <p:nvPr/>
        </p:nvPicPr>
        <p:blipFill>
          <a:blip r:embed="rId5" cstate="email"/>
          <a:srcRect/>
          <a:stretch>
            <a:fillRect/>
          </a:stretch>
        </p:blipFill>
        <p:spPr bwMode="auto">
          <a:xfrm>
            <a:off x="4716016" y="1196752"/>
            <a:ext cx="3672408" cy="2432744"/>
          </a:xfrm>
          <a:prstGeom prst="rect">
            <a:avLst/>
          </a:prstGeom>
          <a:noFill/>
          <a:ln w="9525">
            <a:noFill/>
            <a:miter lim="800000"/>
            <a:headEnd/>
            <a:tailEnd/>
          </a:ln>
        </p:spPr>
      </p:pic>
    </p:spTree>
    <p:extLst>
      <p:ext uri="{BB962C8B-B14F-4D97-AF65-F5344CB8AC3E}">
        <p14:creationId xmlns="" xmlns:p14="http://schemas.microsoft.com/office/powerpoint/2010/main" val="24132163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42910" y="642918"/>
            <a:ext cx="8030696" cy="40011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Gangnam</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Construction of New Church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pic>
        <p:nvPicPr>
          <p:cNvPr id="3" name="_x222284760" descr="EMB000023384f0e"/>
          <p:cNvPicPr/>
          <p:nvPr/>
        </p:nvPicPr>
        <p:blipFill>
          <a:blip r:embed="rId2" cstate="email"/>
          <a:srcRect/>
          <a:stretch>
            <a:fillRect/>
          </a:stretch>
        </p:blipFill>
        <p:spPr bwMode="auto">
          <a:xfrm>
            <a:off x="896256" y="1169042"/>
            <a:ext cx="7492168" cy="5068270"/>
          </a:xfrm>
          <a:prstGeom prst="rect">
            <a:avLst/>
          </a:prstGeom>
          <a:noFill/>
          <a:ln w="9525">
            <a:noFill/>
            <a:miter lim="800000"/>
            <a:headEnd/>
            <a:tailEnd/>
          </a:ln>
        </p:spPr>
      </p:pic>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Tree>
    <p:extLst>
      <p:ext uri="{BB962C8B-B14F-4D97-AF65-F5344CB8AC3E}">
        <p14:creationId xmlns="" xmlns:p14="http://schemas.microsoft.com/office/powerpoint/2010/main" val="2778517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42910" y="642918"/>
            <a:ext cx="7959258" cy="461665"/>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Gangnam</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Newly Constructed Church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pic>
        <p:nvPicPr>
          <p:cNvPr id="1027" name="Picture 3"/>
          <p:cNvPicPr>
            <a:picLocks noChangeAspect="1" noChangeArrowheads="1"/>
          </p:cNvPicPr>
          <p:nvPr/>
        </p:nvPicPr>
        <p:blipFill>
          <a:blip r:embed="rId2" cstate="email"/>
          <a:srcRect/>
          <a:stretch>
            <a:fillRect/>
          </a:stretch>
        </p:blipFill>
        <p:spPr bwMode="auto">
          <a:xfrm>
            <a:off x="857224" y="1285860"/>
            <a:ext cx="7488831" cy="4968552"/>
          </a:xfrm>
          <a:prstGeom prst="rect">
            <a:avLst/>
          </a:prstGeom>
          <a:noFill/>
          <a:ln w="9525">
            <a:noFill/>
            <a:miter lim="800000"/>
            <a:headEnd/>
            <a:tailEnd/>
          </a:ln>
        </p:spPr>
      </p:pic>
    </p:spTree>
    <p:extLst>
      <p:ext uri="{BB962C8B-B14F-4D97-AF65-F5344CB8AC3E}">
        <p14:creationId xmlns="" xmlns:p14="http://schemas.microsoft.com/office/powerpoint/2010/main" val="414948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BC42B74B-D5C9-4CA1-BCEE-3C0CC6EC1B5C}" type="slidenum">
              <a:rPr lang="ko-KR" altLang="en-US" smtClean="0"/>
              <a:pPr/>
              <a:t>3</a:t>
            </a:fld>
            <a:endParaRPr lang="ko-KR" altLang="en-US"/>
          </a:p>
        </p:txBody>
      </p:sp>
      <p:sp>
        <p:nvSpPr>
          <p:cNvPr id="3" name="제목 1"/>
          <p:cNvSpPr txBox="1">
            <a:spLocks/>
          </p:cNvSpPr>
          <p:nvPr/>
        </p:nvSpPr>
        <p:spPr>
          <a:xfrm>
            <a:off x="0" y="2357430"/>
            <a:ext cx="9144000" cy="1857388"/>
          </a:xfrm>
          <a:prstGeom prst="rect">
            <a:avLst/>
          </a:prstGeom>
          <a:ln/>
        </p:spPr>
        <p:style>
          <a:lnRef idx="0">
            <a:schemeClr val="accent2"/>
          </a:lnRef>
          <a:fillRef idx="3">
            <a:schemeClr val="accent2"/>
          </a:fillRef>
          <a:effectRef idx="3">
            <a:schemeClr val="accent2"/>
          </a:effectRef>
          <a:fontRef idx="minor">
            <a:schemeClr val="lt1"/>
          </a:fontRef>
        </p:style>
        <p:txBody>
          <a:bodyPr vert="horz" lIns="91440" tIns="45720" rIns="91440" bIns="45720" rtlCol="0" anchor="ctr">
            <a:norm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0" lang="en-US" altLang="ko-KR" sz="4000" b="1" i="0" u="none" strike="noStrike" kern="1200" cap="none" spc="0" normalizeH="0" baseline="0" noProof="0" dirty="0" smtClean="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rPr>
              <a:t>I. Innovation</a:t>
            </a:r>
            <a:endParaRPr kumimoji="0" lang="ko-KR" altLang="en-US" sz="4000" b="1" i="0" u="none" strike="noStrike" kern="1200" cap="none" spc="0" normalizeH="0" baseline="0" noProof="0" dirty="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endParaRPr>
          </a:p>
        </p:txBody>
      </p:sp>
    </p:spTree>
    <p:extLst>
      <p:ext uri="{BB962C8B-B14F-4D97-AF65-F5344CB8AC3E}">
        <p14:creationId xmlns="" xmlns:p14="http://schemas.microsoft.com/office/powerpoint/2010/main" val="2919955858"/>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827584" y="620688"/>
            <a:ext cx="7632848" cy="40011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Gangnam</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New Church Building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pic>
        <p:nvPicPr>
          <p:cNvPr id="6" name="Picture 2"/>
          <p:cNvPicPr>
            <a:picLocks noChangeAspect="1" noChangeArrowheads="1"/>
          </p:cNvPicPr>
          <p:nvPr/>
        </p:nvPicPr>
        <p:blipFill>
          <a:blip r:embed="rId2" cstate="email"/>
          <a:srcRect/>
          <a:stretch>
            <a:fillRect/>
          </a:stretch>
        </p:blipFill>
        <p:spPr bwMode="auto">
          <a:xfrm>
            <a:off x="4699428" y="3768881"/>
            <a:ext cx="3708000" cy="2472873"/>
          </a:xfrm>
          <a:prstGeom prst="rect">
            <a:avLst/>
          </a:prstGeom>
          <a:noFill/>
          <a:ln w="9525">
            <a:noFill/>
            <a:miter lim="800000"/>
            <a:headEnd/>
            <a:tailEnd/>
          </a:ln>
        </p:spPr>
      </p:pic>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cstate="email"/>
          <a:srcRect/>
          <a:stretch>
            <a:fillRect/>
          </a:stretch>
        </p:blipFill>
        <p:spPr bwMode="auto">
          <a:xfrm>
            <a:off x="899592" y="3789040"/>
            <a:ext cx="3672408" cy="2423997"/>
          </a:xfrm>
          <a:prstGeom prst="rect">
            <a:avLst/>
          </a:prstGeom>
          <a:noFill/>
          <a:ln w="9525">
            <a:noFill/>
            <a:miter lim="800000"/>
            <a:headEnd/>
            <a:tailEnd/>
          </a:ln>
        </p:spPr>
      </p:pic>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30" name="_x210642080" descr="EMB00001a644772"/>
          <p:cNvPicPr>
            <a:picLocks noChangeAspect="1" noChangeArrowheads="1"/>
          </p:cNvPicPr>
          <p:nvPr/>
        </p:nvPicPr>
        <p:blipFill>
          <a:blip r:embed="rId4" cstate="email"/>
          <a:srcRect/>
          <a:stretch>
            <a:fillRect/>
          </a:stretch>
        </p:blipFill>
        <p:spPr bwMode="auto">
          <a:xfrm>
            <a:off x="4716016" y="1169041"/>
            <a:ext cx="3672408" cy="2475983"/>
          </a:xfrm>
          <a:prstGeom prst="rect">
            <a:avLst/>
          </a:prstGeom>
          <a:noFill/>
        </p:spPr>
      </p:pic>
      <p:pic>
        <p:nvPicPr>
          <p:cNvPr id="2050" name="Picture 2"/>
          <p:cNvPicPr>
            <a:picLocks noChangeAspect="1" noChangeArrowheads="1"/>
          </p:cNvPicPr>
          <p:nvPr/>
        </p:nvPicPr>
        <p:blipFill>
          <a:blip r:embed="rId5" cstate="email"/>
          <a:srcRect/>
          <a:stretch>
            <a:fillRect/>
          </a:stretch>
        </p:blipFill>
        <p:spPr bwMode="auto">
          <a:xfrm>
            <a:off x="899592" y="1196752"/>
            <a:ext cx="3701180" cy="2448272"/>
          </a:xfrm>
          <a:prstGeom prst="rect">
            <a:avLst/>
          </a:prstGeom>
          <a:noFill/>
          <a:ln w="9525">
            <a:noFill/>
            <a:miter lim="800000"/>
            <a:headEnd/>
            <a:tailEnd/>
          </a:ln>
        </p:spPr>
      </p:pic>
    </p:spTree>
    <p:extLst>
      <p:ext uri="{BB962C8B-B14F-4D97-AF65-F5344CB8AC3E}">
        <p14:creationId xmlns="" xmlns:p14="http://schemas.microsoft.com/office/powerpoint/2010/main" val="40977605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_x206338912" descr="EMB0000199841d8"/>
          <p:cNvPicPr/>
          <p:nvPr/>
        </p:nvPicPr>
        <p:blipFill>
          <a:blip r:embed="rId2" cstate="email"/>
          <a:srcRect/>
          <a:stretch>
            <a:fillRect/>
          </a:stretch>
        </p:blipFill>
        <p:spPr bwMode="auto">
          <a:xfrm>
            <a:off x="885737" y="1566809"/>
            <a:ext cx="3708000" cy="4680520"/>
          </a:xfrm>
          <a:prstGeom prst="rect">
            <a:avLst/>
          </a:prstGeom>
          <a:noFill/>
          <a:ln w="9525">
            <a:noFill/>
            <a:miter lim="800000"/>
            <a:headEnd/>
            <a:tailEnd/>
          </a:ln>
        </p:spPr>
      </p:pic>
      <p:pic>
        <p:nvPicPr>
          <p:cNvPr id="16" name="_x206339152" descr="EMB0000199841de"/>
          <p:cNvPicPr/>
          <p:nvPr/>
        </p:nvPicPr>
        <p:blipFill>
          <a:blip r:embed="rId3" cstate="email"/>
          <a:srcRect/>
          <a:stretch>
            <a:fillRect/>
          </a:stretch>
        </p:blipFill>
        <p:spPr bwMode="auto">
          <a:xfrm>
            <a:off x="4699428" y="1566809"/>
            <a:ext cx="3708000" cy="4680520"/>
          </a:xfrm>
          <a:prstGeom prst="rect">
            <a:avLst/>
          </a:prstGeom>
          <a:noFill/>
        </p:spPr>
      </p:pic>
      <p:sp>
        <p:nvSpPr>
          <p:cNvPr id="8" name="Rectangle 1"/>
          <p:cNvSpPr>
            <a:spLocks noChangeArrowheads="1"/>
          </p:cNvSpPr>
          <p:nvPr/>
        </p:nvSpPr>
        <p:spPr bwMode="auto">
          <a:xfrm>
            <a:off x="827584" y="620688"/>
            <a:ext cx="7659191"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en-US" sz="2400" b="1" dirty="0" smtClean="0">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Paju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Gyeonggi</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Church Remodeling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7"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9" name="직선 연결선 8"/>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p:cNvCxnSpPr>
            <a:stCxn id="7" idx="0"/>
            <a:endCxn id="7"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2" name="TextBox 11"/>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spTree>
    <p:extLst>
      <p:ext uri="{BB962C8B-B14F-4D97-AF65-F5344CB8AC3E}">
        <p14:creationId xmlns="" xmlns:p14="http://schemas.microsoft.com/office/powerpoint/2010/main" val="23029131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캡처1.JPG"/>
          <p:cNvPicPr/>
          <p:nvPr/>
        </p:nvPicPr>
        <p:blipFill>
          <a:blip r:embed="rId2" cstate="email"/>
          <a:stretch>
            <a:fillRect/>
          </a:stretch>
        </p:blipFill>
        <p:spPr>
          <a:xfrm>
            <a:off x="899592" y="1196752"/>
            <a:ext cx="5040560" cy="5040560"/>
          </a:xfrm>
          <a:prstGeom prst="rect">
            <a:avLst/>
          </a:prstGeom>
        </p:spPr>
      </p:pic>
      <p:pic>
        <p:nvPicPr>
          <p:cNvPr id="9" name="그림 8" descr="캡처2.JPG"/>
          <p:cNvPicPr/>
          <p:nvPr/>
        </p:nvPicPr>
        <p:blipFill>
          <a:blip r:embed="rId3" cstate="email"/>
          <a:stretch>
            <a:fillRect/>
          </a:stretch>
        </p:blipFill>
        <p:spPr>
          <a:xfrm>
            <a:off x="6012160" y="1196752"/>
            <a:ext cx="2376264" cy="2448272"/>
          </a:xfrm>
          <a:prstGeom prst="rect">
            <a:avLst/>
          </a:prstGeom>
        </p:spPr>
      </p:pic>
      <p:pic>
        <p:nvPicPr>
          <p:cNvPr id="10" name="그림 9" descr="캡처.JPG"/>
          <p:cNvPicPr/>
          <p:nvPr/>
        </p:nvPicPr>
        <p:blipFill>
          <a:blip r:embed="rId4" cstate="email"/>
          <a:stretch>
            <a:fillRect/>
          </a:stretch>
        </p:blipFill>
        <p:spPr>
          <a:xfrm>
            <a:off x="6012160" y="3717032"/>
            <a:ext cx="2376264" cy="2520280"/>
          </a:xfrm>
          <a:prstGeom prst="rect">
            <a:avLst/>
          </a:prstGeom>
        </p:spPr>
      </p:pic>
      <p:sp>
        <p:nvSpPr>
          <p:cNvPr id="7" name="Rectangle 1"/>
          <p:cNvSpPr>
            <a:spLocks noChangeArrowheads="1"/>
          </p:cNvSpPr>
          <p:nvPr/>
        </p:nvSpPr>
        <p:spPr bwMode="auto">
          <a:xfrm>
            <a:off x="827584" y="620688"/>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Osan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Gyeonggi</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Church Remodeling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11"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Tree>
    <p:extLst>
      <p:ext uri="{BB962C8B-B14F-4D97-AF65-F5344CB8AC3E}">
        <p14:creationId xmlns="" xmlns:p14="http://schemas.microsoft.com/office/powerpoint/2010/main" val="20198430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_x250806368" descr="EMB00000d04268e"/>
          <p:cNvPicPr/>
          <p:nvPr/>
        </p:nvPicPr>
        <p:blipFill>
          <a:blip r:embed="rId2" cstate="email"/>
          <a:srcRect/>
          <a:stretch>
            <a:fillRect/>
          </a:stretch>
        </p:blipFill>
        <p:spPr bwMode="auto">
          <a:xfrm>
            <a:off x="899592" y="1196752"/>
            <a:ext cx="4680520" cy="5040560"/>
          </a:xfrm>
          <a:prstGeom prst="rect">
            <a:avLst/>
          </a:prstGeom>
          <a:noFill/>
          <a:ln w="9525">
            <a:noFill/>
            <a:miter lim="800000"/>
            <a:headEnd/>
            <a:tailEnd/>
          </a:ln>
        </p:spPr>
      </p:pic>
      <p:pic>
        <p:nvPicPr>
          <p:cNvPr id="13" name="_x250806368" descr="EMB00000d042691"/>
          <p:cNvPicPr/>
          <p:nvPr/>
        </p:nvPicPr>
        <p:blipFill>
          <a:blip r:embed="rId3" cstate="email"/>
          <a:srcRect/>
          <a:stretch>
            <a:fillRect/>
          </a:stretch>
        </p:blipFill>
        <p:spPr bwMode="auto">
          <a:xfrm>
            <a:off x="5652120" y="3733620"/>
            <a:ext cx="2727678" cy="2485776"/>
          </a:xfrm>
          <a:prstGeom prst="rect">
            <a:avLst/>
          </a:prstGeom>
          <a:noFill/>
          <a:ln w="9525">
            <a:noFill/>
            <a:miter lim="800000"/>
            <a:headEnd/>
            <a:tailEnd/>
          </a:ln>
        </p:spPr>
      </p:pic>
      <p:pic>
        <p:nvPicPr>
          <p:cNvPr id="14" name="_x250806368" descr="EMB00000d042694"/>
          <p:cNvPicPr/>
          <p:nvPr/>
        </p:nvPicPr>
        <p:blipFill>
          <a:blip r:embed="rId4" cstate="email"/>
          <a:srcRect/>
          <a:stretch>
            <a:fillRect/>
          </a:stretch>
        </p:blipFill>
        <p:spPr bwMode="auto">
          <a:xfrm>
            <a:off x="5652120" y="1199485"/>
            <a:ext cx="2736304" cy="2448272"/>
          </a:xfrm>
          <a:prstGeom prst="rect">
            <a:avLst/>
          </a:prstGeom>
          <a:noFill/>
          <a:ln w="9525">
            <a:noFill/>
            <a:miter lim="800000"/>
            <a:headEnd/>
            <a:tailEnd/>
          </a:ln>
        </p:spPr>
      </p:pic>
      <p:sp>
        <p:nvSpPr>
          <p:cNvPr id="8" name="Rectangle 1"/>
          <p:cNvSpPr>
            <a:spLocks noChangeArrowheads="1"/>
          </p:cNvSpPr>
          <p:nvPr/>
        </p:nvSpPr>
        <p:spPr bwMode="auto">
          <a:xfrm>
            <a:off x="827584" y="609756"/>
            <a:ext cx="7632848"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Seongbuk</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Remodeling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Tree>
    <p:extLst>
      <p:ext uri="{BB962C8B-B14F-4D97-AF65-F5344CB8AC3E}">
        <p14:creationId xmlns="" xmlns:p14="http://schemas.microsoft.com/office/powerpoint/2010/main" val="2557305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642910" y="571480"/>
            <a:ext cx="7887820"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Hongcheon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Gangwon</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Church</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Remodeling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9"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614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1441" name="_x210644800" descr="EMB00001a6447aa"/>
          <p:cNvPicPr>
            <a:picLocks noChangeAspect="1" noChangeArrowheads="1"/>
          </p:cNvPicPr>
          <p:nvPr/>
        </p:nvPicPr>
        <p:blipFill>
          <a:blip r:embed="rId2" cstate="email"/>
          <a:srcRect/>
          <a:stretch>
            <a:fillRect/>
          </a:stretch>
        </p:blipFill>
        <p:spPr bwMode="auto">
          <a:xfrm>
            <a:off x="899592" y="1196752"/>
            <a:ext cx="7488832" cy="5033052"/>
          </a:xfrm>
          <a:prstGeom prst="rect">
            <a:avLst/>
          </a:prstGeom>
          <a:noFill/>
        </p:spPr>
      </p:pic>
    </p:spTree>
    <p:extLst>
      <p:ext uri="{BB962C8B-B14F-4D97-AF65-F5344CB8AC3E}">
        <p14:creationId xmlns="" xmlns:p14="http://schemas.microsoft.com/office/powerpoint/2010/main" val="2635710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_x44876016" descr="EMB00000d042644"/>
          <p:cNvPicPr/>
          <p:nvPr/>
        </p:nvPicPr>
        <p:blipFill>
          <a:blip r:embed="rId2" cstate="email"/>
          <a:srcRect/>
          <a:stretch>
            <a:fillRect/>
          </a:stretch>
        </p:blipFill>
        <p:spPr bwMode="auto">
          <a:xfrm>
            <a:off x="4716016" y="1196752"/>
            <a:ext cx="3672408" cy="2448272"/>
          </a:xfrm>
          <a:prstGeom prst="rect">
            <a:avLst/>
          </a:prstGeom>
          <a:noFill/>
          <a:ln w="9525">
            <a:noFill/>
            <a:miter lim="800000"/>
            <a:headEnd/>
            <a:tailEnd/>
          </a:ln>
        </p:spPr>
      </p:pic>
      <p:pic>
        <p:nvPicPr>
          <p:cNvPr id="13" name="_x44876096" descr="EMB00000d042647"/>
          <p:cNvPicPr/>
          <p:nvPr/>
        </p:nvPicPr>
        <p:blipFill>
          <a:blip r:embed="rId3" cstate="email"/>
          <a:srcRect/>
          <a:stretch>
            <a:fillRect/>
          </a:stretch>
        </p:blipFill>
        <p:spPr bwMode="auto">
          <a:xfrm>
            <a:off x="4716016" y="3775185"/>
            <a:ext cx="3672408" cy="2448272"/>
          </a:xfrm>
          <a:prstGeom prst="rect">
            <a:avLst/>
          </a:prstGeom>
          <a:noFill/>
          <a:ln w="9525">
            <a:noFill/>
            <a:miter lim="800000"/>
            <a:headEnd/>
            <a:tailEnd/>
          </a:ln>
        </p:spPr>
      </p:pic>
      <p:sp>
        <p:nvSpPr>
          <p:cNvPr id="8" name="Rectangle 1"/>
          <p:cNvSpPr>
            <a:spLocks noChangeArrowheads="1"/>
          </p:cNvSpPr>
          <p:nvPr/>
        </p:nvSpPr>
        <p:spPr bwMode="auto">
          <a:xfrm>
            <a:off x="827584" y="620688"/>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Hongcheon</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000" b="1" i="0" u="none" strike="noStrike" cap="none" normalizeH="0" dirty="0" err="1" smtClean="0">
                <a:ln>
                  <a:noFill/>
                </a:ln>
                <a:solidFill>
                  <a:schemeClr val="tx1"/>
                </a:solidFill>
                <a:latin typeface="굴림" pitchFamily="50" charset="-127"/>
                <a:ea typeface="굴림" pitchFamily="50" charset="-127"/>
                <a:cs typeface="굴림" pitchFamily="50" charset="-127"/>
              </a:rPr>
              <a:t>Gangwon</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Church Remodeling (Dec. 2009)</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9457" name="_x210642080" descr="EMB00001a6447ad"/>
          <p:cNvPicPr>
            <a:picLocks noChangeAspect="1" noChangeArrowheads="1"/>
          </p:cNvPicPr>
          <p:nvPr/>
        </p:nvPicPr>
        <p:blipFill>
          <a:blip r:embed="rId4" cstate="email"/>
          <a:srcRect/>
          <a:stretch>
            <a:fillRect/>
          </a:stretch>
        </p:blipFill>
        <p:spPr bwMode="auto">
          <a:xfrm>
            <a:off x="899592" y="1196752"/>
            <a:ext cx="3672408" cy="2448272"/>
          </a:xfrm>
          <a:prstGeom prst="rect">
            <a:avLst/>
          </a:prstGeom>
          <a:noFill/>
        </p:spPr>
      </p:pic>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9459" name="_x210644800" descr="EMB00001a6447b0"/>
          <p:cNvPicPr>
            <a:picLocks noChangeAspect="1" noChangeArrowheads="1"/>
          </p:cNvPicPr>
          <p:nvPr/>
        </p:nvPicPr>
        <p:blipFill>
          <a:blip r:embed="rId5" cstate="email"/>
          <a:srcRect/>
          <a:stretch>
            <a:fillRect/>
          </a:stretch>
        </p:blipFill>
        <p:spPr bwMode="auto">
          <a:xfrm>
            <a:off x="899592" y="3789040"/>
            <a:ext cx="3672408" cy="2448272"/>
          </a:xfrm>
          <a:prstGeom prst="rect">
            <a:avLst/>
          </a:prstGeom>
          <a:noFill/>
        </p:spPr>
      </p:pic>
    </p:spTree>
    <p:extLst>
      <p:ext uri="{BB962C8B-B14F-4D97-AF65-F5344CB8AC3E}">
        <p14:creationId xmlns="" xmlns:p14="http://schemas.microsoft.com/office/powerpoint/2010/main" val="20385148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27584" y="620688"/>
            <a:ext cx="7632848"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Gwangjin</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(Dec</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2009</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/April</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2011</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9"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pic>
        <p:nvPicPr>
          <p:cNvPr id="66562" name="Picture 2"/>
          <p:cNvPicPr>
            <a:picLocks noChangeAspect="1" noChangeArrowheads="1"/>
          </p:cNvPicPr>
          <p:nvPr/>
        </p:nvPicPr>
        <p:blipFill>
          <a:blip r:embed="rId2" cstate="email"/>
          <a:srcRect/>
          <a:stretch>
            <a:fillRect/>
          </a:stretch>
        </p:blipFill>
        <p:spPr bwMode="auto">
          <a:xfrm>
            <a:off x="899592" y="1196752"/>
            <a:ext cx="7471309" cy="5040560"/>
          </a:xfrm>
          <a:prstGeom prst="rect">
            <a:avLst/>
          </a:prstGeom>
          <a:noFill/>
          <a:ln w="9525">
            <a:noFill/>
            <a:miter lim="800000"/>
            <a:headEnd/>
            <a:tailEnd/>
          </a:ln>
        </p:spPr>
      </p:pic>
    </p:spTree>
    <p:extLst>
      <p:ext uri="{BB962C8B-B14F-4D97-AF65-F5344CB8AC3E}">
        <p14:creationId xmlns="" xmlns:p14="http://schemas.microsoft.com/office/powerpoint/2010/main" val="2341964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그림 18" descr="IMG_0597.JPG"/>
          <p:cNvPicPr/>
          <p:nvPr/>
        </p:nvPicPr>
        <p:blipFill>
          <a:blip r:embed="rId2" cstate="email"/>
          <a:stretch>
            <a:fillRect/>
          </a:stretch>
        </p:blipFill>
        <p:spPr>
          <a:xfrm>
            <a:off x="899592" y="1587235"/>
            <a:ext cx="3672408" cy="2304256"/>
          </a:xfrm>
          <a:prstGeom prst="rect">
            <a:avLst/>
          </a:prstGeom>
        </p:spPr>
      </p:pic>
      <p:pic>
        <p:nvPicPr>
          <p:cNvPr id="20" name="그림 19" descr="IMG_0669.JPG"/>
          <p:cNvPicPr/>
          <p:nvPr/>
        </p:nvPicPr>
        <p:blipFill>
          <a:blip r:embed="rId3" cstate="email"/>
          <a:stretch>
            <a:fillRect/>
          </a:stretch>
        </p:blipFill>
        <p:spPr>
          <a:xfrm>
            <a:off x="4716016" y="1587235"/>
            <a:ext cx="3672408" cy="2304256"/>
          </a:xfrm>
          <a:prstGeom prst="rect">
            <a:avLst/>
          </a:prstGeom>
        </p:spPr>
      </p:pic>
      <p:pic>
        <p:nvPicPr>
          <p:cNvPr id="21" name="그림 20" descr="IMG_0591.JPG"/>
          <p:cNvPicPr/>
          <p:nvPr/>
        </p:nvPicPr>
        <p:blipFill>
          <a:blip r:embed="rId4" cstate="email"/>
          <a:stretch>
            <a:fillRect/>
          </a:stretch>
        </p:blipFill>
        <p:spPr>
          <a:xfrm>
            <a:off x="899592" y="3987812"/>
            <a:ext cx="3689660" cy="2266847"/>
          </a:xfrm>
          <a:prstGeom prst="rect">
            <a:avLst/>
          </a:prstGeom>
        </p:spPr>
      </p:pic>
      <p:pic>
        <p:nvPicPr>
          <p:cNvPr id="22" name="그림 21" descr="IMG_0659.JPG"/>
          <p:cNvPicPr/>
          <p:nvPr/>
        </p:nvPicPr>
        <p:blipFill>
          <a:blip r:embed="rId5" cstate="email"/>
          <a:stretch>
            <a:fillRect/>
          </a:stretch>
        </p:blipFill>
        <p:spPr>
          <a:xfrm>
            <a:off x="4716016" y="3977354"/>
            <a:ext cx="3672408" cy="2259958"/>
          </a:xfrm>
          <a:prstGeom prst="rect">
            <a:avLst/>
          </a:prstGeom>
        </p:spPr>
      </p:pic>
      <p:grpSp>
        <p:nvGrpSpPr>
          <p:cNvPr id="11" name="그룹 10"/>
          <p:cNvGrpSpPr/>
          <p:nvPr/>
        </p:nvGrpSpPr>
        <p:grpSpPr>
          <a:xfrm>
            <a:off x="827584" y="1124744"/>
            <a:ext cx="7632848" cy="5184576"/>
            <a:chOff x="827584" y="1124744"/>
            <a:chExt cx="7632848" cy="5184576"/>
          </a:xfrm>
        </p:grpSpPr>
        <p:sp>
          <p:nvSpPr>
            <p:cNvPr id="12"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3" name="직선 연결선 12"/>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12" idx="0"/>
              <a:endCxn id="12"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6" name="TextBox 15"/>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18" name="직선 연결선 17"/>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Rectangle 1"/>
          <p:cNvSpPr>
            <a:spLocks noChangeArrowheads="1"/>
          </p:cNvSpPr>
          <p:nvPr/>
        </p:nvSpPr>
        <p:spPr bwMode="auto">
          <a:xfrm>
            <a:off x="827584" y="620688"/>
            <a:ext cx="7632848"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Gwangjin</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(Dec 2009/April 2011)</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27214837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_x222286920" descr="EMB000023384f0f"/>
          <p:cNvPicPr/>
          <p:nvPr/>
        </p:nvPicPr>
        <p:blipFill>
          <a:blip r:embed="rId2" cstate="email"/>
          <a:srcRect/>
          <a:stretch>
            <a:fillRect/>
          </a:stretch>
        </p:blipFill>
        <p:spPr bwMode="auto">
          <a:xfrm>
            <a:off x="911218" y="1196752"/>
            <a:ext cx="7477206" cy="5040560"/>
          </a:xfrm>
          <a:prstGeom prst="rect">
            <a:avLst/>
          </a:prstGeom>
          <a:noFill/>
          <a:ln w="9525">
            <a:noFill/>
            <a:miter lim="800000"/>
            <a:headEnd/>
            <a:tailEnd/>
          </a:ln>
        </p:spPr>
      </p:pic>
      <p:sp>
        <p:nvSpPr>
          <p:cNvPr id="8"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7" name="Rectangle 1"/>
          <p:cNvSpPr>
            <a:spLocks noChangeArrowheads="1"/>
          </p:cNvSpPr>
          <p:nvPr/>
        </p:nvSpPr>
        <p:spPr bwMode="auto">
          <a:xfrm>
            <a:off x="827584" y="630778"/>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Hapcheon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Construction of New Church (Jan. 2010~Nov.</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2011)</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3141559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1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121" name="_x198872864" descr="EMB00000bac14f3"/>
          <p:cNvPicPr>
            <a:picLocks noChangeAspect="1" noChangeArrowheads="1"/>
          </p:cNvPicPr>
          <p:nvPr/>
        </p:nvPicPr>
        <p:blipFill>
          <a:blip r:embed="rId2" cstate="email"/>
          <a:srcRect/>
          <a:stretch>
            <a:fillRect/>
          </a:stretch>
        </p:blipFill>
        <p:spPr bwMode="auto">
          <a:xfrm>
            <a:off x="866036" y="1188362"/>
            <a:ext cx="3744416" cy="2478997"/>
          </a:xfrm>
          <a:prstGeom prst="rect">
            <a:avLst/>
          </a:prstGeom>
          <a:noFill/>
        </p:spPr>
      </p:pic>
      <p:sp>
        <p:nvSpPr>
          <p:cNvPr id="512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123" name="_x198872944" descr="EMB00000bac14f6"/>
          <p:cNvPicPr>
            <a:picLocks noChangeAspect="1" noChangeArrowheads="1"/>
          </p:cNvPicPr>
          <p:nvPr/>
        </p:nvPicPr>
        <p:blipFill>
          <a:blip r:embed="rId3" cstate="email"/>
          <a:srcRect/>
          <a:stretch>
            <a:fillRect/>
          </a:stretch>
        </p:blipFill>
        <p:spPr bwMode="auto">
          <a:xfrm>
            <a:off x="4690849" y="1196753"/>
            <a:ext cx="3714353" cy="2448272"/>
          </a:xfrm>
          <a:prstGeom prst="rect">
            <a:avLst/>
          </a:prstGeom>
          <a:noFill/>
        </p:spPr>
      </p:pic>
      <p:pic>
        <p:nvPicPr>
          <p:cNvPr id="16" name="그림 15" descr="2011-11-17 07.13.03.jpg"/>
          <p:cNvPicPr/>
          <p:nvPr/>
        </p:nvPicPr>
        <p:blipFill>
          <a:blip r:embed="rId4" cstate="email"/>
          <a:srcRect/>
          <a:stretch>
            <a:fillRect/>
          </a:stretch>
        </p:blipFill>
        <p:spPr>
          <a:xfrm>
            <a:off x="899592" y="3789040"/>
            <a:ext cx="3672408" cy="2448272"/>
          </a:xfrm>
          <a:prstGeom prst="rect">
            <a:avLst/>
          </a:prstGeom>
        </p:spPr>
      </p:pic>
      <p:pic>
        <p:nvPicPr>
          <p:cNvPr id="17" name="그림 16" descr="IMG_1434.JPG"/>
          <p:cNvPicPr/>
          <p:nvPr/>
        </p:nvPicPr>
        <p:blipFill>
          <a:blip r:embed="rId5" cstate="email"/>
          <a:stretch>
            <a:fillRect/>
          </a:stretch>
        </p:blipFill>
        <p:spPr>
          <a:xfrm>
            <a:off x="4716016" y="3789040"/>
            <a:ext cx="3672408" cy="2448272"/>
          </a:xfrm>
          <a:prstGeom prst="rect">
            <a:avLst/>
          </a:prstGeom>
        </p:spPr>
      </p:pic>
      <p:sp>
        <p:nvSpPr>
          <p:cNvPr id="14" name="Rectangle 1"/>
          <p:cNvSpPr>
            <a:spLocks noChangeArrowheads="1"/>
          </p:cNvSpPr>
          <p:nvPr/>
        </p:nvSpPr>
        <p:spPr bwMode="auto">
          <a:xfrm>
            <a:off x="785786" y="357166"/>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1" lang="en-US" altLang="ko-KR" sz="2400" b="1" dirty="0" err="1" smtClean="0">
                <a:latin typeface="굴림" pitchFamily="50" charset="-127"/>
                <a:ea typeface="굴림" pitchFamily="50" charset="-127"/>
                <a:cs typeface="굴림" pitchFamily="50" charset="-127"/>
              </a:rPr>
              <a:t>Hapcheon</a:t>
            </a:r>
            <a:r>
              <a:rPr kumimoji="1" lang="en-US" altLang="ko-KR" sz="2400" b="1" dirty="0" smtClean="0">
                <a:latin typeface="굴림" pitchFamily="50" charset="-127"/>
                <a:ea typeface="굴림" pitchFamily="50" charset="-127"/>
                <a:cs typeface="굴림" pitchFamily="50" charset="-127"/>
              </a:rPr>
              <a:t> Church, </a:t>
            </a:r>
            <a:r>
              <a:rPr kumimoji="1" lang="en-US" altLang="ko-KR" sz="2400" b="1" dirty="0" err="1" smtClean="0">
                <a:latin typeface="굴림" pitchFamily="50" charset="-127"/>
                <a:ea typeface="굴림" pitchFamily="50" charset="-127"/>
                <a:cs typeface="굴림" pitchFamily="50" charset="-127"/>
              </a:rPr>
              <a:t>Gyeongnam</a:t>
            </a:r>
            <a:r>
              <a:rPr kumimoji="1" lang="ko-KR" altLang="en-US" sz="2400" b="1" dirty="0" smtClean="0">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 Construction of New Church (Jan. 2010~Nov. 2011)</a:t>
            </a:r>
          </a:p>
        </p:txBody>
      </p:sp>
    </p:spTree>
    <p:extLst>
      <p:ext uri="{BB962C8B-B14F-4D97-AF65-F5344CB8AC3E}">
        <p14:creationId xmlns="" xmlns:p14="http://schemas.microsoft.com/office/powerpoint/2010/main" val="39780642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모서리가 둥근 직사각형 8"/>
          <p:cNvSpPr/>
          <p:nvPr/>
        </p:nvSpPr>
        <p:spPr>
          <a:xfrm>
            <a:off x="773288" y="6255833"/>
            <a:ext cx="7975176" cy="602167"/>
          </a:xfrm>
          <a:prstGeom prst="round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모서리가 둥근 직사각형 7"/>
          <p:cNvSpPr/>
          <p:nvPr/>
        </p:nvSpPr>
        <p:spPr>
          <a:xfrm>
            <a:off x="773288" y="5330281"/>
            <a:ext cx="7975176" cy="527611"/>
          </a:xfrm>
          <a:prstGeom prst="roundRect">
            <a:avLst/>
          </a:prstGeom>
          <a:no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모서리가 둥근 직사각형 1"/>
          <p:cNvSpPr/>
          <p:nvPr/>
        </p:nvSpPr>
        <p:spPr>
          <a:xfrm>
            <a:off x="773288" y="4215160"/>
            <a:ext cx="7975176" cy="6426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직사각형 2"/>
          <p:cNvSpPr/>
          <p:nvPr/>
        </p:nvSpPr>
        <p:spPr>
          <a:xfrm>
            <a:off x="151144" y="220578"/>
            <a:ext cx="5563864" cy="400110"/>
          </a:xfrm>
          <a:prstGeom prst="rect">
            <a:avLst/>
          </a:prstGeom>
        </p:spPr>
        <p:txBody>
          <a:bodyPr wrap="square">
            <a:spAutoFit/>
          </a:bodyPr>
          <a:lstStyle/>
          <a:p>
            <a:r>
              <a:rPr lang="ko-KR" altLang="en-US" sz="2000" dirty="0" smtClean="0">
                <a:latin typeface="HY동녘B" pitchFamily="18" charset="-127"/>
                <a:ea typeface="HY동녘B" pitchFamily="18" charset="-127"/>
              </a:rPr>
              <a:t>▣ </a:t>
            </a:r>
            <a:r>
              <a:rPr lang="en-US" altLang="ko-KR" sz="2000" dirty="0" smtClean="0">
                <a:latin typeface="HY동녘B" pitchFamily="18" charset="-127"/>
                <a:ea typeface="HY동녘B" pitchFamily="18" charset="-127"/>
              </a:rPr>
              <a:t>The </a:t>
            </a:r>
            <a:r>
              <a:rPr lang="en-US" altLang="ko-KR" sz="2000" dirty="0" smtClean="0">
                <a:latin typeface="HY동녘B" pitchFamily="18" charset="-127"/>
                <a:ea typeface="HY동녘B" pitchFamily="18" charset="-127"/>
              </a:rPr>
              <a:t>Background for Innovation</a:t>
            </a:r>
            <a:r>
              <a:rPr lang="ko-KR" altLang="en-US" sz="2000" dirty="0" smtClean="0">
                <a:latin typeface="HY동녘B" pitchFamily="18" charset="-127"/>
                <a:ea typeface="HY동녘B" pitchFamily="18" charset="-127"/>
              </a:rPr>
              <a:t> </a:t>
            </a:r>
            <a:endParaRPr lang="en-US" altLang="ko-KR" sz="2000" dirty="0" smtClean="0">
              <a:latin typeface="HY동녘B" pitchFamily="18" charset="-127"/>
              <a:ea typeface="HY동녘B" pitchFamily="18" charset="-127"/>
            </a:endParaRPr>
          </a:p>
        </p:txBody>
      </p:sp>
      <p:sp>
        <p:nvSpPr>
          <p:cNvPr id="4" name="직사각형 3"/>
          <p:cNvSpPr/>
          <p:nvPr/>
        </p:nvSpPr>
        <p:spPr>
          <a:xfrm>
            <a:off x="605290" y="684528"/>
            <a:ext cx="7358114" cy="784830"/>
          </a:xfrm>
          <a:prstGeom prst="rect">
            <a:avLst/>
          </a:prstGeom>
        </p:spPr>
        <p:txBody>
          <a:bodyPr wrap="square" anchor="t">
            <a:spAutoFit/>
          </a:bodyPr>
          <a:lstStyle/>
          <a:p>
            <a:pPr marL="342900" indent="-342900"/>
            <a:r>
              <a:rPr lang="en-US" altLang="ko-KR" sz="1500" b="1" dirty="0" smtClean="0">
                <a:latin typeface="+mn-ea"/>
              </a:rPr>
              <a:t> </a:t>
            </a:r>
            <a:r>
              <a:rPr lang="en-US" altLang="ko-KR" sz="1500" dirty="0" smtClean="0">
                <a:latin typeface="+mn-ea"/>
              </a:rPr>
              <a:t>- </a:t>
            </a:r>
            <a:r>
              <a:rPr lang="en-US" altLang="ko-KR" sz="1500" dirty="0" smtClean="0">
                <a:latin typeface="+mn-ea"/>
              </a:rPr>
              <a:t>Centered on professionals in each field, Chairman Kook Jin Moon checked the HQ’s management efficiency and personally toured 120 churches, 40 of which he visited without any advance notice in 2007 </a:t>
            </a:r>
            <a:endParaRPr lang="en-US" altLang="ko-KR" sz="1500" dirty="0" smtClean="0">
              <a:latin typeface="+mn-ea"/>
            </a:endParaRPr>
          </a:p>
        </p:txBody>
      </p:sp>
      <p:sp>
        <p:nvSpPr>
          <p:cNvPr id="7" name="직사각형 6"/>
          <p:cNvSpPr/>
          <p:nvPr/>
        </p:nvSpPr>
        <p:spPr>
          <a:xfrm>
            <a:off x="857224" y="1428736"/>
            <a:ext cx="7467172" cy="1246495"/>
          </a:xfrm>
          <a:prstGeom prst="rect">
            <a:avLst/>
          </a:prstGeom>
        </p:spPr>
        <p:txBody>
          <a:bodyPr wrap="square">
            <a:spAutoFit/>
          </a:bodyPr>
          <a:lstStyle/>
          <a:p>
            <a:pPr marL="342900" indent="-342900"/>
            <a:r>
              <a:rPr lang="en-US" altLang="ko-KR" sz="1500" b="1" i="1" dirty="0" smtClean="0">
                <a:latin typeface="맑은 고딕"/>
                <a:ea typeface="맑은 고딕"/>
              </a:rPr>
              <a:t>      ① F</a:t>
            </a:r>
            <a:r>
              <a:rPr lang="en-US" altLang="ko-KR" sz="1500" b="1" i="1" dirty="0" smtClean="0">
                <a:latin typeface="맑은 고딕"/>
                <a:ea typeface="맑은 고딕"/>
              </a:rPr>
              <a:t>eeble Church Environment</a:t>
            </a:r>
            <a:endParaRPr lang="en-US" altLang="ko-KR" sz="1500" b="1" i="1" dirty="0" smtClean="0">
              <a:latin typeface="맑은 고딕"/>
              <a:ea typeface="맑은 고딕"/>
            </a:endParaRPr>
          </a:p>
          <a:p>
            <a:pPr marL="342900" indent="-342900"/>
            <a:r>
              <a:rPr lang="en-US" altLang="ko-KR" sz="1500" b="1" i="1" dirty="0" smtClean="0">
                <a:latin typeface="맑은 고딕"/>
                <a:ea typeface="맑은 고딕"/>
              </a:rPr>
              <a:t>      ② Lack of Professionalism  in the Leadership of Pastors</a:t>
            </a:r>
          </a:p>
          <a:p>
            <a:pPr marL="342900" indent="-342900"/>
            <a:r>
              <a:rPr lang="en-US" altLang="ko-KR" sz="1500" b="1" i="1" dirty="0" smtClean="0">
                <a:latin typeface="맑은 고딕"/>
                <a:ea typeface="맑은 고딕"/>
              </a:rPr>
              <a:t>      ③ Small Number of Members comparable to the Pioneering Days</a:t>
            </a:r>
          </a:p>
          <a:p>
            <a:pPr marL="342900" indent="-342900"/>
            <a:r>
              <a:rPr lang="en-US" altLang="ko-KR" sz="1500" b="1" i="1" dirty="0" smtClean="0">
                <a:latin typeface="맑은 고딕"/>
                <a:ea typeface="맑은 고딕"/>
              </a:rPr>
              <a:t>      </a:t>
            </a:r>
            <a:r>
              <a:rPr lang="en-US" altLang="ko-KR" sz="1500" b="1" i="1" dirty="0" smtClean="0">
                <a:latin typeface="맑은 고딕"/>
                <a:ea typeface="맑은 고딕"/>
              </a:rPr>
              <a:t>④ </a:t>
            </a:r>
            <a:r>
              <a:rPr lang="en-US" altLang="ko-KR" sz="1500" b="1" i="1" dirty="0" smtClean="0">
                <a:latin typeface="맑은 고딕"/>
                <a:ea typeface="맑은 고딕"/>
              </a:rPr>
              <a:t>Lack of System</a:t>
            </a:r>
            <a:endParaRPr lang="en-US" altLang="ko-KR" sz="600" b="1" i="1" dirty="0" smtClean="0">
              <a:latin typeface="맑은 고딕"/>
              <a:ea typeface="맑은 고딕"/>
            </a:endParaRPr>
          </a:p>
          <a:p>
            <a:pPr marL="342900" indent="-342900"/>
            <a:r>
              <a:rPr lang="en-US" altLang="ko-KR" sz="1500" b="1" i="1" dirty="0" smtClean="0">
                <a:latin typeface="맑은 고딕"/>
                <a:ea typeface="맑은 고딕"/>
              </a:rPr>
              <a:t>                   :                  </a:t>
            </a:r>
          </a:p>
        </p:txBody>
      </p:sp>
      <p:grpSp>
        <p:nvGrpSpPr>
          <p:cNvPr id="10" name="그룹 11"/>
          <p:cNvGrpSpPr/>
          <p:nvPr/>
        </p:nvGrpSpPr>
        <p:grpSpPr>
          <a:xfrm>
            <a:off x="642909" y="2348880"/>
            <a:ext cx="8143174" cy="1368152"/>
            <a:chOff x="1033823" y="3286124"/>
            <a:chExt cx="7299739" cy="1368152"/>
          </a:xfrm>
        </p:grpSpPr>
        <p:sp>
          <p:nvSpPr>
            <p:cNvPr id="13" name="모서리가 둥근 직사각형 12"/>
            <p:cNvSpPr/>
            <p:nvPr/>
          </p:nvSpPr>
          <p:spPr>
            <a:xfrm>
              <a:off x="1033823" y="3651864"/>
              <a:ext cx="7299739" cy="64294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ko-KR" altLang="en-US" sz="1500" dirty="0" smtClean="0">
                  <a:solidFill>
                    <a:srgbClr val="C00000"/>
                  </a:solidFill>
                  <a:latin typeface="맑은 고딕"/>
                  <a:ea typeface="맑은 고딕"/>
                </a:rPr>
                <a:t>       ∴  </a:t>
              </a:r>
              <a:r>
                <a:rPr lang="en-US" altLang="ko-KR" sz="1500" dirty="0" smtClean="0">
                  <a:solidFill>
                    <a:srgbClr val="C00000"/>
                  </a:solidFill>
                  <a:latin typeface="HY동녘B" pitchFamily="18" charset="-127"/>
                  <a:ea typeface="HY동녘B" pitchFamily="18" charset="-127"/>
                </a:rPr>
                <a:t>Difficult for the Church to grow with the current HQ and church system. </a:t>
              </a:r>
              <a:r>
                <a:rPr lang="en-US" altLang="ko-KR" sz="1500" dirty="0" smtClean="0">
                  <a:solidFill>
                    <a:srgbClr val="C00000"/>
                  </a:solidFill>
                  <a:latin typeface="HY동녘B" pitchFamily="18" charset="-127"/>
                  <a:ea typeface="HY동녘B" pitchFamily="18" charset="-127"/>
                </a:rPr>
                <a:t> </a:t>
              </a:r>
              <a:endParaRPr lang="en-US" altLang="ko-KR" sz="1500" dirty="0" smtClean="0">
                <a:solidFill>
                  <a:srgbClr val="C00000"/>
                </a:solidFill>
                <a:latin typeface="HY동녘B" pitchFamily="18" charset="-127"/>
                <a:ea typeface="HY동녘B" pitchFamily="18" charset="-127"/>
              </a:endParaRPr>
            </a:p>
            <a:p>
              <a:r>
                <a:rPr lang="en-US" altLang="ko-KR" sz="1500" dirty="0" smtClean="0">
                  <a:solidFill>
                    <a:srgbClr val="C00000"/>
                  </a:solidFill>
                  <a:latin typeface="HY동녘B" pitchFamily="18" charset="-127"/>
                  <a:ea typeface="HY동녘B" pitchFamily="18" charset="-127"/>
                </a:rPr>
                <a:t>            </a:t>
              </a:r>
              <a:r>
                <a:rPr lang="en-US" altLang="ko-KR" sz="1500" dirty="0" smtClean="0">
                  <a:solidFill>
                    <a:srgbClr val="C00000"/>
                  </a:solidFill>
                  <a:latin typeface="HY동녘B" pitchFamily="18" charset="-127"/>
                  <a:ea typeface="HY동녘B" pitchFamily="18" charset="-127"/>
                </a:rPr>
                <a:t>Planned and executed an innovative measure.</a:t>
              </a:r>
              <a:endParaRPr lang="ko-KR" altLang="en-US" sz="1500" dirty="0">
                <a:solidFill>
                  <a:srgbClr val="C00000"/>
                </a:solidFill>
                <a:latin typeface="HY동녘B" pitchFamily="18" charset="-127"/>
                <a:ea typeface="HY동녘B" pitchFamily="18" charset="-127"/>
              </a:endParaRPr>
            </a:p>
          </p:txBody>
        </p:sp>
        <p:pic>
          <p:nvPicPr>
            <p:cNvPr id="14" name="Picture 17" descr="C:\Documents and Settings\진\Local Settings\Temporary Internet Files\Content.IE5\SSOXMOVF\MCj04325860000[1].png"/>
            <p:cNvPicPr>
              <a:picLocks noChangeAspect="1" noChangeArrowheads="1"/>
            </p:cNvPicPr>
            <p:nvPr/>
          </p:nvPicPr>
          <p:blipFill>
            <a:blip r:embed="rId2" cstate="print"/>
            <a:srcRect/>
            <a:stretch>
              <a:fillRect/>
            </a:stretch>
          </p:blipFill>
          <p:spPr bwMode="auto">
            <a:xfrm>
              <a:off x="1071538" y="3286124"/>
              <a:ext cx="642942" cy="675191"/>
            </a:xfrm>
            <a:prstGeom prst="rect">
              <a:avLst/>
            </a:prstGeom>
            <a:noFill/>
          </p:spPr>
        </p:pic>
        <p:sp>
          <p:nvSpPr>
            <p:cNvPr id="19" name="아래쪽 화살표 18"/>
            <p:cNvSpPr/>
            <p:nvPr/>
          </p:nvSpPr>
          <p:spPr>
            <a:xfrm>
              <a:off x="3540463" y="4357694"/>
              <a:ext cx="2048287" cy="296582"/>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ko-KR" altLang="en-US"/>
            </a:p>
          </p:txBody>
        </p:sp>
      </p:grpSp>
      <p:sp>
        <p:nvSpPr>
          <p:cNvPr id="5" name="모서리가 둥근 직사각형 4"/>
          <p:cNvSpPr/>
          <p:nvPr/>
        </p:nvSpPr>
        <p:spPr>
          <a:xfrm>
            <a:off x="557264" y="3929066"/>
            <a:ext cx="6372190" cy="436038"/>
          </a:xfrm>
          <a:prstGeom prst="roundRect">
            <a:avLst/>
          </a:prstGeom>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rtlCol="0" anchor="ctr"/>
          <a:lstStyle/>
          <a:p>
            <a:r>
              <a:rPr lang="en-US" altLang="ko-KR" sz="1600" b="1" dirty="0">
                <a:solidFill>
                  <a:schemeClr val="bg1"/>
                </a:solidFill>
              </a:rPr>
              <a:t>1. </a:t>
            </a:r>
            <a:r>
              <a:rPr lang="en-US" altLang="ko-KR" sz="1600" b="1" dirty="0" smtClean="0">
                <a:solidFill>
                  <a:schemeClr val="bg1"/>
                </a:solidFill>
              </a:rPr>
              <a:t>Introduction of a Sophisticated System</a:t>
            </a:r>
            <a:endParaRPr lang="en-US" altLang="ko-KR" sz="1600" b="1" dirty="0">
              <a:solidFill>
                <a:schemeClr val="bg1"/>
              </a:solidFill>
            </a:endParaRPr>
          </a:p>
        </p:txBody>
      </p:sp>
      <p:sp>
        <p:nvSpPr>
          <p:cNvPr id="6" name="모서리가 둥근 직사각형 5"/>
          <p:cNvSpPr/>
          <p:nvPr/>
        </p:nvSpPr>
        <p:spPr>
          <a:xfrm>
            <a:off x="755576" y="4429132"/>
            <a:ext cx="2107534" cy="294041"/>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altLang="ko-KR" sz="1200" b="1" dirty="0">
                <a:solidFill>
                  <a:schemeClr val="tx1"/>
                </a:solidFill>
              </a:rPr>
              <a:t>① </a:t>
            </a:r>
            <a:r>
              <a:rPr lang="en-US" altLang="ko-KR" sz="1200" b="1" spc="-150" dirty="0" smtClean="0">
                <a:solidFill>
                  <a:schemeClr val="tx1"/>
                </a:solidFill>
              </a:rPr>
              <a:t>KPI </a:t>
            </a:r>
            <a:r>
              <a:rPr lang="ko-KR" altLang="en-US" sz="1200" b="1" spc="-150" dirty="0" smtClean="0">
                <a:solidFill>
                  <a:schemeClr val="tx1"/>
                </a:solidFill>
              </a:rPr>
              <a:t> </a:t>
            </a:r>
            <a:r>
              <a:rPr lang="en-US" altLang="ko-KR" sz="1200" b="1" spc="-150" dirty="0" smtClean="0">
                <a:solidFill>
                  <a:schemeClr val="tx1"/>
                </a:solidFill>
              </a:rPr>
              <a:t>Performance Management Team</a:t>
            </a:r>
            <a:r>
              <a:rPr lang="ko-KR" altLang="en-US" sz="1200" b="1" spc="-150" dirty="0" smtClean="0">
                <a:solidFill>
                  <a:schemeClr val="tx1"/>
                </a:solidFill>
              </a:rPr>
              <a:t> </a:t>
            </a:r>
            <a:endParaRPr lang="ko-KR" altLang="en-US" sz="1200" dirty="0"/>
          </a:p>
        </p:txBody>
      </p:sp>
      <p:sp>
        <p:nvSpPr>
          <p:cNvPr id="17" name="모서리가 둥근 직사각형 16"/>
          <p:cNvSpPr/>
          <p:nvPr/>
        </p:nvSpPr>
        <p:spPr>
          <a:xfrm>
            <a:off x="2214546" y="4437112"/>
            <a:ext cx="1607847" cy="349210"/>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marL="342900" indent="-342900"/>
            <a:r>
              <a:rPr lang="en-US" altLang="ko-KR" sz="1200" b="1" dirty="0">
                <a:solidFill>
                  <a:schemeClr val="tx1"/>
                </a:solidFill>
              </a:rPr>
              <a:t>② </a:t>
            </a:r>
            <a:r>
              <a:rPr lang="en-US" altLang="ko-KR" sz="1200" b="1" dirty="0" smtClean="0">
                <a:solidFill>
                  <a:schemeClr val="tx1"/>
                </a:solidFill>
              </a:rPr>
              <a:t>Church Management System</a:t>
            </a:r>
            <a:r>
              <a:rPr lang="en-US" altLang="ko-KR" sz="1200" b="1" dirty="0" smtClean="0">
                <a:solidFill>
                  <a:schemeClr val="tx1"/>
                </a:solidFill>
              </a:rPr>
              <a:t> </a:t>
            </a:r>
            <a:endParaRPr lang="en-US" altLang="ko-KR" sz="1200" b="1" dirty="0">
              <a:solidFill>
                <a:schemeClr val="tx1"/>
              </a:solidFill>
            </a:endParaRPr>
          </a:p>
        </p:txBody>
      </p:sp>
      <p:sp>
        <p:nvSpPr>
          <p:cNvPr id="20" name="모서리가 둥근 직사각형 19"/>
          <p:cNvSpPr/>
          <p:nvPr/>
        </p:nvSpPr>
        <p:spPr>
          <a:xfrm>
            <a:off x="3786182" y="4357694"/>
            <a:ext cx="1428760" cy="43024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marL="342900" indent="-342900"/>
            <a:r>
              <a:rPr lang="en-US" altLang="ko-KR" sz="1200" b="1" dirty="0" smtClean="0">
                <a:solidFill>
                  <a:schemeClr val="tx1"/>
                </a:solidFill>
              </a:rPr>
              <a:t>③ Electronic Payments System</a:t>
            </a:r>
            <a:endParaRPr lang="en-US" altLang="ko-KR" sz="1200" b="1" dirty="0">
              <a:solidFill>
                <a:schemeClr val="tx1"/>
              </a:solidFill>
            </a:endParaRPr>
          </a:p>
        </p:txBody>
      </p:sp>
      <p:sp>
        <p:nvSpPr>
          <p:cNvPr id="22" name="모서리가 둥근 직사각형 21"/>
          <p:cNvSpPr/>
          <p:nvPr/>
        </p:nvSpPr>
        <p:spPr>
          <a:xfrm>
            <a:off x="5083148" y="4435141"/>
            <a:ext cx="1584175"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marL="342900" indent="-342900"/>
            <a:r>
              <a:rPr lang="ko-KR" altLang="ko-KR" sz="1200" b="1" dirty="0">
                <a:solidFill>
                  <a:schemeClr val="tx1"/>
                </a:solidFill>
              </a:rPr>
              <a:t>④</a:t>
            </a:r>
            <a:r>
              <a:rPr lang="en-US" altLang="ko-KR" sz="1200" b="1" dirty="0">
                <a:solidFill>
                  <a:schemeClr val="tx1"/>
                </a:solidFill>
              </a:rPr>
              <a:t> </a:t>
            </a:r>
            <a:r>
              <a:rPr lang="en-US" altLang="ko-KR" sz="1200" b="1" dirty="0" smtClean="0">
                <a:solidFill>
                  <a:schemeClr val="tx1"/>
                </a:solidFill>
              </a:rPr>
              <a:t>Budgeting System</a:t>
            </a:r>
            <a:endParaRPr lang="ko-KR" altLang="en-US" sz="1200" b="1" dirty="0">
              <a:solidFill>
                <a:schemeClr val="tx1"/>
              </a:solidFill>
            </a:endParaRPr>
          </a:p>
        </p:txBody>
      </p:sp>
      <p:sp>
        <p:nvSpPr>
          <p:cNvPr id="31" name="모서리가 둥근 직사각형 30"/>
          <p:cNvSpPr/>
          <p:nvPr/>
        </p:nvSpPr>
        <p:spPr>
          <a:xfrm>
            <a:off x="857224" y="5500702"/>
            <a:ext cx="2316796"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200" b="1" dirty="0" smtClean="0">
                <a:solidFill>
                  <a:schemeClr val="tx1"/>
                </a:solidFill>
              </a:rPr>
              <a:t>①Formed the Church </a:t>
            </a:r>
          </a:p>
          <a:p>
            <a:pPr algn="ctr"/>
            <a:r>
              <a:rPr lang="en-US" altLang="ko-KR" sz="1200" b="1" dirty="0" smtClean="0">
                <a:solidFill>
                  <a:schemeClr val="tx1"/>
                </a:solidFill>
              </a:rPr>
              <a:t>Assistance Dept. </a:t>
            </a:r>
            <a:r>
              <a:rPr lang="ko-KR" altLang="en-US" sz="1200" b="1" dirty="0" smtClean="0">
                <a:solidFill>
                  <a:schemeClr val="tx1"/>
                </a:solidFill>
              </a:rPr>
              <a:t> </a:t>
            </a:r>
            <a:endParaRPr lang="ko-KR" altLang="en-US" sz="1200" dirty="0"/>
          </a:p>
        </p:txBody>
      </p:sp>
      <p:sp>
        <p:nvSpPr>
          <p:cNvPr id="35" name="모서리가 둥근 직사각형 34"/>
          <p:cNvSpPr/>
          <p:nvPr/>
        </p:nvSpPr>
        <p:spPr>
          <a:xfrm>
            <a:off x="539552" y="4929198"/>
            <a:ext cx="6461340" cy="500066"/>
          </a:xfrm>
          <a:prstGeom prst="roundRect">
            <a:avLst/>
          </a:prstGeom>
          <a:solidFill>
            <a:schemeClr val="bg2">
              <a:lumMod val="50000"/>
            </a:schemeClr>
          </a:solidFill>
          <a:ln/>
          <a:scene3d>
            <a:camera prst="orthographicFront">
              <a:rot lat="0" lon="0" rev="0"/>
            </a:camera>
            <a:lightRig rig="threePt" dir="t">
              <a:rot lat="0" lon="0" rev="1200000"/>
            </a:lightRig>
          </a:scene3d>
          <a:sp3d>
            <a:bevelT w="88900" h="95250"/>
          </a:sp3d>
        </p:spPr>
        <p:style>
          <a:lnRef idx="0">
            <a:schemeClr val="accent2"/>
          </a:lnRef>
          <a:fillRef idx="3">
            <a:schemeClr val="accent2"/>
          </a:fillRef>
          <a:effectRef idx="3">
            <a:schemeClr val="accent2"/>
          </a:effectRef>
          <a:fontRef idx="minor">
            <a:schemeClr val="lt1"/>
          </a:fontRef>
        </p:style>
        <p:txBody>
          <a:bodyPr rtlCol="0" anchor="ctr"/>
          <a:lstStyle/>
          <a:p>
            <a:r>
              <a:rPr lang="en-US" altLang="ko-KR" sz="1600" b="1" dirty="0">
                <a:solidFill>
                  <a:schemeClr val="bg1"/>
                </a:solidFill>
              </a:rPr>
              <a:t>2. </a:t>
            </a:r>
            <a:r>
              <a:rPr lang="en-US" altLang="ko-KR" sz="1600" b="1" dirty="0" smtClean="0">
                <a:solidFill>
                  <a:schemeClr val="bg1"/>
                </a:solidFill>
              </a:rPr>
              <a:t>A Reshuffle of the  Financial Support Organization at HQ</a:t>
            </a:r>
            <a:endParaRPr lang="en-US" altLang="ko-KR" sz="1600" b="1" dirty="0">
              <a:solidFill>
                <a:schemeClr val="bg1"/>
              </a:solidFill>
            </a:endParaRPr>
          </a:p>
        </p:txBody>
      </p:sp>
      <p:sp>
        <p:nvSpPr>
          <p:cNvPr id="41" name="모서리가 둥근 직사각형 40"/>
          <p:cNvSpPr/>
          <p:nvPr/>
        </p:nvSpPr>
        <p:spPr>
          <a:xfrm>
            <a:off x="539552" y="5929330"/>
            <a:ext cx="6389902" cy="451998"/>
          </a:xfrm>
          <a:prstGeom prst="roundRect">
            <a:avLst/>
          </a:prstGeom>
          <a:solidFill>
            <a:schemeClr val="accent3">
              <a:lumMod val="75000"/>
            </a:schemeClr>
          </a:solidFill>
          <a:ln/>
          <a:scene3d>
            <a:camera prst="orthographicFront">
              <a:rot lat="0" lon="0" rev="0"/>
            </a:camera>
            <a:lightRig rig="threePt" dir="t">
              <a:rot lat="0" lon="0" rev="1200000"/>
            </a:lightRig>
          </a:scene3d>
          <a:sp3d>
            <a:bevelT w="88900" h="95250"/>
          </a:sp3d>
        </p:spPr>
        <p:style>
          <a:lnRef idx="0">
            <a:schemeClr val="accent2"/>
          </a:lnRef>
          <a:fillRef idx="3">
            <a:schemeClr val="accent2"/>
          </a:fillRef>
          <a:effectRef idx="3">
            <a:schemeClr val="accent2"/>
          </a:effectRef>
          <a:fontRef idx="minor">
            <a:schemeClr val="lt1"/>
          </a:fontRef>
        </p:style>
        <p:txBody>
          <a:bodyPr rtlCol="0" anchor="ctr"/>
          <a:lstStyle/>
          <a:p>
            <a:r>
              <a:rPr lang="en-US" altLang="ko-KR" sz="1600" b="1" dirty="0" smtClean="0">
                <a:solidFill>
                  <a:schemeClr val="bg1"/>
                </a:solidFill>
              </a:rPr>
              <a:t>3. </a:t>
            </a:r>
            <a:r>
              <a:rPr lang="en-US" altLang="ko-KR" sz="1600" b="1" dirty="0" smtClean="0">
                <a:solidFill>
                  <a:schemeClr val="bg1"/>
                </a:solidFill>
              </a:rPr>
              <a:t>Reorganization of Regional HQ Churches System</a:t>
            </a:r>
            <a:endParaRPr lang="en-US" altLang="ko-KR" sz="500" b="1" dirty="0" smtClean="0">
              <a:solidFill>
                <a:schemeClr val="bg1"/>
              </a:solidFill>
            </a:endParaRPr>
          </a:p>
        </p:txBody>
      </p:sp>
      <p:sp>
        <p:nvSpPr>
          <p:cNvPr id="23" name="모서리가 둥근 직사각형 22"/>
          <p:cNvSpPr/>
          <p:nvPr/>
        </p:nvSpPr>
        <p:spPr>
          <a:xfrm>
            <a:off x="5500694" y="5429264"/>
            <a:ext cx="3286148" cy="42862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altLang="ko-KR" sz="1200" b="1" dirty="0">
                <a:solidFill>
                  <a:schemeClr val="tx1"/>
                </a:solidFill>
              </a:rPr>
              <a:t>③ </a:t>
            </a:r>
            <a:r>
              <a:rPr lang="en-US" altLang="ko-KR" sz="1200" b="1" dirty="0" smtClean="0">
                <a:solidFill>
                  <a:schemeClr val="tx1"/>
                </a:solidFill>
              </a:rPr>
              <a:t>Formed True Parents’ Proclamations Executive Committee </a:t>
            </a:r>
            <a:endParaRPr lang="ko-KR" altLang="en-US" sz="1200" dirty="0"/>
          </a:p>
        </p:txBody>
      </p:sp>
      <p:sp>
        <p:nvSpPr>
          <p:cNvPr id="26" name="모서리가 둥근 직사각형 25"/>
          <p:cNvSpPr/>
          <p:nvPr/>
        </p:nvSpPr>
        <p:spPr>
          <a:xfrm>
            <a:off x="744657" y="6453336"/>
            <a:ext cx="2388019"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altLang="ko-KR" sz="1200" b="1" dirty="0">
                <a:solidFill>
                  <a:schemeClr val="tx1"/>
                </a:solidFill>
              </a:rPr>
              <a:t>① </a:t>
            </a:r>
            <a:r>
              <a:rPr lang="en-US" altLang="ko-KR" sz="1200" b="1" dirty="0" smtClean="0">
                <a:solidFill>
                  <a:schemeClr val="tx1"/>
                </a:solidFill>
              </a:rPr>
              <a:t>20 Regional HQs</a:t>
            </a:r>
          </a:p>
          <a:p>
            <a:r>
              <a:rPr lang="ko-KR" altLang="en-US" sz="1200" b="1" dirty="0" smtClean="0">
                <a:solidFill>
                  <a:schemeClr val="tx1"/>
                </a:solidFill>
              </a:rPr>
              <a:t> </a:t>
            </a:r>
            <a:r>
              <a:rPr lang="ko-KR" altLang="en-US" sz="1200" b="1" dirty="0" smtClean="0">
                <a:solidFill>
                  <a:schemeClr val="tx1"/>
                </a:solidFill>
              </a:rPr>
              <a:t>→ </a:t>
            </a:r>
            <a:r>
              <a:rPr lang="en-US" altLang="ko-KR" sz="1200" b="1" dirty="0" smtClean="0">
                <a:solidFill>
                  <a:schemeClr val="tx1"/>
                </a:solidFill>
              </a:rPr>
              <a:t>12 Regional HQs</a:t>
            </a:r>
            <a:endParaRPr lang="ko-KR" altLang="en-US" sz="1200" dirty="0"/>
          </a:p>
        </p:txBody>
      </p:sp>
      <p:sp>
        <p:nvSpPr>
          <p:cNvPr id="27" name="모서리가 둥근 직사각형 26"/>
          <p:cNvSpPr/>
          <p:nvPr/>
        </p:nvSpPr>
        <p:spPr>
          <a:xfrm>
            <a:off x="2699792" y="6445672"/>
            <a:ext cx="6015612" cy="288032"/>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altLang="ko-KR" sz="1200" b="1" dirty="0">
                <a:solidFill>
                  <a:schemeClr val="tx1"/>
                </a:solidFill>
              </a:rPr>
              <a:t>② </a:t>
            </a:r>
            <a:r>
              <a:rPr lang="ko-KR" altLang="en-US" sz="1200" b="1" dirty="0" smtClean="0">
                <a:solidFill>
                  <a:schemeClr val="tx1"/>
                </a:solidFill>
              </a:rPr>
              <a:t> </a:t>
            </a:r>
            <a:r>
              <a:rPr lang="en-US" altLang="ko-KR" sz="1200" b="1" dirty="0" smtClean="0">
                <a:solidFill>
                  <a:schemeClr val="tx1"/>
                </a:solidFill>
              </a:rPr>
              <a:t>Secure income to renovate the church environment thanks to the integration of churches</a:t>
            </a:r>
            <a:endParaRPr lang="ko-KR" altLang="en-US" sz="1200" dirty="0"/>
          </a:p>
        </p:txBody>
      </p:sp>
      <p:sp>
        <p:nvSpPr>
          <p:cNvPr id="25" name="모서리가 둥근 직사각형 24"/>
          <p:cNvSpPr/>
          <p:nvPr/>
        </p:nvSpPr>
        <p:spPr>
          <a:xfrm>
            <a:off x="3357554" y="5429264"/>
            <a:ext cx="2000264" cy="42862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r>
              <a:rPr lang="en-US" altLang="ko-KR" sz="1200" b="1" dirty="0" smtClean="0">
                <a:solidFill>
                  <a:schemeClr val="tx1"/>
                </a:solidFill>
              </a:rPr>
              <a:t> ② </a:t>
            </a:r>
            <a:r>
              <a:rPr lang="ko-KR" altLang="en-US" sz="1200" b="1" dirty="0" smtClean="0">
                <a:solidFill>
                  <a:schemeClr val="tx1"/>
                </a:solidFill>
              </a:rPr>
              <a:t> </a:t>
            </a:r>
            <a:r>
              <a:rPr lang="en-US" altLang="ko-KR" sz="1200" b="1" dirty="0" smtClean="0">
                <a:solidFill>
                  <a:schemeClr val="tx1"/>
                </a:solidFill>
              </a:rPr>
              <a:t>Forme</a:t>
            </a:r>
            <a:r>
              <a:rPr lang="en-US" altLang="ko-KR" sz="1200" b="1" dirty="0" smtClean="0">
                <a:solidFill>
                  <a:schemeClr val="tx1"/>
                </a:solidFill>
              </a:rPr>
              <a:t>d the Asset Management Dept.</a:t>
            </a:r>
            <a:r>
              <a:rPr lang="ko-KR" altLang="en-US" sz="1200" b="1" dirty="0" smtClean="0">
                <a:solidFill>
                  <a:schemeClr val="tx1"/>
                </a:solidFill>
              </a:rPr>
              <a:t> </a:t>
            </a:r>
            <a:endParaRPr lang="ko-KR" altLang="en-US" sz="1200" dirty="0"/>
          </a:p>
        </p:txBody>
      </p:sp>
      <p:sp>
        <p:nvSpPr>
          <p:cNvPr id="24" name="모서리가 둥근 직사각형 23"/>
          <p:cNvSpPr/>
          <p:nvPr/>
        </p:nvSpPr>
        <p:spPr>
          <a:xfrm>
            <a:off x="6215074" y="4357694"/>
            <a:ext cx="2699464" cy="428628"/>
          </a:xfrm>
          <a:prstGeom prst="roundRect">
            <a:avLst/>
          </a:prstGeom>
          <a:noFill/>
          <a:ln>
            <a:noFill/>
          </a:ln>
        </p:spPr>
        <p:style>
          <a:lnRef idx="1">
            <a:schemeClr val="accent3"/>
          </a:lnRef>
          <a:fillRef idx="2">
            <a:schemeClr val="accent3"/>
          </a:fillRef>
          <a:effectRef idx="1">
            <a:schemeClr val="accent3"/>
          </a:effectRef>
          <a:fontRef idx="minor">
            <a:schemeClr val="dk1"/>
          </a:fontRef>
        </p:style>
        <p:txBody>
          <a:bodyPr rtlCol="0" anchor="ctr"/>
          <a:lstStyle/>
          <a:p>
            <a:pPr marL="342900" indent="-342900"/>
            <a:r>
              <a:rPr lang="ko-KR" altLang="en-US" sz="1200" b="1" dirty="0" smtClean="0">
                <a:solidFill>
                  <a:schemeClr val="tx1"/>
                </a:solidFill>
              </a:rPr>
              <a:t>⑤</a:t>
            </a:r>
            <a:r>
              <a:rPr lang="en-US" altLang="ko-KR" sz="1200" b="1" dirty="0" smtClean="0">
                <a:solidFill>
                  <a:schemeClr val="tx1"/>
                </a:solidFill>
              </a:rPr>
              <a:t> </a:t>
            </a:r>
            <a:r>
              <a:rPr lang="en-US" altLang="ko-KR" sz="1200" b="1" dirty="0" smtClean="0">
                <a:solidFill>
                  <a:schemeClr val="tx1"/>
                </a:solidFill>
              </a:rPr>
              <a:t> Innovative System of Management based on the Six Sigma</a:t>
            </a:r>
            <a:r>
              <a:rPr lang="ko-KR" altLang="en-US" sz="1200" b="1" dirty="0" smtClean="0">
                <a:solidFill>
                  <a:schemeClr val="tx1"/>
                </a:solidFill>
              </a:rPr>
              <a:t> </a:t>
            </a:r>
            <a:endParaRPr lang="ko-KR" altLang="en-US" sz="1200" b="1" dirty="0">
              <a:solidFill>
                <a:schemeClr val="tx1"/>
              </a:solidFill>
            </a:endParaRPr>
          </a:p>
        </p:txBody>
      </p:sp>
    </p:spTree>
    <p:extLst>
      <p:ext uri="{BB962C8B-B14F-4D97-AF65-F5344CB8AC3E}">
        <p14:creationId xmlns="" xmlns:p14="http://schemas.microsoft.com/office/powerpoint/2010/main" val="36199929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_x204529760" descr="EMB000007fc0dc3"/>
          <p:cNvPicPr/>
          <p:nvPr/>
        </p:nvPicPr>
        <p:blipFill>
          <a:blip r:embed="rId2" cstate="email"/>
          <a:srcRect/>
          <a:stretch>
            <a:fillRect/>
          </a:stretch>
        </p:blipFill>
        <p:spPr bwMode="auto">
          <a:xfrm>
            <a:off x="899592" y="1196752"/>
            <a:ext cx="7488832" cy="5040560"/>
          </a:xfrm>
          <a:prstGeom prst="rect">
            <a:avLst/>
          </a:prstGeom>
          <a:noFill/>
        </p:spPr>
      </p:pic>
      <p:sp>
        <p:nvSpPr>
          <p:cNvPr id="7"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6" name="Rectangle 1"/>
          <p:cNvSpPr>
            <a:spLocks noChangeArrowheads="1"/>
          </p:cNvSpPr>
          <p:nvPr/>
        </p:nvSpPr>
        <p:spPr bwMode="auto">
          <a:xfrm>
            <a:off x="827584" y="620688"/>
            <a:ext cx="7632848"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Songpa</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(Jan. 2010~</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Nov.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33664584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12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512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7373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73729" name="_x202634880" descr="EMB00000bac14f9"/>
          <p:cNvPicPr>
            <a:picLocks noChangeAspect="1" noChangeArrowheads="1"/>
          </p:cNvPicPr>
          <p:nvPr/>
        </p:nvPicPr>
        <p:blipFill>
          <a:blip r:embed="rId2" cstate="email"/>
          <a:srcRect/>
          <a:stretch>
            <a:fillRect/>
          </a:stretch>
        </p:blipFill>
        <p:spPr bwMode="auto">
          <a:xfrm>
            <a:off x="899592" y="1196752"/>
            <a:ext cx="3672408" cy="5040560"/>
          </a:xfrm>
          <a:prstGeom prst="rect">
            <a:avLst/>
          </a:prstGeom>
          <a:noFill/>
        </p:spPr>
      </p:pic>
      <p:sp>
        <p:nvSpPr>
          <p:cNvPr id="73732"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73731" name="_x202766640" descr="EMB00000bac14fc"/>
          <p:cNvPicPr>
            <a:picLocks noChangeAspect="1" noChangeArrowheads="1"/>
          </p:cNvPicPr>
          <p:nvPr/>
        </p:nvPicPr>
        <p:blipFill>
          <a:blip r:embed="rId3" cstate="email"/>
          <a:srcRect/>
          <a:stretch>
            <a:fillRect/>
          </a:stretch>
        </p:blipFill>
        <p:spPr bwMode="auto">
          <a:xfrm>
            <a:off x="4716017" y="1196752"/>
            <a:ext cx="3672408" cy="5040560"/>
          </a:xfrm>
          <a:prstGeom prst="rect">
            <a:avLst/>
          </a:prstGeom>
          <a:noFill/>
        </p:spPr>
      </p:pic>
      <p:sp>
        <p:nvSpPr>
          <p:cNvPr id="13" name="Rectangle 1"/>
          <p:cNvSpPr>
            <a:spLocks noChangeArrowheads="1"/>
          </p:cNvSpPr>
          <p:nvPr/>
        </p:nvSpPr>
        <p:spPr bwMode="auto">
          <a:xfrm>
            <a:off x="827584" y="620688"/>
            <a:ext cx="7632848"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Songpa</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dirty="0" smtClean="0">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 Remodeling (Jan. 2010~ Nov. 2011)</a:t>
            </a:r>
          </a:p>
        </p:txBody>
      </p:sp>
    </p:spTree>
    <p:extLst>
      <p:ext uri="{BB962C8B-B14F-4D97-AF65-F5344CB8AC3E}">
        <p14:creationId xmlns="" xmlns:p14="http://schemas.microsoft.com/office/powerpoint/2010/main" val="696266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Cpm\자산관리국 자료\환경개선 사진자료 등\논상교회 환경개선 사진\1교육관 수리전.JPG"/>
          <p:cNvPicPr/>
          <p:nvPr/>
        </p:nvPicPr>
        <p:blipFill>
          <a:blip r:embed="rId2" cstate="email"/>
          <a:srcRect/>
          <a:stretch>
            <a:fillRect/>
          </a:stretch>
        </p:blipFill>
        <p:spPr bwMode="auto">
          <a:xfrm>
            <a:off x="899592" y="1614945"/>
            <a:ext cx="3672408" cy="2232248"/>
          </a:xfrm>
          <a:prstGeom prst="rect">
            <a:avLst/>
          </a:prstGeom>
          <a:noFill/>
          <a:ln w="9525">
            <a:noFill/>
            <a:miter lim="800000"/>
            <a:headEnd/>
            <a:tailEnd/>
          </a:ln>
        </p:spPr>
      </p:pic>
      <p:pic>
        <p:nvPicPr>
          <p:cNvPr id="9" name="그림 8" descr="\\Cpm\자산관리국 자료\환경개선 사진자료 등\논상교회 환경개선 사진\2교회`교휵관.jpg"/>
          <p:cNvPicPr/>
          <p:nvPr/>
        </p:nvPicPr>
        <p:blipFill>
          <a:blip r:embed="rId3" cstate="email"/>
          <a:srcRect/>
          <a:stretch>
            <a:fillRect/>
          </a:stretch>
        </p:blipFill>
        <p:spPr bwMode="auto">
          <a:xfrm>
            <a:off x="4716016" y="1614945"/>
            <a:ext cx="3672408" cy="2232247"/>
          </a:xfrm>
          <a:prstGeom prst="rect">
            <a:avLst/>
          </a:prstGeom>
          <a:noFill/>
          <a:ln w="9525">
            <a:noFill/>
            <a:miter lim="800000"/>
            <a:headEnd/>
            <a:tailEnd/>
          </a:ln>
        </p:spPr>
      </p:pic>
      <p:pic>
        <p:nvPicPr>
          <p:cNvPr id="10" name="_x52371456" descr="EMB0000126c0e54"/>
          <p:cNvPicPr/>
          <p:nvPr/>
        </p:nvPicPr>
        <p:blipFill>
          <a:blip r:embed="rId4" cstate="email"/>
          <a:srcRect/>
          <a:stretch>
            <a:fillRect/>
          </a:stretch>
        </p:blipFill>
        <p:spPr bwMode="auto">
          <a:xfrm>
            <a:off x="899592" y="3991209"/>
            <a:ext cx="3672408" cy="2232248"/>
          </a:xfrm>
          <a:prstGeom prst="rect">
            <a:avLst/>
          </a:prstGeom>
          <a:noFill/>
        </p:spPr>
      </p:pic>
      <p:pic>
        <p:nvPicPr>
          <p:cNvPr id="12" name="_x52395096" descr="EMB0000126c0e5a"/>
          <p:cNvPicPr/>
          <p:nvPr/>
        </p:nvPicPr>
        <p:blipFill>
          <a:blip r:embed="rId5" cstate="email"/>
          <a:srcRect/>
          <a:stretch>
            <a:fillRect/>
          </a:stretch>
        </p:blipFill>
        <p:spPr bwMode="auto">
          <a:xfrm>
            <a:off x="4716016" y="3977354"/>
            <a:ext cx="3672408" cy="2259958"/>
          </a:xfrm>
          <a:prstGeom prst="rect">
            <a:avLst/>
          </a:prstGeom>
          <a:noFill/>
        </p:spPr>
      </p:pic>
      <p:sp>
        <p:nvSpPr>
          <p:cNvPr id="13" name="Rectangle 1"/>
          <p:cNvSpPr>
            <a:spLocks noChangeArrowheads="1"/>
          </p:cNvSpPr>
          <p:nvPr/>
        </p:nvSpPr>
        <p:spPr bwMode="auto">
          <a:xfrm>
            <a:off x="827584" y="620688"/>
            <a:ext cx="7659191"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Nonsan</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400" b="1" i="0" u="none" strike="noStrike" cap="none" normalizeH="0" dirty="0" err="1" smtClean="0">
                <a:ln>
                  <a:noFill/>
                </a:ln>
                <a:solidFill>
                  <a:schemeClr val="tx1"/>
                </a:solidFill>
                <a:latin typeface="굴림" pitchFamily="50" charset="-127"/>
                <a:ea typeface="굴림" pitchFamily="50" charset="-127"/>
                <a:cs typeface="굴림" pitchFamily="50" charset="-127"/>
              </a:rPr>
              <a:t>Chungnam</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(Jan.</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2010)</a:t>
            </a:r>
          </a:p>
        </p:txBody>
      </p:sp>
      <p:grpSp>
        <p:nvGrpSpPr>
          <p:cNvPr id="11" name="그룹 10"/>
          <p:cNvGrpSpPr/>
          <p:nvPr/>
        </p:nvGrpSpPr>
        <p:grpSpPr>
          <a:xfrm>
            <a:off x="827584" y="1124744"/>
            <a:ext cx="7632848" cy="5184576"/>
            <a:chOff x="827584" y="1124744"/>
            <a:chExt cx="7632848" cy="5184576"/>
          </a:xfrm>
        </p:grpSpPr>
        <p:sp>
          <p:nvSpPr>
            <p:cNvPr id="1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5" name="직선 연결선 14"/>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직선 연결선 15"/>
            <p:cNvCxnSpPr>
              <a:stCxn id="14" idx="0"/>
              <a:endCxn id="14"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6858752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_x222295000" descr="EMB000023384f13"/>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5" name="Rectangle 1"/>
          <p:cNvSpPr>
            <a:spLocks noChangeArrowheads="1"/>
          </p:cNvSpPr>
          <p:nvPr/>
        </p:nvSpPr>
        <p:spPr bwMode="auto">
          <a:xfrm>
            <a:off x="827584" y="620688"/>
            <a:ext cx="7632848"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dirty="0" err="1" smtClean="0">
                <a:latin typeface="굴림" pitchFamily="50" charset="-127"/>
                <a:ea typeface="굴림" pitchFamily="50" charset="-127"/>
                <a:cs typeface="굴림" pitchFamily="50" charset="-127"/>
              </a:rPr>
              <a:t>Gwanak</a:t>
            </a:r>
            <a:r>
              <a:rPr kumimoji="1" lang="en-US" altLang="ko-KR" sz="2400" b="1" dirty="0" smtClean="0">
                <a:latin typeface="굴림" pitchFamily="50" charset="-127"/>
                <a:ea typeface="굴림" pitchFamily="50" charset="-127"/>
                <a:cs typeface="굴림" pitchFamily="50" charset="-127"/>
              </a:rPr>
              <a:t> Church, Seoul</a:t>
            </a:r>
            <a:r>
              <a:rPr kumimoji="1" lang="ko-KR" altLang="en-US" sz="2400" b="1" dirty="0" smtClean="0">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(March 2010)</a:t>
            </a:r>
          </a:p>
        </p:txBody>
      </p:sp>
    </p:spTree>
    <p:extLst>
      <p:ext uri="{BB962C8B-B14F-4D97-AF65-F5344CB8AC3E}">
        <p14:creationId xmlns="" xmlns:p14="http://schemas.microsoft.com/office/powerpoint/2010/main" val="30566661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4" name="Rectangle 1"/>
          <p:cNvSpPr>
            <a:spLocks noChangeArrowheads="1"/>
          </p:cNvSpPr>
          <p:nvPr/>
        </p:nvSpPr>
        <p:spPr bwMode="auto">
          <a:xfrm>
            <a:off x="827584" y="620688"/>
            <a:ext cx="7632848"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err="1" smtClean="0">
                <a:latin typeface="굴림" pitchFamily="50" charset="-127"/>
                <a:ea typeface="굴림" pitchFamily="50" charset="-127"/>
                <a:cs typeface="굴림" pitchFamily="50" charset="-127"/>
              </a:rPr>
              <a:t>Gwanak</a:t>
            </a:r>
            <a:r>
              <a:rPr kumimoji="1" lang="en-US" altLang="ko-KR" sz="2400" b="1" dirty="0" smtClean="0">
                <a:latin typeface="굴림" pitchFamily="50" charset="-127"/>
                <a:ea typeface="굴림" pitchFamily="50" charset="-127"/>
                <a:cs typeface="굴림" pitchFamily="50" charset="-127"/>
              </a:rPr>
              <a:t> Church, Seoul</a:t>
            </a:r>
            <a:r>
              <a:rPr kumimoji="1" lang="ko-KR" altLang="en-US" sz="2400" b="1" dirty="0" smtClean="0">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 Remodeling (March 2010)</a:t>
            </a:r>
          </a:p>
        </p:txBody>
      </p:sp>
      <p:pic>
        <p:nvPicPr>
          <p:cNvPr id="1026" name="Picture 2"/>
          <p:cNvPicPr>
            <a:picLocks noChangeAspect="1" noChangeArrowheads="1"/>
          </p:cNvPicPr>
          <p:nvPr/>
        </p:nvPicPr>
        <p:blipFill>
          <a:blip r:embed="rId2" cstate="email"/>
          <a:srcRect/>
          <a:stretch>
            <a:fillRect/>
          </a:stretch>
        </p:blipFill>
        <p:spPr bwMode="auto">
          <a:xfrm>
            <a:off x="899592" y="1196752"/>
            <a:ext cx="3672408" cy="5040560"/>
          </a:xfrm>
          <a:prstGeom prst="rect">
            <a:avLst/>
          </a:prstGeom>
          <a:noFill/>
          <a:ln w="9525">
            <a:noFill/>
            <a:miter lim="800000"/>
            <a:headEnd/>
            <a:tailEnd/>
          </a:ln>
        </p:spPr>
      </p:pic>
      <p:pic>
        <p:nvPicPr>
          <p:cNvPr id="1027" name="Picture 3"/>
          <p:cNvPicPr>
            <a:picLocks noChangeAspect="1" noChangeArrowheads="1"/>
          </p:cNvPicPr>
          <p:nvPr/>
        </p:nvPicPr>
        <p:blipFill>
          <a:blip r:embed="rId3" cstate="email"/>
          <a:srcRect/>
          <a:stretch>
            <a:fillRect/>
          </a:stretch>
        </p:blipFill>
        <p:spPr bwMode="auto">
          <a:xfrm>
            <a:off x="4716017" y="1196752"/>
            <a:ext cx="3672408" cy="5040560"/>
          </a:xfrm>
          <a:prstGeom prst="rect">
            <a:avLst/>
          </a:prstGeom>
          <a:noFill/>
          <a:ln w="9525">
            <a:noFill/>
            <a:miter lim="800000"/>
            <a:headEnd/>
            <a:tailEnd/>
          </a:ln>
        </p:spPr>
      </p:pic>
    </p:spTree>
    <p:extLst>
      <p:ext uri="{BB962C8B-B14F-4D97-AF65-F5344CB8AC3E}">
        <p14:creationId xmlns="" xmlns:p14="http://schemas.microsoft.com/office/powerpoint/2010/main" val="4102197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p:nvPr/>
        </p:nvPicPr>
        <p:blipFill>
          <a:blip r:embed="rId2" cstate="email"/>
          <a:srcRect/>
          <a:stretch>
            <a:fillRect/>
          </a:stretch>
        </p:blipFill>
        <p:spPr bwMode="auto">
          <a:xfrm>
            <a:off x="899592" y="1169042"/>
            <a:ext cx="4896544" cy="5068270"/>
          </a:xfrm>
          <a:prstGeom prst="rect">
            <a:avLst/>
          </a:prstGeom>
          <a:noFill/>
          <a:ln w="9525">
            <a:noFill/>
            <a:miter lim="800000"/>
            <a:headEnd/>
            <a:tailEnd/>
          </a:ln>
        </p:spPr>
      </p:pic>
      <p:pic>
        <p:nvPicPr>
          <p:cNvPr id="9" name="그림 8"/>
          <p:cNvPicPr/>
          <p:nvPr/>
        </p:nvPicPr>
        <p:blipFill>
          <a:blip r:embed="rId3" cstate="email"/>
          <a:srcRect/>
          <a:stretch>
            <a:fillRect/>
          </a:stretch>
        </p:blipFill>
        <p:spPr bwMode="auto">
          <a:xfrm>
            <a:off x="5854288" y="3761330"/>
            <a:ext cx="2534136" cy="2475982"/>
          </a:xfrm>
          <a:prstGeom prst="rect">
            <a:avLst/>
          </a:prstGeom>
          <a:noFill/>
          <a:ln w="9525">
            <a:noFill/>
            <a:miter lim="800000"/>
            <a:headEnd/>
            <a:tailEnd/>
          </a:ln>
        </p:spPr>
      </p:pic>
      <p:pic>
        <p:nvPicPr>
          <p:cNvPr id="10" name="그림 9"/>
          <p:cNvPicPr/>
          <p:nvPr/>
        </p:nvPicPr>
        <p:blipFill>
          <a:blip r:embed="rId4" cstate="email"/>
          <a:srcRect/>
          <a:stretch>
            <a:fillRect/>
          </a:stretch>
        </p:blipFill>
        <p:spPr bwMode="auto">
          <a:xfrm>
            <a:off x="5840434" y="1182897"/>
            <a:ext cx="2547990" cy="2534135"/>
          </a:xfrm>
          <a:prstGeom prst="rect">
            <a:avLst/>
          </a:prstGeom>
          <a:noFill/>
          <a:ln w="9525">
            <a:noFill/>
            <a:miter lim="800000"/>
            <a:headEnd/>
            <a:tailEnd/>
          </a:ln>
        </p:spPr>
      </p:pic>
      <p:pic>
        <p:nvPicPr>
          <p:cNvPr id="1026" name="Picture 2"/>
          <p:cNvPicPr>
            <a:picLocks noChangeAspect="1" noChangeArrowheads="1"/>
          </p:cNvPicPr>
          <p:nvPr/>
        </p:nvPicPr>
        <p:blipFill>
          <a:blip r:embed="rId5" cstate="email"/>
          <a:srcRect/>
          <a:stretch>
            <a:fillRect/>
          </a:stretch>
        </p:blipFill>
        <p:spPr bwMode="auto">
          <a:xfrm>
            <a:off x="4495800" y="3280792"/>
            <a:ext cx="152400" cy="152400"/>
          </a:xfrm>
          <a:prstGeom prst="rect">
            <a:avLst/>
          </a:prstGeom>
          <a:noFill/>
          <a:ln w="9525">
            <a:noFill/>
            <a:miter lim="800000"/>
            <a:headEnd/>
            <a:tailEnd/>
          </a:ln>
        </p:spPr>
      </p:pic>
      <p:sp>
        <p:nvSpPr>
          <p:cNvPr id="12" name="Rectangle 1"/>
          <p:cNvSpPr>
            <a:spLocks noChangeArrowheads="1"/>
          </p:cNvSpPr>
          <p:nvPr/>
        </p:nvSpPr>
        <p:spPr bwMode="auto">
          <a:xfrm>
            <a:off x="857224" y="357166"/>
            <a:ext cx="7659191" cy="707886"/>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Guri</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Gyeonggi</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:Remodeling of Educational Center (March 2010)</a:t>
            </a:r>
          </a:p>
        </p:txBody>
      </p:sp>
      <p:sp>
        <p:nvSpPr>
          <p:cNvPr id="11"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Tree>
    <p:extLst>
      <p:ext uri="{BB962C8B-B14F-4D97-AF65-F5344CB8AC3E}">
        <p14:creationId xmlns="" xmlns:p14="http://schemas.microsoft.com/office/powerpoint/2010/main" val="40088617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_x216409304" descr="EMB000013c01058"/>
          <p:cNvPicPr/>
          <p:nvPr/>
        </p:nvPicPr>
        <p:blipFill>
          <a:blip r:embed="rId2" cstate="email"/>
          <a:srcRect/>
          <a:stretch>
            <a:fillRect/>
          </a:stretch>
        </p:blipFill>
        <p:spPr bwMode="auto">
          <a:xfrm>
            <a:off x="899592" y="1628800"/>
            <a:ext cx="3672408" cy="2304256"/>
          </a:xfrm>
          <a:prstGeom prst="rect">
            <a:avLst/>
          </a:prstGeom>
          <a:noFill/>
          <a:ln w="9525">
            <a:noFill/>
            <a:miter lim="800000"/>
            <a:headEnd/>
            <a:tailEnd/>
          </a:ln>
        </p:spPr>
      </p:pic>
      <p:pic>
        <p:nvPicPr>
          <p:cNvPr id="14" name="_x214164336" descr="EMB000013c01055"/>
          <p:cNvPicPr/>
          <p:nvPr/>
        </p:nvPicPr>
        <p:blipFill>
          <a:blip r:embed="rId3" cstate="email"/>
          <a:srcRect/>
          <a:stretch>
            <a:fillRect/>
          </a:stretch>
        </p:blipFill>
        <p:spPr bwMode="auto">
          <a:xfrm>
            <a:off x="4716016" y="1628800"/>
            <a:ext cx="3672408" cy="2304256"/>
          </a:xfrm>
          <a:prstGeom prst="rect">
            <a:avLst/>
          </a:prstGeom>
          <a:noFill/>
          <a:ln w="9525">
            <a:noFill/>
            <a:miter lim="800000"/>
            <a:headEnd/>
            <a:tailEnd/>
          </a:ln>
        </p:spPr>
      </p:pic>
      <p:pic>
        <p:nvPicPr>
          <p:cNvPr id="15" name="_x216409064" descr="EMB000013c0105b"/>
          <p:cNvPicPr/>
          <p:nvPr/>
        </p:nvPicPr>
        <p:blipFill>
          <a:blip r:embed="rId4" cstate="email"/>
          <a:srcRect/>
          <a:stretch>
            <a:fillRect/>
          </a:stretch>
        </p:blipFill>
        <p:spPr bwMode="auto">
          <a:xfrm>
            <a:off x="899592" y="4005064"/>
            <a:ext cx="3672408" cy="2304256"/>
          </a:xfrm>
          <a:prstGeom prst="rect">
            <a:avLst/>
          </a:prstGeom>
          <a:noFill/>
          <a:ln w="9525">
            <a:noFill/>
            <a:miter lim="800000"/>
            <a:headEnd/>
            <a:tailEnd/>
          </a:ln>
        </p:spPr>
      </p:pic>
      <p:pic>
        <p:nvPicPr>
          <p:cNvPr id="16" name="_x216406184" descr="EMB000013c01064"/>
          <p:cNvPicPr/>
          <p:nvPr/>
        </p:nvPicPr>
        <p:blipFill>
          <a:blip r:embed="rId5" cstate="email"/>
          <a:srcRect/>
          <a:stretch>
            <a:fillRect/>
          </a:stretch>
        </p:blipFill>
        <p:spPr bwMode="auto">
          <a:xfrm>
            <a:off x="4716016" y="4005064"/>
            <a:ext cx="3672408" cy="2304256"/>
          </a:xfrm>
          <a:prstGeom prst="rect">
            <a:avLst/>
          </a:prstGeom>
          <a:noFill/>
          <a:ln w="9525">
            <a:noFill/>
            <a:miter lim="800000"/>
            <a:headEnd/>
            <a:tailEnd/>
          </a:ln>
        </p:spPr>
      </p:pic>
      <p:sp>
        <p:nvSpPr>
          <p:cNvPr id="8" name="Rectangle 1"/>
          <p:cNvSpPr>
            <a:spLocks noChangeArrowheads="1"/>
          </p:cNvSpPr>
          <p:nvPr/>
        </p:nvSpPr>
        <p:spPr bwMode="auto">
          <a:xfrm>
            <a:off x="785786" y="642918"/>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Daedeok</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Chungnam</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Remodeling (April</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2010)</a:t>
            </a:r>
          </a:p>
        </p:txBody>
      </p:sp>
      <p:grpSp>
        <p:nvGrpSpPr>
          <p:cNvPr id="9" name="그룹 8"/>
          <p:cNvGrpSpPr/>
          <p:nvPr/>
        </p:nvGrpSpPr>
        <p:grpSpPr>
          <a:xfrm>
            <a:off x="827584" y="1124744"/>
            <a:ext cx="7632848" cy="5184576"/>
            <a:chOff x="827584" y="1124744"/>
            <a:chExt cx="7632848" cy="5184576"/>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8082166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P5250256.JPG"/>
          <p:cNvPicPr/>
          <p:nvPr/>
        </p:nvPicPr>
        <p:blipFill>
          <a:blip r:embed="rId2" cstate="email"/>
          <a:stretch>
            <a:fillRect/>
          </a:stretch>
        </p:blipFill>
        <p:spPr>
          <a:xfrm>
            <a:off x="896859" y="1614945"/>
            <a:ext cx="3690000" cy="4608000"/>
          </a:xfrm>
          <a:prstGeom prst="rect">
            <a:avLst/>
          </a:prstGeom>
        </p:spPr>
      </p:pic>
      <p:pic>
        <p:nvPicPr>
          <p:cNvPr id="9" name="그림 8" descr="DSCN2659.JPG"/>
          <p:cNvPicPr/>
          <p:nvPr/>
        </p:nvPicPr>
        <p:blipFill>
          <a:blip r:embed="rId3" cstate="email"/>
          <a:stretch>
            <a:fillRect/>
          </a:stretch>
        </p:blipFill>
        <p:spPr>
          <a:xfrm>
            <a:off x="4726474" y="1587234"/>
            <a:ext cx="3689660" cy="4650077"/>
          </a:xfrm>
          <a:prstGeom prst="rect">
            <a:avLst/>
          </a:prstGeom>
        </p:spPr>
      </p:pic>
      <p:sp>
        <p:nvSpPr>
          <p:cNvPr id="14" name="Rectangle 1"/>
          <p:cNvSpPr>
            <a:spLocks noChangeArrowheads="1"/>
          </p:cNvSpPr>
          <p:nvPr/>
        </p:nvSpPr>
        <p:spPr bwMode="auto">
          <a:xfrm>
            <a:off x="827584" y="620688"/>
            <a:ext cx="7659191"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Gwacheon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Gyeonggi</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Remodeling (June</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2010)</a:t>
            </a:r>
          </a:p>
        </p:txBody>
      </p:sp>
      <p:sp>
        <p:nvSpPr>
          <p:cNvPr id="7"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0" name="직선 연결선 9"/>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7" idx="0"/>
            <a:endCxn id="7"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3" name="TextBox 12"/>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spTree>
    <p:extLst>
      <p:ext uri="{BB962C8B-B14F-4D97-AF65-F5344CB8AC3E}">
        <p14:creationId xmlns="" xmlns:p14="http://schemas.microsoft.com/office/powerpoint/2010/main" val="9133678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785786" y="285728"/>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err="1" smtClean="0">
                <a:latin typeface="굴림" pitchFamily="50" charset="-127"/>
                <a:ea typeface="굴림" pitchFamily="50" charset="-127"/>
                <a:cs typeface="굴림" pitchFamily="50" charset="-127"/>
              </a:rPr>
              <a:t>Gangbuk</a:t>
            </a:r>
            <a:r>
              <a:rPr kumimoji="1" lang="en-US" altLang="ko-KR" sz="2400" b="1" dirty="0" smtClean="0">
                <a:latin typeface="굴림" pitchFamily="50" charset="-127"/>
                <a:ea typeface="굴림" pitchFamily="50" charset="-127"/>
                <a:cs typeface="굴림" pitchFamily="50" charset="-127"/>
              </a:rPr>
              <a:t> Church, Seoul</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Purchased Church Building (Aug 2010</a:t>
            </a:r>
            <a:r>
              <a:rPr kumimoji="1" lang="en-US" altLang="ko-KR" sz="2400" b="1" dirty="0" smtClean="0">
                <a:latin typeface="굴림" pitchFamily="50" charset="-127"/>
                <a:ea typeface="굴림" pitchFamily="50" charset="-127"/>
                <a:cs typeface="굴림" pitchFamily="50" charset="-127"/>
              </a:rPr>
              <a:t>)</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9"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pic>
        <p:nvPicPr>
          <p:cNvPr id="30721" name="Picture 1"/>
          <p:cNvPicPr>
            <a:picLocks noChangeAspect="1" noChangeArrowheads="1"/>
          </p:cNvPicPr>
          <p:nvPr/>
        </p:nvPicPr>
        <p:blipFill>
          <a:blip r:embed="rId2" cstate="email"/>
          <a:srcRect l="7084" r="6705"/>
          <a:stretch>
            <a:fillRect/>
          </a:stretch>
        </p:blipFill>
        <p:spPr bwMode="auto">
          <a:xfrm>
            <a:off x="899592" y="1167724"/>
            <a:ext cx="7488832" cy="5069588"/>
          </a:xfrm>
          <a:prstGeom prst="rect">
            <a:avLst/>
          </a:prstGeom>
          <a:noFill/>
          <a:ln w="9525">
            <a:noFill/>
            <a:miter lim="800000"/>
            <a:headEnd/>
            <a:tailEnd/>
          </a:ln>
        </p:spPr>
      </p:pic>
    </p:spTree>
    <p:extLst>
      <p:ext uri="{BB962C8B-B14F-4D97-AF65-F5344CB8AC3E}">
        <p14:creationId xmlns="" xmlns:p14="http://schemas.microsoft.com/office/powerpoint/2010/main" val="26267110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4098" name="Picture 2"/>
          <p:cNvPicPr>
            <a:picLocks noChangeAspect="1" noChangeArrowheads="1"/>
          </p:cNvPicPr>
          <p:nvPr/>
        </p:nvPicPr>
        <p:blipFill>
          <a:blip r:embed="rId2" cstate="email"/>
          <a:srcRect/>
          <a:stretch>
            <a:fillRect/>
          </a:stretch>
        </p:blipFill>
        <p:spPr bwMode="auto">
          <a:xfrm>
            <a:off x="899592" y="1196752"/>
            <a:ext cx="7488831" cy="5040560"/>
          </a:xfrm>
          <a:prstGeom prst="rect">
            <a:avLst/>
          </a:prstGeom>
          <a:noFill/>
          <a:ln w="9525">
            <a:noFill/>
            <a:miter lim="800000"/>
            <a:headEnd/>
            <a:tailEnd/>
          </a:ln>
        </p:spPr>
      </p:pic>
      <p:sp>
        <p:nvSpPr>
          <p:cNvPr id="6" name="Rectangle 1"/>
          <p:cNvSpPr>
            <a:spLocks noChangeArrowheads="1"/>
          </p:cNvSpPr>
          <p:nvPr/>
        </p:nvSpPr>
        <p:spPr bwMode="auto">
          <a:xfrm>
            <a:off x="785786" y="285728"/>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err="1" smtClean="0">
                <a:latin typeface="굴림" pitchFamily="50" charset="-127"/>
                <a:ea typeface="굴림" pitchFamily="50" charset="-127"/>
                <a:cs typeface="굴림" pitchFamily="50" charset="-127"/>
              </a:rPr>
              <a:t>Gangbuk</a:t>
            </a:r>
            <a:r>
              <a:rPr kumimoji="1" lang="en-US" altLang="ko-KR" sz="2400" b="1" dirty="0" smtClean="0">
                <a:latin typeface="굴림" pitchFamily="50" charset="-127"/>
                <a:ea typeface="굴림" pitchFamily="50" charset="-127"/>
                <a:cs typeface="굴림" pitchFamily="50" charset="-127"/>
              </a:rPr>
              <a:t> Church, Seoul</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Purchased Church Building (Aug 2010</a:t>
            </a:r>
            <a:r>
              <a:rPr kumimoji="1" lang="en-US" altLang="ko-KR" sz="2400" b="1" dirty="0" smtClean="0">
                <a:latin typeface="굴림" pitchFamily="50" charset="-127"/>
                <a:ea typeface="굴림" pitchFamily="50" charset="-127"/>
                <a:cs typeface="굴림" pitchFamily="50" charset="-127"/>
              </a:rPr>
              <a:t>)</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3981209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p:txBody>
          <a:bodyPr/>
          <a:lstStyle/>
          <a:p>
            <a:fld id="{BC42B74B-D5C9-4CA1-BCEE-3C0CC6EC1B5C}" type="slidenum">
              <a:rPr lang="ko-KR" altLang="en-US" smtClean="0"/>
              <a:pPr/>
              <a:t>5</a:t>
            </a:fld>
            <a:endParaRPr lang="ko-KR" altLang="en-US"/>
          </a:p>
        </p:txBody>
      </p:sp>
      <p:sp>
        <p:nvSpPr>
          <p:cNvPr id="3" name="제목 1"/>
          <p:cNvSpPr txBox="1">
            <a:spLocks/>
          </p:cNvSpPr>
          <p:nvPr/>
        </p:nvSpPr>
        <p:spPr>
          <a:xfrm>
            <a:off x="0" y="2357430"/>
            <a:ext cx="9144000" cy="1857388"/>
          </a:xfrm>
          <a:prstGeom prst="rect">
            <a:avLst/>
          </a:prstGeom>
          <a:ln/>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p>
            <a:pPr lvl="0" algn="ctr">
              <a:spcBef>
                <a:spcPct val="0"/>
              </a:spcBef>
              <a:defRPr/>
            </a:pPr>
            <a:r>
              <a:rPr kumimoji="0" lang="en-US" altLang="ko-KR" sz="4000" b="1" i="0" u="none" strike="noStrike" kern="1200" cap="none" spc="0" normalizeH="0" baseline="0" noProof="0" dirty="0" smtClean="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rPr>
              <a:t>II. </a:t>
            </a:r>
            <a:r>
              <a:rPr lang="en-US" altLang="ko-KR" sz="4000" b="1" dirty="0" smtClean="0">
                <a:ln w="1905"/>
                <a:solidFill>
                  <a:schemeClr val="bg1"/>
                </a:solidFill>
                <a:effectLst>
                  <a:innerShdw blurRad="69850" dist="43180" dir="5400000">
                    <a:srgbClr val="000000">
                      <a:alpha val="65000"/>
                    </a:srgbClr>
                  </a:innerShdw>
                </a:effectLst>
                <a:latin typeface="HY동녘B" pitchFamily="18" charset="-127"/>
                <a:ea typeface="HY동녘B" pitchFamily="18" charset="-127"/>
              </a:rPr>
              <a:t>Growth </a:t>
            </a:r>
            <a:r>
              <a:rPr lang="en-US" altLang="ko-KR" sz="2800" b="1" dirty="0" smtClean="0">
                <a:ln w="1905"/>
                <a:solidFill>
                  <a:schemeClr val="bg1"/>
                </a:solidFill>
                <a:effectLst>
                  <a:innerShdw blurRad="69850" dist="43180" dir="5400000">
                    <a:srgbClr val="000000">
                      <a:alpha val="65000"/>
                    </a:srgbClr>
                  </a:innerShdw>
                </a:effectLst>
                <a:latin typeface="HY동녘B" pitchFamily="18" charset="-127"/>
                <a:ea typeface="HY동녘B" pitchFamily="18" charset="-127"/>
              </a:rPr>
              <a:t> </a:t>
            </a:r>
          </a:p>
          <a:p>
            <a:pPr lvl="0" algn="ctr">
              <a:spcBef>
                <a:spcPct val="0"/>
              </a:spcBef>
              <a:defRPr/>
            </a:pPr>
            <a:r>
              <a:rPr lang="en-US" altLang="ko-KR" sz="2800" b="1" dirty="0" smtClean="0">
                <a:ln w="1905"/>
                <a:solidFill>
                  <a:schemeClr val="bg1"/>
                </a:solidFill>
                <a:effectLst>
                  <a:innerShdw blurRad="69850" dist="43180" dir="5400000">
                    <a:srgbClr val="000000">
                      <a:alpha val="65000"/>
                    </a:srgbClr>
                  </a:innerShdw>
                </a:effectLst>
                <a:latin typeface="HY동녘B" pitchFamily="18" charset="-127"/>
                <a:ea typeface="HY동녘B" pitchFamily="18" charset="-127"/>
              </a:rPr>
              <a:t>(Registered members. Worship ∙Donation)</a:t>
            </a:r>
            <a:endParaRPr kumimoji="0" lang="ko-KR" altLang="en-US" sz="2800" b="1" i="0" u="none" strike="noStrike" kern="1200" cap="none" spc="0" normalizeH="0" baseline="0" noProof="0" dirty="0">
              <a:ln w="1905"/>
              <a:solidFill>
                <a:schemeClr val="bg1"/>
              </a:solidFill>
              <a:effectLst>
                <a:innerShdw blurRad="69850" dist="43180" dir="5400000">
                  <a:srgbClr val="000000">
                    <a:alpha val="65000"/>
                  </a:srgbClr>
                </a:innerShdw>
              </a:effectLst>
              <a:uLnTx/>
              <a:uFillTx/>
              <a:latin typeface="HY동녘B" pitchFamily="18" charset="-127"/>
              <a:ea typeface="HY동녘B" pitchFamily="18" charset="-127"/>
            </a:endParaRPr>
          </a:p>
        </p:txBody>
      </p:sp>
    </p:spTree>
    <p:extLst>
      <p:ext uri="{BB962C8B-B14F-4D97-AF65-F5344CB8AC3E}">
        <p14:creationId xmlns="" xmlns:p14="http://schemas.microsoft.com/office/powerpoint/2010/main" val="1784405310"/>
      </p:ext>
    </p:extLst>
  </p:cSld>
  <p:clrMapOvr>
    <a:masterClrMapping/>
  </p:clrMapOvr>
  <mc:AlternateContent xmlns:mc="http://schemas.openxmlformats.org/markup-compatibility/2006">
    <mc:Choice xmlns=""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표 16"/>
          <p:cNvGraphicFramePr>
            <a:graphicFrameLocks noGrp="1"/>
          </p:cNvGraphicFramePr>
          <p:nvPr/>
        </p:nvGraphicFramePr>
        <p:xfrm>
          <a:off x="827584" y="1124744"/>
          <a:ext cx="7632848" cy="5184576"/>
        </p:xfrm>
        <a:graphic>
          <a:graphicData uri="http://schemas.openxmlformats.org/drawingml/2006/table">
            <a:tbl>
              <a:tblPr firstRow="1" bandRow="1">
                <a:tableStyleId>{5C22544A-7EE6-4342-B048-85BDC9FD1C3A}</a:tableStyleId>
              </a:tblPr>
              <a:tblGrid>
                <a:gridCol w="7632848"/>
              </a:tblGrid>
              <a:tr h="5184576">
                <a:tc>
                  <a:txBody>
                    <a:bodyPr/>
                    <a:lstStyle/>
                    <a:p>
                      <a:pPr algn="ctr" latinLnBrk="1"/>
                      <a:r>
                        <a:rPr lang="ko-KR" altLang="en-US" sz="1400" dirty="0" smtClean="0">
                          <a:solidFill>
                            <a:schemeClr val="tx1"/>
                          </a:solidFill>
                        </a:rPr>
                        <a:t>개 선 후</a:t>
                      </a:r>
                      <a:endParaRPr lang="ko-KR" altLang="en-US" sz="14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12" name="그림 11" descr="청주교회 7층 성전.JPG"/>
          <p:cNvPicPr/>
          <p:nvPr/>
        </p:nvPicPr>
        <p:blipFill>
          <a:blip r:embed="rId2" cstate="email"/>
          <a:stretch>
            <a:fillRect/>
          </a:stretch>
        </p:blipFill>
        <p:spPr>
          <a:xfrm>
            <a:off x="883004" y="1182897"/>
            <a:ext cx="7505420" cy="5054415"/>
          </a:xfrm>
          <a:prstGeom prst="rect">
            <a:avLst/>
          </a:prstGeom>
        </p:spPr>
      </p:pic>
      <p:sp>
        <p:nvSpPr>
          <p:cNvPr id="6" name="Rectangle 1"/>
          <p:cNvSpPr>
            <a:spLocks noChangeArrowheads="1"/>
          </p:cNvSpPr>
          <p:nvPr/>
        </p:nvSpPr>
        <p:spPr bwMode="auto">
          <a:xfrm>
            <a:off x="827584" y="620688"/>
            <a:ext cx="7659191"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Cheongju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Chungbuk</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Church Remodeling (Sep</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2010)</a:t>
            </a:r>
          </a:p>
        </p:txBody>
      </p:sp>
    </p:spTree>
    <p:extLst>
      <p:ext uri="{BB962C8B-B14F-4D97-AF65-F5344CB8AC3E}">
        <p14:creationId xmlns="" xmlns:p14="http://schemas.microsoft.com/office/powerpoint/2010/main" val="13260726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descr="P1020284.JPG"/>
          <p:cNvPicPr/>
          <p:nvPr/>
        </p:nvPicPr>
        <p:blipFill>
          <a:blip r:embed="rId2" cstate="email"/>
          <a:stretch>
            <a:fillRect/>
          </a:stretch>
        </p:blipFill>
        <p:spPr>
          <a:xfrm>
            <a:off x="899592" y="1587234"/>
            <a:ext cx="3672408" cy="2273813"/>
          </a:xfrm>
          <a:prstGeom prst="rect">
            <a:avLst/>
          </a:prstGeom>
        </p:spPr>
      </p:pic>
      <p:pic>
        <p:nvPicPr>
          <p:cNvPr id="9" name="그림 8" descr="DSCN6397.JPG"/>
          <p:cNvPicPr/>
          <p:nvPr/>
        </p:nvPicPr>
        <p:blipFill>
          <a:blip r:embed="rId3" cstate="email"/>
          <a:stretch>
            <a:fillRect/>
          </a:stretch>
        </p:blipFill>
        <p:spPr>
          <a:xfrm>
            <a:off x="4716016" y="1573380"/>
            <a:ext cx="3672408" cy="2287668"/>
          </a:xfrm>
          <a:prstGeom prst="rect">
            <a:avLst/>
          </a:prstGeom>
        </p:spPr>
      </p:pic>
      <p:pic>
        <p:nvPicPr>
          <p:cNvPr id="10" name="그림 9" descr="P1020291.JPG"/>
          <p:cNvPicPr/>
          <p:nvPr/>
        </p:nvPicPr>
        <p:blipFill>
          <a:blip r:embed="rId4" cstate="email"/>
          <a:stretch>
            <a:fillRect/>
          </a:stretch>
        </p:blipFill>
        <p:spPr>
          <a:xfrm>
            <a:off x="899592" y="4005064"/>
            <a:ext cx="3672408" cy="2232248"/>
          </a:xfrm>
          <a:prstGeom prst="rect">
            <a:avLst/>
          </a:prstGeom>
        </p:spPr>
      </p:pic>
      <p:pic>
        <p:nvPicPr>
          <p:cNvPr id="12" name="그림 11" descr="DSCN6400.JPG"/>
          <p:cNvPicPr/>
          <p:nvPr/>
        </p:nvPicPr>
        <p:blipFill>
          <a:blip r:embed="rId5" cstate="email"/>
          <a:stretch>
            <a:fillRect/>
          </a:stretch>
        </p:blipFill>
        <p:spPr>
          <a:xfrm>
            <a:off x="4716016" y="4005064"/>
            <a:ext cx="3672408" cy="2232248"/>
          </a:xfrm>
          <a:prstGeom prst="rect">
            <a:avLst/>
          </a:prstGeom>
        </p:spPr>
      </p:pic>
      <p:sp>
        <p:nvSpPr>
          <p:cNvPr id="13" name="Rectangle 1"/>
          <p:cNvSpPr>
            <a:spLocks noChangeArrowheads="1"/>
          </p:cNvSpPr>
          <p:nvPr/>
        </p:nvSpPr>
        <p:spPr bwMode="auto">
          <a:xfrm>
            <a:off x="827584" y="620688"/>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Bucheon</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000" b="1" i="0" u="none" strike="noStrike" cap="none" normalizeH="0" dirty="0" err="1" smtClean="0">
                <a:ln>
                  <a:noFill/>
                </a:ln>
                <a:solidFill>
                  <a:schemeClr val="tx1"/>
                </a:solidFill>
                <a:latin typeface="굴림" pitchFamily="50" charset="-127"/>
                <a:ea typeface="굴림" pitchFamily="50" charset="-127"/>
                <a:cs typeface="굴림" pitchFamily="50" charset="-127"/>
              </a:rPr>
              <a:t>Gyeonggi</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Church Remodeling (Oct.2010)</a:t>
            </a:r>
          </a:p>
        </p:txBody>
      </p:sp>
      <p:grpSp>
        <p:nvGrpSpPr>
          <p:cNvPr id="19" name="그룹 18"/>
          <p:cNvGrpSpPr/>
          <p:nvPr/>
        </p:nvGrpSpPr>
        <p:grpSpPr>
          <a:xfrm>
            <a:off x="827584" y="1124744"/>
            <a:ext cx="7632848" cy="5184576"/>
            <a:chOff x="827584" y="1124744"/>
            <a:chExt cx="7632848" cy="5184576"/>
          </a:xfrm>
        </p:grpSpPr>
        <p:sp>
          <p:nvSpPr>
            <p:cNvPr id="2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21" name="직선 연결선 20"/>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직선 연결선 21"/>
            <p:cNvCxnSpPr>
              <a:stCxn id="20" idx="0"/>
              <a:endCxn id="2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24" name="TextBox 23"/>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5" name="직선 연결선 24"/>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10986436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1"/>
          <p:cNvSpPr>
            <a:spLocks noChangeArrowheads="1"/>
          </p:cNvSpPr>
          <p:nvPr/>
        </p:nvSpPr>
        <p:spPr bwMode="auto">
          <a:xfrm>
            <a:off x="785786" y="714356"/>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Seosan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Chungnam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(Dec 2010</a:t>
            </a:r>
            <a:r>
              <a:rPr kumimoji="1" lang="en-US" altLang="ko-KR" sz="2000" b="1" dirty="0" smtClean="0">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July</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2011)</a:t>
            </a:r>
          </a:p>
        </p:txBody>
      </p:sp>
      <p:pic>
        <p:nvPicPr>
          <p:cNvPr id="1026" name="Picture 2"/>
          <p:cNvPicPr>
            <a:picLocks noChangeAspect="1" noChangeArrowheads="1"/>
          </p:cNvPicPr>
          <p:nvPr/>
        </p:nvPicPr>
        <p:blipFill>
          <a:blip r:embed="rId2" cstate="email"/>
          <a:srcRect/>
          <a:stretch>
            <a:fillRect/>
          </a:stretch>
        </p:blipFill>
        <p:spPr bwMode="auto">
          <a:xfrm>
            <a:off x="899592" y="1196752"/>
            <a:ext cx="7514744" cy="5040560"/>
          </a:xfrm>
          <a:prstGeom prst="rect">
            <a:avLst/>
          </a:prstGeom>
          <a:noFill/>
          <a:ln w="9525">
            <a:noFill/>
            <a:miter lim="800000"/>
            <a:headEnd/>
            <a:tailEnd/>
          </a:ln>
        </p:spPr>
      </p:pic>
    </p:spTree>
    <p:extLst>
      <p:ext uri="{BB962C8B-B14F-4D97-AF65-F5344CB8AC3E}">
        <p14:creationId xmlns="" xmlns:p14="http://schemas.microsoft.com/office/powerpoint/2010/main" val="31109812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p:nvPr/>
        </p:nvPicPr>
        <p:blipFill>
          <a:blip r:embed="rId2" cstate="email"/>
          <a:srcRect/>
          <a:stretch>
            <a:fillRect/>
          </a:stretch>
        </p:blipFill>
        <p:spPr bwMode="auto">
          <a:xfrm>
            <a:off x="899592" y="1552954"/>
            <a:ext cx="3672408" cy="4684358"/>
          </a:xfrm>
          <a:prstGeom prst="rect">
            <a:avLst/>
          </a:prstGeom>
          <a:noFill/>
          <a:ln w="9525">
            <a:noFill/>
            <a:miter lim="800000"/>
            <a:headEnd/>
            <a:tailEnd/>
          </a:ln>
        </p:spPr>
      </p:pic>
      <p:pic>
        <p:nvPicPr>
          <p:cNvPr id="12" name="그림 11" descr="D:\정진우\강원교구,제주특별교역\삼척교회\삼척교회보수사진\4수리후.JPG"/>
          <p:cNvPicPr/>
          <p:nvPr/>
        </p:nvPicPr>
        <p:blipFill>
          <a:blip r:embed="rId3" cstate="email"/>
          <a:srcRect/>
          <a:stretch>
            <a:fillRect/>
          </a:stretch>
        </p:blipFill>
        <p:spPr bwMode="auto">
          <a:xfrm>
            <a:off x="4716016" y="1552954"/>
            <a:ext cx="3672408" cy="4684358"/>
          </a:xfrm>
          <a:prstGeom prst="rect">
            <a:avLst/>
          </a:prstGeom>
          <a:noFill/>
          <a:ln w="9525">
            <a:noFill/>
            <a:miter lim="800000"/>
            <a:headEnd/>
            <a:tailEnd/>
          </a:ln>
        </p:spPr>
      </p:pic>
      <p:sp>
        <p:nvSpPr>
          <p:cNvPr id="13" name="Rectangle 1"/>
          <p:cNvSpPr>
            <a:spLocks noChangeArrowheads="1"/>
          </p:cNvSpPr>
          <p:nvPr/>
        </p:nvSpPr>
        <p:spPr bwMode="auto">
          <a:xfrm>
            <a:off x="827584" y="616850"/>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Samcheok</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Gangwon</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Church Remodeling (May 2011)</a:t>
            </a:r>
          </a:p>
        </p:txBody>
      </p:sp>
      <p:sp>
        <p:nvSpPr>
          <p:cNvPr id="7"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9" name="직선 연결선 8"/>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p:cNvCxnSpPr>
            <a:stCxn id="7" idx="0"/>
            <a:endCxn id="7"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4" name="TextBox 13"/>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spTree>
    <p:extLst>
      <p:ext uri="{BB962C8B-B14F-4D97-AF65-F5344CB8AC3E}">
        <p14:creationId xmlns="" xmlns:p14="http://schemas.microsoft.com/office/powerpoint/2010/main" val="310008296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p:nvPr/>
        </p:nvPicPr>
        <p:blipFill>
          <a:blip r:embed="rId2" cstate="email"/>
          <a:srcRect/>
          <a:stretch>
            <a:fillRect/>
          </a:stretch>
        </p:blipFill>
        <p:spPr bwMode="auto">
          <a:xfrm>
            <a:off x="899592" y="1628799"/>
            <a:ext cx="3672408" cy="2247055"/>
          </a:xfrm>
          <a:prstGeom prst="rect">
            <a:avLst/>
          </a:prstGeom>
          <a:noFill/>
          <a:ln w="9525">
            <a:noFill/>
            <a:miter lim="800000"/>
            <a:headEnd/>
            <a:tailEnd/>
          </a:ln>
        </p:spPr>
      </p:pic>
      <p:pic>
        <p:nvPicPr>
          <p:cNvPr id="9" name="그림 8"/>
          <p:cNvPicPr/>
          <p:nvPr/>
        </p:nvPicPr>
        <p:blipFill>
          <a:blip r:embed="rId3" cstate="email"/>
          <a:srcRect/>
          <a:stretch>
            <a:fillRect/>
          </a:stretch>
        </p:blipFill>
        <p:spPr bwMode="auto">
          <a:xfrm>
            <a:off x="4716016" y="1628799"/>
            <a:ext cx="3672408" cy="2247055"/>
          </a:xfrm>
          <a:prstGeom prst="rect">
            <a:avLst/>
          </a:prstGeom>
          <a:noFill/>
          <a:ln w="9525">
            <a:noFill/>
            <a:miter lim="800000"/>
            <a:headEnd/>
            <a:tailEnd/>
          </a:ln>
        </p:spPr>
      </p:pic>
      <p:pic>
        <p:nvPicPr>
          <p:cNvPr id="10" name="그림 9"/>
          <p:cNvPicPr/>
          <p:nvPr/>
        </p:nvPicPr>
        <p:blipFill>
          <a:blip r:embed="rId4" cstate="email"/>
          <a:srcRect/>
          <a:stretch>
            <a:fillRect/>
          </a:stretch>
        </p:blipFill>
        <p:spPr bwMode="auto">
          <a:xfrm>
            <a:off x="899592" y="4019871"/>
            <a:ext cx="3672408" cy="2232248"/>
          </a:xfrm>
          <a:prstGeom prst="rect">
            <a:avLst/>
          </a:prstGeom>
          <a:noFill/>
          <a:ln w="9525">
            <a:noFill/>
            <a:miter lim="800000"/>
            <a:headEnd/>
            <a:tailEnd/>
          </a:ln>
        </p:spPr>
      </p:pic>
      <p:pic>
        <p:nvPicPr>
          <p:cNvPr id="12" name="그림 11"/>
          <p:cNvPicPr/>
          <p:nvPr/>
        </p:nvPicPr>
        <p:blipFill>
          <a:blip r:embed="rId5" cstate="email"/>
          <a:srcRect/>
          <a:stretch>
            <a:fillRect/>
          </a:stretch>
        </p:blipFill>
        <p:spPr bwMode="auto">
          <a:xfrm>
            <a:off x="4716016" y="4019871"/>
            <a:ext cx="3672408" cy="2232248"/>
          </a:xfrm>
          <a:prstGeom prst="rect">
            <a:avLst/>
          </a:prstGeom>
          <a:noFill/>
          <a:ln w="9525">
            <a:noFill/>
            <a:miter lim="800000"/>
            <a:headEnd/>
            <a:tailEnd/>
          </a:ln>
        </p:spPr>
      </p:pic>
      <p:sp>
        <p:nvSpPr>
          <p:cNvPr id="13" name="Rectangle 1"/>
          <p:cNvSpPr>
            <a:spLocks noChangeArrowheads="1"/>
          </p:cNvSpPr>
          <p:nvPr/>
        </p:nvSpPr>
        <p:spPr bwMode="auto">
          <a:xfrm>
            <a:off x="714348" y="714356"/>
            <a:ext cx="7816382"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Yangsan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Church Remodeling (March 2011)</a:t>
            </a:r>
          </a:p>
        </p:txBody>
      </p:sp>
      <p:grpSp>
        <p:nvGrpSpPr>
          <p:cNvPr id="11" name="그룹 10"/>
          <p:cNvGrpSpPr/>
          <p:nvPr/>
        </p:nvGrpSpPr>
        <p:grpSpPr>
          <a:xfrm>
            <a:off x="827584" y="1124744"/>
            <a:ext cx="7632848" cy="5184576"/>
            <a:chOff x="827584" y="1124744"/>
            <a:chExt cx="7632848" cy="5184576"/>
          </a:xfrm>
        </p:grpSpPr>
        <p:sp>
          <p:nvSpPr>
            <p:cNvPr id="1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5" name="직선 연결선 14"/>
            <p:cNvCxnSpPr/>
            <p:nvPr/>
          </p:nvCxnSpPr>
          <p:spPr>
            <a:xfrm>
              <a:off x="827584" y="155679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직선 연결선 15"/>
            <p:cNvCxnSpPr>
              <a:stCxn id="14" idx="0"/>
              <a:endCxn id="14"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5245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5245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181154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57224" y="285728"/>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Yamok</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Gyeonggi</a:t>
            </a:r>
            <a:r>
              <a:rPr kumimoji="1" lang="ko-KR" altLang="en-US" sz="2000" b="1" dirty="0" smtClean="0">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Construction</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of New Church Building (March 2011)</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9"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2457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24577" name="_x210002192" descr="EMB00001a64479b"/>
          <p:cNvPicPr>
            <a:picLocks noChangeAspect="1" noChangeArrowheads="1"/>
          </p:cNvPicPr>
          <p:nvPr/>
        </p:nvPicPr>
        <p:blipFill>
          <a:blip r:embed="rId2" cstate="email"/>
          <a:srcRect/>
          <a:stretch>
            <a:fillRect/>
          </a:stretch>
        </p:blipFill>
        <p:spPr bwMode="auto">
          <a:xfrm>
            <a:off x="899592" y="1196752"/>
            <a:ext cx="7488832" cy="5040560"/>
          </a:xfrm>
          <a:prstGeom prst="rect">
            <a:avLst/>
          </a:prstGeom>
          <a:noFill/>
        </p:spPr>
      </p:pic>
    </p:spTree>
    <p:extLst>
      <p:ext uri="{BB962C8B-B14F-4D97-AF65-F5344CB8AC3E}">
        <p14:creationId xmlns="" xmlns:p14="http://schemas.microsoft.com/office/powerpoint/2010/main" val="142361453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785786" y="214290"/>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 </a:t>
            </a:r>
            <a:r>
              <a:rPr kumimoji="1" lang="en-US" altLang="ko-KR" sz="2400" b="1" dirty="0" err="1" smtClean="0">
                <a:latin typeface="굴림" pitchFamily="50" charset="-127"/>
                <a:ea typeface="굴림" pitchFamily="50" charset="-127"/>
                <a:cs typeface="굴림" pitchFamily="50" charset="-127"/>
              </a:rPr>
              <a:t>Yamok</a:t>
            </a:r>
            <a:r>
              <a:rPr kumimoji="1" lang="en-US" altLang="ko-KR" sz="2400" b="1" dirty="0" smtClean="0">
                <a:latin typeface="굴림" pitchFamily="50" charset="-127"/>
                <a:ea typeface="굴림" pitchFamily="50" charset="-127"/>
                <a:cs typeface="굴림" pitchFamily="50" charset="-127"/>
              </a:rPr>
              <a:t> Church, </a:t>
            </a:r>
            <a:r>
              <a:rPr kumimoji="1" lang="en-US" altLang="ko-KR" sz="2400" b="1" dirty="0" err="1" smtClean="0">
                <a:latin typeface="굴림" pitchFamily="50" charset="-127"/>
                <a:ea typeface="굴림" pitchFamily="50" charset="-127"/>
                <a:cs typeface="굴림" pitchFamily="50" charset="-127"/>
              </a:rPr>
              <a:t>Gyeonggi</a:t>
            </a:r>
            <a:r>
              <a:rPr kumimoji="1" lang="ko-KR" altLang="en-US" sz="2400" b="1" dirty="0" smtClean="0">
                <a:latin typeface="굴림" pitchFamily="50" charset="-127"/>
                <a:ea typeface="굴림" pitchFamily="50" charset="-127"/>
                <a:cs typeface="굴림" pitchFamily="50" charset="-127"/>
              </a:rPr>
              <a:t> </a:t>
            </a:r>
            <a:r>
              <a:rPr kumimoji="1" lang="en-US" altLang="ko-KR" sz="2400" b="1" dirty="0" smtClean="0">
                <a:latin typeface="굴림" pitchFamily="50" charset="-127"/>
                <a:ea typeface="굴림" pitchFamily="50" charset="-127"/>
                <a:cs typeface="굴림" pitchFamily="50" charset="-127"/>
              </a:rPr>
              <a:t>: </a:t>
            </a:r>
          </a:p>
          <a:p>
            <a:pPr lvl="0" algn="ctr" fontAlgn="base">
              <a:spcBef>
                <a:spcPct val="0"/>
              </a:spcBef>
              <a:spcAft>
                <a:spcPct val="0"/>
              </a:spcAft>
            </a:pPr>
            <a:r>
              <a:rPr kumimoji="1" lang="en-US" altLang="ko-KR" sz="2400" b="1" dirty="0" smtClean="0">
                <a:latin typeface="굴림" pitchFamily="50" charset="-127"/>
                <a:ea typeface="굴림" pitchFamily="50" charset="-127"/>
                <a:cs typeface="굴림" pitchFamily="50" charset="-127"/>
              </a:rPr>
              <a:t>Construction of New Church Building (March 2011)</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4" name="직선 연결선 13"/>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직선 연결선 14"/>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604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0417" name="_x210002192" descr="EMB00001a64479e"/>
          <p:cNvPicPr>
            <a:picLocks noChangeAspect="1" noChangeArrowheads="1"/>
          </p:cNvPicPr>
          <p:nvPr/>
        </p:nvPicPr>
        <p:blipFill>
          <a:blip r:embed="rId2" cstate="email"/>
          <a:srcRect/>
          <a:stretch>
            <a:fillRect/>
          </a:stretch>
        </p:blipFill>
        <p:spPr bwMode="auto">
          <a:xfrm>
            <a:off x="899592" y="3789040"/>
            <a:ext cx="3672408" cy="2452638"/>
          </a:xfrm>
          <a:prstGeom prst="rect">
            <a:avLst/>
          </a:prstGeom>
          <a:noFill/>
        </p:spPr>
      </p:pic>
      <p:sp>
        <p:nvSpPr>
          <p:cNvPr id="6042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0419" name="_x212766296" descr="EMB00001a6447a1"/>
          <p:cNvPicPr>
            <a:picLocks noChangeAspect="1" noChangeArrowheads="1"/>
          </p:cNvPicPr>
          <p:nvPr/>
        </p:nvPicPr>
        <p:blipFill>
          <a:blip r:embed="rId3" cstate="email"/>
          <a:srcRect/>
          <a:stretch>
            <a:fillRect/>
          </a:stretch>
        </p:blipFill>
        <p:spPr bwMode="auto">
          <a:xfrm>
            <a:off x="4716016" y="3789040"/>
            <a:ext cx="3672408" cy="2448272"/>
          </a:xfrm>
          <a:prstGeom prst="rect">
            <a:avLst/>
          </a:prstGeom>
          <a:noFill/>
        </p:spPr>
      </p:pic>
      <p:sp>
        <p:nvSpPr>
          <p:cNvPr id="604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0421" name="_x212758184" descr="EMB00001a6447a4"/>
          <p:cNvPicPr>
            <a:picLocks noChangeAspect="1" noChangeArrowheads="1"/>
          </p:cNvPicPr>
          <p:nvPr/>
        </p:nvPicPr>
        <p:blipFill>
          <a:blip r:embed="rId4" cstate="email"/>
          <a:srcRect/>
          <a:stretch>
            <a:fillRect/>
          </a:stretch>
        </p:blipFill>
        <p:spPr bwMode="auto">
          <a:xfrm>
            <a:off x="4716016" y="1196752"/>
            <a:ext cx="3672408" cy="2420888"/>
          </a:xfrm>
          <a:prstGeom prst="rect">
            <a:avLst/>
          </a:prstGeom>
          <a:noFill/>
        </p:spPr>
      </p:pic>
      <p:sp>
        <p:nvSpPr>
          <p:cNvPr id="60424"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23" name="그림 22" descr="2011-04-26 15"/>
          <p:cNvPicPr/>
          <p:nvPr/>
        </p:nvPicPr>
        <p:blipFill>
          <a:blip r:embed="rId5" cstate="email"/>
          <a:srcRect/>
          <a:stretch>
            <a:fillRect/>
          </a:stretch>
        </p:blipFill>
        <p:spPr bwMode="auto">
          <a:xfrm>
            <a:off x="899592" y="1196752"/>
            <a:ext cx="3672408" cy="2448272"/>
          </a:xfrm>
          <a:prstGeom prst="rect">
            <a:avLst/>
          </a:prstGeom>
          <a:noFill/>
          <a:ln w="9525">
            <a:noFill/>
            <a:miter lim="800000"/>
            <a:headEnd/>
            <a:tailEnd/>
          </a:ln>
        </p:spPr>
      </p:pic>
    </p:spTree>
    <p:extLst>
      <p:ext uri="{BB962C8B-B14F-4D97-AF65-F5344CB8AC3E}">
        <p14:creationId xmlns="" xmlns:p14="http://schemas.microsoft.com/office/powerpoint/2010/main" val="24373525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_x226173272" descr="EMB000018c41630"/>
          <p:cNvPicPr/>
          <p:nvPr/>
        </p:nvPicPr>
        <p:blipFill>
          <a:blip r:embed="rId2" cstate="email"/>
          <a:srcRect/>
          <a:stretch>
            <a:fillRect/>
          </a:stretch>
        </p:blipFill>
        <p:spPr bwMode="auto">
          <a:xfrm>
            <a:off x="899592" y="1556792"/>
            <a:ext cx="3672408" cy="2304256"/>
          </a:xfrm>
          <a:prstGeom prst="rect">
            <a:avLst/>
          </a:prstGeom>
          <a:noFill/>
          <a:ln w="9525">
            <a:noFill/>
            <a:miter lim="800000"/>
            <a:headEnd/>
            <a:tailEnd/>
          </a:ln>
        </p:spPr>
      </p:pic>
      <p:pic>
        <p:nvPicPr>
          <p:cNvPr id="10" name="_x142343248" descr="EMB000013541619"/>
          <p:cNvPicPr/>
          <p:nvPr/>
        </p:nvPicPr>
        <p:blipFill>
          <a:blip r:embed="rId3" cstate="email"/>
          <a:srcRect/>
          <a:stretch>
            <a:fillRect/>
          </a:stretch>
        </p:blipFill>
        <p:spPr bwMode="auto">
          <a:xfrm>
            <a:off x="908218" y="3987812"/>
            <a:ext cx="3663782" cy="2249500"/>
          </a:xfrm>
          <a:prstGeom prst="rect">
            <a:avLst/>
          </a:prstGeom>
          <a:noFill/>
        </p:spPr>
      </p:pic>
      <p:sp>
        <p:nvSpPr>
          <p:cNvPr id="13" name="Rectangle 1"/>
          <p:cNvSpPr>
            <a:spLocks noChangeArrowheads="1"/>
          </p:cNvSpPr>
          <p:nvPr/>
        </p:nvSpPr>
        <p:spPr bwMode="auto">
          <a:xfrm>
            <a:off x="827584" y="620688"/>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Kimcheon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Gyeongbuk</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Church Remodeling (April 2011)</a:t>
            </a:r>
          </a:p>
        </p:txBody>
      </p:sp>
      <p:pic>
        <p:nvPicPr>
          <p:cNvPr id="8193" name="Picture 1"/>
          <p:cNvPicPr>
            <a:picLocks noChangeAspect="1" noChangeArrowheads="1"/>
          </p:cNvPicPr>
          <p:nvPr/>
        </p:nvPicPr>
        <p:blipFill>
          <a:blip r:embed="rId4" cstate="email"/>
          <a:srcRect/>
          <a:stretch>
            <a:fillRect/>
          </a:stretch>
        </p:blipFill>
        <p:spPr bwMode="auto">
          <a:xfrm>
            <a:off x="4716016" y="1556792"/>
            <a:ext cx="3672408" cy="2304256"/>
          </a:xfrm>
          <a:prstGeom prst="rect">
            <a:avLst/>
          </a:prstGeom>
          <a:noFill/>
          <a:ln w="9525">
            <a:noFill/>
            <a:miter lim="800000"/>
            <a:headEnd/>
            <a:tailEnd/>
          </a:ln>
        </p:spPr>
      </p:pic>
      <p:pic>
        <p:nvPicPr>
          <p:cNvPr id="8194" name="Picture 2"/>
          <p:cNvPicPr>
            <a:picLocks noChangeAspect="1" noChangeArrowheads="1"/>
          </p:cNvPicPr>
          <p:nvPr/>
        </p:nvPicPr>
        <p:blipFill>
          <a:blip r:embed="rId5" cstate="email"/>
          <a:srcRect/>
          <a:stretch>
            <a:fillRect/>
          </a:stretch>
        </p:blipFill>
        <p:spPr bwMode="auto">
          <a:xfrm>
            <a:off x="4716016" y="4005064"/>
            <a:ext cx="3672408" cy="2232248"/>
          </a:xfrm>
          <a:prstGeom prst="rect">
            <a:avLst/>
          </a:prstGeom>
          <a:noFill/>
          <a:ln w="9525">
            <a:noFill/>
            <a:miter lim="800000"/>
            <a:headEnd/>
            <a:tailEnd/>
          </a:ln>
        </p:spPr>
      </p:pic>
      <p:grpSp>
        <p:nvGrpSpPr>
          <p:cNvPr id="11" name="그룹 10"/>
          <p:cNvGrpSpPr/>
          <p:nvPr/>
        </p:nvGrpSpPr>
        <p:grpSpPr>
          <a:xfrm>
            <a:off x="827584" y="1124744"/>
            <a:ext cx="7632848" cy="5184576"/>
            <a:chOff x="827584" y="1124744"/>
            <a:chExt cx="7632848" cy="5184576"/>
          </a:xfrm>
        </p:grpSpPr>
        <p:sp>
          <p:nvSpPr>
            <p:cNvPr id="1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5" name="직선 연결선 14"/>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직선 연결선 15"/>
            <p:cNvCxnSpPr>
              <a:stCxn id="14" idx="0"/>
              <a:endCxn id="14"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68204846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descr="SDC10635.JPG"/>
          <p:cNvPicPr/>
          <p:nvPr/>
        </p:nvPicPr>
        <p:blipFill>
          <a:blip r:embed="rId2" cstate="email"/>
          <a:stretch>
            <a:fillRect/>
          </a:stretch>
        </p:blipFill>
        <p:spPr>
          <a:xfrm>
            <a:off x="899592" y="1556792"/>
            <a:ext cx="3672408" cy="2304256"/>
          </a:xfrm>
          <a:prstGeom prst="rect">
            <a:avLst/>
          </a:prstGeom>
        </p:spPr>
      </p:pic>
      <p:pic>
        <p:nvPicPr>
          <p:cNvPr id="14" name="그림 13" descr="2011-05-29 (6).JPG"/>
          <p:cNvPicPr/>
          <p:nvPr/>
        </p:nvPicPr>
        <p:blipFill>
          <a:blip r:embed="rId3" cstate="email"/>
          <a:stretch>
            <a:fillRect/>
          </a:stretch>
        </p:blipFill>
        <p:spPr>
          <a:xfrm>
            <a:off x="4716016" y="1556792"/>
            <a:ext cx="3672408" cy="2304256"/>
          </a:xfrm>
          <a:prstGeom prst="rect">
            <a:avLst/>
          </a:prstGeom>
        </p:spPr>
      </p:pic>
      <p:pic>
        <p:nvPicPr>
          <p:cNvPr id="15" name="그림 14" descr="SDC10607.JPG"/>
          <p:cNvPicPr/>
          <p:nvPr/>
        </p:nvPicPr>
        <p:blipFill>
          <a:blip r:embed="rId4" cstate="email"/>
          <a:stretch>
            <a:fillRect/>
          </a:stretch>
        </p:blipFill>
        <p:spPr>
          <a:xfrm>
            <a:off x="899592" y="4005064"/>
            <a:ext cx="3672408" cy="2232248"/>
          </a:xfrm>
          <a:prstGeom prst="rect">
            <a:avLst/>
          </a:prstGeom>
        </p:spPr>
      </p:pic>
      <p:pic>
        <p:nvPicPr>
          <p:cNvPr id="16" name="그림 15" descr="2011-06-29 (9).JPG"/>
          <p:cNvPicPr/>
          <p:nvPr/>
        </p:nvPicPr>
        <p:blipFill>
          <a:blip r:embed="rId5" cstate="email"/>
          <a:stretch>
            <a:fillRect/>
          </a:stretch>
        </p:blipFill>
        <p:spPr>
          <a:xfrm>
            <a:off x="4716016" y="4005064"/>
            <a:ext cx="3672408" cy="2232248"/>
          </a:xfrm>
          <a:prstGeom prst="rect">
            <a:avLst/>
          </a:prstGeom>
        </p:spPr>
      </p:pic>
      <p:sp>
        <p:nvSpPr>
          <p:cNvPr id="8" name="Rectangle 1"/>
          <p:cNvSpPr>
            <a:spLocks noChangeArrowheads="1"/>
          </p:cNvSpPr>
          <p:nvPr/>
        </p:nvSpPr>
        <p:spPr bwMode="auto">
          <a:xfrm>
            <a:off x="827584" y="620688"/>
            <a:ext cx="7704856"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Yeongju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Gyeongbuk</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Church Remodeling (June 2011)</a:t>
            </a:r>
          </a:p>
        </p:txBody>
      </p:sp>
      <p:grpSp>
        <p:nvGrpSpPr>
          <p:cNvPr id="9" name="그룹 8"/>
          <p:cNvGrpSpPr/>
          <p:nvPr/>
        </p:nvGrpSpPr>
        <p:grpSpPr>
          <a:xfrm>
            <a:off x="827584" y="1124744"/>
            <a:ext cx="7632848" cy="5184576"/>
            <a:chOff x="827584" y="1124744"/>
            <a:chExt cx="7632848" cy="5184576"/>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39642466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descr="SNV33704.JPG"/>
          <p:cNvPicPr/>
          <p:nvPr/>
        </p:nvPicPr>
        <p:blipFill>
          <a:blip r:embed="rId2" cstate="email"/>
          <a:stretch>
            <a:fillRect/>
          </a:stretch>
        </p:blipFill>
        <p:spPr>
          <a:xfrm>
            <a:off x="4702160" y="1584502"/>
            <a:ext cx="3686263" cy="4652810"/>
          </a:xfrm>
          <a:prstGeom prst="rect">
            <a:avLst/>
          </a:prstGeom>
        </p:spPr>
      </p:pic>
      <p:pic>
        <p:nvPicPr>
          <p:cNvPr id="10" name="그림 9" descr="S8002004"/>
          <p:cNvPicPr/>
          <p:nvPr/>
        </p:nvPicPr>
        <p:blipFill>
          <a:blip r:embed="rId3" cstate="email"/>
          <a:srcRect/>
          <a:stretch>
            <a:fillRect/>
          </a:stretch>
        </p:blipFill>
        <p:spPr bwMode="auto">
          <a:xfrm>
            <a:off x="885737" y="1587234"/>
            <a:ext cx="3700118" cy="4650077"/>
          </a:xfrm>
          <a:prstGeom prst="rect">
            <a:avLst/>
          </a:prstGeom>
          <a:noFill/>
          <a:ln w="9525">
            <a:noFill/>
            <a:miter lim="800000"/>
            <a:headEnd/>
            <a:tailEnd/>
          </a:ln>
        </p:spPr>
      </p:pic>
      <p:sp>
        <p:nvSpPr>
          <p:cNvPr id="13" name="Rectangle 1"/>
          <p:cNvSpPr>
            <a:spLocks noChangeArrowheads="1"/>
          </p:cNvSpPr>
          <p:nvPr/>
        </p:nvSpPr>
        <p:spPr bwMode="auto">
          <a:xfrm>
            <a:off x="827583" y="620688"/>
            <a:ext cx="7659191"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Dongdaemun</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Church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Remodeling (July 2011)</a:t>
            </a:r>
          </a:p>
        </p:txBody>
      </p:sp>
      <p:sp>
        <p:nvSpPr>
          <p:cNvPr id="1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5" name="직선 연결선 14"/>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직선 연결선 15"/>
          <p:cNvCxnSpPr>
            <a:stCxn id="14" idx="0"/>
            <a:endCxn id="14"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spTree>
    <p:extLst>
      <p:ext uri="{BB962C8B-B14F-4D97-AF65-F5344CB8AC3E}">
        <p14:creationId xmlns="" xmlns:p14="http://schemas.microsoft.com/office/powerpoint/2010/main" val="23837968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차트 30"/>
          <p:cNvGraphicFramePr>
            <a:graphicFrameLocks/>
          </p:cNvGraphicFramePr>
          <p:nvPr>
            <p:extLst>
              <p:ext uri="{D42A27DB-BD31-4B8C-83A1-F6EECF244321}">
                <p14:modId xmlns="" xmlns:p14="http://schemas.microsoft.com/office/powerpoint/2010/main" val="3486021822"/>
              </p:ext>
            </p:extLst>
          </p:nvPr>
        </p:nvGraphicFramePr>
        <p:xfrm>
          <a:off x="0" y="677915"/>
          <a:ext cx="9144000" cy="457364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표 29"/>
          <p:cNvGraphicFramePr>
            <a:graphicFrameLocks noGrp="1"/>
          </p:cNvGraphicFramePr>
          <p:nvPr>
            <p:extLst>
              <p:ext uri="{D42A27DB-BD31-4B8C-83A1-F6EECF244321}">
                <p14:modId xmlns="" xmlns:p14="http://schemas.microsoft.com/office/powerpoint/2010/main" val="1675647177"/>
              </p:ext>
            </p:extLst>
          </p:nvPr>
        </p:nvGraphicFramePr>
        <p:xfrm>
          <a:off x="465793" y="5297215"/>
          <a:ext cx="8565024" cy="1927860"/>
        </p:xfrm>
        <a:graphic>
          <a:graphicData uri="http://schemas.openxmlformats.org/drawingml/2006/table">
            <a:tbl>
              <a:tblPr/>
              <a:tblGrid>
                <a:gridCol w="556793"/>
                <a:gridCol w="401617"/>
                <a:gridCol w="471230"/>
                <a:gridCol w="503359"/>
                <a:gridCol w="498005"/>
                <a:gridCol w="441778"/>
                <a:gridCol w="374842"/>
                <a:gridCol w="377519"/>
                <a:gridCol w="345390"/>
                <a:gridCol w="364132"/>
                <a:gridCol w="364132"/>
                <a:gridCol w="364132"/>
                <a:gridCol w="385552"/>
                <a:gridCol w="524779"/>
                <a:gridCol w="524779"/>
                <a:gridCol w="522101"/>
                <a:gridCol w="377519"/>
                <a:gridCol w="364132"/>
                <a:gridCol w="361455"/>
                <a:gridCol w="441778"/>
              </a:tblGrid>
              <a:tr h="103904">
                <a:tc rowSpan="3">
                  <a:txBody>
                    <a:bodyPr/>
                    <a:lstStyle/>
                    <a:p>
                      <a:pPr algn="ctr" fontAlgn="ctr"/>
                      <a:r>
                        <a:rPr lang="en-US" altLang="ko-KR" sz="900" b="0" i="0" u="none" strike="noStrike" dirty="0" smtClean="0">
                          <a:solidFill>
                            <a:srgbClr val="000000"/>
                          </a:solidFill>
                          <a:effectLst/>
                          <a:latin typeface="맑은 고딕"/>
                        </a:rPr>
                        <a:t>Registered</a:t>
                      </a:r>
                      <a:r>
                        <a:rPr lang="en-US" altLang="ko-KR" sz="900" b="0" i="0" u="none" strike="noStrike" baseline="0" dirty="0" smtClean="0">
                          <a:solidFill>
                            <a:srgbClr val="000000"/>
                          </a:solidFill>
                          <a:effectLst/>
                          <a:latin typeface="맑은 고딕"/>
                        </a:rPr>
                        <a:t> members</a:t>
                      </a:r>
                      <a:endParaRPr lang="ko-KR" altLang="en-US" sz="9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9C4"/>
                    </a:solidFill>
                  </a:tcPr>
                </a:tc>
                <a:tc gridSpan="2">
                  <a:txBody>
                    <a:bodyPr/>
                    <a:lstStyle/>
                    <a:p>
                      <a:pPr algn="ctr" fontAlgn="ctr"/>
                      <a:r>
                        <a:rPr lang="en-US" altLang="ko-KR" sz="800" b="0" i="0" u="none" strike="noStrike" dirty="0" smtClean="0">
                          <a:solidFill>
                            <a:srgbClr val="000000"/>
                          </a:solidFill>
                          <a:effectLst/>
                          <a:latin typeface="맑은 고딕"/>
                        </a:rPr>
                        <a:t>Toddler</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Sung-</a:t>
                      </a:r>
                      <a:r>
                        <a:rPr lang="en-US" altLang="ko-KR" sz="800" b="0" i="0" u="none" strike="noStrike" dirty="0" err="1" smtClean="0">
                          <a:solidFill>
                            <a:srgbClr val="000000"/>
                          </a:solidFill>
                          <a:effectLst/>
                          <a:latin typeface="맑은 고딕"/>
                        </a:rPr>
                        <a:t>hwa</a:t>
                      </a:r>
                      <a:r>
                        <a:rPr lang="en-US" altLang="ko-KR" sz="800" b="0" i="0" u="none" strike="noStrike" baseline="0" dirty="0" smtClean="0">
                          <a:solidFill>
                            <a:srgbClr val="000000"/>
                          </a:solidFill>
                          <a:effectLst/>
                          <a:latin typeface="맑은 고딕"/>
                        </a:rPr>
                        <a:t> children</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Sung-</a:t>
                      </a:r>
                      <a:r>
                        <a:rPr lang="en-US" altLang="ko-KR" sz="800" b="0" i="0" u="none" strike="noStrike" dirty="0" err="1" smtClean="0">
                          <a:solidFill>
                            <a:srgbClr val="000000"/>
                          </a:solidFill>
                          <a:effectLst/>
                          <a:latin typeface="맑은 고딕"/>
                        </a:rPr>
                        <a:t>hwa</a:t>
                      </a:r>
                      <a:r>
                        <a:rPr lang="en-US" altLang="ko-KR" sz="800" b="0" i="0" u="none" strike="noStrike" baseline="0" dirty="0" smtClean="0">
                          <a:solidFill>
                            <a:srgbClr val="000000"/>
                          </a:solidFill>
                          <a:effectLst/>
                          <a:latin typeface="맑은 고딕"/>
                        </a:rPr>
                        <a:t> students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Youths</a:t>
                      </a:r>
                      <a:r>
                        <a:rPr lang="en-US" altLang="ko-KR" sz="800" b="0" i="0" u="none" strike="noStrike" baseline="0" dirty="0" smtClean="0">
                          <a:solidFill>
                            <a:srgbClr val="000000"/>
                          </a:solidFill>
                          <a:effectLst/>
                          <a:latin typeface="맑은 고딕"/>
                        </a:rPr>
                        <a:t> </a:t>
                      </a:r>
                      <a:r>
                        <a:rPr lang="en-US" altLang="ko-KR" sz="800" b="0" i="0" u="none" strike="noStrike" dirty="0" smtClean="0">
                          <a:solidFill>
                            <a:srgbClr val="000000"/>
                          </a:solidFill>
                          <a:effectLst/>
                          <a:latin typeface="맑은 고딕"/>
                        </a:rPr>
                        <a:t>1</a:t>
                      </a:r>
                      <a:endParaRPr lang="en-US" altLang="ko-KR"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4">
                  <a:txBody>
                    <a:bodyPr/>
                    <a:lstStyle/>
                    <a:p>
                      <a:pPr algn="ctr" fontAlgn="ctr"/>
                      <a:r>
                        <a:rPr lang="en-US" altLang="ko-KR" sz="800" b="0" i="0" u="none" strike="noStrike" dirty="0" smtClean="0">
                          <a:solidFill>
                            <a:srgbClr val="000000"/>
                          </a:solidFill>
                          <a:effectLst/>
                          <a:latin typeface="맑은 고딕"/>
                        </a:rPr>
                        <a:t>Youths</a:t>
                      </a:r>
                      <a:r>
                        <a:rPr lang="en-US" altLang="ko-KR" sz="800" b="0" i="0" u="none" strike="noStrike" baseline="0" dirty="0" smtClean="0">
                          <a:solidFill>
                            <a:srgbClr val="000000"/>
                          </a:solidFill>
                          <a:effectLst/>
                          <a:latin typeface="맑은 고딕"/>
                        </a:rPr>
                        <a:t> </a:t>
                      </a:r>
                      <a:r>
                        <a:rPr lang="en-US" altLang="ko-KR" sz="800" b="0" i="0" u="none" strike="noStrike" dirty="0" smtClean="0">
                          <a:solidFill>
                            <a:srgbClr val="000000"/>
                          </a:solidFill>
                          <a:effectLst/>
                          <a:latin typeface="맑은 고딕"/>
                        </a:rPr>
                        <a:t>2</a:t>
                      </a:r>
                      <a:endParaRPr lang="en-US" altLang="ko-KR"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6">
                  <a:txBody>
                    <a:bodyPr/>
                    <a:lstStyle/>
                    <a:p>
                      <a:pPr algn="ctr" fontAlgn="ctr"/>
                      <a:r>
                        <a:rPr lang="en-US" altLang="ko-KR" sz="800" b="0" i="0" u="none" strike="noStrike" dirty="0" smtClean="0">
                          <a:solidFill>
                            <a:srgbClr val="000000"/>
                          </a:solidFill>
                          <a:effectLst/>
                          <a:latin typeface="맑은 고딕"/>
                        </a:rPr>
                        <a:t>Older</a:t>
                      </a:r>
                      <a:r>
                        <a:rPr lang="en-US" altLang="ko-KR" sz="800" b="0" i="0" u="none" strike="noStrike" baseline="0" dirty="0" smtClean="0">
                          <a:solidFill>
                            <a:srgbClr val="000000"/>
                          </a:solidFill>
                          <a:effectLst/>
                          <a:latin typeface="맑은 고딕"/>
                        </a:rPr>
                        <a:t> &amp; Above</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rowSpan="3">
                  <a:txBody>
                    <a:bodyPr/>
                    <a:lstStyle/>
                    <a:p>
                      <a:pPr algn="ctr" fontAlgn="ctr"/>
                      <a:r>
                        <a:rPr lang="en-US" altLang="ko-KR" sz="900" b="1" i="0" u="none" strike="noStrike" smtClean="0">
                          <a:solidFill>
                            <a:srgbClr val="000000"/>
                          </a:solidFill>
                          <a:effectLst/>
                          <a:latin typeface="맑은 고딕"/>
                        </a:rPr>
                        <a:t>Sub-Total</a:t>
                      </a:r>
                      <a:endParaRPr lang="ko-KR" altLang="en-US" sz="900" b="1"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03904">
                <a:tc v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0~4</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5~13</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14~19</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20~23</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24~30</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31~40</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41~50</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51~60</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gridSpan="2">
                  <a:txBody>
                    <a:bodyPr/>
                    <a:lstStyle/>
                    <a:p>
                      <a:pPr algn="ctr" fontAlgn="ctr"/>
                      <a:r>
                        <a:rPr lang="en-US" altLang="ko-KR" sz="800" b="0" i="0" u="none" strike="noStrike" dirty="0" smtClean="0">
                          <a:solidFill>
                            <a:srgbClr val="000000"/>
                          </a:solidFill>
                          <a:effectLst/>
                          <a:latin typeface="맑은 고딕"/>
                        </a:rPr>
                        <a:t>Above 61</a:t>
                      </a:r>
                      <a:r>
                        <a:rPr lang="ko-KR" altLang="en-US" sz="800" b="0" i="0" u="none" strike="noStrike" baseline="0" dirty="0" smtClean="0">
                          <a:solidFill>
                            <a:srgbClr val="000000"/>
                          </a:solidFill>
                          <a:effectLst/>
                          <a:latin typeface="맑은 고딕"/>
                        </a:rPr>
                        <a:t> </a:t>
                      </a:r>
                      <a:r>
                        <a:rPr lang="en-US" altLang="ko-KR" sz="800" b="0" i="0" u="none" strike="noStrike" baseline="0" dirty="0" smtClean="0">
                          <a:solidFill>
                            <a:srgbClr val="000000"/>
                          </a:solidFill>
                          <a:effectLst/>
                          <a:latin typeface="맑은 고딕"/>
                        </a:rPr>
                        <a:t>yrs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hMerge="1">
                  <a:txBody>
                    <a:bodyPr/>
                    <a:lstStyle/>
                    <a:p>
                      <a:pPr latinLnBrk="1"/>
                      <a:endParaRPr lang="ko-KR" altLang="en-US"/>
                    </a:p>
                  </a:txBody>
                  <a:tcPr/>
                </a:tc>
                <a:tc vMerge="1">
                  <a:txBody>
                    <a:bodyPr/>
                    <a:lstStyle/>
                    <a:p>
                      <a:pPr latinLnBrk="1"/>
                      <a:endParaRPr lang="ko-KR" altLang="en-US"/>
                    </a:p>
                  </a:txBody>
                  <a:tcPr/>
                </a:tc>
              </a:tr>
              <a:tr h="103904">
                <a:tc vMerge="1">
                  <a:txBody>
                    <a:bodyPr/>
                    <a:lstStyle/>
                    <a:p>
                      <a:pPr latinLnBrk="1"/>
                      <a:endParaRPr lang="ko-KR" altLang="en-US"/>
                    </a:p>
                  </a:txBody>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M</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a:txBody>
                    <a:bodyPr/>
                    <a:lstStyle/>
                    <a:p>
                      <a:pPr algn="ctr" fontAlgn="ctr"/>
                      <a:r>
                        <a:rPr lang="en-US" altLang="ko-KR" sz="800" b="0" i="0" u="none" strike="noStrike" dirty="0" smtClean="0">
                          <a:solidFill>
                            <a:srgbClr val="000000"/>
                          </a:solidFill>
                          <a:effectLst/>
                          <a:latin typeface="맑은 고딕"/>
                        </a:rPr>
                        <a:t>F</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CE6F1"/>
                    </a:solidFill>
                  </a:tcPr>
                </a:tc>
                <a:tc vMerge="1">
                  <a:txBody>
                    <a:bodyPr/>
                    <a:lstStyle/>
                    <a:p>
                      <a:pPr latinLnBrk="1"/>
                      <a:endParaRPr lang="ko-KR" altLang="en-US"/>
                    </a:p>
                  </a:txBody>
                  <a:tcPr/>
                </a:tc>
              </a:tr>
              <a:tr h="103904">
                <a:tc rowSpan="2">
                  <a:txBody>
                    <a:bodyPr/>
                    <a:lstStyle/>
                    <a:p>
                      <a:pPr algn="ctr" fontAlgn="ctr"/>
                      <a:r>
                        <a:rPr lang="en-US" altLang="ko-KR" sz="800" b="0" i="0" u="none" strike="noStrike" dirty="0" smtClean="0">
                          <a:solidFill>
                            <a:srgbClr val="000000"/>
                          </a:solidFill>
                          <a:effectLst/>
                          <a:latin typeface="맑은 고딕"/>
                        </a:rPr>
                        <a:t>Active</a:t>
                      </a:r>
                      <a:r>
                        <a:rPr lang="en-US" altLang="ko-KR" sz="800" b="0" i="0" u="none" strike="noStrike" baseline="0" dirty="0" smtClean="0">
                          <a:solidFill>
                            <a:srgbClr val="000000"/>
                          </a:solidFill>
                          <a:effectLst/>
                          <a:latin typeface="맑은 고딕"/>
                        </a:rPr>
                        <a:t> members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dirty="0">
                          <a:solidFill>
                            <a:srgbClr val="000000"/>
                          </a:solidFill>
                          <a:effectLst/>
                          <a:latin typeface="맑은 고딕"/>
                        </a:rPr>
                        <a:t>412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dirty="0">
                          <a:solidFill>
                            <a:srgbClr val="000000"/>
                          </a:solidFill>
                          <a:effectLst/>
                          <a:latin typeface="맑은 고딕"/>
                        </a:rPr>
                        <a:t>404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dirty="0">
                          <a:solidFill>
                            <a:srgbClr val="000000"/>
                          </a:solidFill>
                          <a:effectLst/>
                          <a:latin typeface="맑은 고딕"/>
                        </a:rPr>
                        <a:t>4,238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4,163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2,907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2,858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713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810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936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1,853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2,571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4,908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5,382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3,829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3,215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3,175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3,711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ko-KR" sz="800" b="0" i="0" u="none" strike="noStrike">
                          <a:solidFill>
                            <a:srgbClr val="000000"/>
                          </a:solidFill>
                          <a:effectLst/>
                          <a:latin typeface="맑은 고딕"/>
                        </a:rPr>
                        <a:t>46,694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35299">
                <a:tc vMerge="1">
                  <a:txBody>
                    <a:bodyPr/>
                    <a:lstStyle/>
                    <a:p>
                      <a:pPr latinLnBrk="1"/>
                      <a:endParaRPr lang="ko-KR" altLang="en-US"/>
                    </a:p>
                  </a:txBody>
                  <a:tcPr/>
                </a:tc>
                <a:tc gridSpan="2">
                  <a:txBody>
                    <a:bodyPr/>
                    <a:lstStyle/>
                    <a:p>
                      <a:pPr algn="ctr" fontAlgn="ctr"/>
                      <a:r>
                        <a:rPr lang="en-US" altLang="ko-KR" sz="1000" b="0" i="0" u="none" strike="noStrike">
                          <a:solidFill>
                            <a:srgbClr val="000000"/>
                          </a:solidFill>
                          <a:effectLst/>
                          <a:latin typeface="맑은 고딕"/>
                        </a:rPr>
                        <a:t>816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hMerge="1">
                  <a:txBody>
                    <a:bodyPr/>
                    <a:lstStyle/>
                    <a:p>
                      <a:pPr latinLnBrk="1"/>
                      <a:endParaRPr lang="ko-KR" altLang="en-US"/>
                    </a:p>
                  </a:txBody>
                  <a:tcPr/>
                </a:tc>
                <a:tc gridSpan="2">
                  <a:txBody>
                    <a:bodyPr/>
                    <a:lstStyle/>
                    <a:p>
                      <a:pPr algn="ctr" fontAlgn="ctr"/>
                      <a:r>
                        <a:rPr lang="en-US" altLang="ko-KR" sz="1000" b="0" i="0" u="none" strike="noStrike" dirty="0">
                          <a:solidFill>
                            <a:srgbClr val="000000"/>
                          </a:solidFill>
                          <a:effectLst/>
                          <a:latin typeface="맑은 고딕"/>
                        </a:rPr>
                        <a:t>8,401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hMerge="1">
                  <a:txBody>
                    <a:bodyPr/>
                    <a:lstStyle/>
                    <a:p>
                      <a:pPr latinLnBrk="1"/>
                      <a:endParaRPr lang="ko-KR" altLang="en-US"/>
                    </a:p>
                  </a:txBody>
                  <a:tcPr/>
                </a:tc>
                <a:tc gridSpan="2">
                  <a:txBody>
                    <a:bodyPr/>
                    <a:lstStyle/>
                    <a:p>
                      <a:pPr algn="ctr" fontAlgn="ctr"/>
                      <a:r>
                        <a:rPr lang="en-US" altLang="ko-KR" sz="1000" b="0" i="0" u="none" strike="noStrike" dirty="0">
                          <a:solidFill>
                            <a:srgbClr val="000000"/>
                          </a:solidFill>
                          <a:effectLst/>
                          <a:latin typeface="맑은 고딕"/>
                        </a:rPr>
                        <a:t>5,765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c gridSpan="12">
                  <a:txBody>
                    <a:bodyPr/>
                    <a:lstStyle/>
                    <a:p>
                      <a:pPr algn="ctr" fontAlgn="ctr"/>
                      <a:r>
                        <a:rPr lang="en-US" altLang="ko-KR" sz="1000" b="0" i="0" u="none" strike="noStrike" dirty="0">
                          <a:solidFill>
                            <a:srgbClr val="000000"/>
                          </a:solidFill>
                          <a:effectLst/>
                          <a:latin typeface="맑은 고딕"/>
                        </a:rPr>
                        <a:t>31,712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a:txBody>
                    <a:bodyPr/>
                    <a:lstStyle/>
                    <a:p>
                      <a:pPr algn="l" fontAlgn="ctr"/>
                      <a:endParaRPr lang="ko-KR" altLang="en-US" sz="1050" b="0" i="0" u="none" strike="noStrike">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45112">
                <a:tc>
                  <a:txBody>
                    <a:bodyPr/>
                    <a:lstStyle/>
                    <a:p>
                      <a:pPr algn="ctr" fontAlgn="ctr"/>
                      <a:r>
                        <a:rPr lang="en-US" altLang="ko-KR" sz="800" b="0" i="0" u="none" strike="noStrike" dirty="0" smtClean="0">
                          <a:solidFill>
                            <a:srgbClr val="000000"/>
                          </a:solidFill>
                          <a:effectLst/>
                          <a:latin typeface="맑은 고딕"/>
                        </a:rPr>
                        <a:t>Non-active</a:t>
                      </a:r>
                      <a:r>
                        <a:rPr lang="en-US" altLang="ko-KR" sz="800" b="0" i="0" u="none" strike="noStrike" baseline="0" dirty="0" smtClean="0">
                          <a:solidFill>
                            <a:srgbClr val="000000"/>
                          </a:solidFill>
                          <a:effectLst/>
                          <a:latin typeface="맑은 고딕"/>
                        </a:rPr>
                        <a:t> members</a:t>
                      </a:r>
                      <a:endParaRPr lang="ko-KR" altLang="en-US" sz="8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1,325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1,209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dirty="0">
                          <a:solidFill>
                            <a:srgbClr val="000000"/>
                          </a:solidFill>
                          <a:effectLst/>
                          <a:latin typeface="맑은 고딕"/>
                        </a:rPr>
                        <a:t>455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647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733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1,043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880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ko-KR" sz="800" b="0" i="0" u="none" strike="noStrike">
                          <a:solidFill>
                            <a:srgbClr val="000000"/>
                          </a:solidFill>
                          <a:effectLst/>
                          <a:latin typeface="맑은 고딕"/>
                        </a:rPr>
                        <a:t>10,955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28989">
                <a:tc>
                  <a:txBody>
                    <a:bodyPr/>
                    <a:lstStyle/>
                    <a:p>
                      <a:pPr algn="ctr" fontAlgn="ctr"/>
                      <a:r>
                        <a:rPr lang="en-US" altLang="ko-KR" sz="700" b="0" i="0" u="none" strike="noStrike" dirty="0" smtClean="0">
                          <a:solidFill>
                            <a:srgbClr val="000000"/>
                          </a:solidFill>
                          <a:effectLst/>
                          <a:latin typeface="맑은 고딕"/>
                        </a:rPr>
                        <a:t>New</a:t>
                      </a:r>
                      <a:r>
                        <a:rPr lang="en-US" altLang="ko-KR" sz="700" b="0" i="0" u="none" strike="noStrike" baseline="0" dirty="0" smtClean="0">
                          <a:solidFill>
                            <a:srgbClr val="000000"/>
                          </a:solidFill>
                          <a:effectLst/>
                          <a:latin typeface="맑은 고딕"/>
                        </a:rPr>
                        <a:t> Members Procedure</a:t>
                      </a:r>
                      <a:endParaRPr lang="ko-KR" altLang="en-US" sz="7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255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516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1,846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2,562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ko-KR" sz="800" b="0" i="0" u="none" strike="noStrike">
                          <a:solidFill>
                            <a:srgbClr val="000000"/>
                          </a:solidFill>
                          <a:effectLst/>
                          <a:latin typeface="맑은 고딕"/>
                        </a:rPr>
                        <a:t>7,307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03904">
                <a:tc rowSpan="3">
                  <a:txBody>
                    <a:bodyPr/>
                    <a:lstStyle/>
                    <a:p>
                      <a:pPr algn="ctr" fontAlgn="ctr"/>
                      <a:r>
                        <a:rPr lang="en-US" altLang="ko-KR" sz="900" b="0" i="0" u="none" strike="noStrike" dirty="0" smtClean="0">
                          <a:solidFill>
                            <a:srgbClr val="000000"/>
                          </a:solidFill>
                          <a:effectLst/>
                          <a:latin typeface="맑은 고딕"/>
                        </a:rPr>
                        <a:t> Sub-Total</a:t>
                      </a:r>
                      <a:endParaRPr lang="ko-KR" altLang="en-US" sz="9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579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5,568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5,378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3,540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3,370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957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1,010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1,351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1,456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2,995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3,559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6,467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BD97"/>
                    </a:solidFill>
                  </a:tcPr>
                </a:tc>
                <a:tc>
                  <a:txBody>
                    <a:bodyPr/>
                    <a:lstStyle/>
                    <a:p>
                      <a:pPr algn="ctr" fontAlgn="ctr"/>
                      <a:r>
                        <a:rPr lang="en-US" altLang="ko-KR" sz="800" b="0" i="0" u="none" strike="noStrike">
                          <a:solidFill>
                            <a:srgbClr val="000000"/>
                          </a:solidFill>
                          <a:effectLst/>
                          <a:latin typeface="맑은 고딕"/>
                        </a:rPr>
                        <a:t>6,354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4,843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4,044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5,706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7,153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en-US" altLang="ko-KR" sz="800" b="0" i="0" u="none" strike="noStrike">
                          <a:solidFill>
                            <a:srgbClr val="000000"/>
                          </a:solidFill>
                          <a:effectLst/>
                          <a:latin typeface="맑은 고딕"/>
                        </a:rPr>
                        <a:t>64,956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35299">
                <a:tc vMerge="1">
                  <a:txBody>
                    <a:bodyPr/>
                    <a:lstStyle/>
                    <a:p>
                      <a:pPr latinLnBrk="1"/>
                      <a:endParaRPr lang="ko-KR" altLang="en-US"/>
                    </a:p>
                  </a:txBody>
                  <a:tcPr/>
                </a:tc>
                <a:tc gridSpan="2">
                  <a:txBody>
                    <a:bodyPr/>
                    <a:lstStyle/>
                    <a:p>
                      <a:pPr algn="ctr" fontAlgn="ctr"/>
                      <a:r>
                        <a:rPr lang="en-US" altLang="ko-KR" sz="1000" b="0" i="0" u="none" strike="noStrike">
                          <a:solidFill>
                            <a:srgbClr val="000000"/>
                          </a:solidFill>
                          <a:effectLst/>
                          <a:latin typeface="맑은 고딕"/>
                        </a:rPr>
                        <a:t>1,205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hMerge="1">
                  <a:txBody>
                    <a:bodyPr/>
                    <a:lstStyle/>
                    <a:p>
                      <a:pPr latinLnBrk="1"/>
                      <a:endParaRPr lang="ko-KR" altLang="en-US"/>
                    </a:p>
                  </a:txBody>
                  <a:tcPr/>
                </a:tc>
                <a:tc gridSpan="2">
                  <a:txBody>
                    <a:bodyPr/>
                    <a:lstStyle/>
                    <a:p>
                      <a:pPr algn="ctr" fontAlgn="ctr"/>
                      <a:r>
                        <a:rPr lang="en-US" altLang="ko-KR" sz="1000" b="0" i="0" u="none" strike="noStrike">
                          <a:solidFill>
                            <a:srgbClr val="000000"/>
                          </a:solidFill>
                          <a:effectLst/>
                          <a:latin typeface="맑은 고딕"/>
                        </a:rPr>
                        <a:t>10,946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hMerge="1">
                  <a:txBody>
                    <a:bodyPr/>
                    <a:lstStyle/>
                    <a:p>
                      <a:pPr latinLnBrk="1"/>
                      <a:endParaRPr lang="ko-KR" altLang="en-US"/>
                    </a:p>
                  </a:txBody>
                  <a:tcPr/>
                </a:tc>
                <a:tc gridSpan="2">
                  <a:txBody>
                    <a:bodyPr/>
                    <a:lstStyle/>
                    <a:p>
                      <a:pPr algn="ctr" fontAlgn="ctr"/>
                      <a:r>
                        <a:rPr lang="en-US" altLang="ko-KR" sz="1000" b="0" i="0" u="none" strike="noStrike">
                          <a:solidFill>
                            <a:srgbClr val="000000"/>
                          </a:solidFill>
                          <a:effectLst/>
                          <a:latin typeface="맑은 고딕"/>
                        </a:rPr>
                        <a:t>6,910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c gridSpan="2">
                  <a:txBody>
                    <a:bodyPr/>
                    <a:lstStyle/>
                    <a:p>
                      <a:pPr algn="ctr" fontAlgn="ctr"/>
                      <a:r>
                        <a:rPr lang="en-US" altLang="ko-KR" sz="1000" b="0" i="0" u="none" strike="noStrike">
                          <a:solidFill>
                            <a:srgbClr val="000000"/>
                          </a:solidFill>
                          <a:effectLst/>
                          <a:latin typeface="맑은 고딕"/>
                        </a:rPr>
                        <a:t>1,967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hMerge="1">
                  <a:txBody>
                    <a:bodyPr/>
                    <a:lstStyle/>
                    <a:p>
                      <a:pPr latinLnBrk="1"/>
                      <a:endParaRPr lang="ko-KR" altLang="en-US"/>
                    </a:p>
                  </a:txBody>
                  <a:tcPr/>
                </a:tc>
                <a:tc gridSpan="10">
                  <a:txBody>
                    <a:bodyPr/>
                    <a:lstStyle/>
                    <a:p>
                      <a:pPr algn="ctr" fontAlgn="ctr"/>
                      <a:r>
                        <a:rPr lang="en-US" altLang="ko-KR" sz="1000" b="0" i="0" u="none" strike="noStrike">
                          <a:solidFill>
                            <a:srgbClr val="000000"/>
                          </a:solidFill>
                          <a:effectLst/>
                          <a:latin typeface="맑은 고딕"/>
                        </a:rPr>
                        <a:t>43,928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C0DA"/>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a:txBody>
                    <a:bodyPr/>
                    <a:lstStyle/>
                    <a:p>
                      <a:pPr algn="l" fontAlgn="ctr"/>
                      <a:r>
                        <a:rPr lang="ko-KR" altLang="en-US" sz="1050" b="0" i="0" u="none" strike="noStrike">
                          <a:solidFill>
                            <a:srgbClr val="000000"/>
                          </a:solidFill>
                          <a:effectLst/>
                          <a:latin typeface="맑은 고딕"/>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35299">
                <a:tc vMerge="1">
                  <a:txBody>
                    <a:bodyPr/>
                    <a:lstStyle/>
                    <a:p>
                      <a:pPr latinLnBrk="1"/>
                      <a:endParaRPr lang="ko-KR" altLang="en-US"/>
                    </a:p>
                  </a:txBody>
                  <a:tcPr/>
                </a:tc>
                <a:tc gridSpan="4">
                  <a:txBody>
                    <a:bodyPr/>
                    <a:lstStyle/>
                    <a:p>
                      <a:pPr algn="ctr" fontAlgn="ctr"/>
                      <a:r>
                        <a:rPr lang="en-US" altLang="ko-KR" sz="1000" b="0" i="0" u="none" strike="noStrike">
                          <a:solidFill>
                            <a:srgbClr val="000000"/>
                          </a:solidFill>
                          <a:effectLst/>
                          <a:latin typeface="맑은 고딕"/>
                        </a:rPr>
                        <a:t>12,151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D9C4"/>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2">
                  <a:txBody>
                    <a:bodyPr/>
                    <a:lstStyle/>
                    <a:p>
                      <a:pPr algn="ctr" fontAlgn="ctr"/>
                      <a:r>
                        <a:rPr lang="en-US" altLang="ko-KR" sz="1000" b="0" i="0" u="none" strike="noStrike">
                          <a:solidFill>
                            <a:srgbClr val="000000"/>
                          </a:solidFill>
                          <a:effectLst/>
                          <a:latin typeface="맑은 고딕"/>
                        </a:rPr>
                        <a:t>6,910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latinLnBrk="1"/>
                      <a:endParaRPr lang="ko-KR" altLang="en-US"/>
                    </a:p>
                  </a:txBody>
                  <a:tcPr/>
                </a:tc>
                <a:tc gridSpan="12">
                  <a:txBody>
                    <a:bodyPr/>
                    <a:lstStyle/>
                    <a:p>
                      <a:pPr algn="ctr" fontAlgn="ctr"/>
                      <a:r>
                        <a:rPr lang="en-US" altLang="ko-KR" sz="1000" b="0" i="0" u="none" strike="noStrike" dirty="0">
                          <a:solidFill>
                            <a:srgbClr val="000000"/>
                          </a:solidFill>
                          <a:effectLst/>
                          <a:latin typeface="맑은 고딕"/>
                        </a:rPr>
                        <a:t>45,895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CD5B4"/>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a:txBody>
                    <a:bodyPr/>
                    <a:lstStyle/>
                    <a:p>
                      <a:pPr algn="l" fontAlgn="ctr"/>
                      <a:r>
                        <a:rPr lang="ko-KR" altLang="en-US" sz="1050" b="0" i="0" u="none" strike="noStrike">
                          <a:solidFill>
                            <a:srgbClr val="000000"/>
                          </a:solidFill>
                          <a:effectLst/>
                          <a:latin typeface="맑은 고딕"/>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28856">
                <a:tc>
                  <a:txBody>
                    <a:bodyPr/>
                    <a:lstStyle/>
                    <a:p>
                      <a:pPr algn="ctr" fontAlgn="ctr"/>
                      <a:r>
                        <a:rPr lang="en-US" altLang="ko-KR" sz="900" b="0" i="0" u="none" strike="noStrike" dirty="0" smtClean="0">
                          <a:solidFill>
                            <a:srgbClr val="000000"/>
                          </a:solidFill>
                          <a:effectLst/>
                          <a:latin typeface="맑은 고딕"/>
                        </a:rPr>
                        <a:t>Total</a:t>
                      </a:r>
                      <a:endParaRPr lang="ko-KR" altLang="en-US" sz="900" b="0" i="0" u="none" strike="noStrike" dirty="0">
                        <a:solidFill>
                          <a:srgbClr val="000000"/>
                        </a:solidFill>
                        <a:effectLst/>
                        <a:latin typeface="맑은 고딕"/>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c gridSpan="18">
                  <a:txBody>
                    <a:bodyPr/>
                    <a:lstStyle/>
                    <a:p>
                      <a:pPr algn="ctr" fontAlgn="ctr"/>
                      <a:r>
                        <a:rPr lang="en-US" altLang="ko-KR" sz="1000" b="0" i="0" u="none" strike="noStrike" dirty="0">
                          <a:solidFill>
                            <a:srgbClr val="000000"/>
                          </a:solidFill>
                          <a:effectLst/>
                          <a:latin typeface="맑은 고딕"/>
                        </a:rPr>
                        <a:t>64,956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9694"/>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a:txBody>
                    <a:bodyPr/>
                    <a:lstStyle/>
                    <a:p>
                      <a:pPr algn="r" fontAlgn="ctr"/>
                      <a:r>
                        <a:rPr lang="en-US" altLang="ko-KR" sz="800" b="0" i="0" u="none" strike="noStrike" dirty="0">
                          <a:solidFill>
                            <a:srgbClr val="000000"/>
                          </a:solidFill>
                          <a:effectLst/>
                          <a:latin typeface="맑은 고딕"/>
                        </a:rPr>
                        <a:t>64,956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bl>
          </a:graphicData>
        </a:graphic>
      </p:graphicFrame>
      <p:sp>
        <p:nvSpPr>
          <p:cNvPr id="4" name="슬라이드 번호 개체 틀 3"/>
          <p:cNvSpPr>
            <a:spLocks noGrp="1"/>
          </p:cNvSpPr>
          <p:nvPr>
            <p:ph type="sldNum" sz="quarter" idx="12"/>
          </p:nvPr>
        </p:nvSpPr>
        <p:spPr/>
        <p:txBody>
          <a:bodyPr/>
          <a:lstStyle/>
          <a:p>
            <a:fld id="{D7CF8F01-47C7-4716-8E87-36C743626B47}" type="slidenum">
              <a:rPr lang="ko-KR" altLang="en-US" smtClean="0"/>
              <a:pPr/>
              <a:t>6</a:t>
            </a:fld>
            <a:endParaRPr lang="ko-KR" altLang="en-US" dirty="0"/>
          </a:p>
        </p:txBody>
      </p:sp>
      <p:sp useBgFill="1">
        <p:nvSpPr>
          <p:cNvPr id="51" name="TextBox 50"/>
          <p:cNvSpPr txBox="1"/>
          <p:nvPr/>
        </p:nvSpPr>
        <p:spPr>
          <a:xfrm>
            <a:off x="1285852" y="44624"/>
            <a:ext cx="7858148" cy="369332"/>
          </a:xfrm>
          <a:prstGeom prst="rect">
            <a:avLst/>
          </a:prstGeom>
        </p:spPr>
        <p:txBody>
          <a:bodyPr wrap="square" rtlCol="0">
            <a:spAutoFit/>
          </a:bodyPr>
          <a:lstStyle/>
          <a:p>
            <a:pPr algn="ctr"/>
            <a:r>
              <a:rPr lang="en-US" altLang="ko-KR" b="1" dirty="0" smtClean="0"/>
              <a:t>Analysis of Registered Members (Adults) from 2008 to June2012 </a:t>
            </a:r>
            <a:endParaRPr lang="ko-KR" altLang="en-US" b="1" dirty="0"/>
          </a:p>
        </p:txBody>
      </p:sp>
      <p:grpSp>
        <p:nvGrpSpPr>
          <p:cNvPr id="3" name="그룹 73"/>
          <p:cNvGrpSpPr/>
          <p:nvPr/>
        </p:nvGrpSpPr>
        <p:grpSpPr>
          <a:xfrm>
            <a:off x="719684" y="1196752"/>
            <a:ext cx="2494994" cy="732050"/>
            <a:chOff x="823968" y="908720"/>
            <a:chExt cx="1875824" cy="432048"/>
          </a:xfrm>
        </p:grpSpPr>
        <p:cxnSp>
          <p:nvCxnSpPr>
            <p:cNvPr id="56" name="직선 연결선 55"/>
            <p:cNvCxnSpPr/>
            <p:nvPr/>
          </p:nvCxnSpPr>
          <p:spPr>
            <a:xfrm>
              <a:off x="827584" y="1227262"/>
              <a:ext cx="28803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Box 1"/>
            <p:cNvSpPr txBox="1"/>
            <p:nvPr/>
          </p:nvSpPr>
          <p:spPr>
            <a:xfrm>
              <a:off x="1115616" y="1124744"/>
              <a:ext cx="1584176" cy="216024"/>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ko-KR" sz="800" dirty="0" smtClean="0"/>
                <a:t>Number of Active Members who are over 20 years old (Maintenance of Minimum Standard</a:t>
              </a:r>
              <a:r>
                <a:rPr lang="en-US" altLang="ko-KR" sz="800" dirty="0" smtClean="0"/>
                <a:t>)</a:t>
              </a:r>
              <a:endParaRPr lang="ko-KR" altLang="en-US" sz="800" dirty="0"/>
            </a:p>
          </p:txBody>
        </p:sp>
        <p:cxnSp>
          <p:nvCxnSpPr>
            <p:cNvPr id="67" name="직선 연결선 66"/>
            <p:cNvCxnSpPr/>
            <p:nvPr/>
          </p:nvCxnSpPr>
          <p:spPr>
            <a:xfrm>
              <a:off x="823968" y="1011238"/>
              <a:ext cx="28803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TextBox 1"/>
            <p:cNvSpPr txBox="1"/>
            <p:nvPr/>
          </p:nvSpPr>
          <p:spPr>
            <a:xfrm>
              <a:off x="1115616" y="908720"/>
              <a:ext cx="1579265" cy="200050"/>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ko-KR" sz="800" dirty="0" smtClean="0"/>
                <a:t>Total number of registered members who are over 20 years old </a:t>
              </a:r>
              <a:endParaRPr lang="ko-KR" altLang="en-US" sz="800" dirty="0"/>
            </a:p>
          </p:txBody>
        </p:sp>
      </p:grpSp>
      <p:sp>
        <p:nvSpPr>
          <p:cNvPr id="83" name="오각형 82"/>
          <p:cNvSpPr/>
          <p:nvPr/>
        </p:nvSpPr>
        <p:spPr>
          <a:xfrm>
            <a:off x="975365" y="2357430"/>
            <a:ext cx="1405388" cy="574551"/>
          </a:xfrm>
          <a:prstGeom prst="homePlate">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r>
              <a:rPr lang="en-US" altLang="ko-KR" sz="1050" b="1" dirty="0" smtClean="0"/>
              <a:t>Total Number of Adult Members who Registered</a:t>
            </a:r>
            <a:endParaRPr lang="ko-KR" altLang="en-US" sz="1050" b="1" dirty="0"/>
          </a:p>
        </p:txBody>
      </p:sp>
      <p:sp>
        <p:nvSpPr>
          <p:cNvPr id="2" name="직사각형 1"/>
          <p:cNvSpPr/>
          <p:nvPr/>
        </p:nvSpPr>
        <p:spPr>
          <a:xfrm>
            <a:off x="3727918" y="5806221"/>
            <a:ext cx="4860911" cy="1430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6" name="그룹 7"/>
          <p:cNvGrpSpPr/>
          <p:nvPr/>
        </p:nvGrpSpPr>
        <p:grpSpPr>
          <a:xfrm>
            <a:off x="1268421" y="476672"/>
            <a:ext cx="7624052" cy="4492771"/>
            <a:chOff x="1268421" y="581313"/>
            <a:chExt cx="7624052" cy="4388130"/>
          </a:xfrm>
        </p:grpSpPr>
        <p:grpSp>
          <p:nvGrpSpPr>
            <p:cNvPr id="7" name="그룹 6"/>
            <p:cNvGrpSpPr/>
            <p:nvPr/>
          </p:nvGrpSpPr>
          <p:grpSpPr>
            <a:xfrm>
              <a:off x="2335754" y="581313"/>
              <a:ext cx="6556719" cy="4388130"/>
              <a:chOff x="2560212" y="581313"/>
              <a:chExt cx="6336159" cy="4388130"/>
            </a:xfrm>
          </p:grpSpPr>
          <p:grpSp>
            <p:nvGrpSpPr>
              <p:cNvPr id="8" name="그룹 2"/>
              <p:cNvGrpSpPr/>
              <p:nvPr/>
            </p:nvGrpSpPr>
            <p:grpSpPr>
              <a:xfrm>
                <a:off x="2560212" y="581313"/>
                <a:ext cx="6336159" cy="4363251"/>
                <a:chOff x="2560212" y="581313"/>
                <a:chExt cx="6336159" cy="4363251"/>
              </a:xfrm>
            </p:grpSpPr>
            <p:grpSp>
              <p:nvGrpSpPr>
                <p:cNvPr id="11" name="그룹 72"/>
                <p:cNvGrpSpPr/>
                <p:nvPr/>
              </p:nvGrpSpPr>
              <p:grpSpPr>
                <a:xfrm>
                  <a:off x="2560212" y="581313"/>
                  <a:ext cx="4935956" cy="4363251"/>
                  <a:chOff x="2621740" y="653321"/>
                  <a:chExt cx="4916485" cy="4363251"/>
                </a:xfrm>
              </p:grpSpPr>
              <p:cxnSp>
                <p:nvCxnSpPr>
                  <p:cNvPr id="9" name="직선 연결선 8"/>
                  <p:cNvCxnSpPr/>
                  <p:nvPr/>
                </p:nvCxnSpPr>
                <p:spPr>
                  <a:xfrm flipH="1" flipV="1">
                    <a:off x="2621740" y="785558"/>
                    <a:ext cx="3" cy="419219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직사각형 9"/>
                  <p:cNvSpPr/>
                  <p:nvPr/>
                </p:nvSpPr>
                <p:spPr>
                  <a:xfrm>
                    <a:off x="5190104" y="653321"/>
                    <a:ext cx="546028" cy="24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2010</a:t>
                    </a:r>
                    <a:endParaRPr lang="ko-KR" dirty="0"/>
                  </a:p>
                </p:txBody>
              </p:sp>
              <p:sp>
                <p:nvSpPr>
                  <p:cNvPr id="12" name="직사각형 11"/>
                  <p:cNvSpPr/>
                  <p:nvPr/>
                </p:nvSpPr>
                <p:spPr>
                  <a:xfrm>
                    <a:off x="3465773" y="653321"/>
                    <a:ext cx="546028" cy="246323"/>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2009</a:t>
                    </a:r>
                    <a:endParaRPr lang="ko-KR" dirty="0"/>
                  </a:p>
                </p:txBody>
              </p:sp>
              <p:sp>
                <p:nvSpPr>
                  <p:cNvPr id="72" name="직사각형 71"/>
                  <p:cNvSpPr/>
                  <p:nvPr/>
                </p:nvSpPr>
                <p:spPr>
                  <a:xfrm>
                    <a:off x="6992197" y="653321"/>
                    <a:ext cx="546028" cy="24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2011</a:t>
                    </a:r>
                    <a:endParaRPr lang="ko-KR" dirty="0"/>
                  </a:p>
                </p:txBody>
              </p:sp>
              <p:cxnSp>
                <p:nvCxnSpPr>
                  <p:cNvPr id="63" name="직선 연결선 62"/>
                  <p:cNvCxnSpPr/>
                  <p:nvPr/>
                </p:nvCxnSpPr>
                <p:spPr>
                  <a:xfrm rot="5400000" flipH="1" flipV="1">
                    <a:off x="2316597" y="2881295"/>
                    <a:ext cx="4269831" cy="72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직선 연결선 38"/>
                <p:cNvCxnSpPr/>
                <p:nvPr/>
              </p:nvCxnSpPr>
              <p:spPr>
                <a:xfrm rot="5400000" flipH="1" flipV="1">
                  <a:off x="5945205" y="2806548"/>
                  <a:ext cx="4269831" cy="72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1" name="직사각형 40"/>
                <p:cNvSpPr/>
                <p:nvPr/>
              </p:nvSpPr>
              <p:spPr>
                <a:xfrm>
                  <a:off x="8409271" y="581313"/>
                  <a:ext cx="487100" cy="24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2012</a:t>
                  </a:r>
                  <a:endParaRPr lang="ko-KR" dirty="0"/>
                </a:p>
              </p:txBody>
            </p:sp>
          </p:grpSp>
          <p:cxnSp>
            <p:nvCxnSpPr>
              <p:cNvPr id="47" name="직선 연결선 46"/>
              <p:cNvCxnSpPr/>
              <p:nvPr/>
            </p:nvCxnSpPr>
            <p:spPr>
              <a:xfrm rot="5400000" flipH="1" flipV="1">
                <a:off x="4107637" y="2834165"/>
                <a:ext cx="4269831" cy="72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0" name="직사각형 49"/>
            <p:cNvSpPr/>
            <p:nvPr/>
          </p:nvSpPr>
          <p:spPr>
            <a:xfrm>
              <a:off x="1268421" y="651644"/>
              <a:ext cx="567275" cy="246323"/>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2008</a:t>
              </a:r>
              <a:endParaRPr lang="ko-KR" dirty="0"/>
            </a:p>
          </p:txBody>
        </p:sp>
      </p:grpSp>
      <p:sp>
        <p:nvSpPr>
          <p:cNvPr id="53" name="직사각형 52"/>
          <p:cNvSpPr/>
          <p:nvPr/>
        </p:nvSpPr>
        <p:spPr>
          <a:xfrm>
            <a:off x="3727918" y="6477086"/>
            <a:ext cx="4871796" cy="1609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타원 4"/>
          <p:cNvSpPr/>
          <p:nvPr/>
        </p:nvSpPr>
        <p:spPr>
          <a:xfrm>
            <a:off x="-214346" y="0"/>
            <a:ext cx="1626283" cy="3693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600" b="1" i="1" dirty="0"/>
              <a:t>Members</a:t>
            </a:r>
            <a:endParaRPr lang="ko-KR" altLang="en-US" sz="1600" b="1" i="1" dirty="0"/>
          </a:p>
        </p:txBody>
      </p:sp>
      <p:sp>
        <p:nvSpPr>
          <p:cNvPr id="32" name="TextBox 31"/>
          <p:cNvSpPr txBox="1"/>
          <p:nvPr/>
        </p:nvSpPr>
        <p:spPr>
          <a:xfrm>
            <a:off x="390525" y="5113995"/>
            <a:ext cx="1023675" cy="215444"/>
          </a:xfrm>
          <a:prstGeom prst="rect">
            <a:avLst/>
          </a:prstGeom>
          <a:noFill/>
        </p:spPr>
        <p:txBody>
          <a:bodyPr wrap="square" rtlCol="0" anchor="t">
            <a:spAutoFit/>
          </a:bodyPr>
          <a:lstStyle/>
          <a:p>
            <a:r>
              <a:rPr lang="en-US" altLang="ko-KR" sz="800" b="1" dirty="0" smtClean="0"/>
              <a:t>※ 2012.6.30</a:t>
            </a:r>
            <a:endParaRPr lang="ko-KR" altLang="en-US" sz="800" b="1" dirty="0"/>
          </a:p>
        </p:txBody>
      </p:sp>
      <p:cxnSp>
        <p:nvCxnSpPr>
          <p:cNvPr id="29" name="직선 연결선 28"/>
          <p:cNvCxnSpPr/>
          <p:nvPr/>
        </p:nvCxnSpPr>
        <p:spPr>
          <a:xfrm flipH="1">
            <a:off x="2335754" y="2767618"/>
            <a:ext cx="6696746" cy="266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아래쪽 화살표 32"/>
          <p:cNvSpPr/>
          <p:nvPr/>
        </p:nvSpPr>
        <p:spPr>
          <a:xfrm rot="10800000">
            <a:off x="8753151" y="877432"/>
            <a:ext cx="214314" cy="1825655"/>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a:p>
        </p:txBody>
      </p:sp>
      <p:grpSp>
        <p:nvGrpSpPr>
          <p:cNvPr id="34" name="그룹 45"/>
          <p:cNvGrpSpPr/>
          <p:nvPr/>
        </p:nvGrpSpPr>
        <p:grpSpPr>
          <a:xfrm>
            <a:off x="7092434" y="1383669"/>
            <a:ext cx="1496395" cy="1894138"/>
            <a:chOff x="1829323" y="1765479"/>
            <a:chExt cx="1342726" cy="2124009"/>
          </a:xfrm>
        </p:grpSpPr>
        <p:sp>
          <p:nvSpPr>
            <p:cNvPr id="35" name="포인트가 12개인 별 34"/>
            <p:cNvSpPr/>
            <p:nvPr/>
          </p:nvSpPr>
          <p:spPr>
            <a:xfrm>
              <a:off x="1829323" y="1765479"/>
              <a:ext cx="1342726" cy="1652689"/>
            </a:xfrm>
            <a:prstGeom prst="star1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800" b="1" dirty="0"/>
            </a:p>
          </p:txBody>
        </p:sp>
        <p:sp>
          <p:nvSpPr>
            <p:cNvPr id="36" name="TextBox 35"/>
            <p:cNvSpPr txBox="1"/>
            <p:nvPr/>
          </p:nvSpPr>
          <p:spPr>
            <a:xfrm>
              <a:off x="1929307" y="2060309"/>
              <a:ext cx="1234876" cy="1829179"/>
            </a:xfrm>
            <a:prstGeom prst="rect">
              <a:avLst/>
            </a:prstGeom>
            <a:noFill/>
          </p:spPr>
          <p:txBody>
            <a:bodyPr wrap="square" rtlCol="0">
              <a:spAutoFit/>
            </a:bodyPr>
            <a:lstStyle/>
            <a:p>
              <a:pPr algn="ctr"/>
              <a:r>
                <a:rPr lang="en-US" altLang="ko-KR" sz="1000" dirty="0" smtClean="0"/>
                <a:t>2008</a:t>
              </a:r>
              <a:r>
                <a:rPr lang="ko-KR" altLang="en-US" sz="1000" dirty="0" smtClean="0"/>
                <a:t> </a:t>
              </a:r>
              <a:r>
                <a:rPr lang="en-US" altLang="ko-KR" sz="1000" dirty="0" smtClean="0"/>
                <a:t>vs2012</a:t>
              </a:r>
              <a:endParaRPr lang="en-US" altLang="ko-KR" sz="1000" dirty="0"/>
            </a:p>
            <a:p>
              <a:pPr algn="ctr"/>
              <a:r>
                <a:rPr lang="en-US" altLang="ko-KR" sz="1000" dirty="0" smtClean="0"/>
                <a:t>Total Number of Adult Members that Registered </a:t>
              </a:r>
              <a:endParaRPr lang="en-US" altLang="ko-KR" sz="1000" dirty="0"/>
            </a:p>
            <a:p>
              <a:pPr algn="ctr"/>
              <a:r>
                <a:rPr lang="en-US" altLang="ko-KR" sz="1400" b="1" dirty="0" smtClean="0"/>
                <a:t>Increased by </a:t>
              </a:r>
              <a:r>
                <a:rPr lang="en-US" altLang="ko-KR" sz="1400" b="1" dirty="0" smtClean="0"/>
                <a:t>52.8%</a:t>
              </a:r>
              <a:endParaRPr lang="en-US" altLang="ko-KR" sz="1400" b="1" dirty="0"/>
            </a:p>
            <a:p>
              <a:pPr algn="ctr"/>
              <a:r>
                <a:rPr lang="en-US" altLang="ko-KR" sz="1000" dirty="0" smtClean="0"/>
                <a:t>(Increase of15,857</a:t>
              </a:r>
              <a:r>
                <a:rPr lang="ko-KR" altLang="en-US" sz="1000" dirty="0" smtClean="0"/>
                <a:t> </a:t>
              </a:r>
              <a:r>
                <a:rPr lang="en-US" altLang="ko-KR" sz="1000" dirty="0" smtClean="0"/>
                <a:t>registrations</a:t>
              </a:r>
              <a:r>
                <a:rPr lang="en-US" altLang="ko-KR" sz="900" dirty="0" smtClean="0"/>
                <a:t>)</a:t>
              </a:r>
              <a:endParaRPr lang="ko-KR" altLang="en-US" sz="1200" dirty="0"/>
            </a:p>
            <a:p>
              <a:pPr algn="ctr"/>
              <a:endParaRPr lang="ko-KR" altLang="en-US" sz="1200" b="1" dirty="0"/>
            </a:p>
          </p:txBody>
        </p:sp>
      </p:grpSp>
      <p:cxnSp>
        <p:nvCxnSpPr>
          <p:cNvPr id="37" name="직선 연결선 36"/>
          <p:cNvCxnSpPr/>
          <p:nvPr/>
        </p:nvCxnSpPr>
        <p:spPr>
          <a:xfrm>
            <a:off x="2279361" y="3182544"/>
            <a:ext cx="6753139" cy="111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8" name="위쪽 화살표 37"/>
          <p:cNvSpPr/>
          <p:nvPr/>
        </p:nvSpPr>
        <p:spPr>
          <a:xfrm>
            <a:off x="8702663" y="2539982"/>
            <a:ext cx="315290" cy="643678"/>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ko-KR" altLang="en-US"/>
          </a:p>
        </p:txBody>
      </p:sp>
      <p:grpSp>
        <p:nvGrpSpPr>
          <p:cNvPr id="40" name="그룹 45"/>
          <p:cNvGrpSpPr/>
          <p:nvPr/>
        </p:nvGrpSpPr>
        <p:grpSpPr>
          <a:xfrm>
            <a:off x="7215206" y="3143248"/>
            <a:ext cx="1435011" cy="1743565"/>
            <a:chOff x="1829323" y="1765479"/>
            <a:chExt cx="1342726" cy="1930816"/>
          </a:xfrm>
        </p:grpSpPr>
        <p:sp>
          <p:nvSpPr>
            <p:cNvPr id="42" name="포인트가 12개인 별 41"/>
            <p:cNvSpPr/>
            <p:nvPr/>
          </p:nvSpPr>
          <p:spPr>
            <a:xfrm>
              <a:off x="1829323" y="1765479"/>
              <a:ext cx="1342726" cy="1393482"/>
            </a:xfrm>
            <a:prstGeom prst="star1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800" b="1" dirty="0"/>
            </a:p>
          </p:txBody>
        </p:sp>
        <p:sp>
          <p:nvSpPr>
            <p:cNvPr id="43" name="TextBox 42"/>
            <p:cNvSpPr txBox="1"/>
            <p:nvPr/>
          </p:nvSpPr>
          <p:spPr>
            <a:xfrm>
              <a:off x="1929307" y="2060309"/>
              <a:ext cx="1234876" cy="1635986"/>
            </a:xfrm>
            <a:prstGeom prst="rect">
              <a:avLst/>
            </a:prstGeom>
            <a:noFill/>
          </p:spPr>
          <p:txBody>
            <a:bodyPr wrap="square" rtlCol="0">
              <a:spAutoFit/>
            </a:bodyPr>
            <a:lstStyle/>
            <a:p>
              <a:pPr algn="ctr"/>
              <a:r>
                <a:rPr lang="en-US" altLang="ko-KR" sz="1000" dirty="0" smtClean="0"/>
                <a:t>2008</a:t>
              </a:r>
              <a:r>
                <a:rPr lang="ko-KR" altLang="en-US" sz="1000" dirty="0" smtClean="0"/>
                <a:t> </a:t>
              </a:r>
              <a:r>
                <a:rPr lang="en-US" altLang="ko-KR" sz="1000" dirty="0" smtClean="0"/>
                <a:t>vs2012</a:t>
              </a:r>
              <a:endParaRPr lang="en-US" altLang="ko-KR" sz="1000" dirty="0"/>
            </a:p>
            <a:p>
              <a:pPr algn="ctr"/>
              <a:r>
                <a:rPr lang="en-US" altLang="ko-KR" sz="1000" dirty="0" smtClean="0"/>
                <a:t>Number of Active Members </a:t>
              </a:r>
              <a:endParaRPr lang="en-US" altLang="ko-KR" sz="1000" dirty="0" smtClean="0"/>
            </a:p>
            <a:p>
              <a:pPr algn="ctr"/>
              <a:r>
                <a:rPr lang="en-US" altLang="ko-KR" sz="1400" b="1" dirty="0" smtClean="0"/>
                <a:t>Increased by 20%</a:t>
              </a:r>
              <a:endParaRPr lang="en-US" altLang="ko-KR" sz="1400" b="1" dirty="0"/>
            </a:p>
            <a:p>
              <a:pPr algn="ctr"/>
              <a:r>
                <a:rPr lang="en-US" altLang="ko-KR" sz="1000" dirty="0" smtClean="0"/>
                <a:t>(Increase of 5,203</a:t>
              </a:r>
              <a:r>
                <a:rPr lang="ko-KR" altLang="en-US" sz="1000" dirty="0" smtClean="0"/>
                <a:t> </a:t>
              </a:r>
              <a:r>
                <a:rPr lang="en-US" altLang="ko-KR" sz="1000" dirty="0" smtClean="0"/>
                <a:t>members</a:t>
              </a:r>
              <a:r>
                <a:rPr lang="en-US" altLang="ko-KR" sz="900" dirty="0" smtClean="0"/>
                <a:t>)</a:t>
              </a:r>
              <a:endParaRPr lang="ko-KR" altLang="en-US" sz="1200" dirty="0"/>
            </a:p>
            <a:p>
              <a:pPr algn="ctr"/>
              <a:endParaRPr lang="ko-KR" altLang="en-US" sz="1200" b="1" dirty="0"/>
            </a:p>
          </p:txBody>
        </p:sp>
      </p:grpSp>
    </p:spTree>
    <p:extLst>
      <p:ext uri="{BB962C8B-B14F-4D97-AF65-F5344CB8AC3E}">
        <p14:creationId xmlns="" xmlns:p14="http://schemas.microsoft.com/office/powerpoint/2010/main" val="117444566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2000"/>
                            </p:stCondLst>
                            <p:childTnLst>
                              <p:par>
                                <p:cTn id="21" presetID="2" presetClass="entr" presetSubtype="8" fill="hold" grpId="0" nodeType="after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0-#ppt_w/2"/>
                                          </p:val>
                                        </p:tav>
                                        <p:tav tm="100000">
                                          <p:val>
                                            <p:strVal val="#ppt_x"/>
                                          </p:val>
                                        </p:tav>
                                      </p:tavLst>
                                    </p:anim>
                                    <p:anim calcmode="lin" valueType="num">
                                      <p:cBhvr additive="base">
                                        <p:cTn id="24" dur="500" fill="hold"/>
                                        <p:tgtEl>
                                          <p:spTgt spid="83"/>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right)">
                                      <p:cBhvr>
                                        <p:cTn id="31" dur="500"/>
                                        <p:tgtEl>
                                          <p:spTgt spid="2"/>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wipe(right)">
                                      <p:cBhvr>
                                        <p:cTn id="34" dur="500"/>
                                        <p:tgtEl>
                                          <p:spTgt spid="53"/>
                                        </p:tgtEl>
                                      </p:cBhvr>
                                    </p:animEffect>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par>
                          <p:cTn id="39" fill="hold">
                            <p:stCondLst>
                              <p:cond delay="3500"/>
                            </p:stCondLst>
                            <p:childTnLst>
                              <p:par>
                                <p:cTn id="40" presetID="22" presetClass="entr" presetSubtype="8"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1000"/>
                                        <p:tgtEl>
                                          <p:spTgt spid="29"/>
                                        </p:tgtEl>
                                      </p:cBhvr>
                                    </p:animEffect>
                                  </p:childTnLst>
                                </p:cTn>
                              </p:par>
                            </p:childTnLst>
                          </p:cTn>
                        </p:par>
                        <p:par>
                          <p:cTn id="43" fill="hold">
                            <p:stCondLst>
                              <p:cond delay="4500"/>
                            </p:stCondLst>
                            <p:childTnLst>
                              <p:par>
                                <p:cTn id="44" presetID="22" presetClass="entr" presetSubtype="4"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1000"/>
                                        <p:tgtEl>
                                          <p:spTgt spid="33"/>
                                        </p:tgtEl>
                                      </p:cBhvr>
                                    </p:animEffect>
                                  </p:childTnLst>
                                </p:cTn>
                              </p:par>
                            </p:childTnLst>
                          </p:cTn>
                        </p:par>
                        <p:par>
                          <p:cTn id="47" fill="hold">
                            <p:stCondLst>
                              <p:cond delay="5500"/>
                            </p:stCondLst>
                            <p:childTnLst>
                              <p:par>
                                <p:cTn id="48" presetID="55" presetClass="entr" presetSubtype="0" fill="hold" nodeType="after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p:cTn id="50" dur="1000" fill="hold"/>
                                        <p:tgtEl>
                                          <p:spTgt spid="34"/>
                                        </p:tgtEl>
                                        <p:attrNameLst>
                                          <p:attrName>ppt_w</p:attrName>
                                        </p:attrNameLst>
                                      </p:cBhvr>
                                      <p:tavLst>
                                        <p:tav tm="0">
                                          <p:val>
                                            <p:strVal val="#ppt_w*0.70"/>
                                          </p:val>
                                        </p:tav>
                                        <p:tav tm="100000">
                                          <p:val>
                                            <p:strVal val="#ppt_w"/>
                                          </p:val>
                                        </p:tav>
                                      </p:tavLst>
                                    </p:anim>
                                    <p:anim calcmode="lin" valueType="num">
                                      <p:cBhvr>
                                        <p:cTn id="51" dur="1000" fill="hold"/>
                                        <p:tgtEl>
                                          <p:spTgt spid="34"/>
                                        </p:tgtEl>
                                        <p:attrNameLst>
                                          <p:attrName>ppt_h</p:attrName>
                                        </p:attrNameLst>
                                      </p:cBhvr>
                                      <p:tavLst>
                                        <p:tav tm="0">
                                          <p:val>
                                            <p:strVal val="#ppt_h"/>
                                          </p:val>
                                        </p:tav>
                                        <p:tav tm="100000">
                                          <p:val>
                                            <p:strVal val="#ppt_h"/>
                                          </p:val>
                                        </p:tav>
                                      </p:tavLst>
                                    </p:anim>
                                    <p:animEffect transition="in" filter="fade">
                                      <p:cBhvr>
                                        <p:cTn id="52" dur="1000"/>
                                        <p:tgtEl>
                                          <p:spTgt spid="34"/>
                                        </p:tgtEl>
                                      </p:cBhvr>
                                    </p:animEffect>
                                  </p:childTnLst>
                                </p:cTn>
                              </p:par>
                            </p:childTnLst>
                          </p:cTn>
                        </p:par>
                        <p:par>
                          <p:cTn id="53" fill="hold">
                            <p:stCondLst>
                              <p:cond delay="6500"/>
                            </p:stCondLst>
                            <p:childTnLst>
                              <p:par>
                                <p:cTn id="54" presetID="22" presetClass="entr" presetSubtype="8" fill="hold" nodeType="after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500"/>
                                        <p:tgtEl>
                                          <p:spTgt spid="37"/>
                                        </p:tgtEl>
                                      </p:cBhvr>
                                    </p:animEffect>
                                  </p:childTnLst>
                                </p:cTn>
                              </p:par>
                            </p:childTnLst>
                          </p:cTn>
                        </p:par>
                        <p:par>
                          <p:cTn id="57" fill="hold">
                            <p:stCondLst>
                              <p:cond delay="7000"/>
                            </p:stCondLst>
                            <p:childTnLst>
                              <p:par>
                                <p:cTn id="58" presetID="22" presetClass="entr" presetSubtype="4" fill="hold" grpId="0" nodeType="after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500"/>
                                        <p:tgtEl>
                                          <p:spTgt spid="38"/>
                                        </p:tgtEl>
                                      </p:cBhvr>
                                    </p:animEffect>
                                  </p:childTnLst>
                                </p:cTn>
                              </p:par>
                            </p:childTnLst>
                          </p:cTn>
                        </p:par>
                        <p:par>
                          <p:cTn id="61" fill="hold">
                            <p:stCondLst>
                              <p:cond delay="7500"/>
                            </p:stCondLst>
                            <p:childTnLst>
                              <p:par>
                                <p:cTn id="62" presetID="55" presetClass="entr" presetSubtype="0" fill="hold" nodeType="afterEffect">
                                  <p:stCondLst>
                                    <p:cond delay="0"/>
                                  </p:stCondLst>
                                  <p:childTnLst>
                                    <p:set>
                                      <p:cBhvr>
                                        <p:cTn id="63" dur="1" fill="hold">
                                          <p:stCondLst>
                                            <p:cond delay="0"/>
                                          </p:stCondLst>
                                        </p:cTn>
                                        <p:tgtEl>
                                          <p:spTgt spid="40"/>
                                        </p:tgtEl>
                                        <p:attrNameLst>
                                          <p:attrName>style.visibility</p:attrName>
                                        </p:attrNameLst>
                                      </p:cBhvr>
                                      <p:to>
                                        <p:strVal val="visible"/>
                                      </p:to>
                                    </p:set>
                                    <p:anim calcmode="lin" valueType="num">
                                      <p:cBhvr>
                                        <p:cTn id="64" dur="1000" fill="hold"/>
                                        <p:tgtEl>
                                          <p:spTgt spid="40"/>
                                        </p:tgtEl>
                                        <p:attrNameLst>
                                          <p:attrName>ppt_w</p:attrName>
                                        </p:attrNameLst>
                                      </p:cBhvr>
                                      <p:tavLst>
                                        <p:tav tm="0">
                                          <p:val>
                                            <p:strVal val="#ppt_w*0.70"/>
                                          </p:val>
                                        </p:tav>
                                        <p:tav tm="100000">
                                          <p:val>
                                            <p:strVal val="#ppt_w"/>
                                          </p:val>
                                        </p:tav>
                                      </p:tavLst>
                                    </p:anim>
                                    <p:anim calcmode="lin" valueType="num">
                                      <p:cBhvr>
                                        <p:cTn id="65" dur="1000" fill="hold"/>
                                        <p:tgtEl>
                                          <p:spTgt spid="40"/>
                                        </p:tgtEl>
                                        <p:attrNameLst>
                                          <p:attrName>ppt_h</p:attrName>
                                        </p:attrNameLst>
                                      </p:cBhvr>
                                      <p:tavLst>
                                        <p:tav tm="0">
                                          <p:val>
                                            <p:strVal val="#ppt_h"/>
                                          </p:val>
                                        </p:tav>
                                        <p:tav tm="100000">
                                          <p:val>
                                            <p:strVal val="#ppt_h"/>
                                          </p:val>
                                        </p:tav>
                                      </p:tavLst>
                                    </p:anim>
                                    <p:animEffect transition="in" filter="fade">
                                      <p:cBhvr>
                                        <p:cTn id="6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51" grpId="0" animBg="1"/>
      <p:bldP spid="83" grpId="0" animBg="1"/>
      <p:bldP spid="2" grpId="0" animBg="1"/>
      <p:bldP spid="53" grpId="0" animBg="1"/>
      <p:bldP spid="32" grpId="0"/>
      <p:bldP spid="33" grpId="0" animBg="1"/>
      <p:bldP spid="3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그림 12"/>
          <p:cNvPicPr/>
          <p:nvPr/>
        </p:nvPicPr>
        <p:blipFill>
          <a:blip r:embed="rId2" cstate="email"/>
          <a:srcRect/>
          <a:stretch>
            <a:fillRect/>
          </a:stretch>
        </p:blipFill>
        <p:spPr bwMode="auto">
          <a:xfrm>
            <a:off x="899592" y="1556792"/>
            <a:ext cx="3672408" cy="2304256"/>
          </a:xfrm>
          <a:prstGeom prst="rect">
            <a:avLst/>
          </a:prstGeom>
          <a:noFill/>
          <a:ln w="9525">
            <a:noFill/>
            <a:miter lim="800000"/>
            <a:headEnd/>
            <a:tailEnd/>
          </a:ln>
        </p:spPr>
      </p:pic>
      <p:pic>
        <p:nvPicPr>
          <p:cNvPr id="14" name="그림 13" descr="IMG_2738.JPG"/>
          <p:cNvPicPr/>
          <p:nvPr/>
        </p:nvPicPr>
        <p:blipFill>
          <a:blip r:embed="rId3" cstate="email"/>
          <a:srcRect/>
          <a:stretch>
            <a:fillRect/>
          </a:stretch>
        </p:blipFill>
        <p:spPr bwMode="auto">
          <a:xfrm>
            <a:off x="4716016" y="1585670"/>
            <a:ext cx="3672408" cy="2275378"/>
          </a:xfrm>
          <a:prstGeom prst="rect">
            <a:avLst/>
          </a:prstGeom>
          <a:noFill/>
          <a:ln w="9525">
            <a:noFill/>
            <a:miter lim="800000"/>
            <a:headEnd/>
            <a:tailEnd/>
          </a:ln>
        </p:spPr>
      </p:pic>
      <p:pic>
        <p:nvPicPr>
          <p:cNvPr id="15" name="그림 14"/>
          <p:cNvPicPr/>
          <p:nvPr/>
        </p:nvPicPr>
        <p:blipFill>
          <a:blip r:embed="rId4" cstate="email"/>
          <a:srcRect/>
          <a:stretch>
            <a:fillRect/>
          </a:stretch>
        </p:blipFill>
        <p:spPr bwMode="auto">
          <a:xfrm>
            <a:off x="899592" y="3933056"/>
            <a:ext cx="3672408" cy="2304256"/>
          </a:xfrm>
          <a:prstGeom prst="rect">
            <a:avLst/>
          </a:prstGeom>
          <a:noFill/>
          <a:ln w="9525">
            <a:noFill/>
            <a:miter lim="800000"/>
            <a:headEnd/>
            <a:tailEnd/>
          </a:ln>
        </p:spPr>
      </p:pic>
      <p:pic>
        <p:nvPicPr>
          <p:cNvPr id="16" name="그림 15" descr="IMG_2735.JPG"/>
          <p:cNvPicPr/>
          <p:nvPr/>
        </p:nvPicPr>
        <p:blipFill>
          <a:blip r:embed="rId5" cstate="email"/>
          <a:srcRect/>
          <a:stretch>
            <a:fillRect/>
          </a:stretch>
        </p:blipFill>
        <p:spPr bwMode="auto">
          <a:xfrm>
            <a:off x="4716016" y="3958934"/>
            <a:ext cx="3672408" cy="2350386"/>
          </a:xfrm>
          <a:prstGeom prst="rect">
            <a:avLst/>
          </a:prstGeom>
          <a:noFill/>
          <a:ln w="9525">
            <a:noFill/>
            <a:miter lim="800000"/>
            <a:headEnd/>
            <a:tailEnd/>
          </a:ln>
        </p:spPr>
      </p:pic>
      <p:sp>
        <p:nvSpPr>
          <p:cNvPr id="8" name="Rectangle 1"/>
          <p:cNvSpPr>
            <a:spLocks noChangeArrowheads="1"/>
          </p:cNvSpPr>
          <p:nvPr/>
        </p:nvSpPr>
        <p:spPr bwMode="auto">
          <a:xfrm>
            <a:off x="827584" y="620688"/>
            <a:ext cx="7659191"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Yeonggwang</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Jeon-nam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(Aug</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2011)</a:t>
            </a:r>
          </a:p>
        </p:txBody>
      </p:sp>
      <p:grpSp>
        <p:nvGrpSpPr>
          <p:cNvPr id="9" name="그룹 8"/>
          <p:cNvGrpSpPr/>
          <p:nvPr/>
        </p:nvGrpSpPr>
        <p:grpSpPr>
          <a:xfrm>
            <a:off x="827584" y="1124744"/>
            <a:ext cx="7632848" cy="5184576"/>
            <a:chOff x="827584" y="1124744"/>
            <a:chExt cx="7632848" cy="5184576"/>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61805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pic>
        <p:nvPicPr>
          <p:cNvPr id="5" name="그림 4" descr="IMG_4789.JPG"/>
          <p:cNvPicPr>
            <a:picLocks noChangeAspect="1"/>
          </p:cNvPicPr>
          <p:nvPr/>
        </p:nvPicPr>
        <p:blipFill>
          <a:blip r:embed="rId2" cstate="email"/>
          <a:stretch>
            <a:fillRect/>
          </a:stretch>
        </p:blipFill>
        <p:spPr>
          <a:xfrm>
            <a:off x="899592" y="1222878"/>
            <a:ext cx="7531206" cy="5020804"/>
          </a:xfrm>
          <a:prstGeom prst="rect">
            <a:avLst/>
          </a:prstGeom>
        </p:spPr>
      </p:pic>
      <p:sp>
        <p:nvSpPr>
          <p:cNvPr id="6" name="Rectangle 1"/>
          <p:cNvSpPr>
            <a:spLocks noChangeArrowheads="1"/>
          </p:cNvSpPr>
          <p:nvPr/>
        </p:nvSpPr>
        <p:spPr bwMode="auto">
          <a:xfrm>
            <a:off x="827584" y="620688"/>
            <a:ext cx="7632848"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Yeongdungpo</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(Aug 2011)</a:t>
            </a:r>
          </a:p>
        </p:txBody>
      </p:sp>
    </p:spTree>
    <p:extLst>
      <p:ext uri="{BB962C8B-B14F-4D97-AF65-F5344CB8AC3E}">
        <p14:creationId xmlns="" xmlns:p14="http://schemas.microsoft.com/office/powerpoint/2010/main" val="40545580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63490"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
          <p:cNvSpPr>
            <a:spLocks noChangeArrowheads="1"/>
          </p:cNvSpPr>
          <p:nvPr/>
        </p:nvSpPr>
        <p:spPr bwMode="auto">
          <a:xfrm>
            <a:off x="827584" y="620688"/>
            <a:ext cx="7632848" cy="461665"/>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err="1" smtClean="0">
                <a:latin typeface="굴림" pitchFamily="50" charset="-127"/>
                <a:ea typeface="굴림" pitchFamily="50" charset="-127"/>
                <a:cs typeface="굴림" pitchFamily="50" charset="-127"/>
              </a:rPr>
              <a:t>Yeongdungpo</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dirty="0" smtClean="0">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 Remodeling (Aug 2011)</a:t>
            </a:r>
          </a:p>
        </p:txBody>
      </p:sp>
      <p:pic>
        <p:nvPicPr>
          <p:cNvPr id="65538" name="Picture 2"/>
          <p:cNvPicPr>
            <a:picLocks noChangeAspect="1" noChangeArrowheads="1"/>
          </p:cNvPicPr>
          <p:nvPr/>
        </p:nvPicPr>
        <p:blipFill>
          <a:blip r:embed="rId2" cstate="email"/>
          <a:srcRect/>
          <a:stretch>
            <a:fillRect/>
          </a:stretch>
        </p:blipFill>
        <p:spPr bwMode="auto">
          <a:xfrm>
            <a:off x="899592" y="1196752"/>
            <a:ext cx="3672408" cy="2448271"/>
          </a:xfrm>
          <a:prstGeom prst="rect">
            <a:avLst/>
          </a:prstGeom>
          <a:noFill/>
          <a:ln w="9525">
            <a:noFill/>
            <a:miter lim="800000"/>
            <a:headEnd/>
            <a:tailEnd/>
          </a:ln>
        </p:spPr>
      </p:pic>
      <p:pic>
        <p:nvPicPr>
          <p:cNvPr id="65539" name="Picture 3"/>
          <p:cNvPicPr>
            <a:picLocks noChangeAspect="1" noChangeArrowheads="1"/>
          </p:cNvPicPr>
          <p:nvPr/>
        </p:nvPicPr>
        <p:blipFill>
          <a:blip r:embed="rId3" cstate="email"/>
          <a:srcRect/>
          <a:stretch>
            <a:fillRect/>
          </a:stretch>
        </p:blipFill>
        <p:spPr bwMode="auto">
          <a:xfrm>
            <a:off x="899592" y="3789040"/>
            <a:ext cx="3672408" cy="2448272"/>
          </a:xfrm>
          <a:prstGeom prst="rect">
            <a:avLst/>
          </a:prstGeom>
          <a:noFill/>
          <a:ln w="9525">
            <a:noFill/>
            <a:miter lim="800000"/>
            <a:headEnd/>
            <a:tailEnd/>
          </a:ln>
        </p:spPr>
      </p:pic>
      <p:pic>
        <p:nvPicPr>
          <p:cNvPr id="65540" name="Picture 4"/>
          <p:cNvPicPr>
            <a:picLocks noChangeAspect="1" noChangeArrowheads="1"/>
          </p:cNvPicPr>
          <p:nvPr/>
        </p:nvPicPr>
        <p:blipFill>
          <a:blip r:embed="rId4" cstate="email"/>
          <a:srcRect/>
          <a:stretch>
            <a:fillRect/>
          </a:stretch>
        </p:blipFill>
        <p:spPr bwMode="auto">
          <a:xfrm>
            <a:off x="4716016" y="3789040"/>
            <a:ext cx="3672408" cy="2448272"/>
          </a:xfrm>
          <a:prstGeom prst="rect">
            <a:avLst/>
          </a:prstGeom>
          <a:noFill/>
          <a:ln w="9525">
            <a:noFill/>
            <a:miter lim="800000"/>
            <a:headEnd/>
            <a:tailEnd/>
          </a:ln>
        </p:spPr>
      </p:pic>
      <p:pic>
        <p:nvPicPr>
          <p:cNvPr id="65541" name="Picture 5"/>
          <p:cNvPicPr>
            <a:picLocks noChangeAspect="1" noChangeArrowheads="1"/>
          </p:cNvPicPr>
          <p:nvPr/>
        </p:nvPicPr>
        <p:blipFill>
          <a:blip r:embed="rId5" cstate="email"/>
          <a:srcRect/>
          <a:stretch>
            <a:fillRect/>
          </a:stretch>
        </p:blipFill>
        <p:spPr bwMode="auto">
          <a:xfrm>
            <a:off x="4716016" y="1196752"/>
            <a:ext cx="3672408" cy="2448272"/>
          </a:xfrm>
          <a:prstGeom prst="rect">
            <a:avLst/>
          </a:prstGeom>
          <a:noFill/>
          <a:ln w="9525">
            <a:noFill/>
            <a:miter lim="800000"/>
            <a:headEnd/>
            <a:tailEnd/>
          </a:ln>
        </p:spPr>
      </p:pic>
    </p:spTree>
    <p:extLst>
      <p:ext uri="{BB962C8B-B14F-4D97-AF65-F5344CB8AC3E}">
        <p14:creationId xmlns="" xmlns:p14="http://schemas.microsoft.com/office/powerpoint/2010/main" val="42166452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1"/>
          <p:cNvSpPr>
            <a:spLocks noChangeArrowheads="1"/>
          </p:cNvSpPr>
          <p:nvPr/>
        </p:nvSpPr>
        <p:spPr bwMode="auto">
          <a:xfrm>
            <a:off x="571472" y="714356"/>
            <a:ext cx="7888960"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Sacheon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Chungnam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of Church (Sep 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pic>
        <p:nvPicPr>
          <p:cNvPr id="67586" name="Picture 2"/>
          <p:cNvPicPr>
            <a:picLocks noChangeAspect="1" noChangeArrowheads="1"/>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Tree>
    <p:extLst>
      <p:ext uri="{BB962C8B-B14F-4D97-AF65-F5344CB8AC3E}">
        <p14:creationId xmlns="" xmlns:p14="http://schemas.microsoft.com/office/powerpoint/2010/main" val="5919621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68610" name="Picture 2"/>
          <p:cNvPicPr>
            <a:picLocks noChangeAspect="1" noChangeArrowheads="1"/>
          </p:cNvPicPr>
          <p:nvPr/>
        </p:nvPicPr>
        <p:blipFill>
          <a:blip r:embed="rId2" cstate="email"/>
          <a:srcRect/>
          <a:stretch>
            <a:fillRect/>
          </a:stretch>
        </p:blipFill>
        <p:spPr bwMode="auto">
          <a:xfrm>
            <a:off x="899592" y="3789040"/>
            <a:ext cx="3672408" cy="2448272"/>
          </a:xfrm>
          <a:prstGeom prst="rect">
            <a:avLst/>
          </a:prstGeom>
          <a:noFill/>
          <a:ln w="9525">
            <a:noFill/>
            <a:miter lim="800000"/>
            <a:headEnd/>
            <a:tailEnd/>
          </a:ln>
        </p:spPr>
      </p:pic>
      <p:pic>
        <p:nvPicPr>
          <p:cNvPr id="68611" name="Picture 3"/>
          <p:cNvPicPr>
            <a:picLocks noChangeAspect="1" noChangeArrowheads="1"/>
          </p:cNvPicPr>
          <p:nvPr/>
        </p:nvPicPr>
        <p:blipFill>
          <a:blip r:embed="rId3" cstate="email"/>
          <a:srcRect/>
          <a:stretch>
            <a:fillRect/>
          </a:stretch>
        </p:blipFill>
        <p:spPr bwMode="auto">
          <a:xfrm>
            <a:off x="4716017" y="1196752"/>
            <a:ext cx="3689222" cy="2448272"/>
          </a:xfrm>
          <a:prstGeom prst="rect">
            <a:avLst/>
          </a:prstGeom>
          <a:noFill/>
          <a:ln w="9525">
            <a:noFill/>
            <a:miter lim="800000"/>
            <a:headEnd/>
            <a:tailEnd/>
          </a:ln>
        </p:spPr>
      </p:pic>
      <p:pic>
        <p:nvPicPr>
          <p:cNvPr id="68612" name="Picture 4"/>
          <p:cNvPicPr>
            <a:picLocks noChangeAspect="1" noChangeArrowheads="1"/>
          </p:cNvPicPr>
          <p:nvPr/>
        </p:nvPicPr>
        <p:blipFill>
          <a:blip r:embed="rId4" cstate="email"/>
          <a:srcRect/>
          <a:stretch>
            <a:fillRect/>
          </a:stretch>
        </p:blipFill>
        <p:spPr bwMode="auto">
          <a:xfrm>
            <a:off x="899592" y="1196752"/>
            <a:ext cx="3672408" cy="2448272"/>
          </a:xfrm>
          <a:prstGeom prst="rect">
            <a:avLst/>
          </a:prstGeom>
          <a:noFill/>
          <a:ln w="9525">
            <a:noFill/>
            <a:miter lim="800000"/>
            <a:headEnd/>
            <a:tailEnd/>
          </a:ln>
        </p:spPr>
      </p:pic>
      <p:pic>
        <p:nvPicPr>
          <p:cNvPr id="68613" name="Picture 5"/>
          <p:cNvPicPr>
            <a:picLocks noChangeAspect="1" noChangeArrowheads="1"/>
          </p:cNvPicPr>
          <p:nvPr/>
        </p:nvPicPr>
        <p:blipFill>
          <a:blip r:embed="rId5" cstate="email"/>
          <a:srcRect/>
          <a:stretch>
            <a:fillRect/>
          </a:stretch>
        </p:blipFill>
        <p:spPr bwMode="auto">
          <a:xfrm>
            <a:off x="4716016" y="3789040"/>
            <a:ext cx="3670440" cy="2448271"/>
          </a:xfrm>
          <a:prstGeom prst="rect">
            <a:avLst/>
          </a:prstGeom>
          <a:noFill/>
          <a:ln w="9525">
            <a:noFill/>
            <a:miter lim="800000"/>
            <a:headEnd/>
            <a:tailEnd/>
          </a:ln>
        </p:spPr>
      </p:pic>
      <p:sp>
        <p:nvSpPr>
          <p:cNvPr id="17" name="Rectangle 1"/>
          <p:cNvSpPr>
            <a:spLocks noChangeArrowheads="1"/>
          </p:cNvSpPr>
          <p:nvPr/>
        </p:nvSpPr>
        <p:spPr bwMode="auto">
          <a:xfrm>
            <a:off x="642910" y="714356"/>
            <a:ext cx="7888960"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Sacheon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Chungnam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Remodeling of Church (Sep 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309504923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5" name="Rectangle 1"/>
          <p:cNvSpPr>
            <a:spLocks noChangeArrowheads="1"/>
          </p:cNvSpPr>
          <p:nvPr/>
        </p:nvSpPr>
        <p:spPr bwMode="auto">
          <a:xfrm>
            <a:off x="827584" y="605881"/>
            <a:ext cx="7632848" cy="40011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Jeonju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Jeonbuk</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Extension of</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(Oct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2011)</a:t>
            </a:r>
          </a:p>
        </p:txBody>
      </p:sp>
      <p:sp>
        <p:nvSpPr>
          <p:cNvPr id="112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1267" name="Picture 3"/>
          <p:cNvPicPr>
            <a:picLocks noChangeAspect="1" noChangeArrowheads="1"/>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Tree>
    <p:extLst>
      <p:ext uri="{BB962C8B-B14F-4D97-AF65-F5344CB8AC3E}">
        <p14:creationId xmlns="" xmlns:p14="http://schemas.microsoft.com/office/powerpoint/2010/main" val="17832621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5" name="Rectangle 1"/>
          <p:cNvSpPr>
            <a:spLocks noChangeArrowheads="1"/>
          </p:cNvSpPr>
          <p:nvPr/>
        </p:nvSpPr>
        <p:spPr bwMode="auto">
          <a:xfrm>
            <a:off x="827584" y="605881"/>
            <a:ext cx="7632848" cy="40011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en-US" altLang="ko-KR" sz="2000" b="1" dirty="0" err="1" smtClean="0">
                <a:latin typeface="굴림" pitchFamily="50" charset="-127"/>
                <a:ea typeface="굴림" pitchFamily="50" charset="-127"/>
                <a:cs typeface="굴림" pitchFamily="50" charset="-127"/>
              </a:rPr>
              <a:t>Jeonju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Jeonbuk</a:t>
            </a:r>
            <a:r>
              <a:rPr kumimoji="1" lang="ko-KR" altLang="en-US" sz="2000" b="1" dirty="0" smtClean="0">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 Extension of Church (Oct 2011)</a:t>
            </a:r>
          </a:p>
        </p:txBody>
      </p:sp>
      <p:sp>
        <p:nvSpPr>
          <p:cNvPr id="112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26" name="Picture 2"/>
          <p:cNvPicPr>
            <a:picLocks noChangeAspect="1" noChangeArrowheads="1"/>
          </p:cNvPicPr>
          <p:nvPr/>
        </p:nvPicPr>
        <p:blipFill>
          <a:blip r:embed="rId2" cstate="email"/>
          <a:srcRect/>
          <a:stretch>
            <a:fillRect/>
          </a:stretch>
        </p:blipFill>
        <p:spPr bwMode="auto">
          <a:xfrm>
            <a:off x="899592" y="1196751"/>
            <a:ext cx="7488832" cy="5040561"/>
          </a:xfrm>
          <a:prstGeom prst="rect">
            <a:avLst/>
          </a:prstGeom>
          <a:noFill/>
          <a:ln w="9525">
            <a:noFill/>
            <a:miter lim="800000"/>
            <a:headEnd/>
            <a:tailEnd/>
          </a:ln>
        </p:spPr>
      </p:pic>
    </p:spTree>
    <p:extLst>
      <p:ext uri="{BB962C8B-B14F-4D97-AF65-F5344CB8AC3E}">
        <p14:creationId xmlns="" xmlns:p14="http://schemas.microsoft.com/office/powerpoint/2010/main" val="35853652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8"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9" name="직선 연결선 8"/>
          <p:cNvCxnSpPr>
            <a:stCxn id="8" idx="1"/>
            <a:endCxn id="8"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직선 연결선 9"/>
          <p:cNvCxnSpPr>
            <a:stCxn id="8" idx="0"/>
            <a:endCxn id="8"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pic>
        <p:nvPicPr>
          <p:cNvPr id="62466" name="Picture 2"/>
          <p:cNvPicPr>
            <a:picLocks noChangeAspect="1" noChangeArrowheads="1"/>
          </p:cNvPicPr>
          <p:nvPr/>
        </p:nvPicPr>
        <p:blipFill>
          <a:blip r:embed="rId2" cstate="email"/>
          <a:srcRect/>
          <a:stretch>
            <a:fillRect/>
          </a:stretch>
        </p:blipFill>
        <p:spPr bwMode="auto">
          <a:xfrm>
            <a:off x="899592" y="3789040"/>
            <a:ext cx="3672408" cy="2448272"/>
          </a:xfrm>
          <a:prstGeom prst="rect">
            <a:avLst/>
          </a:prstGeom>
          <a:noFill/>
          <a:ln w="9525">
            <a:noFill/>
            <a:miter lim="800000"/>
            <a:headEnd/>
            <a:tailEnd/>
          </a:ln>
        </p:spPr>
      </p:pic>
      <p:pic>
        <p:nvPicPr>
          <p:cNvPr id="62467" name="Picture 3"/>
          <p:cNvPicPr>
            <a:picLocks noChangeAspect="1" noChangeArrowheads="1"/>
          </p:cNvPicPr>
          <p:nvPr/>
        </p:nvPicPr>
        <p:blipFill>
          <a:blip r:embed="rId3" cstate="email"/>
          <a:srcRect/>
          <a:stretch>
            <a:fillRect/>
          </a:stretch>
        </p:blipFill>
        <p:spPr bwMode="auto">
          <a:xfrm>
            <a:off x="4716016" y="3789040"/>
            <a:ext cx="3672408" cy="2448272"/>
          </a:xfrm>
          <a:prstGeom prst="rect">
            <a:avLst/>
          </a:prstGeom>
          <a:noFill/>
          <a:ln w="9525">
            <a:noFill/>
            <a:miter lim="800000"/>
            <a:headEnd/>
            <a:tailEnd/>
          </a:ln>
        </p:spPr>
      </p:pic>
      <p:pic>
        <p:nvPicPr>
          <p:cNvPr id="62468" name="Picture 4"/>
          <p:cNvPicPr>
            <a:picLocks noChangeAspect="1" noChangeArrowheads="1"/>
          </p:cNvPicPr>
          <p:nvPr/>
        </p:nvPicPr>
        <p:blipFill>
          <a:blip r:embed="rId4" cstate="email"/>
          <a:srcRect/>
          <a:stretch>
            <a:fillRect/>
          </a:stretch>
        </p:blipFill>
        <p:spPr bwMode="auto">
          <a:xfrm>
            <a:off x="899591" y="1196752"/>
            <a:ext cx="3672409" cy="2448272"/>
          </a:xfrm>
          <a:prstGeom prst="rect">
            <a:avLst/>
          </a:prstGeom>
          <a:noFill/>
          <a:ln w="9525">
            <a:noFill/>
            <a:miter lim="800000"/>
            <a:headEnd/>
            <a:tailEnd/>
          </a:ln>
        </p:spPr>
      </p:pic>
      <p:pic>
        <p:nvPicPr>
          <p:cNvPr id="62469" name="Picture 5"/>
          <p:cNvPicPr>
            <a:picLocks noChangeAspect="1" noChangeArrowheads="1"/>
          </p:cNvPicPr>
          <p:nvPr/>
        </p:nvPicPr>
        <p:blipFill>
          <a:blip r:embed="rId5" cstate="email"/>
          <a:srcRect/>
          <a:stretch>
            <a:fillRect/>
          </a:stretch>
        </p:blipFill>
        <p:spPr bwMode="auto">
          <a:xfrm>
            <a:off x="4716016" y="1196752"/>
            <a:ext cx="3672408" cy="2448271"/>
          </a:xfrm>
          <a:prstGeom prst="rect">
            <a:avLst/>
          </a:prstGeom>
          <a:noFill/>
          <a:ln w="9525">
            <a:noFill/>
            <a:miter lim="800000"/>
            <a:headEnd/>
            <a:tailEnd/>
          </a:ln>
        </p:spPr>
      </p:pic>
      <p:sp>
        <p:nvSpPr>
          <p:cNvPr id="11" name="Rectangle 1"/>
          <p:cNvSpPr>
            <a:spLocks noChangeArrowheads="1"/>
          </p:cNvSpPr>
          <p:nvPr/>
        </p:nvSpPr>
        <p:spPr bwMode="auto">
          <a:xfrm>
            <a:off x="827584" y="605881"/>
            <a:ext cx="7632848" cy="40011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kumimoji="1" lang="en-US" altLang="ko-KR" sz="2000" b="1" dirty="0" err="1" smtClean="0">
                <a:latin typeface="굴림" pitchFamily="50" charset="-127"/>
                <a:ea typeface="굴림" pitchFamily="50" charset="-127"/>
                <a:cs typeface="굴림" pitchFamily="50" charset="-127"/>
              </a:rPr>
              <a:t>Jeonju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Jeonbuk</a:t>
            </a:r>
            <a:r>
              <a:rPr kumimoji="1" lang="ko-KR" altLang="en-US" sz="2000" b="1" dirty="0" smtClean="0">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 Extension of Church (Oct 2011)</a:t>
            </a:r>
          </a:p>
        </p:txBody>
      </p:sp>
    </p:spTree>
    <p:extLst>
      <p:ext uri="{BB962C8B-B14F-4D97-AF65-F5344CB8AC3E}">
        <p14:creationId xmlns="" xmlns:p14="http://schemas.microsoft.com/office/powerpoint/2010/main" val="29957210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1"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7" name="Rectangle 1"/>
          <p:cNvSpPr>
            <a:spLocks noChangeArrowheads="1"/>
          </p:cNvSpPr>
          <p:nvPr/>
        </p:nvSpPr>
        <p:spPr bwMode="auto">
          <a:xfrm>
            <a:off x="827584" y="620688"/>
            <a:ext cx="7816382"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Hamyang</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Extension of Church (Nov 2011)</a:t>
            </a:r>
          </a:p>
        </p:txBody>
      </p:sp>
      <p:pic>
        <p:nvPicPr>
          <p:cNvPr id="69635" name="Picture 3"/>
          <p:cNvPicPr>
            <a:picLocks noChangeAspect="1" noChangeArrowheads="1"/>
          </p:cNvPicPr>
          <p:nvPr/>
        </p:nvPicPr>
        <p:blipFill>
          <a:blip r:embed="rId2" cstate="email"/>
          <a:srcRect/>
          <a:stretch>
            <a:fillRect/>
          </a:stretch>
        </p:blipFill>
        <p:spPr bwMode="auto">
          <a:xfrm>
            <a:off x="899592" y="1196752"/>
            <a:ext cx="7488832" cy="5040560"/>
          </a:xfrm>
          <a:prstGeom prst="rect">
            <a:avLst/>
          </a:prstGeom>
          <a:noFill/>
          <a:ln w="9525">
            <a:noFill/>
            <a:miter lim="800000"/>
            <a:headEnd/>
            <a:tailEnd/>
          </a:ln>
        </p:spPr>
      </p:pic>
    </p:spTree>
    <p:extLst>
      <p:ext uri="{BB962C8B-B14F-4D97-AF65-F5344CB8AC3E}">
        <p14:creationId xmlns="" xmlns:p14="http://schemas.microsoft.com/office/powerpoint/2010/main" val="78183440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srcRect/>
          <a:stretch>
            <a:fillRect/>
          </a:stretch>
        </p:blipFill>
        <p:spPr bwMode="auto">
          <a:xfrm>
            <a:off x="4716016" y="1591017"/>
            <a:ext cx="3672408" cy="2287141"/>
          </a:xfrm>
          <a:prstGeom prst="rect">
            <a:avLst/>
          </a:prstGeom>
          <a:noFill/>
          <a:ln w="9525">
            <a:noFill/>
            <a:miter lim="800000"/>
            <a:headEnd/>
            <a:tailEnd/>
          </a:ln>
        </p:spPr>
      </p:pic>
      <p:pic>
        <p:nvPicPr>
          <p:cNvPr id="13" name="그림 12" descr="IMG460.jpg"/>
          <p:cNvPicPr/>
          <p:nvPr/>
        </p:nvPicPr>
        <p:blipFill>
          <a:blip r:embed="rId3" cstate="email"/>
          <a:stretch>
            <a:fillRect/>
          </a:stretch>
        </p:blipFill>
        <p:spPr>
          <a:xfrm>
            <a:off x="883004" y="3939571"/>
            <a:ext cx="3672408" cy="2304255"/>
          </a:xfrm>
          <a:prstGeom prst="rect">
            <a:avLst/>
          </a:prstGeom>
        </p:spPr>
      </p:pic>
      <p:pic>
        <p:nvPicPr>
          <p:cNvPr id="15" name="그림 14"/>
          <p:cNvPicPr/>
          <p:nvPr/>
        </p:nvPicPr>
        <p:blipFill>
          <a:blip r:embed="rId4" cstate="email">
            <a:extLst>
              <a:ext uri="{28A0092B-C50C-407E-A947-70E740481C1C}">
                <a14:useLocalDpi xmlns="" xmlns:a14="http://schemas.microsoft.com/office/drawing/2010/main" val="0"/>
              </a:ext>
            </a:extLst>
          </a:blip>
          <a:srcRect/>
          <a:stretch>
            <a:fillRect/>
          </a:stretch>
        </p:blipFill>
        <p:spPr>
          <a:xfrm>
            <a:off x="899592" y="1591018"/>
            <a:ext cx="3672408" cy="2304255"/>
          </a:xfrm>
          <a:prstGeom prst="rect">
            <a:avLst/>
          </a:prstGeom>
        </p:spPr>
      </p:pic>
      <p:pic>
        <p:nvPicPr>
          <p:cNvPr id="4097" name="Picture 1"/>
          <p:cNvPicPr>
            <a:picLocks noChangeAspect="1" noChangeArrowheads="1"/>
          </p:cNvPicPr>
          <p:nvPr/>
        </p:nvPicPr>
        <p:blipFill>
          <a:blip r:embed="rId5" cstate="email"/>
          <a:srcRect/>
          <a:stretch>
            <a:fillRect/>
          </a:stretch>
        </p:blipFill>
        <p:spPr bwMode="auto">
          <a:xfrm>
            <a:off x="4716016" y="4005064"/>
            <a:ext cx="3672408" cy="2226692"/>
          </a:xfrm>
          <a:prstGeom prst="rect">
            <a:avLst/>
          </a:prstGeom>
          <a:noFill/>
          <a:ln w="9525">
            <a:noFill/>
            <a:miter lim="800000"/>
            <a:headEnd/>
            <a:tailEnd/>
          </a:ln>
        </p:spPr>
      </p:pic>
      <p:grpSp>
        <p:nvGrpSpPr>
          <p:cNvPr id="9" name="그룹 8"/>
          <p:cNvGrpSpPr/>
          <p:nvPr/>
        </p:nvGrpSpPr>
        <p:grpSpPr>
          <a:xfrm>
            <a:off x="827584" y="1124744"/>
            <a:ext cx="7632848" cy="5184576"/>
            <a:chOff x="827584" y="1124744"/>
            <a:chExt cx="7632848" cy="5184576"/>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p:nvPr/>
          </p:nvCxnSpPr>
          <p:spPr>
            <a:xfrm>
              <a:off x="827584" y="155679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7584" y="115245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6" name="TextBox 15"/>
            <p:cNvSpPr txBox="1"/>
            <p:nvPr/>
          </p:nvSpPr>
          <p:spPr>
            <a:xfrm>
              <a:off x="4644008" y="115245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18" name="직선 연결선 17"/>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Rectangle 1"/>
          <p:cNvSpPr>
            <a:spLocks noChangeArrowheads="1"/>
          </p:cNvSpPr>
          <p:nvPr/>
        </p:nvSpPr>
        <p:spPr bwMode="auto">
          <a:xfrm>
            <a:off x="827584" y="620688"/>
            <a:ext cx="7816382" cy="400110"/>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Hamyang</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Gyeongnam</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Extension of Church (Nov 2011)</a:t>
            </a:r>
          </a:p>
        </p:txBody>
      </p:sp>
    </p:spTree>
    <p:extLst>
      <p:ext uri="{BB962C8B-B14F-4D97-AF65-F5344CB8AC3E}">
        <p14:creationId xmlns="" xmlns:p14="http://schemas.microsoft.com/office/powerpoint/2010/main" val="4157933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 name="차트 65"/>
          <p:cNvGraphicFramePr>
            <a:graphicFrameLocks/>
          </p:cNvGraphicFramePr>
          <p:nvPr>
            <p:extLst>
              <p:ext uri="{D42A27DB-BD31-4B8C-83A1-F6EECF244321}">
                <p14:modId xmlns="" xmlns:p14="http://schemas.microsoft.com/office/powerpoint/2010/main" val="661160259"/>
              </p:ext>
            </p:extLst>
          </p:nvPr>
        </p:nvGraphicFramePr>
        <p:xfrm>
          <a:off x="0" y="959873"/>
          <a:ext cx="9144000" cy="4485351"/>
        </p:xfrm>
        <a:graphic>
          <a:graphicData uri="http://schemas.openxmlformats.org/drawingml/2006/chart">
            <c:chart xmlns:c="http://schemas.openxmlformats.org/drawingml/2006/chart" xmlns:r="http://schemas.openxmlformats.org/officeDocument/2006/relationships" r:id="rId2"/>
          </a:graphicData>
        </a:graphic>
      </p:graphicFrame>
      <p:cxnSp>
        <p:nvCxnSpPr>
          <p:cNvPr id="24" name="직선 연결선 23"/>
          <p:cNvCxnSpPr/>
          <p:nvPr/>
        </p:nvCxnSpPr>
        <p:spPr>
          <a:xfrm flipH="1">
            <a:off x="481784" y="3282315"/>
            <a:ext cx="188654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직사각형 29"/>
          <p:cNvSpPr/>
          <p:nvPr/>
        </p:nvSpPr>
        <p:spPr>
          <a:xfrm>
            <a:off x="896184" y="3025233"/>
            <a:ext cx="1000132" cy="21431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13,016</a:t>
            </a:r>
            <a:r>
              <a:rPr lang="ko-KR" altLang="en-US" sz="1200" b="1" dirty="0" smtClean="0">
                <a:solidFill>
                  <a:schemeClr val="tx1"/>
                </a:solidFill>
              </a:rPr>
              <a:t> </a:t>
            </a:r>
            <a:r>
              <a:rPr lang="en-US" altLang="ko-KR" sz="1200" b="1" dirty="0" smtClean="0">
                <a:solidFill>
                  <a:schemeClr val="tx1"/>
                </a:solidFill>
              </a:rPr>
              <a:t>Attendants</a:t>
            </a:r>
            <a:endParaRPr lang="ko-KR" altLang="en-US" sz="1200" b="1" dirty="0">
              <a:solidFill>
                <a:schemeClr val="tx1"/>
              </a:solidFill>
            </a:endParaRPr>
          </a:p>
        </p:txBody>
      </p:sp>
      <p:cxnSp>
        <p:nvCxnSpPr>
          <p:cNvPr id="32" name="직선 연결선 31"/>
          <p:cNvCxnSpPr/>
          <p:nvPr/>
        </p:nvCxnSpPr>
        <p:spPr>
          <a:xfrm flipH="1">
            <a:off x="2365365" y="2204864"/>
            <a:ext cx="18595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직사각형 33"/>
          <p:cNvSpPr/>
          <p:nvPr/>
        </p:nvSpPr>
        <p:spPr>
          <a:xfrm>
            <a:off x="2935481" y="1891959"/>
            <a:ext cx="1000132" cy="21431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16,946</a:t>
            </a:r>
            <a:r>
              <a:rPr lang="ko-KR" altLang="en-US" sz="1200" b="1" dirty="0" smtClean="0">
                <a:solidFill>
                  <a:schemeClr val="tx1"/>
                </a:solidFill>
              </a:rPr>
              <a:t> </a:t>
            </a:r>
            <a:r>
              <a:rPr lang="en-US" altLang="ko-KR" sz="1200" b="1" dirty="0" smtClean="0">
                <a:solidFill>
                  <a:schemeClr val="tx1"/>
                </a:solidFill>
              </a:rPr>
              <a:t>Attendants</a:t>
            </a:r>
            <a:endParaRPr lang="ko-KR" altLang="en-US" sz="1200" b="1" dirty="0">
              <a:solidFill>
                <a:schemeClr val="tx1"/>
              </a:solidFill>
            </a:endParaRPr>
          </a:p>
        </p:txBody>
      </p:sp>
      <p:cxnSp>
        <p:nvCxnSpPr>
          <p:cNvPr id="37" name="직선 연결선 36"/>
          <p:cNvCxnSpPr/>
          <p:nvPr/>
        </p:nvCxnSpPr>
        <p:spPr>
          <a:xfrm flipH="1">
            <a:off x="4240536" y="2276872"/>
            <a:ext cx="19061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4915701" y="2034897"/>
            <a:ext cx="1000132" cy="21431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16,868</a:t>
            </a:r>
            <a:r>
              <a:rPr lang="ko-KR" altLang="en-US" sz="1200" b="1" dirty="0" smtClean="0">
                <a:solidFill>
                  <a:schemeClr val="tx1"/>
                </a:solidFill>
              </a:rPr>
              <a:t> </a:t>
            </a:r>
            <a:r>
              <a:rPr lang="en-US" altLang="ko-KR" sz="1200" b="1" dirty="0" smtClean="0">
                <a:solidFill>
                  <a:schemeClr val="tx1"/>
                </a:solidFill>
              </a:rPr>
              <a:t>Attendants</a:t>
            </a:r>
            <a:endParaRPr lang="ko-KR" altLang="en-US" sz="1200" b="1" dirty="0">
              <a:solidFill>
                <a:schemeClr val="tx1"/>
              </a:solidFill>
            </a:endParaRPr>
          </a:p>
        </p:txBody>
      </p:sp>
      <p:sp>
        <p:nvSpPr>
          <p:cNvPr id="51" name="TextBox 50"/>
          <p:cNvSpPr txBox="1"/>
          <p:nvPr/>
        </p:nvSpPr>
        <p:spPr>
          <a:xfrm>
            <a:off x="1714480" y="116632"/>
            <a:ext cx="5665832" cy="646331"/>
          </a:xfrm>
          <a:prstGeom prst="rect">
            <a:avLst/>
          </a:prstGeom>
          <a:noFill/>
        </p:spPr>
        <p:txBody>
          <a:bodyPr wrap="square" rtlCol="0">
            <a:spAutoFit/>
          </a:bodyPr>
          <a:lstStyle/>
          <a:p>
            <a:pPr algn="ctr"/>
            <a:r>
              <a:rPr lang="en-US" altLang="ko-KR" b="1" i="1" dirty="0" smtClean="0"/>
              <a:t>Analysis</a:t>
            </a:r>
            <a:r>
              <a:rPr lang="en-US" altLang="ko-KR" b="1" i="1" dirty="0" smtClean="0"/>
              <a:t> of Adult Worship Attendants from 2008~2012</a:t>
            </a:r>
            <a:r>
              <a:rPr lang="en-US" altLang="ko-KR" sz="1200" b="1" i="1" dirty="0" smtClean="0"/>
              <a:t>(</a:t>
            </a:r>
            <a:r>
              <a:rPr lang="en-US" altLang="ko-KR" sz="1200" b="1" i="1" dirty="0" err="1" smtClean="0"/>
              <a:t>Jan~June</a:t>
            </a:r>
            <a:r>
              <a:rPr lang="en-US" altLang="ko-KR" sz="1200" b="1" i="1" dirty="0" smtClean="0"/>
              <a:t>)  </a:t>
            </a:r>
            <a:endParaRPr lang="ko-KR" altLang="en-US" b="1" i="1" dirty="0"/>
          </a:p>
        </p:txBody>
      </p:sp>
      <p:cxnSp>
        <p:nvCxnSpPr>
          <p:cNvPr id="60" name="직선 연결선 59"/>
          <p:cNvCxnSpPr/>
          <p:nvPr/>
        </p:nvCxnSpPr>
        <p:spPr>
          <a:xfrm flipH="1">
            <a:off x="6146652" y="1926259"/>
            <a:ext cx="19061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직사각형 63"/>
          <p:cNvSpPr/>
          <p:nvPr/>
        </p:nvSpPr>
        <p:spPr>
          <a:xfrm>
            <a:off x="6588224" y="1714487"/>
            <a:ext cx="1055610" cy="165485"/>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17,893</a:t>
            </a:r>
            <a:r>
              <a:rPr lang="ko-KR" altLang="en-US" sz="1200" b="1" dirty="0" smtClean="0">
                <a:solidFill>
                  <a:schemeClr val="tx1"/>
                </a:solidFill>
              </a:rPr>
              <a:t> </a:t>
            </a:r>
            <a:r>
              <a:rPr lang="en-US" altLang="ko-KR" sz="1200" b="1" dirty="0" smtClean="0">
                <a:solidFill>
                  <a:schemeClr val="tx1"/>
                </a:solidFill>
              </a:rPr>
              <a:t>Attendants</a:t>
            </a:r>
            <a:endParaRPr lang="ko-KR" altLang="en-US" sz="1200" b="1" dirty="0">
              <a:solidFill>
                <a:schemeClr val="tx1"/>
              </a:solidFill>
            </a:endParaRPr>
          </a:p>
        </p:txBody>
      </p:sp>
      <p:grpSp>
        <p:nvGrpSpPr>
          <p:cNvPr id="2" name="그룹 1"/>
          <p:cNvGrpSpPr/>
          <p:nvPr/>
        </p:nvGrpSpPr>
        <p:grpSpPr>
          <a:xfrm>
            <a:off x="481784" y="1000109"/>
            <a:ext cx="2500230" cy="484106"/>
            <a:chOff x="285720" y="472371"/>
            <a:chExt cx="1772948" cy="214308"/>
          </a:xfrm>
        </p:grpSpPr>
        <p:cxnSp>
          <p:nvCxnSpPr>
            <p:cNvPr id="56" name="직선 연결선 55"/>
            <p:cNvCxnSpPr/>
            <p:nvPr/>
          </p:nvCxnSpPr>
          <p:spPr>
            <a:xfrm>
              <a:off x="285720" y="582034"/>
              <a:ext cx="714380" cy="158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7" name="TextBox 1"/>
            <p:cNvSpPr txBox="1"/>
            <p:nvPr/>
          </p:nvSpPr>
          <p:spPr>
            <a:xfrm>
              <a:off x="1058526" y="472371"/>
              <a:ext cx="1000142" cy="214308"/>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ko-KR" sz="1100" dirty="0" smtClean="0"/>
                <a:t>Adults Worship Attendants</a:t>
              </a:r>
              <a:endParaRPr lang="ko-KR" altLang="en-US" sz="1100" dirty="0"/>
            </a:p>
          </p:txBody>
        </p:sp>
      </p:grpSp>
      <p:cxnSp>
        <p:nvCxnSpPr>
          <p:cNvPr id="14" name="직선 연결선 13"/>
          <p:cNvCxnSpPr/>
          <p:nvPr/>
        </p:nvCxnSpPr>
        <p:spPr>
          <a:xfrm flipH="1">
            <a:off x="3363132" y="2727641"/>
            <a:ext cx="645" cy="55800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7" name="타원 16"/>
          <p:cNvSpPr/>
          <p:nvPr/>
        </p:nvSpPr>
        <p:spPr>
          <a:xfrm>
            <a:off x="2683626" y="3071810"/>
            <a:ext cx="1745497" cy="687413"/>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ko-KR" sz="900" b="1" dirty="0" smtClean="0"/>
              <a:t>Integration of churches and Church Systems - </a:t>
            </a:r>
            <a:r>
              <a:rPr lang="en-US" altLang="ko-KR" sz="900" b="1" dirty="0" smtClean="0"/>
              <a:t>Introduction of KPI</a:t>
            </a:r>
            <a:endParaRPr lang="en-US" altLang="ko-KR" sz="900" b="1" dirty="0" smtClean="0"/>
          </a:p>
          <a:p>
            <a:pPr algn="ctr"/>
            <a:r>
              <a:rPr lang="en-US" altLang="ko-KR" sz="900" b="1" dirty="0" smtClean="0"/>
              <a:t>System</a:t>
            </a:r>
            <a:endParaRPr lang="ko-KR" altLang="en-US" sz="900" b="1" dirty="0"/>
          </a:p>
        </p:txBody>
      </p:sp>
      <p:cxnSp>
        <p:nvCxnSpPr>
          <p:cNvPr id="50" name="직선 연결선 49"/>
          <p:cNvCxnSpPr/>
          <p:nvPr/>
        </p:nvCxnSpPr>
        <p:spPr>
          <a:xfrm flipH="1">
            <a:off x="8052763" y="1800808"/>
            <a:ext cx="103525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54" name="표 53"/>
          <p:cNvGraphicFramePr>
            <a:graphicFrameLocks noGrp="1"/>
          </p:cNvGraphicFramePr>
          <p:nvPr>
            <p:extLst>
              <p:ext uri="{D42A27DB-BD31-4B8C-83A1-F6EECF244321}">
                <p14:modId xmlns="" xmlns:p14="http://schemas.microsoft.com/office/powerpoint/2010/main" val="447797752"/>
              </p:ext>
            </p:extLst>
          </p:nvPr>
        </p:nvGraphicFramePr>
        <p:xfrm>
          <a:off x="2214546" y="5429264"/>
          <a:ext cx="6646634" cy="1051560"/>
        </p:xfrm>
        <a:graphic>
          <a:graphicData uri="http://schemas.openxmlformats.org/drawingml/2006/table">
            <a:tbl>
              <a:tblPr/>
              <a:tblGrid>
                <a:gridCol w="322825"/>
                <a:gridCol w="378781"/>
                <a:gridCol w="364639"/>
                <a:gridCol w="399843"/>
                <a:gridCol w="366143"/>
                <a:gridCol w="366143"/>
                <a:gridCol w="388752"/>
                <a:gridCol w="265218"/>
                <a:gridCol w="397355"/>
                <a:gridCol w="265218"/>
                <a:gridCol w="366143"/>
                <a:gridCol w="397355"/>
                <a:gridCol w="366143"/>
                <a:gridCol w="438901"/>
                <a:gridCol w="366143"/>
                <a:gridCol w="366143"/>
                <a:gridCol w="471094"/>
                <a:gridCol w="359795"/>
              </a:tblGrid>
              <a:tr h="99327">
                <a:tc gridSpan="2">
                  <a:txBody>
                    <a:bodyPr/>
                    <a:lstStyle/>
                    <a:p>
                      <a:pPr algn="ctr" fontAlgn="ctr"/>
                      <a:r>
                        <a:rPr lang="en-US" altLang="ko-KR" sz="700" b="0" i="0" u="none" strike="noStrike" dirty="0" smtClean="0">
                          <a:solidFill>
                            <a:srgbClr val="000000"/>
                          </a:solidFill>
                          <a:latin typeface="맑은 고딕"/>
                        </a:rPr>
                        <a:t>Toddlers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Sung-</a:t>
                      </a:r>
                      <a:r>
                        <a:rPr lang="en-US" altLang="ko-KR" sz="700" b="0" i="0" u="none" strike="noStrike" dirty="0" err="1" smtClean="0">
                          <a:solidFill>
                            <a:srgbClr val="000000"/>
                          </a:solidFill>
                          <a:latin typeface="맑은 고딕"/>
                        </a:rPr>
                        <a:t>Hwa</a:t>
                      </a:r>
                      <a:r>
                        <a:rPr lang="en-US" altLang="ko-KR" sz="700" b="0" i="0" u="none" strike="noStrike" baseline="0" dirty="0" smtClean="0">
                          <a:solidFill>
                            <a:srgbClr val="000000"/>
                          </a:solidFill>
                          <a:latin typeface="맑은 고딕"/>
                        </a:rPr>
                        <a:t> Children</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Sung-</a:t>
                      </a:r>
                      <a:r>
                        <a:rPr lang="en-US" altLang="ko-KR" sz="700" b="0" i="0" u="none" strike="noStrike" dirty="0" err="1" smtClean="0">
                          <a:solidFill>
                            <a:srgbClr val="000000"/>
                          </a:solidFill>
                          <a:latin typeface="맑은 고딕"/>
                        </a:rPr>
                        <a:t>Hwa</a:t>
                      </a:r>
                      <a:r>
                        <a:rPr lang="en-US" altLang="ko-KR" sz="700" b="0" i="0" u="none" strike="noStrike" baseline="0" dirty="0" smtClean="0">
                          <a:solidFill>
                            <a:srgbClr val="000000"/>
                          </a:solidFill>
                          <a:latin typeface="맑은 고딕"/>
                        </a:rPr>
                        <a:t> Students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Youth</a:t>
                      </a:r>
                      <a:r>
                        <a:rPr lang="en-US" altLang="ko-KR" sz="700" b="0" i="0" u="none" strike="noStrike" baseline="0" dirty="0" smtClean="0">
                          <a:solidFill>
                            <a:srgbClr val="000000"/>
                          </a:solidFill>
                          <a:latin typeface="맑은 고딕"/>
                        </a:rPr>
                        <a:t> </a:t>
                      </a:r>
                      <a:r>
                        <a:rPr lang="en-US" altLang="ko-KR" sz="700" b="0" i="0" u="none" strike="noStrike" dirty="0" smtClean="0">
                          <a:solidFill>
                            <a:srgbClr val="000000"/>
                          </a:solidFill>
                          <a:latin typeface="맑은 고딕"/>
                        </a:rPr>
                        <a:t>1</a:t>
                      </a:r>
                      <a:endParaRPr lang="en-US" altLang="ko-KR"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4">
                  <a:txBody>
                    <a:bodyPr/>
                    <a:lstStyle/>
                    <a:p>
                      <a:pPr algn="ctr" fontAlgn="ctr"/>
                      <a:r>
                        <a:rPr lang="en-US" altLang="ko-KR" sz="700" b="0" i="0" u="none" strike="noStrike" dirty="0" smtClean="0">
                          <a:solidFill>
                            <a:srgbClr val="000000"/>
                          </a:solidFill>
                          <a:latin typeface="맑은 고딕"/>
                        </a:rPr>
                        <a:t>Youths</a:t>
                      </a:r>
                      <a:r>
                        <a:rPr lang="en-US" altLang="ko-KR" sz="700" b="0" i="0" u="none" strike="noStrike" baseline="0" dirty="0" smtClean="0">
                          <a:solidFill>
                            <a:srgbClr val="000000"/>
                          </a:solidFill>
                          <a:latin typeface="맑은 고딕"/>
                        </a:rPr>
                        <a:t> </a:t>
                      </a:r>
                      <a:r>
                        <a:rPr lang="en-US" altLang="ko-KR" sz="700" b="0" i="0" u="none" strike="noStrike" dirty="0" smtClean="0">
                          <a:solidFill>
                            <a:srgbClr val="000000"/>
                          </a:solidFill>
                          <a:latin typeface="맑은 고딕"/>
                        </a:rPr>
                        <a:t>2</a:t>
                      </a:r>
                      <a:endParaRPr lang="en-US" altLang="ko-KR"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6">
                  <a:txBody>
                    <a:bodyPr/>
                    <a:lstStyle/>
                    <a:p>
                      <a:pPr algn="ctr" fontAlgn="ctr"/>
                      <a:r>
                        <a:rPr lang="en-US" altLang="ko-KR" sz="700" b="0" i="0" u="none" strike="noStrike" dirty="0" smtClean="0">
                          <a:solidFill>
                            <a:srgbClr val="000000"/>
                          </a:solidFill>
                          <a:latin typeface="맑은 고딕"/>
                        </a:rPr>
                        <a:t>Prime</a:t>
                      </a:r>
                      <a:r>
                        <a:rPr lang="en-US" altLang="ko-KR" sz="700" b="0" i="0" u="none" strike="noStrike" baseline="0" dirty="0" smtClean="0">
                          <a:solidFill>
                            <a:srgbClr val="000000"/>
                          </a:solidFill>
                          <a:latin typeface="맑은 고딕"/>
                        </a:rPr>
                        <a:t> Age</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r>
              <a:tr h="99327">
                <a:tc gridSpan="2">
                  <a:txBody>
                    <a:bodyPr/>
                    <a:lstStyle/>
                    <a:p>
                      <a:pPr algn="ctr" fontAlgn="ctr"/>
                      <a:r>
                        <a:rPr lang="en-US" altLang="ko-KR" sz="700" b="0" i="0" u="none" strike="noStrike" dirty="0" smtClean="0">
                          <a:solidFill>
                            <a:srgbClr val="000000"/>
                          </a:solidFill>
                          <a:latin typeface="맑은 고딕"/>
                        </a:rPr>
                        <a:t>0~4</a:t>
                      </a:r>
                      <a:r>
                        <a:rPr lang="ko-KR" altLang="en-US" sz="700" b="0" i="0" u="none" strike="noStrike" baseline="0" dirty="0" smtClean="0">
                          <a:solidFill>
                            <a:srgbClr val="000000"/>
                          </a:solidFill>
                          <a:latin typeface="맑은 고딕"/>
                        </a:rPr>
                        <a:t> </a:t>
                      </a:r>
                      <a:r>
                        <a:rPr lang="en-US" altLang="ko-KR" sz="700" b="0" i="0" u="none" strike="noStrike" baseline="0" dirty="0" smtClean="0">
                          <a:solidFill>
                            <a:srgbClr val="000000"/>
                          </a:solidFill>
                          <a:latin typeface="맑은 고딕"/>
                        </a:rPr>
                        <a:t>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5~13</a:t>
                      </a:r>
                      <a:r>
                        <a:rPr lang="ko-KR" altLang="en-US" sz="700" b="0" i="0" u="none" strike="noStrike" baseline="0" dirty="0" smtClean="0">
                          <a:solidFill>
                            <a:srgbClr val="000000"/>
                          </a:solidFill>
                          <a:latin typeface="맑은 고딕"/>
                        </a:rPr>
                        <a:t> </a:t>
                      </a:r>
                      <a:r>
                        <a:rPr lang="en-US" altLang="ko-KR" sz="700" b="0" i="0" u="none" strike="noStrike" baseline="0" dirty="0" smtClean="0">
                          <a:solidFill>
                            <a:srgbClr val="000000"/>
                          </a:solidFill>
                          <a:latin typeface="맑은 고딕"/>
                        </a:rPr>
                        <a:t>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14~19</a:t>
                      </a:r>
                      <a:r>
                        <a:rPr lang="ko-KR" altLang="en-US" sz="700" b="0" i="0" u="none" strike="noStrike" baseline="0" dirty="0" smtClean="0">
                          <a:solidFill>
                            <a:srgbClr val="000000"/>
                          </a:solidFill>
                          <a:latin typeface="맑은 고딕"/>
                        </a:rPr>
                        <a:t> </a:t>
                      </a:r>
                      <a:r>
                        <a:rPr lang="en-US" altLang="ko-KR" sz="700" b="0" i="0" u="none" strike="noStrike" baseline="0" dirty="0" smtClean="0">
                          <a:solidFill>
                            <a:srgbClr val="000000"/>
                          </a:solidFill>
                          <a:latin typeface="맑은 고딕"/>
                        </a:rPr>
                        <a:t>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20~23</a:t>
                      </a:r>
                      <a:r>
                        <a:rPr lang="ko-KR" altLang="en-US" sz="700" b="0" i="0" u="none" strike="noStrike" baseline="0" dirty="0" smtClean="0">
                          <a:solidFill>
                            <a:srgbClr val="000000"/>
                          </a:solidFill>
                          <a:latin typeface="맑은 고딕"/>
                        </a:rPr>
                        <a:t> </a:t>
                      </a:r>
                      <a:r>
                        <a:rPr lang="en-US" altLang="ko-KR" sz="700" b="0" i="0" u="none" strike="noStrike" baseline="0" dirty="0" smtClean="0">
                          <a:solidFill>
                            <a:srgbClr val="000000"/>
                          </a:solidFill>
                          <a:latin typeface="맑은 고딕"/>
                        </a:rPr>
                        <a:t>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24~30</a:t>
                      </a:r>
                      <a:r>
                        <a:rPr lang="ko-KR" altLang="en-US" sz="700" b="0" i="0" u="none" strike="noStrike" baseline="0" dirty="0" smtClean="0">
                          <a:solidFill>
                            <a:srgbClr val="000000"/>
                          </a:solidFill>
                          <a:latin typeface="맑은 고딕"/>
                        </a:rPr>
                        <a:t> </a:t>
                      </a:r>
                      <a:r>
                        <a:rPr lang="en-US" altLang="ko-KR" sz="700" b="0" i="0" u="none" strike="noStrike" baseline="0" dirty="0" smtClean="0">
                          <a:solidFill>
                            <a:srgbClr val="000000"/>
                          </a:solidFill>
                          <a:latin typeface="맑은 고딕"/>
                        </a:rPr>
                        <a:t>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31~40</a:t>
                      </a:r>
                      <a:r>
                        <a:rPr lang="ko-KR" altLang="en-US" sz="700" b="0" i="0" u="none" strike="noStrike" baseline="0" dirty="0" smtClean="0">
                          <a:solidFill>
                            <a:srgbClr val="000000"/>
                          </a:solidFill>
                          <a:latin typeface="맑은 고딕"/>
                        </a:rPr>
                        <a:t> </a:t>
                      </a:r>
                      <a:r>
                        <a:rPr lang="en-US" altLang="ko-KR" sz="700" b="0" i="0" u="none" strike="noStrike" baseline="0" dirty="0" smtClean="0">
                          <a:solidFill>
                            <a:srgbClr val="000000"/>
                          </a:solidFill>
                          <a:latin typeface="맑은 고딕"/>
                        </a:rPr>
                        <a:t>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a:solidFill>
                            <a:srgbClr val="000000"/>
                          </a:solidFill>
                          <a:latin typeface="맑은 고딕"/>
                        </a:rPr>
                        <a:t>41~50</a:t>
                      </a:r>
                      <a:r>
                        <a:rPr lang="ko-KR" altLang="en-US" sz="700" b="0" i="0" u="none" strike="noStrike" dirty="0">
                          <a:solidFill>
                            <a:srgbClr val="000000"/>
                          </a:solidFill>
                          <a:latin typeface="맑은 고딕"/>
                        </a:rPr>
                        <a:t>세</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51~60</a:t>
                      </a:r>
                      <a:r>
                        <a:rPr lang="ko-KR" altLang="en-US" sz="700" b="0" i="0" u="none" strike="noStrike" baseline="0" dirty="0" smtClean="0">
                          <a:solidFill>
                            <a:srgbClr val="000000"/>
                          </a:solidFill>
                          <a:latin typeface="맑은 고딕"/>
                        </a:rPr>
                        <a:t> </a:t>
                      </a:r>
                      <a:r>
                        <a:rPr lang="en-US" altLang="ko-KR" sz="700" b="0" i="0" u="none" strike="noStrike" baseline="0" dirty="0" smtClean="0">
                          <a:solidFill>
                            <a:srgbClr val="000000"/>
                          </a:solidFill>
                          <a:latin typeface="맑은 고딕"/>
                        </a:rPr>
                        <a:t>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c gridSpan="2">
                  <a:txBody>
                    <a:bodyPr/>
                    <a:lstStyle/>
                    <a:p>
                      <a:pPr algn="ctr" fontAlgn="ctr"/>
                      <a:r>
                        <a:rPr lang="en-US" altLang="ko-KR" sz="700" b="0" i="0" u="none" strike="noStrike" dirty="0" smtClean="0">
                          <a:solidFill>
                            <a:srgbClr val="000000"/>
                          </a:solidFill>
                          <a:latin typeface="맑은 고딕"/>
                        </a:rPr>
                        <a:t>Over 61</a:t>
                      </a:r>
                      <a:r>
                        <a:rPr lang="en-US" altLang="ko-KR" sz="700" b="0" i="0" u="none" strike="noStrike" baseline="0" dirty="0" smtClean="0">
                          <a:solidFill>
                            <a:srgbClr val="000000"/>
                          </a:solidFill>
                          <a:latin typeface="맑은 고딕"/>
                        </a:rPr>
                        <a:t> yrs</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hMerge="1">
                  <a:txBody>
                    <a:bodyPr/>
                    <a:lstStyle/>
                    <a:p>
                      <a:pPr latinLnBrk="1"/>
                      <a:endParaRPr lang="ko-KR" altLang="en-US"/>
                    </a:p>
                  </a:txBody>
                  <a:tcPr/>
                </a:tc>
              </a:tr>
              <a:tr h="99327">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M</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c>
                  <a:txBody>
                    <a:bodyPr/>
                    <a:lstStyle/>
                    <a:p>
                      <a:pPr algn="ctr" fontAlgn="ctr"/>
                      <a:r>
                        <a:rPr lang="en-US" altLang="ko-KR" sz="700" b="0" i="0" u="none" strike="noStrike" dirty="0" smtClean="0">
                          <a:solidFill>
                            <a:srgbClr val="000000"/>
                          </a:solidFill>
                          <a:latin typeface="맑은 고딕"/>
                        </a:rPr>
                        <a:t>F</a:t>
                      </a:r>
                      <a:endParaRPr lang="ko-KR" altLang="en-US" sz="700" b="0" i="0" u="none" strike="noStrike" dirty="0">
                        <a:solidFill>
                          <a:srgbClr val="000000"/>
                        </a:solidFill>
                        <a:latin typeface="맑은 고딕"/>
                      </a:endParaRP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BE5F1"/>
                    </a:solidFill>
                  </a:tcPr>
                </a:tc>
              </a:tr>
              <a:tr h="108195">
                <a:tc>
                  <a:txBody>
                    <a:bodyPr/>
                    <a:lstStyle/>
                    <a:p>
                      <a:pPr algn="ctr" fontAlgn="ctr"/>
                      <a:r>
                        <a:rPr lang="en-US" altLang="ko-KR" sz="800" b="0" i="0" u="none" strike="noStrike" dirty="0">
                          <a:solidFill>
                            <a:srgbClr val="000000"/>
                          </a:solidFill>
                          <a:effectLst/>
                          <a:latin typeface="맑은 고딕"/>
                        </a:rPr>
                        <a:t>215</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211</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2,591</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2,591</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1,806</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1,807</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258</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337</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363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435</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928</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1,564</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2,139</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4,015</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1,745</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2,340</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1,812</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c>
                  <a:txBody>
                    <a:bodyPr/>
                    <a:lstStyle/>
                    <a:p>
                      <a:pPr algn="ctr" fontAlgn="ctr"/>
                      <a:r>
                        <a:rPr lang="en-US" altLang="ko-KR" sz="800" b="0" i="0" u="none" strike="noStrike">
                          <a:solidFill>
                            <a:srgbClr val="000000"/>
                          </a:solidFill>
                          <a:effectLst/>
                          <a:latin typeface="맑은 고딕"/>
                        </a:rPr>
                        <a:t>2,432</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tcPr>
                </a:tc>
              </a:tr>
              <a:tr h="108195">
                <a:tc gridSpan="2">
                  <a:txBody>
                    <a:bodyPr/>
                    <a:lstStyle/>
                    <a:p>
                      <a:pPr algn="ctr" fontAlgn="ctr"/>
                      <a:r>
                        <a:rPr lang="en-US" altLang="ko-KR" sz="1100" b="0" i="0" u="none" strike="noStrike">
                          <a:solidFill>
                            <a:srgbClr val="000000"/>
                          </a:solidFill>
                          <a:effectLst/>
                          <a:latin typeface="맑은 고딕"/>
                        </a:rPr>
                        <a:t>426</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2DDDC"/>
                    </a:solidFill>
                  </a:tcPr>
                </a:tc>
                <a:tc hMerge="1">
                  <a:txBody>
                    <a:bodyPr/>
                    <a:lstStyle/>
                    <a:p>
                      <a:pPr latinLnBrk="1"/>
                      <a:endParaRPr lang="ko-KR" altLang="en-US"/>
                    </a:p>
                  </a:txBody>
                  <a:tcPr/>
                </a:tc>
                <a:tc gridSpan="2">
                  <a:txBody>
                    <a:bodyPr/>
                    <a:lstStyle/>
                    <a:p>
                      <a:pPr algn="ctr" fontAlgn="ctr"/>
                      <a:r>
                        <a:rPr lang="en-US" altLang="ko-KR" sz="1100" b="0" i="0" u="none" strike="noStrike">
                          <a:solidFill>
                            <a:srgbClr val="000000"/>
                          </a:solidFill>
                          <a:effectLst/>
                          <a:latin typeface="맑은 고딕"/>
                        </a:rPr>
                        <a:t>5,183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5D9F1"/>
                    </a:solidFill>
                  </a:tcPr>
                </a:tc>
                <a:tc hMerge="1">
                  <a:txBody>
                    <a:bodyPr/>
                    <a:lstStyle/>
                    <a:p>
                      <a:pPr latinLnBrk="1"/>
                      <a:endParaRPr lang="ko-KR" altLang="en-US"/>
                    </a:p>
                  </a:txBody>
                  <a:tcPr/>
                </a:tc>
                <a:tc gridSpan="2">
                  <a:txBody>
                    <a:bodyPr/>
                    <a:lstStyle/>
                    <a:p>
                      <a:pPr algn="ctr" fontAlgn="ctr"/>
                      <a:r>
                        <a:rPr lang="en-US" altLang="ko-KR" sz="1100" b="0" i="0" u="none" strike="noStrike">
                          <a:solidFill>
                            <a:srgbClr val="000000"/>
                          </a:solidFill>
                          <a:effectLst/>
                          <a:latin typeface="맑은 고딕"/>
                        </a:rPr>
                        <a:t>3,613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00"/>
                    </a:solidFill>
                  </a:tcPr>
                </a:tc>
                <a:tc hMerge="1">
                  <a:txBody>
                    <a:bodyPr/>
                    <a:lstStyle/>
                    <a:p>
                      <a:pPr latinLnBrk="1"/>
                      <a:endParaRPr lang="ko-KR" altLang="en-US"/>
                    </a:p>
                  </a:txBody>
                  <a:tcPr/>
                </a:tc>
                <a:tc gridSpan="2">
                  <a:txBody>
                    <a:bodyPr/>
                    <a:lstStyle/>
                    <a:p>
                      <a:pPr algn="ctr" fontAlgn="ctr"/>
                      <a:r>
                        <a:rPr lang="en-US" altLang="ko-KR" sz="1100" b="0" i="0" u="none" strike="noStrike">
                          <a:solidFill>
                            <a:srgbClr val="000000"/>
                          </a:solidFill>
                          <a:effectLst/>
                          <a:latin typeface="맑은 고딕"/>
                        </a:rPr>
                        <a:t>595</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7E4BC"/>
                    </a:solidFill>
                  </a:tcPr>
                </a:tc>
                <a:tc hMerge="1">
                  <a:txBody>
                    <a:bodyPr/>
                    <a:lstStyle/>
                    <a:p>
                      <a:pPr latinLnBrk="1"/>
                      <a:endParaRPr lang="ko-KR" altLang="en-US"/>
                    </a:p>
                  </a:txBody>
                  <a:tcPr/>
                </a:tc>
                <a:tc gridSpan="10">
                  <a:txBody>
                    <a:bodyPr/>
                    <a:lstStyle/>
                    <a:p>
                      <a:pPr algn="ctr" fontAlgn="ctr"/>
                      <a:r>
                        <a:rPr lang="en-US" altLang="ko-KR" sz="1100" b="0" i="0" u="none" strike="noStrike">
                          <a:solidFill>
                            <a:srgbClr val="000000"/>
                          </a:solidFill>
                          <a:effectLst/>
                          <a:latin typeface="맑은 고딕"/>
                        </a:rPr>
                        <a:t>17,772</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CCC0DA"/>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r>
              <a:tr h="136575">
                <a:tc gridSpan="4">
                  <a:txBody>
                    <a:bodyPr/>
                    <a:lstStyle/>
                    <a:p>
                      <a:pPr algn="ctr" fontAlgn="ctr"/>
                      <a:r>
                        <a:rPr lang="en-US" altLang="ko-KR" sz="1100" b="0" i="0" u="none" strike="noStrike">
                          <a:solidFill>
                            <a:srgbClr val="000000"/>
                          </a:solidFill>
                          <a:effectLst/>
                          <a:latin typeface="맑은 고딕"/>
                        </a:rPr>
                        <a:t>5,608</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DD9C3"/>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gridSpan="2">
                  <a:txBody>
                    <a:bodyPr/>
                    <a:lstStyle/>
                    <a:p>
                      <a:pPr algn="ctr" fontAlgn="ctr"/>
                      <a:r>
                        <a:rPr lang="en-US" altLang="ko-KR" sz="1100" b="0" i="0" u="none" strike="noStrike">
                          <a:solidFill>
                            <a:srgbClr val="000000"/>
                          </a:solidFill>
                          <a:effectLst/>
                          <a:latin typeface="맑은 고딕"/>
                        </a:rPr>
                        <a:t>3,613</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FFF00"/>
                    </a:solidFill>
                  </a:tcPr>
                </a:tc>
                <a:tc hMerge="1">
                  <a:txBody>
                    <a:bodyPr/>
                    <a:lstStyle/>
                    <a:p>
                      <a:pPr latinLnBrk="1"/>
                      <a:endParaRPr lang="ko-KR" altLang="en-US"/>
                    </a:p>
                  </a:txBody>
                  <a:tcPr/>
                </a:tc>
                <a:tc gridSpan="12">
                  <a:txBody>
                    <a:bodyPr/>
                    <a:lstStyle/>
                    <a:p>
                      <a:pPr algn="ctr" fontAlgn="ctr"/>
                      <a:r>
                        <a:rPr lang="en-US" altLang="ko-KR" sz="1100" b="0" i="0" u="none" strike="noStrike">
                          <a:solidFill>
                            <a:srgbClr val="000000"/>
                          </a:solidFill>
                          <a:effectLst/>
                          <a:latin typeface="맑은 고딕"/>
                        </a:rPr>
                        <a:t>18,368</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FCD5B4"/>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r>
              <a:tr h="108195">
                <a:tc gridSpan="18">
                  <a:txBody>
                    <a:bodyPr/>
                    <a:lstStyle/>
                    <a:p>
                      <a:pPr algn="ctr" fontAlgn="ctr"/>
                      <a:r>
                        <a:rPr lang="en-US" altLang="ko-KR" sz="1100" b="0" i="0" u="none" strike="noStrike" dirty="0">
                          <a:solidFill>
                            <a:srgbClr val="000000"/>
                          </a:solidFill>
                          <a:effectLst/>
                          <a:latin typeface="맑은 고딕"/>
                        </a:rPr>
                        <a:t>27,588</a:t>
                      </a:r>
                    </a:p>
                  </a:txBody>
                  <a:tcPr marL="0" marR="0" marT="0" marB="0" anchor="ctr">
                    <a:lnL w="12700" cap="flat" cmpd="sng" algn="ctr">
                      <a:solidFill>
                        <a:schemeClr val="bg2">
                          <a:lumMod val="50000"/>
                        </a:schemeClr>
                      </a:solidFill>
                      <a:prstDash val="solid"/>
                      <a:round/>
                      <a:headEnd type="none" w="med" len="med"/>
                      <a:tailEnd type="none" w="med" len="med"/>
                    </a:lnL>
                    <a:lnR w="12700" cap="flat" cmpd="sng" algn="ctr">
                      <a:solidFill>
                        <a:schemeClr val="bg2">
                          <a:lumMod val="50000"/>
                        </a:schemeClr>
                      </a:solidFill>
                      <a:prstDash val="solid"/>
                      <a:round/>
                      <a:headEnd type="none" w="med" len="med"/>
                      <a:tailEnd type="none" w="med" len="med"/>
                    </a:lnR>
                    <a:lnT w="12700" cap="flat" cmpd="sng" algn="ctr">
                      <a:solidFill>
                        <a:schemeClr val="bg2">
                          <a:lumMod val="50000"/>
                        </a:schemeClr>
                      </a:solidFill>
                      <a:prstDash val="solid"/>
                      <a:round/>
                      <a:headEnd type="none" w="med" len="med"/>
                      <a:tailEnd type="none" w="med" len="med"/>
                    </a:lnT>
                    <a:lnB w="12700" cap="flat" cmpd="sng" algn="ctr">
                      <a:solidFill>
                        <a:schemeClr val="bg2">
                          <a:lumMod val="50000"/>
                        </a:schemeClr>
                      </a:solidFill>
                      <a:prstDash val="solid"/>
                      <a:round/>
                      <a:headEnd type="none" w="med" len="med"/>
                      <a:tailEnd type="none" w="med" len="med"/>
                    </a:lnB>
                    <a:solidFill>
                      <a:srgbClr val="D99795"/>
                    </a:solidFill>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c hMerge="1">
                  <a:txBody>
                    <a:bodyPr/>
                    <a:lstStyle/>
                    <a:p>
                      <a:pPr latinLnBrk="1"/>
                      <a:endParaRPr lang="ko-KR" altLang="en-US"/>
                    </a:p>
                  </a:txBody>
                  <a:tcPr/>
                </a:tc>
              </a:tr>
            </a:tbl>
          </a:graphicData>
        </a:graphic>
      </p:graphicFrame>
      <p:grpSp>
        <p:nvGrpSpPr>
          <p:cNvPr id="3" name="그룹 57"/>
          <p:cNvGrpSpPr/>
          <p:nvPr/>
        </p:nvGrpSpPr>
        <p:grpSpPr>
          <a:xfrm>
            <a:off x="0" y="5610579"/>
            <a:ext cx="2000232" cy="853401"/>
            <a:chOff x="3071802" y="5643578"/>
            <a:chExt cx="571504" cy="500066"/>
          </a:xfrm>
        </p:grpSpPr>
        <p:sp>
          <p:nvSpPr>
            <p:cNvPr id="59" name="오각형 58"/>
            <p:cNvSpPr/>
            <p:nvPr/>
          </p:nvSpPr>
          <p:spPr>
            <a:xfrm>
              <a:off x="3071802" y="5643578"/>
              <a:ext cx="571504" cy="500066"/>
            </a:xfrm>
            <a:prstGeom prst="homePlat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ko-KR" altLang="en-US" dirty="0"/>
            </a:p>
          </p:txBody>
        </p:sp>
        <p:sp>
          <p:nvSpPr>
            <p:cNvPr id="62" name="TextBox 61"/>
            <p:cNvSpPr txBox="1"/>
            <p:nvPr/>
          </p:nvSpPr>
          <p:spPr>
            <a:xfrm>
              <a:off x="3128952" y="5727300"/>
              <a:ext cx="493943" cy="324625"/>
            </a:xfrm>
            <a:prstGeom prst="rect">
              <a:avLst/>
            </a:prstGeom>
            <a:noFill/>
          </p:spPr>
          <p:txBody>
            <a:bodyPr wrap="square" rtlCol="0" anchor="ctr">
              <a:spAutoFit/>
            </a:bodyPr>
            <a:lstStyle/>
            <a:p>
              <a:pPr algn="ctr"/>
              <a:r>
                <a:rPr lang="en-US" altLang="ko-KR" sz="1200" b="1" dirty="0" smtClean="0"/>
                <a:t>Jan~ June 2012</a:t>
              </a:r>
              <a:r>
                <a:rPr lang="ko-KR" altLang="en-US" sz="1200" b="1" dirty="0" smtClean="0"/>
                <a:t> </a:t>
              </a:r>
              <a:endParaRPr lang="en-US" altLang="ko-KR" sz="1200" b="1" dirty="0" smtClean="0"/>
            </a:p>
            <a:p>
              <a:pPr algn="ctr"/>
              <a:r>
                <a:rPr lang="en-US" altLang="ko-KR" sz="900" b="1" dirty="0" smtClean="0"/>
                <a:t>Average </a:t>
              </a:r>
              <a:r>
                <a:rPr lang="en-US" altLang="ko-KR" sz="900" b="1" dirty="0" smtClean="0"/>
                <a:t>N</a:t>
              </a:r>
              <a:r>
                <a:rPr lang="en-US" altLang="ko-KR" sz="900" b="1" dirty="0" smtClean="0"/>
                <a:t>umber of Attendants by Age </a:t>
              </a:r>
              <a:r>
                <a:rPr lang="en-US" altLang="ko-KR" sz="900" b="1" dirty="0" smtClean="0"/>
                <a:t>G</a:t>
              </a:r>
              <a:r>
                <a:rPr lang="en-US" altLang="ko-KR" sz="900" b="1" dirty="0" smtClean="0"/>
                <a:t>roup</a:t>
              </a:r>
              <a:endParaRPr lang="en-US" altLang="ko-KR" sz="900" b="1" dirty="0" smtClean="0"/>
            </a:p>
          </p:txBody>
        </p:sp>
      </p:grpSp>
      <p:sp>
        <p:nvSpPr>
          <p:cNvPr id="67" name="직사각형 66"/>
          <p:cNvSpPr/>
          <p:nvPr/>
        </p:nvSpPr>
        <p:spPr>
          <a:xfrm>
            <a:off x="8172400" y="1500174"/>
            <a:ext cx="971600" cy="228825"/>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050" b="1" dirty="0" smtClean="0">
                <a:solidFill>
                  <a:schemeClr val="tx1"/>
                </a:solidFill>
              </a:rPr>
              <a:t>18,368</a:t>
            </a:r>
            <a:r>
              <a:rPr lang="ko-KR" altLang="en-US" sz="1050" b="1" dirty="0" smtClean="0">
                <a:solidFill>
                  <a:schemeClr val="tx1"/>
                </a:solidFill>
              </a:rPr>
              <a:t> </a:t>
            </a:r>
            <a:r>
              <a:rPr lang="en-US" altLang="ko-KR" sz="1050" b="1" dirty="0" smtClean="0">
                <a:solidFill>
                  <a:schemeClr val="tx1"/>
                </a:solidFill>
              </a:rPr>
              <a:t>Attendants</a:t>
            </a:r>
            <a:endParaRPr lang="ko-KR" altLang="en-US" sz="1050" b="1" dirty="0">
              <a:solidFill>
                <a:schemeClr val="tx1"/>
              </a:solidFill>
            </a:endParaRPr>
          </a:p>
        </p:txBody>
      </p:sp>
      <p:grpSp>
        <p:nvGrpSpPr>
          <p:cNvPr id="4" name="그룹 28"/>
          <p:cNvGrpSpPr/>
          <p:nvPr/>
        </p:nvGrpSpPr>
        <p:grpSpPr>
          <a:xfrm>
            <a:off x="1138210" y="801184"/>
            <a:ext cx="7898287" cy="4572032"/>
            <a:chOff x="1572874" y="676936"/>
            <a:chExt cx="7726140" cy="4572032"/>
          </a:xfrm>
        </p:grpSpPr>
        <p:grpSp>
          <p:nvGrpSpPr>
            <p:cNvPr id="5" name="그룹 27"/>
            <p:cNvGrpSpPr/>
            <p:nvPr/>
          </p:nvGrpSpPr>
          <p:grpSpPr>
            <a:xfrm>
              <a:off x="1572874" y="676936"/>
              <a:ext cx="6763847" cy="4572032"/>
              <a:chOff x="1572874" y="676936"/>
              <a:chExt cx="6763847" cy="4572032"/>
            </a:xfrm>
          </p:grpSpPr>
          <p:grpSp>
            <p:nvGrpSpPr>
              <p:cNvPr id="6" name="그룹 72"/>
              <p:cNvGrpSpPr/>
              <p:nvPr/>
            </p:nvGrpSpPr>
            <p:grpSpPr>
              <a:xfrm>
                <a:off x="1572874" y="676936"/>
                <a:ext cx="6763847" cy="4527285"/>
                <a:chOff x="1923821" y="1021984"/>
                <a:chExt cx="6512121" cy="4527285"/>
              </a:xfrm>
            </p:grpSpPr>
            <p:grpSp>
              <p:nvGrpSpPr>
                <p:cNvPr id="8" name="그룹 54"/>
                <p:cNvGrpSpPr/>
                <p:nvPr/>
              </p:nvGrpSpPr>
              <p:grpSpPr>
                <a:xfrm>
                  <a:off x="1923821" y="1021984"/>
                  <a:ext cx="6512121" cy="4527285"/>
                  <a:chOff x="1923821" y="1021984"/>
                  <a:chExt cx="6512121" cy="4527285"/>
                </a:xfrm>
              </p:grpSpPr>
              <p:grpSp>
                <p:nvGrpSpPr>
                  <p:cNvPr id="13" name="그룹 12"/>
                  <p:cNvGrpSpPr/>
                  <p:nvPr/>
                </p:nvGrpSpPr>
                <p:grpSpPr>
                  <a:xfrm>
                    <a:off x="1923821" y="1021984"/>
                    <a:ext cx="6512121" cy="4480256"/>
                    <a:chOff x="2329765" y="736232"/>
                    <a:chExt cx="6200960" cy="4480256"/>
                  </a:xfrm>
                </p:grpSpPr>
                <p:cxnSp>
                  <p:nvCxnSpPr>
                    <p:cNvPr id="7" name="직선 연결선 6"/>
                    <p:cNvCxnSpPr/>
                    <p:nvPr/>
                  </p:nvCxnSpPr>
                  <p:spPr>
                    <a:xfrm flipV="1">
                      <a:off x="8530725" y="736232"/>
                      <a:ext cx="0" cy="448025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flipH="1" flipV="1">
                      <a:off x="5111924" y="843844"/>
                      <a:ext cx="3080" cy="436016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직사각형 9"/>
                    <p:cNvSpPr/>
                    <p:nvPr/>
                  </p:nvSpPr>
                  <p:spPr>
                    <a:xfrm>
                      <a:off x="5986460" y="782318"/>
                      <a:ext cx="455947" cy="246323"/>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sz="1000" dirty="0" smtClean="0"/>
                        <a:t>2010</a:t>
                      </a:r>
                      <a:endParaRPr lang="ko-KR" sz="1000" dirty="0"/>
                    </a:p>
                  </p:txBody>
                </p:sp>
                <p:sp>
                  <p:nvSpPr>
                    <p:cNvPr id="11" name="직사각형 10"/>
                    <p:cNvSpPr/>
                    <p:nvPr/>
                  </p:nvSpPr>
                  <p:spPr>
                    <a:xfrm>
                      <a:off x="4064763" y="782319"/>
                      <a:ext cx="455870" cy="246323"/>
                    </a:xfrm>
                    <a:prstGeom prst="rect">
                      <a:avLst/>
                    </a:prstGeom>
                    <a:solidFill>
                      <a:srgbClr val="4F81BD"/>
                    </a:solidFill>
                    <a:ln w="25400" cap="flat" cmpd="sng" algn="ctr">
                      <a:solidFill>
                        <a:schemeClr val="tx2">
                          <a:lumMod val="60000"/>
                          <a:lumOff val="4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sz="1000" dirty="0" smtClean="0"/>
                        <a:t>2009</a:t>
                      </a:r>
                      <a:endParaRPr lang="ko-KR" sz="1000" dirty="0"/>
                    </a:p>
                  </p:txBody>
                </p:sp>
                <p:sp>
                  <p:nvSpPr>
                    <p:cNvPr id="12" name="직사각형 11"/>
                    <p:cNvSpPr/>
                    <p:nvPr/>
                  </p:nvSpPr>
                  <p:spPr>
                    <a:xfrm>
                      <a:off x="2329765" y="782319"/>
                      <a:ext cx="455947" cy="246323"/>
                    </a:xfrm>
                    <a:prstGeom prst="rect">
                      <a:avLst/>
                    </a:prstGeom>
                    <a:solidFill>
                      <a:srgbClr val="4F81BD"/>
                    </a:solidFill>
                    <a:ln w="25400" cap="flat" cmpd="sng" algn="ctr">
                      <a:solidFill>
                        <a:schemeClr val="tx2">
                          <a:lumMod val="60000"/>
                          <a:lumOff val="4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sz="1000" dirty="0" smtClean="0"/>
                        <a:t>2008</a:t>
                      </a:r>
                      <a:endParaRPr lang="ko-KR" sz="1000" dirty="0"/>
                    </a:p>
                  </p:txBody>
                </p:sp>
              </p:grpSp>
              <p:cxnSp>
                <p:nvCxnSpPr>
                  <p:cNvPr id="53" name="직선 연결선 52"/>
                  <p:cNvCxnSpPr/>
                  <p:nvPr/>
                </p:nvCxnSpPr>
                <p:spPr>
                  <a:xfrm rot="5400000" flipH="1" flipV="1">
                    <a:off x="4390470" y="3298972"/>
                    <a:ext cx="4500594"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직사각형 71"/>
                <p:cNvSpPr/>
                <p:nvPr/>
              </p:nvSpPr>
              <p:spPr>
                <a:xfrm>
                  <a:off x="7531361" y="1057512"/>
                  <a:ext cx="474719" cy="246323"/>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sz="900" dirty="0" smtClean="0"/>
                    <a:t>2011</a:t>
                  </a:r>
                  <a:endParaRPr lang="ko-KR" sz="900" dirty="0"/>
                </a:p>
              </p:txBody>
            </p:sp>
          </p:grpSp>
          <p:cxnSp>
            <p:nvCxnSpPr>
              <p:cNvPr id="46" name="직선 연결선 45"/>
              <p:cNvCxnSpPr/>
              <p:nvPr/>
            </p:nvCxnSpPr>
            <p:spPr>
              <a:xfrm flipH="1" flipV="1">
                <a:off x="2748227" y="877570"/>
                <a:ext cx="1" cy="4371398"/>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8" name="직사각형 67"/>
            <p:cNvSpPr/>
            <p:nvPr/>
          </p:nvSpPr>
          <p:spPr>
            <a:xfrm>
              <a:off x="8848195" y="712464"/>
              <a:ext cx="450819" cy="246323"/>
            </a:xfrm>
            <a:prstGeom prst="rect">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sz="900" dirty="0" smtClean="0"/>
                <a:t>2012</a:t>
              </a:r>
              <a:endParaRPr lang="ko-KR" sz="900" dirty="0"/>
            </a:p>
          </p:txBody>
        </p:sp>
      </p:grpSp>
      <p:sp>
        <p:nvSpPr>
          <p:cNvPr id="38" name="타원 37"/>
          <p:cNvSpPr/>
          <p:nvPr/>
        </p:nvSpPr>
        <p:spPr>
          <a:xfrm>
            <a:off x="88197" y="137436"/>
            <a:ext cx="1584176" cy="3693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200" b="1" dirty="0" smtClean="0"/>
              <a:t>Worship</a:t>
            </a:r>
          </a:p>
          <a:p>
            <a:pPr algn="ctr"/>
            <a:r>
              <a:rPr lang="en-US" altLang="ko-KR" sz="1200" b="1" dirty="0" smtClean="0"/>
              <a:t>Attendants</a:t>
            </a:r>
            <a:endParaRPr lang="ko-KR" altLang="en-US" sz="1200" b="1" dirty="0"/>
          </a:p>
        </p:txBody>
      </p:sp>
      <p:sp>
        <p:nvSpPr>
          <p:cNvPr id="15" name="직사각형 14"/>
          <p:cNvSpPr/>
          <p:nvPr/>
        </p:nvSpPr>
        <p:spPr>
          <a:xfrm>
            <a:off x="4471638" y="6200078"/>
            <a:ext cx="4449337" cy="16726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cxnSp>
        <p:nvCxnSpPr>
          <p:cNvPr id="41" name="직선 연결선 40"/>
          <p:cNvCxnSpPr/>
          <p:nvPr/>
        </p:nvCxnSpPr>
        <p:spPr>
          <a:xfrm flipH="1">
            <a:off x="2339752" y="3272790"/>
            <a:ext cx="6696746" cy="2669"/>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43" name="아래쪽 화살표 42"/>
          <p:cNvSpPr/>
          <p:nvPr/>
        </p:nvSpPr>
        <p:spPr>
          <a:xfrm rot="10800000">
            <a:off x="8492347" y="1800808"/>
            <a:ext cx="428628" cy="1438739"/>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ko-KR" altLang="en-US"/>
          </a:p>
        </p:txBody>
      </p:sp>
      <p:grpSp>
        <p:nvGrpSpPr>
          <p:cNvPr id="16" name="그룹 45"/>
          <p:cNvGrpSpPr/>
          <p:nvPr/>
        </p:nvGrpSpPr>
        <p:grpSpPr>
          <a:xfrm>
            <a:off x="6786578" y="2045406"/>
            <a:ext cx="1708160" cy="1727341"/>
            <a:chOff x="1665704" y="1765479"/>
            <a:chExt cx="1506345" cy="1813706"/>
          </a:xfrm>
        </p:grpSpPr>
        <p:sp>
          <p:nvSpPr>
            <p:cNvPr id="45" name="포인트가 12개인 별 44"/>
            <p:cNvSpPr/>
            <p:nvPr/>
          </p:nvSpPr>
          <p:spPr>
            <a:xfrm>
              <a:off x="1829323" y="1765479"/>
              <a:ext cx="1342726" cy="1393482"/>
            </a:xfrm>
            <a:prstGeom prst="star1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800" b="1" dirty="0"/>
            </a:p>
          </p:txBody>
        </p:sp>
        <p:sp>
          <p:nvSpPr>
            <p:cNvPr id="47" name="TextBox 46"/>
            <p:cNvSpPr txBox="1"/>
            <p:nvPr/>
          </p:nvSpPr>
          <p:spPr>
            <a:xfrm>
              <a:off x="1665704" y="2060309"/>
              <a:ext cx="1498480" cy="1518876"/>
            </a:xfrm>
            <a:prstGeom prst="rect">
              <a:avLst/>
            </a:prstGeom>
            <a:noFill/>
          </p:spPr>
          <p:txBody>
            <a:bodyPr wrap="square" rtlCol="0">
              <a:spAutoFit/>
            </a:bodyPr>
            <a:lstStyle/>
            <a:p>
              <a:pPr algn="ctr"/>
              <a:r>
                <a:rPr lang="en-US" altLang="ko-KR" sz="1000" dirty="0" smtClean="0"/>
                <a:t>2008</a:t>
              </a:r>
              <a:r>
                <a:rPr lang="ko-KR" altLang="en-US" sz="1000" dirty="0" smtClean="0"/>
                <a:t> </a:t>
              </a:r>
              <a:r>
                <a:rPr lang="en-US" altLang="ko-KR" sz="1000" dirty="0" smtClean="0"/>
                <a:t>vs2012</a:t>
              </a:r>
              <a:endParaRPr lang="en-US" altLang="ko-KR" sz="1000" dirty="0"/>
            </a:p>
            <a:p>
              <a:pPr algn="ctr"/>
              <a:r>
                <a:rPr lang="en-US" altLang="ko-KR" sz="1000" dirty="0" smtClean="0"/>
                <a:t>Monthly Average Number of Attendants</a:t>
              </a:r>
              <a:endParaRPr lang="en-US" altLang="ko-KR" sz="1000" dirty="0"/>
            </a:p>
            <a:p>
              <a:pPr algn="ctr"/>
              <a:r>
                <a:rPr lang="en-US" altLang="ko-KR" sz="1400" b="1" dirty="0" smtClean="0"/>
                <a:t>Increased by 41.</a:t>
              </a:r>
              <a:r>
                <a:rPr lang="en-US" altLang="ko-KR" sz="1100" b="1" dirty="0" smtClean="0"/>
                <a:t>1</a:t>
              </a:r>
              <a:r>
                <a:rPr lang="en-US" altLang="ko-KR" sz="1400" b="1" dirty="0" smtClean="0"/>
                <a:t>%</a:t>
              </a:r>
              <a:endParaRPr lang="en-US" altLang="ko-KR" sz="1400" b="1" dirty="0"/>
            </a:p>
            <a:p>
              <a:pPr algn="ctr"/>
              <a:r>
                <a:rPr lang="en-US" altLang="ko-KR" sz="900" dirty="0" smtClean="0"/>
                <a:t>(</a:t>
              </a:r>
              <a:r>
                <a:rPr lang="en-US" altLang="ko-KR" sz="900" dirty="0" smtClean="0"/>
                <a:t>Increase by </a:t>
              </a:r>
              <a:endParaRPr lang="en-US" altLang="ko-KR" sz="900" dirty="0" smtClean="0"/>
            </a:p>
            <a:p>
              <a:pPr algn="ctr"/>
              <a:r>
                <a:rPr lang="en-US" altLang="ko-KR" sz="900" dirty="0" smtClean="0"/>
                <a:t>5,352</a:t>
              </a:r>
              <a:r>
                <a:rPr lang="ko-KR" altLang="en-US" sz="900" dirty="0" smtClean="0"/>
                <a:t> </a:t>
              </a:r>
              <a:r>
                <a:rPr lang="en-US" altLang="ko-KR" sz="900" dirty="0" smtClean="0"/>
                <a:t>attendants</a:t>
              </a:r>
              <a:r>
                <a:rPr lang="en-US" altLang="ko-KR" sz="900" dirty="0" smtClean="0"/>
                <a:t>)</a:t>
              </a:r>
              <a:endParaRPr lang="ko-KR" altLang="en-US" sz="1200" dirty="0"/>
            </a:p>
            <a:p>
              <a:pPr algn="ctr"/>
              <a:endParaRPr lang="ko-KR" altLang="en-US" sz="1200" b="1" dirty="0"/>
            </a:p>
          </p:txBody>
        </p:sp>
      </p:grpSp>
      <p:sp>
        <p:nvSpPr>
          <p:cNvPr id="39" name="직사각형 38"/>
          <p:cNvSpPr/>
          <p:nvPr/>
        </p:nvSpPr>
        <p:spPr>
          <a:xfrm>
            <a:off x="5962560" y="3824188"/>
            <a:ext cx="2324216" cy="1176447"/>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altLang="ko-KR" sz="1000" b="1" dirty="0" smtClean="0"/>
              <a:t>Yearly Average Number of Worship Attendants</a:t>
            </a:r>
            <a:endParaRPr lang="en-US" altLang="ko-KR" sz="1000" b="1" dirty="0" smtClean="0"/>
          </a:p>
          <a:p>
            <a:r>
              <a:rPr lang="en-US" altLang="ko-KR" sz="1000" b="1" dirty="0" smtClean="0"/>
              <a:t>2008: 13,016 Attendants</a:t>
            </a:r>
            <a:endParaRPr lang="en-US" altLang="ko-KR" sz="1000" b="1" dirty="0" smtClean="0"/>
          </a:p>
          <a:p>
            <a:r>
              <a:rPr lang="en-US" altLang="ko-KR" sz="1000" b="1" dirty="0" smtClean="0"/>
              <a:t>2009: 16,946</a:t>
            </a:r>
            <a:r>
              <a:rPr lang="ko-KR" altLang="en-US" sz="1000" b="1" dirty="0" smtClean="0"/>
              <a:t> </a:t>
            </a:r>
            <a:r>
              <a:rPr lang="en-US" altLang="ko-KR" sz="1000" b="1" dirty="0" smtClean="0"/>
              <a:t>Attendants</a:t>
            </a:r>
            <a:endParaRPr lang="en-US" altLang="ko-KR" sz="1000" b="1" dirty="0" smtClean="0"/>
          </a:p>
          <a:p>
            <a:r>
              <a:rPr lang="en-US" altLang="ko-KR" sz="1000" b="1" dirty="0" smtClean="0"/>
              <a:t>2010: 16,868</a:t>
            </a:r>
            <a:r>
              <a:rPr lang="ko-KR" altLang="en-US" sz="1000" b="1" dirty="0" smtClean="0"/>
              <a:t> </a:t>
            </a:r>
            <a:r>
              <a:rPr lang="en-US" altLang="ko-KR" sz="1000" b="1" dirty="0" smtClean="0"/>
              <a:t>Attendants</a:t>
            </a:r>
            <a:endParaRPr lang="en-US" altLang="ko-KR" sz="1000" b="1" dirty="0" smtClean="0"/>
          </a:p>
          <a:p>
            <a:r>
              <a:rPr lang="en-US" altLang="ko-KR" sz="1000" b="1" dirty="0" smtClean="0"/>
              <a:t>2011</a:t>
            </a:r>
            <a:r>
              <a:rPr lang="en-US" altLang="ko-KR" sz="1000" b="1" dirty="0" smtClean="0"/>
              <a:t>: </a:t>
            </a:r>
            <a:r>
              <a:rPr lang="en-US" altLang="ko-KR" sz="1000" b="1" dirty="0" smtClean="0"/>
              <a:t>17,839Attendants</a:t>
            </a:r>
            <a:endParaRPr lang="en-US" altLang="ko-KR" sz="1000" b="1" dirty="0" smtClean="0"/>
          </a:p>
          <a:p>
            <a:r>
              <a:rPr lang="en-US" altLang="ko-KR" sz="1000" b="1" dirty="0" smtClean="0"/>
              <a:t>2012: 18,368</a:t>
            </a:r>
            <a:r>
              <a:rPr lang="ko-KR" altLang="en-US" sz="1000" b="1" dirty="0" smtClean="0"/>
              <a:t> </a:t>
            </a:r>
            <a:r>
              <a:rPr lang="en-US" altLang="ko-KR" sz="800" b="1" dirty="0" smtClean="0"/>
              <a:t>Attendants </a:t>
            </a:r>
            <a:r>
              <a:rPr lang="en-US" altLang="ko-KR" sz="700" b="1" dirty="0" smtClean="0"/>
              <a:t>(Jan~ June)</a:t>
            </a:r>
            <a:endParaRPr lang="ko-KR" altLang="en-US" sz="700" b="1" dirty="0"/>
          </a:p>
        </p:txBody>
      </p:sp>
      <p:sp>
        <p:nvSpPr>
          <p:cNvPr id="29" name="TextBox 28"/>
          <p:cNvSpPr txBox="1"/>
          <p:nvPr/>
        </p:nvSpPr>
        <p:spPr>
          <a:xfrm>
            <a:off x="2267744" y="6597352"/>
            <a:ext cx="4090206" cy="215444"/>
          </a:xfrm>
          <a:prstGeom prst="rect">
            <a:avLst/>
          </a:prstGeom>
          <a:noFill/>
        </p:spPr>
        <p:txBody>
          <a:bodyPr wrap="square" rtlCol="0">
            <a:spAutoFit/>
          </a:bodyPr>
          <a:lstStyle/>
          <a:p>
            <a:r>
              <a:rPr lang="en-US" altLang="ko-KR" sz="800" dirty="0" smtClean="0"/>
              <a:t>※ </a:t>
            </a:r>
            <a:r>
              <a:rPr lang="en-US" altLang="ko-KR" sz="800" dirty="0" smtClean="0"/>
              <a:t>Number of Attendants </a:t>
            </a:r>
            <a:r>
              <a:rPr lang="en-US" altLang="ko-KR" sz="800" dirty="0" smtClean="0"/>
              <a:t>(20</a:t>
            </a:r>
            <a:r>
              <a:rPr lang="en-US" altLang="ko-KR" sz="800" dirty="0" smtClean="0"/>
              <a:t>yrs</a:t>
            </a:r>
            <a:r>
              <a:rPr lang="en-US" altLang="ko-KR" sz="800" dirty="0" smtClean="0"/>
              <a:t>) working with Sung-</a:t>
            </a:r>
            <a:r>
              <a:rPr lang="en-US" altLang="ko-KR" sz="800" dirty="0" err="1" smtClean="0"/>
              <a:t>Hwa</a:t>
            </a:r>
            <a:r>
              <a:rPr lang="en-US" altLang="ko-KR" sz="800" dirty="0" smtClean="0"/>
              <a:t>: 198</a:t>
            </a:r>
            <a:r>
              <a:rPr lang="ko-KR" altLang="en-US" sz="800" dirty="0" smtClean="0"/>
              <a:t> </a:t>
            </a:r>
            <a:r>
              <a:rPr lang="en-US" altLang="ko-KR" sz="800" dirty="0" smtClean="0"/>
              <a:t>attendants</a:t>
            </a:r>
            <a:endParaRPr lang="ko-KR" altLang="en-US" sz="800" dirty="0"/>
          </a:p>
        </p:txBody>
      </p:sp>
      <p:grpSp>
        <p:nvGrpSpPr>
          <p:cNvPr id="19" name="그룹 18"/>
          <p:cNvGrpSpPr/>
          <p:nvPr/>
        </p:nvGrpSpPr>
        <p:grpSpPr>
          <a:xfrm>
            <a:off x="3200390" y="1273244"/>
            <a:ext cx="5880383" cy="783820"/>
            <a:chOff x="3200390" y="1273244"/>
            <a:chExt cx="5880383" cy="783820"/>
          </a:xfrm>
        </p:grpSpPr>
        <p:grpSp>
          <p:nvGrpSpPr>
            <p:cNvPr id="55" name="그룹 54"/>
            <p:cNvGrpSpPr/>
            <p:nvPr/>
          </p:nvGrpSpPr>
          <p:grpSpPr>
            <a:xfrm>
              <a:off x="3200390" y="1412776"/>
              <a:ext cx="4595155" cy="644288"/>
              <a:chOff x="5472251" y="1418148"/>
              <a:chExt cx="4595155" cy="644288"/>
            </a:xfrm>
          </p:grpSpPr>
          <p:sp>
            <p:nvSpPr>
              <p:cNvPr id="58" name="TextBox 57"/>
              <p:cNvSpPr txBox="1"/>
              <p:nvPr/>
            </p:nvSpPr>
            <p:spPr>
              <a:xfrm>
                <a:off x="5472251" y="1659016"/>
                <a:ext cx="667737" cy="261610"/>
              </a:xfrm>
              <a:prstGeom prst="rect">
                <a:avLst/>
              </a:prstGeom>
              <a:noFill/>
            </p:spPr>
            <p:txBody>
              <a:bodyPr wrap="square" rtlCol="0">
                <a:spAutoFit/>
              </a:bodyPr>
              <a:lstStyle/>
              <a:p>
                <a:pPr algn="r"/>
                <a:r>
                  <a:rPr lang="en-US" altLang="ko-KR" sz="1100" dirty="0" smtClean="0"/>
                  <a:t>+30.2%</a:t>
                </a:r>
                <a:endParaRPr lang="ko-KR" altLang="en-US" sz="1100" dirty="0"/>
              </a:p>
            </p:txBody>
          </p:sp>
          <p:sp>
            <p:nvSpPr>
              <p:cNvPr id="61" name="TextBox 60"/>
              <p:cNvSpPr txBox="1"/>
              <p:nvPr/>
            </p:nvSpPr>
            <p:spPr>
              <a:xfrm>
                <a:off x="7278197" y="1800826"/>
                <a:ext cx="677794" cy="261610"/>
              </a:xfrm>
              <a:prstGeom prst="rect">
                <a:avLst/>
              </a:prstGeom>
              <a:noFill/>
            </p:spPr>
            <p:txBody>
              <a:bodyPr wrap="square" rtlCol="0">
                <a:spAutoFit/>
              </a:bodyPr>
              <a:lstStyle/>
              <a:p>
                <a:pPr algn="r"/>
                <a:r>
                  <a:rPr lang="en-US" altLang="ko-KR" sz="1100" dirty="0" smtClean="0"/>
                  <a:t>-0.5%</a:t>
                </a:r>
                <a:endParaRPr lang="ko-KR" altLang="en-US" sz="1100" dirty="0"/>
              </a:p>
            </p:txBody>
          </p:sp>
          <p:sp>
            <p:nvSpPr>
              <p:cNvPr id="63" name="TextBox 62"/>
              <p:cNvSpPr txBox="1"/>
              <p:nvPr/>
            </p:nvSpPr>
            <p:spPr>
              <a:xfrm>
                <a:off x="9390007" y="1418148"/>
                <a:ext cx="677399" cy="261610"/>
              </a:xfrm>
              <a:prstGeom prst="rect">
                <a:avLst/>
              </a:prstGeom>
              <a:noFill/>
            </p:spPr>
            <p:txBody>
              <a:bodyPr wrap="square" rtlCol="0">
                <a:spAutoFit/>
              </a:bodyPr>
              <a:lstStyle/>
              <a:p>
                <a:pPr algn="r"/>
                <a:r>
                  <a:rPr lang="en-US" altLang="ko-KR" sz="1100" dirty="0" smtClean="0"/>
                  <a:t>+6.1%</a:t>
                </a:r>
                <a:endParaRPr lang="ko-KR" altLang="en-US" sz="1100" dirty="0"/>
              </a:p>
            </p:txBody>
          </p:sp>
        </p:grpSp>
        <p:sp>
          <p:nvSpPr>
            <p:cNvPr id="65" name="TextBox 64"/>
            <p:cNvSpPr txBox="1"/>
            <p:nvPr/>
          </p:nvSpPr>
          <p:spPr>
            <a:xfrm>
              <a:off x="8403374" y="1273244"/>
              <a:ext cx="677399" cy="261610"/>
            </a:xfrm>
            <a:prstGeom prst="rect">
              <a:avLst/>
            </a:prstGeom>
            <a:noFill/>
          </p:spPr>
          <p:txBody>
            <a:bodyPr wrap="square" rtlCol="0">
              <a:spAutoFit/>
            </a:bodyPr>
            <a:lstStyle/>
            <a:p>
              <a:pPr algn="r"/>
              <a:r>
                <a:rPr lang="en-US" altLang="ko-KR" sz="1100" dirty="0" smtClean="0"/>
                <a:t>+2.6%</a:t>
              </a:r>
              <a:endParaRPr lang="ko-KR" altLang="en-US" sz="1100" dirty="0"/>
            </a:p>
          </p:txBody>
        </p:sp>
      </p:grpSp>
    </p:spTree>
    <p:extLst>
      <p:ext uri="{BB962C8B-B14F-4D97-AF65-F5344CB8AC3E}">
        <p14:creationId xmlns="" xmlns:p14="http://schemas.microsoft.com/office/powerpoint/2010/main" val="46753001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left)">
                                      <p:cBhvr>
                                        <p:cTn id="11" dur="500"/>
                                        <p:tgtEl>
                                          <p:spTgt spid="6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250"/>
                                        <p:tgtEl>
                                          <p:spTgt spid="30"/>
                                        </p:tgtEl>
                                      </p:cBhvr>
                                    </p:animEffect>
                                  </p:childTnLst>
                                </p:cTn>
                              </p:par>
                            </p:childTnLst>
                          </p:cTn>
                        </p:par>
                        <p:par>
                          <p:cTn id="24" fill="hold">
                            <p:stCondLst>
                              <p:cond delay="2250"/>
                            </p:stCondLst>
                            <p:childTnLst>
                              <p:par>
                                <p:cTn id="25" presetID="2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par>
                          <p:cTn id="28" fill="hold">
                            <p:stCondLst>
                              <p:cond delay="2750"/>
                            </p:stCondLst>
                            <p:childTnLst>
                              <p:par>
                                <p:cTn id="29" presetID="22" presetClass="entr" presetSubtype="4"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250"/>
                                        <p:tgtEl>
                                          <p:spTgt spid="34"/>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childTnLst>
                          </p:cTn>
                        </p:par>
                        <p:par>
                          <p:cTn id="36" fill="hold">
                            <p:stCondLst>
                              <p:cond delay="3500"/>
                            </p:stCondLst>
                            <p:childTnLst>
                              <p:par>
                                <p:cTn id="37" presetID="22" presetClass="entr" presetSubtype="4"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250"/>
                                        <p:tgtEl>
                                          <p:spTgt spid="40"/>
                                        </p:tgtEl>
                                      </p:cBhvr>
                                    </p:animEffect>
                                  </p:childTnLst>
                                </p:cTn>
                              </p:par>
                            </p:childTnLst>
                          </p:cTn>
                        </p:par>
                        <p:par>
                          <p:cTn id="40" fill="hold">
                            <p:stCondLst>
                              <p:cond delay="3750"/>
                            </p:stCondLst>
                            <p:childTnLst>
                              <p:par>
                                <p:cTn id="41" presetID="22" presetClass="entr" presetSubtype="4"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10"/>
                                        <p:tgtEl>
                                          <p:spTgt spid="14"/>
                                        </p:tgtEl>
                                      </p:cBhvr>
                                    </p:animEffect>
                                  </p:childTnLst>
                                </p:cTn>
                              </p:par>
                            </p:childTnLst>
                          </p:cTn>
                        </p:par>
                        <p:par>
                          <p:cTn id="44" fill="hold">
                            <p:stCondLst>
                              <p:cond delay="3760"/>
                            </p:stCondLst>
                            <p:childTnLst>
                              <p:par>
                                <p:cTn id="45" presetID="22" presetClass="entr" presetSubtype="4"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250"/>
                                        <p:tgtEl>
                                          <p:spTgt spid="17"/>
                                        </p:tgtEl>
                                      </p:cBhvr>
                                    </p:animEffect>
                                  </p:childTnLst>
                                </p:cTn>
                              </p:par>
                            </p:childTnLst>
                          </p:cTn>
                        </p:par>
                        <p:par>
                          <p:cTn id="48" fill="hold">
                            <p:stCondLst>
                              <p:cond delay="4010"/>
                            </p:stCondLst>
                            <p:childTnLst>
                              <p:par>
                                <p:cTn id="49" presetID="22" presetClass="entr" presetSubtype="4"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down)">
                                      <p:cBhvr>
                                        <p:cTn id="51" dur="500"/>
                                        <p:tgtEl>
                                          <p:spTgt spid="60"/>
                                        </p:tgtEl>
                                      </p:cBhvr>
                                    </p:animEffect>
                                  </p:childTnLst>
                                </p:cTn>
                              </p:par>
                            </p:childTnLst>
                          </p:cTn>
                        </p:par>
                        <p:par>
                          <p:cTn id="52" fill="hold">
                            <p:stCondLst>
                              <p:cond delay="4510"/>
                            </p:stCondLst>
                            <p:childTnLst>
                              <p:par>
                                <p:cTn id="53" presetID="22" presetClass="entr" presetSubtype="4" fill="hold" grpId="0" nodeType="afterEffect">
                                  <p:stCondLst>
                                    <p:cond delay="0"/>
                                  </p:stCondLst>
                                  <p:childTnLst>
                                    <p:set>
                                      <p:cBhvr>
                                        <p:cTn id="54" dur="1" fill="hold">
                                          <p:stCondLst>
                                            <p:cond delay="0"/>
                                          </p:stCondLst>
                                        </p:cTn>
                                        <p:tgtEl>
                                          <p:spTgt spid="64"/>
                                        </p:tgtEl>
                                        <p:attrNameLst>
                                          <p:attrName>style.visibility</p:attrName>
                                        </p:attrNameLst>
                                      </p:cBhvr>
                                      <p:to>
                                        <p:strVal val="visible"/>
                                      </p:to>
                                    </p:set>
                                    <p:animEffect transition="in" filter="wipe(down)">
                                      <p:cBhvr>
                                        <p:cTn id="55" dur="250"/>
                                        <p:tgtEl>
                                          <p:spTgt spid="64"/>
                                        </p:tgtEl>
                                      </p:cBhvr>
                                    </p:animEffect>
                                  </p:childTnLst>
                                </p:cTn>
                              </p:par>
                            </p:childTnLst>
                          </p:cTn>
                        </p:par>
                        <p:par>
                          <p:cTn id="56" fill="hold">
                            <p:stCondLst>
                              <p:cond delay="4760"/>
                            </p:stCondLst>
                            <p:childTnLst>
                              <p:par>
                                <p:cTn id="57" presetID="22" presetClass="entr" presetSubtype="4" fill="hold"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down)">
                                      <p:cBhvr>
                                        <p:cTn id="59" dur="500"/>
                                        <p:tgtEl>
                                          <p:spTgt spid="50"/>
                                        </p:tgtEl>
                                      </p:cBhvr>
                                    </p:animEffect>
                                  </p:childTnLst>
                                </p:cTn>
                              </p:par>
                            </p:childTnLst>
                          </p:cTn>
                        </p:par>
                        <p:par>
                          <p:cTn id="60" fill="hold">
                            <p:stCondLst>
                              <p:cond delay="5260"/>
                            </p:stCondLst>
                            <p:childTnLst>
                              <p:par>
                                <p:cTn id="61" presetID="22" presetClass="entr" presetSubtype="4" fill="hold" grpId="0" nodeType="afterEffect">
                                  <p:stCondLst>
                                    <p:cond delay="0"/>
                                  </p:stCondLst>
                                  <p:childTnLst>
                                    <p:set>
                                      <p:cBhvr>
                                        <p:cTn id="62" dur="1" fill="hold">
                                          <p:stCondLst>
                                            <p:cond delay="0"/>
                                          </p:stCondLst>
                                        </p:cTn>
                                        <p:tgtEl>
                                          <p:spTgt spid="67"/>
                                        </p:tgtEl>
                                        <p:attrNameLst>
                                          <p:attrName>style.visibility</p:attrName>
                                        </p:attrNameLst>
                                      </p:cBhvr>
                                      <p:to>
                                        <p:strVal val="visible"/>
                                      </p:to>
                                    </p:set>
                                    <p:animEffect transition="in" filter="wipe(down)">
                                      <p:cBhvr>
                                        <p:cTn id="63" dur="250"/>
                                        <p:tgtEl>
                                          <p:spTgt spid="67"/>
                                        </p:tgtEl>
                                      </p:cBhvr>
                                    </p:animEffect>
                                  </p:childTnLst>
                                </p:cTn>
                              </p:par>
                            </p:childTnLst>
                          </p:cTn>
                        </p:par>
                        <p:par>
                          <p:cTn id="64" fill="hold">
                            <p:stCondLst>
                              <p:cond delay="5510"/>
                            </p:stCondLst>
                            <p:childTnLst>
                              <p:par>
                                <p:cTn id="65" presetID="22" presetClass="entr" presetSubtype="4" fill="hold"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par>
                          <p:cTn id="68" fill="hold">
                            <p:stCondLst>
                              <p:cond delay="6010"/>
                            </p:stCondLst>
                            <p:childTnLst>
                              <p:par>
                                <p:cTn id="69" presetID="55"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p:cTn id="71" dur="1000" fill="hold"/>
                                        <p:tgtEl>
                                          <p:spTgt spid="39"/>
                                        </p:tgtEl>
                                        <p:attrNameLst>
                                          <p:attrName>ppt_w</p:attrName>
                                        </p:attrNameLst>
                                      </p:cBhvr>
                                      <p:tavLst>
                                        <p:tav tm="0">
                                          <p:val>
                                            <p:strVal val="#ppt_w*0.70"/>
                                          </p:val>
                                        </p:tav>
                                        <p:tav tm="100000">
                                          <p:val>
                                            <p:strVal val="#ppt_w"/>
                                          </p:val>
                                        </p:tav>
                                      </p:tavLst>
                                    </p:anim>
                                    <p:anim calcmode="lin" valueType="num">
                                      <p:cBhvr>
                                        <p:cTn id="72" dur="1000" fill="hold"/>
                                        <p:tgtEl>
                                          <p:spTgt spid="39"/>
                                        </p:tgtEl>
                                        <p:attrNameLst>
                                          <p:attrName>ppt_h</p:attrName>
                                        </p:attrNameLst>
                                      </p:cBhvr>
                                      <p:tavLst>
                                        <p:tav tm="0">
                                          <p:val>
                                            <p:strVal val="#ppt_h"/>
                                          </p:val>
                                        </p:tav>
                                        <p:tav tm="100000">
                                          <p:val>
                                            <p:strVal val="#ppt_h"/>
                                          </p:val>
                                        </p:tav>
                                      </p:tavLst>
                                    </p:anim>
                                    <p:animEffect transition="in" filter="fade">
                                      <p:cBhvr>
                                        <p:cTn id="73" dur="1000"/>
                                        <p:tgtEl>
                                          <p:spTgt spid="39"/>
                                        </p:tgtEl>
                                      </p:cBhvr>
                                    </p:animEffect>
                                  </p:childTnLst>
                                </p:cTn>
                              </p:par>
                            </p:childTnLst>
                          </p:cTn>
                        </p:par>
                        <p:par>
                          <p:cTn id="74" fill="hold">
                            <p:stCondLst>
                              <p:cond delay="7010"/>
                            </p:stCondLst>
                            <p:childTnLst>
                              <p:par>
                                <p:cTn id="75" presetID="2" presetClass="entr" presetSubtype="8" fill="hold" nodeType="after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0-#ppt_w/2"/>
                                          </p:val>
                                        </p:tav>
                                        <p:tav tm="100000">
                                          <p:val>
                                            <p:strVal val="#ppt_x"/>
                                          </p:val>
                                        </p:tav>
                                      </p:tavLst>
                                    </p:anim>
                                    <p:anim calcmode="lin" valueType="num">
                                      <p:cBhvr additive="base">
                                        <p:cTn id="78" dur="500" fill="hold"/>
                                        <p:tgtEl>
                                          <p:spTgt spid="3"/>
                                        </p:tgtEl>
                                        <p:attrNameLst>
                                          <p:attrName>ppt_y</p:attrName>
                                        </p:attrNameLst>
                                      </p:cBhvr>
                                      <p:tavLst>
                                        <p:tav tm="0">
                                          <p:val>
                                            <p:strVal val="#ppt_y"/>
                                          </p:val>
                                        </p:tav>
                                        <p:tav tm="100000">
                                          <p:val>
                                            <p:strVal val="#ppt_y"/>
                                          </p:val>
                                        </p:tav>
                                      </p:tavLst>
                                    </p:anim>
                                  </p:childTnLst>
                                </p:cTn>
                              </p:par>
                            </p:childTnLst>
                          </p:cTn>
                        </p:par>
                        <p:par>
                          <p:cTn id="79" fill="hold">
                            <p:stCondLst>
                              <p:cond delay="7510"/>
                            </p:stCondLst>
                            <p:childTnLst>
                              <p:par>
                                <p:cTn id="80" presetID="2" presetClass="entr" presetSubtype="2" fill="hold" nodeType="after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additive="base">
                                        <p:cTn id="82" dur="500" fill="hold"/>
                                        <p:tgtEl>
                                          <p:spTgt spid="54"/>
                                        </p:tgtEl>
                                        <p:attrNameLst>
                                          <p:attrName>ppt_x</p:attrName>
                                        </p:attrNameLst>
                                      </p:cBhvr>
                                      <p:tavLst>
                                        <p:tav tm="0">
                                          <p:val>
                                            <p:strVal val="1+#ppt_w/2"/>
                                          </p:val>
                                        </p:tav>
                                        <p:tav tm="100000">
                                          <p:val>
                                            <p:strVal val="#ppt_x"/>
                                          </p:val>
                                        </p:tav>
                                      </p:tavLst>
                                    </p:anim>
                                    <p:anim calcmode="lin" valueType="num">
                                      <p:cBhvr additive="base">
                                        <p:cTn id="83" dur="500" fill="hold"/>
                                        <p:tgtEl>
                                          <p:spTgt spid="54"/>
                                        </p:tgtEl>
                                        <p:attrNameLst>
                                          <p:attrName>ppt_y</p:attrName>
                                        </p:attrNameLst>
                                      </p:cBhvr>
                                      <p:tavLst>
                                        <p:tav tm="0">
                                          <p:val>
                                            <p:strVal val="#ppt_y"/>
                                          </p:val>
                                        </p:tav>
                                        <p:tav tm="100000">
                                          <p:val>
                                            <p:strVal val="#ppt_y"/>
                                          </p:val>
                                        </p:tav>
                                      </p:tavLst>
                                    </p:anim>
                                  </p:childTnLst>
                                </p:cTn>
                              </p:par>
                            </p:childTnLst>
                          </p:cTn>
                        </p:par>
                        <p:par>
                          <p:cTn id="84" fill="hold">
                            <p:stCondLst>
                              <p:cond delay="8010"/>
                            </p:stCondLst>
                            <p:childTnLst>
                              <p:par>
                                <p:cTn id="85" presetID="22" presetClass="entr" presetSubtype="8"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wipe(left)">
                                      <p:cBhvr>
                                        <p:cTn id="87" dur="500"/>
                                        <p:tgtEl>
                                          <p:spTgt spid="15"/>
                                        </p:tgtEl>
                                      </p:cBhvr>
                                    </p:animEffect>
                                  </p:childTnLst>
                                </p:cTn>
                              </p:par>
                            </p:childTnLst>
                          </p:cTn>
                        </p:par>
                        <p:par>
                          <p:cTn id="88" fill="hold">
                            <p:stCondLst>
                              <p:cond delay="8510"/>
                            </p:stCondLst>
                            <p:childTnLst>
                              <p:par>
                                <p:cTn id="89" presetID="22" presetClass="entr" presetSubtype="8"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wipe(left)">
                                      <p:cBhvr>
                                        <p:cTn id="91" dur="1000"/>
                                        <p:tgtEl>
                                          <p:spTgt spid="41"/>
                                        </p:tgtEl>
                                      </p:cBhvr>
                                    </p:animEffect>
                                  </p:childTnLst>
                                </p:cTn>
                              </p:par>
                            </p:childTnLst>
                          </p:cTn>
                        </p:par>
                        <p:par>
                          <p:cTn id="92" fill="hold">
                            <p:stCondLst>
                              <p:cond delay="9510"/>
                            </p:stCondLst>
                            <p:childTnLst>
                              <p:par>
                                <p:cTn id="93" presetID="22" presetClass="entr" presetSubtype="4" fill="hold" grpId="0" nodeType="after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down)">
                                      <p:cBhvr>
                                        <p:cTn id="95" dur="1000"/>
                                        <p:tgtEl>
                                          <p:spTgt spid="43"/>
                                        </p:tgtEl>
                                      </p:cBhvr>
                                    </p:animEffect>
                                  </p:childTnLst>
                                </p:cTn>
                              </p:par>
                            </p:childTnLst>
                          </p:cTn>
                        </p:par>
                        <p:par>
                          <p:cTn id="96" fill="hold">
                            <p:stCondLst>
                              <p:cond delay="10510"/>
                            </p:stCondLst>
                            <p:childTnLst>
                              <p:par>
                                <p:cTn id="97" presetID="55" presetClass="entr" presetSubtype="0" fill="hold" nodeType="afterEffect">
                                  <p:stCondLst>
                                    <p:cond delay="0"/>
                                  </p:stCondLst>
                                  <p:childTnLst>
                                    <p:set>
                                      <p:cBhvr>
                                        <p:cTn id="98" dur="1" fill="hold">
                                          <p:stCondLst>
                                            <p:cond delay="0"/>
                                          </p:stCondLst>
                                        </p:cTn>
                                        <p:tgtEl>
                                          <p:spTgt spid="16"/>
                                        </p:tgtEl>
                                        <p:attrNameLst>
                                          <p:attrName>style.visibility</p:attrName>
                                        </p:attrNameLst>
                                      </p:cBhvr>
                                      <p:to>
                                        <p:strVal val="visible"/>
                                      </p:to>
                                    </p:set>
                                    <p:anim calcmode="lin" valueType="num">
                                      <p:cBhvr>
                                        <p:cTn id="99" dur="1000" fill="hold"/>
                                        <p:tgtEl>
                                          <p:spTgt spid="16"/>
                                        </p:tgtEl>
                                        <p:attrNameLst>
                                          <p:attrName>ppt_w</p:attrName>
                                        </p:attrNameLst>
                                      </p:cBhvr>
                                      <p:tavLst>
                                        <p:tav tm="0">
                                          <p:val>
                                            <p:strVal val="#ppt_w*0.70"/>
                                          </p:val>
                                        </p:tav>
                                        <p:tav tm="100000">
                                          <p:val>
                                            <p:strVal val="#ppt_w"/>
                                          </p:val>
                                        </p:tav>
                                      </p:tavLst>
                                    </p:anim>
                                    <p:anim calcmode="lin" valueType="num">
                                      <p:cBhvr>
                                        <p:cTn id="100" dur="1000" fill="hold"/>
                                        <p:tgtEl>
                                          <p:spTgt spid="16"/>
                                        </p:tgtEl>
                                        <p:attrNameLst>
                                          <p:attrName>ppt_h</p:attrName>
                                        </p:attrNameLst>
                                      </p:cBhvr>
                                      <p:tavLst>
                                        <p:tav tm="0">
                                          <p:val>
                                            <p:strVal val="#ppt_h"/>
                                          </p:val>
                                        </p:tav>
                                        <p:tav tm="100000">
                                          <p:val>
                                            <p:strVal val="#ppt_h"/>
                                          </p:val>
                                        </p:tav>
                                      </p:tavLst>
                                    </p:anim>
                                    <p:animEffect transition="in" filter="fade">
                                      <p:cBhvr>
                                        <p:cTn id="10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6" grpId="0">
        <p:bldAsOne/>
      </p:bldGraphic>
      <p:bldP spid="30" grpId="0" animBg="1"/>
      <p:bldP spid="34" grpId="0" animBg="1"/>
      <p:bldP spid="40" grpId="0" animBg="1"/>
      <p:bldP spid="51" grpId="0"/>
      <p:bldP spid="64" grpId="0" animBg="1"/>
      <p:bldP spid="17" grpId="0" animBg="1"/>
      <p:bldP spid="67" grpId="0" animBg="1"/>
      <p:bldP spid="15" grpId="0" animBg="1"/>
      <p:bldP spid="43" grpId="0" animBg="1"/>
      <p:bldP spid="3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pic>
        <p:nvPicPr>
          <p:cNvPr id="1026" name="Picture 2"/>
          <p:cNvPicPr>
            <a:picLocks noChangeAspect="1" noChangeArrowheads="1"/>
          </p:cNvPicPr>
          <p:nvPr/>
        </p:nvPicPr>
        <p:blipFill>
          <a:blip r:embed="rId2" cstate="email"/>
          <a:srcRect/>
          <a:stretch>
            <a:fillRect/>
          </a:stretch>
        </p:blipFill>
        <p:spPr bwMode="auto">
          <a:xfrm>
            <a:off x="899592" y="1196752"/>
            <a:ext cx="7488832" cy="5023730"/>
          </a:xfrm>
          <a:prstGeom prst="rect">
            <a:avLst/>
          </a:prstGeom>
          <a:noFill/>
          <a:ln w="9525">
            <a:noFill/>
            <a:miter lim="800000"/>
            <a:headEnd/>
            <a:tailEnd/>
          </a:ln>
        </p:spPr>
      </p:pic>
      <p:sp>
        <p:nvSpPr>
          <p:cNvPr id="5" name="Rectangle 1"/>
          <p:cNvSpPr>
            <a:spLocks noChangeArrowheads="1"/>
          </p:cNvSpPr>
          <p:nvPr/>
        </p:nvSpPr>
        <p:spPr bwMode="auto">
          <a:xfrm>
            <a:off x="827584" y="620688"/>
            <a:ext cx="7632848" cy="40011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Unpyeong</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Extension of Church (Dec 2011)</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17019298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59394" name="Picture 2"/>
          <p:cNvPicPr>
            <a:picLocks noChangeAspect="1" noChangeArrowheads="1"/>
          </p:cNvPicPr>
          <p:nvPr/>
        </p:nvPicPr>
        <p:blipFill>
          <a:blip r:embed="rId2" cstate="email"/>
          <a:srcRect/>
          <a:stretch>
            <a:fillRect/>
          </a:stretch>
        </p:blipFill>
        <p:spPr bwMode="auto">
          <a:xfrm>
            <a:off x="4716017" y="3789040"/>
            <a:ext cx="3672408" cy="2448272"/>
          </a:xfrm>
          <a:prstGeom prst="rect">
            <a:avLst/>
          </a:prstGeom>
          <a:noFill/>
          <a:ln w="9525">
            <a:noFill/>
            <a:miter lim="800000"/>
            <a:headEnd/>
            <a:tailEnd/>
          </a:ln>
        </p:spPr>
      </p:pic>
      <p:pic>
        <p:nvPicPr>
          <p:cNvPr id="59395" name="Picture 3"/>
          <p:cNvPicPr>
            <a:picLocks noChangeAspect="1" noChangeArrowheads="1"/>
          </p:cNvPicPr>
          <p:nvPr/>
        </p:nvPicPr>
        <p:blipFill>
          <a:blip r:embed="rId3" cstate="email"/>
          <a:srcRect/>
          <a:stretch>
            <a:fillRect/>
          </a:stretch>
        </p:blipFill>
        <p:spPr bwMode="auto">
          <a:xfrm>
            <a:off x="899592" y="1196753"/>
            <a:ext cx="3668732" cy="2448272"/>
          </a:xfrm>
          <a:prstGeom prst="rect">
            <a:avLst/>
          </a:prstGeom>
          <a:noFill/>
          <a:ln w="9525">
            <a:noFill/>
            <a:miter lim="800000"/>
            <a:headEnd/>
            <a:tailEnd/>
          </a:ln>
        </p:spPr>
      </p:pic>
      <p:pic>
        <p:nvPicPr>
          <p:cNvPr id="59396" name="Picture 4"/>
          <p:cNvPicPr>
            <a:picLocks noChangeAspect="1" noChangeArrowheads="1"/>
          </p:cNvPicPr>
          <p:nvPr/>
        </p:nvPicPr>
        <p:blipFill>
          <a:blip r:embed="rId4" cstate="email"/>
          <a:srcRect/>
          <a:stretch>
            <a:fillRect/>
          </a:stretch>
        </p:blipFill>
        <p:spPr bwMode="auto">
          <a:xfrm>
            <a:off x="902325" y="3790762"/>
            <a:ext cx="3669675" cy="2432695"/>
          </a:xfrm>
          <a:prstGeom prst="rect">
            <a:avLst/>
          </a:prstGeom>
          <a:noFill/>
          <a:ln w="9525">
            <a:noFill/>
            <a:miter lim="800000"/>
            <a:headEnd/>
            <a:tailEnd/>
          </a:ln>
        </p:spPr>
      </p:pic>
      <p:pic>
        <p:nvPicPr>
          <p:cNvPr id="59397" name="Picture 5"/>
          <p:cNvPicPr>
            <a:picLocks noChangeAspect="1" noChangeArrowheads="1"/>
          </p:cNvPicPr>
          <p:nvPr/>
        </p:nvPicPr>
        <p:blipFill>
          <a:blip r:embed="rId5" cstate="email"/>
          <a:srcRect/>
          <a:stretch>
            <a:fillRect/>
          </a:stretch>
        </p:blipFill>
        <p:spPr bwMode="auto">
          <a:xfrm>
            <a:off x="4716016" y="1196752"/>
            <a:ext cx="3672408" cy="2448272"/>
          </a:xfrm>
          <a:prstGeom prst="rect">
            <a:avLst/>
          </a:prstGeom>
          <a:noFill/>
          <a:ln w="9525">
            <a:noFill/>
            <a:miter lim="800000"/>
            <a:headEnd/>
            <a:tailEnd/>
          </a:ln>
        </p:spPr>
      </p:pic>
      <p:sp>
        <p:nvSpPr>
          <p:cNvPr id="12" name="Rectangle 1"/>
          <p:cNvSpPr>
            <a:spLocks noChangeArrowheads="1"/>
          </p:cNvSpPr>
          <p:nvPr/>
        </p:nvSpPr>
        <p:spPr bwMode="auto">
          <a:xfrm>
            <a:off x="827584" y="620688"/>
            <a:ext cx="7632848" cy="400110"/>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Unpyeong</a:t>
            </a:r>
            <a:r>
              <a:rPr kumimoji="1" lang="en-US" altLang="ko-KR" sz="2000" b="1" dirty="0" smtClean="0">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dirty="0" smtClean="0">
                <a:latin typeface="굴림" pitchFamily="50" charset="-127"/>
                <a:ea typeface="굴림" pitchFamily="50" charset="-127"/>
                <a:cs typeface="굴림" pitchFamily="50" charset="-127"/>
              </a:rPr>
              <a:t>Extension of Church (Dec 2011)</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35086527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5" name="Rectangle 1"/>
          <p:cNvSpPr>
            <a:spLocks noChangeArrowheads="1"/>
          </p:cNvSpPr>
          <p:nvPr/>
        </p:nvSpPr>
        <p:spPr bwMode="auto">
          <a:xfrm>
            <a:off x="785786" y="500042"/>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Jungrang</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Purchase of Educational</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Center (Dec.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pic>
        <p:nvPicPr>
          <p:cNvPr id="2" name="Picture 2"/>
          <p:cNvPicPr>
            <a:picLocks noChangeAspect="1" noChangeArrowheads="1"/>
          </p:cNvPicPr>
          <p:nvPr/>
        </p:nvPicPr>
        <p:blipFill>
          <a:blip r:embed="rId2" cstate="email"/>
          <a:srcRect/>
          <a:stretch>
            <a:fillRect/>
          </a:stretch>
        </p:blipFill>
        <p:spPr bwMode="auto">
          <a:xfrm>
            <a:off x="899592" y="1210607"/>
            <a:ext cx="7488832" cy="4982917"/>
          </a:xfrm>
          <a:prstGeom prst="rect">
            <a:avLst/>
          </a:prstGeom>
          <a:noFill/>
          <a:ln w="9525">
            <a:noFill/>
            <a:miter lim="800000"/>
            <a:headEnd/>
            <a:tailEnd/>
          </a:ln>
        </p:spPr>
      </p:pic>
    </p:spTree>
    <p:extLst>
      <p:ext uri="{BB962C8B-B14F-4D97-AF65-F5344CB8AC3E}">
        <p14:creationId xmlns="" xmlns:p14="http://schemas.microsoft.com/office/powerpoint/2010/main" val="205686072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2052" name="Picture 4"/>
          <p:cNvPicPr>
            <a:picLocks noChangeAspect="1" noChangeArrowheads="1"/>
          </p:cNvPicPr>
          <p:nvPr/>
        </p:nvPicPr>
        <p:blipFill>
          <a:blip r:embed="rId2" cstate="email"/>
          <a:srcRect/>
          <a:stretch>
            <a:fillRect/>
          </a:stretch>
        </p:blipFill>
        <p:spPr bwMode="auto">
          <a:xfrm>
            <a:off x="913447" y="1196752"/>
            <a:ext cx="3672408" cy="2459758"/>
          </a:xfrm>
          <a:prstGeom prst="rect">
            <a:avLst/>
          </a:prstGeom>
          <a:noFill/>
          <a:ln w="9525">
            <a:noFill/>
            <a:miter lim="800000"/>
            <a:headEnd/>
            <a:tailEnd/>
          </a:ln>
        </p:spPr>
      </p:pic>
      <p:pic>
        <p:nvPicPr>
          <p:cNvPr id="2053" name="Picture 5"/>
          <p:cNvPicPr>
            <a:picLocks noChangeAspect="1" noChangeArrowheads="1"/>
          </p:cNvPicPr>
          <p:nvPr/>
        </p:nvPicPr>
        <p:blipFill>
          <a:blip r:embed="rId3" cstate="email"/>
          <a:srcRect/>
          <a:stretch>
            <a:fillRect/>
          </a:stretch>
        </p:blipFill>
        <p:spPr bwMode="auto">
          <a:xfrm>
            <a:off x="899592" y="3789040"/>
            <a:ext cx="3676650" cy="2448620"/>
          </a:xfrm>
          <a:prstGeom prst="rect">
            <a:avLst/>
          </a:prstGeom>
          <a:noFill/>
          <a:ln w="9525">
            <a:noFill/>
            <a:miter lim="800000"/>
            <a:headEnd/>
            <a:tailEnd/>
          </a:ln>
        </p:spPr>
      </p:pic>
      <p:pic>
        <p:nvPicPr>
          <p:cNvPr id="2054" name="Picture 6"/>
          <p:cNvPicPr>
            <a:picLocks noChangeAspect="1" noChangeArrowheads="1"/>
          </p:cNvPicPr>
          <p:nvPr/>
        </p:nvPicPr>
        <p:blipFill>
          <a:blip r:embed="rId4" cstate="email"/>
          <a:srcRect/>
          <a:stretch>
            <a:fillRect/>
          </a:stretch>
        </p:blipFill>
        <p:spPr bwMode="auto">
          <a:xfrm>
            <a:off x="4716016" y="3789040"/>
            <a:ext cx="3686175" cy="2400300"/>
          </a:xfrm>
          <a:prstGeom prst="rect">
            <a:avLst/>
          </a:prstGeom>
          <a:noFill/>
          <a:ln w="9525">
            <a:noFill/>
            <a:miter lim="800000"/>
            <a:headEnd/>
            <a:tailEnd/>
          </a:ln>
        </p:spPr>
      </p:pic>
      <p:pic>
        <p:nvPicPr>
          <p:cNvPr id="2055" name="Picture 7"/>
          <p:cNvPicPr>
            <a:picLocks noChangeAspect="1" noChangeArrowheads="1"/>
          </p:cNvPicPr>
          <p:nvPr/>
        </p:nvPicPr>
        <p:blipFill>
          <a:blip r:embed="rId5" cstate="email"/>
          <a:srcRect/>
          <a:stretch>
            <a:fillRect/>
          </a:stretch>
        </p:blipFill>
        <p:spPr bwMode="auto">
          <a:xfrm>
            <a:off x="4716016" y="1196752"/>
            <a:ext cx="3686175" cy="2457450"/>
          </a:xfrm>
          <a:prstGeom prst="rect">
            <a:avLst/>
          </a:prstGeom>
          <a:noFill/>
          <a:ln w="9525">
            <a:noFill/>
            <a:miter lim="800000"/>
            <a:headEnd/>
            <a:tailEnd/>
          </a:ln>
        </p:spPr>
      </p:pic>
      <p:sp>
        <p:nvSpPr>
          <p:cNvPr id="12" name="Rectangle 1"/>
          <p:cNvSpPr>
            <a:spLocks noChangeArrowheads="1"/>
          </p:cNvSpPr>
          <p:nvPr/>
        </p:nvSpPr>
        <p:spPr bwMode="auto">
          <a:xfrm>
            <a:off x="785786" y="500042"/>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Jungrang</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Church, Seoul</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Purchase of Educational</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Center (Dec.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12311074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857224" y="357166"/>
            <a:ext cx="7632848" cy="707886"/>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Dongducheon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Gyeonggi</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Extension of Educational</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Center (Dec.</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pic>
        <p:nvPicPr>
          <p:cNvPr id="2050" name="Picture 2"/>
          <p:cNvPicPr>
            <a:picLocks noChangeAspect="1" noChangeArrowheads="1"/>
          </p:cNvPicPr>
          <p:nvPr/>
        </p:nvPicPr>
        <p:blipFill>
          <a:blip r:embed="rId2" cstate="print"/>
          <a:srcRect r="6476"/>
          <a:stretch>
            <a:fillRect/>
          </a:stretch>
        </p:blipFill>
        <p:spPr bwMode="auto">
          <a:xfrm>
            <a:off x="899592" y="1196752"/>
            <a:ext cx="7488832" cy="5040560"/>
          </a:xfrm>
          <a:prstGeom prst="rect">
            <a:avLst/>
          </a:prstGeom>
          <a:noFill/>
          <a:ln w="9525">
            <a:noFill/>
            <a:miter lim="800000"/>
            <a:headEnd/>
            <a:tailEnd/>
          </a:ln>
        </p:spPr>
      </p:pic>
    </p:spTree>
    <p:extLst>
      <p:ext uri="{BB962C8B-B14F-4D97-AF65-F5344CB8AC3E}">
        <p14:creationId xmlns="" xmlns:p14="http://schemas.microsoft.com/office/powerpoint/2010/main" val="427839950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7" name="직선 연결선 16"/>
          <p:cNvCxnSpPr>
            <a:stCxn id="16" idx="1"/>
            <a:endCxn id="16"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직선 연결선 17"/>
          <p:cNvCxnSpPr>
            <a:stCxn id="16" idx="0"/>
            <a:endCxn id="16"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2" cstate="print"/>
          <a:srcRect/>
          <a:stretch>
            <a:fillRect/>
          </a:stretch>
        </p:blipFill>
        <p:spPr bwMode="auto">
          <a:xfrm>
            <a:off x="899592" y="1196752"/>
            <a:ext cx="3672408" cy="2457149"/>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716017" y="1196752"/>
            <a:ext cx="3672408" cy="2448272"/>
          </a:xfrm>
          <a:prstGeom prst="rect">
            <a:avLst/>
          </a:prstGeom>
          <a:noFill/>
          <a:ln w="9525">
            <a:noFill/>
            <a:miter lim="800000"/>
            <a:headEnd/>
            <a:tailEnd/>
          </a:ln>
        </p:spPr>
      </p:pic>
      <p:pic>
        <p:nvPicPr>
          <p:cNvPr id="3076" name="Picture 4"/>
          <p:cNvPicPr>
            <a:picLocks noChangeAspect="1" noChangeArrowheads="1"/>
          </p:cNvPicPr>
          <p:nvPr/>
        </p:nvPicPr>
        <p:blipFill>
          <a:blip r:embed="rId4" cstate="print"/>
          <a:srcRect/>
          <a:stretch>
            <a:fillRect/>
          </a:stretch>
        </p:blipFill>
        <p:spPr bwMode="auto">
          <a:xfrm>
            <a:off x="4716016" y="3789040"/>
            <a:ext cx="3672408" cy="2448272"/>
          </a:xfrm>
          <a:prstGeom prst="rect">
            <a:avLst/>
          </a:prstGeom>
          <a:noFill/>
          <a:ln w="9525">
            <a:noFill/>
            <a:miter lim="800000"/>
            <a:headEnd/>
            <a:tailEnd/>
          </a:ln>
        </p:spPr>
      </p:pic>
      <p:pic>
        <p:nvPicPr>
          <p:cNvPr id="3077" name="Picture 5"/>
          <p:cNvPicPr>
            <a:picLocks noChangeAspect="1" noChangeArrowheads="1"/>
          </p:cNvPicPr>
          <p:nvPr/>
        </p:nvPicPr>
        <p:blipFill>
          <a:blip r:embed="rId5" cstate="print"/>
          <a:srcRect/>
          <a:stretch>
            <a:fillRect/>
          </a:stretch>
        </p:blipFill>
        <p:spPr bwMode="auto">
          <a:xfrm>
            <a:off x="899592" y="3789040"/>
            <a:ext cx="3672408" cy="2448272"/>
          </a:xfrm>
          <a:prstGeom prst="rect">
            <a:avLst/>
          </a:prstGeom>
          <a:noFill/>
          <a:ln w="9525">
            <a:noFill/>
            <a:miter lim="800000"/>
            <a:headEnd/>
            <a:tailEnd/>
          </a:ln>
        </p:spPr>
      </p:pic>
      <p:sp>
        <p:nvSpPr>
          <p:cNvPr id="10" name="Rectangle 1"/>
          <p:cNvSpPr>
            <a:spLocks noChangeArrowheads="1"/>
          </p:cNvSpPr>
          <p:nvPr/>
        </p:nvSpPr>
        <p:spPr bwMode="auto">
          <a:xfrm>
            <a:off x="857224" y="357166"/>
            <a:ext cx="7632848" cy="707886"/>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Dongducheon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Gyeonggi</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Extension of Educational</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Center (Dec.</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41356266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2" name="Rectangle 1"/>
          <p:cNvSpPr>
            <a:spLocks noChangeArrowheads="1"/>
          </p:cNvSpPr>
          <p:nvPr/>
        </p:nvSpPr>
        <p:spPr bwMode="auto">
          <a:xfrm>
            <a:off x="857224" y="357166"/>
            <a:ext cx="7659191" cy="707886"/>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Yeongcheon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Gyeongbuk</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Remodeling of Church (Dec 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pic>
        <p:nvPicPr>
          <p:cNvPr id="2" name="Picture 2"/>
          <p:cNvPicPr>
            <a:picLocks noChangeAspect="1" noChangeArrowheads="1"/>
          </p:cNvPicPr>
          <p:nvPr/>
        </p:nvPicPr>
        <p:blipFill>
          <a:blip r:embed="rId2" cstate="email"/>
          <a:srcRect/>
          <a:stretch>
            <a:fillRect/>
          </a:stretch>
        </p:blipFill>
        <p:spPr bwMode="auto">
          <a:xfrm>
            <a:off x="971600" y="1196752"/>
            <a:ext cx="7361262" cy="4968552"/>
          </a:xfrm>
          <a:prstGeom prst="rect">
            <a:avLst/>
          </a:prstGeom>
          <a:noFill/>
          <a:ln w="9525">
            <a:noFill/>
            <a:miter lim="800000"/>
            <a:headEnd/>
            <a:tailEnd/>
          </a:ln>
        </p:spPr>
      </p:pic>
    </p:spTree>
    <p:extLst>
      <p:ext uri="{BB962C8B-B14F-4D97-AF65-F5344CB8AC3E}">
        <p14:creationId xmlns="" xmlns:p14="http://schemas.microsoft.com/office/powerpoint/2010/main" val="31742783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0"/>
          <p:cNvGrpSpPr/>
          <p:nvPr/>
        </p:nvGrpSpPr>
        <p:grpSpPr>
          <a:xfrm>
            <a:off x="827584" y="1124744"/>
            <a:ext cx="7632848" cy="5184576"/>
            <a:chOff x="827584" y="1124744"/>
            <a:chExt cx="7632848" cy="5184576"/>
          </a:xfrm>
        </p:grpSpPr>
        <p:sp>
          <p:nvSpPr>
            <p:cNvPr id="1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5" name="직선 연결선 14"/>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직선 연결선 15"/>
            <p:cNvCxnSpPr>
              <a:stCxn id="14" idx="0"/>
              <a:endCxn id="14"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en-US" altLang="ko-KR" b="1" dirty="0" smtClean="0"/>
                <a:t>Before</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en-US" altLang="ko-KR" b="1" dirty="0" smtClean="0"/>
                <a:t>After</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026" name="Picture 2"/>
          <p:cNvPicPr>
            <a:picLocks noChangeAspect="1" noChangeArrowheads="1"/>
          </p:cNvPicPr>
          <p:nvPr/>
        </p:nvPicPr>
        <p:blipFill>
          <a:blip r:embed="rId2" cstate="email"/>
          <a:srcRect/>
          <a:stretch>
            <a:fillRect/>
          </a:stretch>
        </p:blipFill>
        <p:spPr bwMode="auto">
          <a:xfrm>
            <a:off x="899592" y="1556792"/>
            <a:ext cx="3672408" cy="2304256"/>
          </a:xfrm>
          <a:prstGeom prst="rect">
            <a:avLst/>
          </a:prstGeom>
          <a:noFill/>
          <a:ln w="9525">
            <a:noFill/>
            <a:miter lim="800000"/>
            <a:headEnd/>
            <a:tailEnd/>
          </a:ln>
        </p:spPr>
      </p:pic>
      <p:pic>
        <p:nvPicPr>
          <p:cNvPr id="1027" name="Picture 3"/>
          <p:cNvPicPr>
            <a:picLocks noChangeAspect="1" noChangeArrowheads="1"/>
          </p:cNvPicPr>
          <p:nvPr/>
        </p:nvPicPr>
        <p:blipFill>
          <a:blip r:embed="rId3" cstate="email"/>
          <a:srcRect/>
          <a:stretch>
            <a:fillRect/>
          </a:stretch>
        </p:blipFill>
        <p:spPr bwMode="auto">
          <a:xfrm>
            <a:off x="899592" y="4005064"/>
            <a:ext cx="3672408" cy="2227383"/>
          </a:xfrm>
          <a:prstGeom prst="rect">
            <a:avLst/>
          </a:prstGeom>
          <a:noFill/>
          <a:ln w="9525">
            <a:noFill/>
            <a:miter lim="800000"/>
            <a:headEnd/>
            <a:tailEnd/>
          </a:ln>
        </p:spPr>
      </p:pic>
      <p:pic>
        <p:nvPicPr>
          <p:cNvPr id="2050" name="Picture 2"/>
          <p:cNvPicPr>
            <a:picLocks noChangeAspect="1" noChangeArrowheads="1"/>
          </p:cNvPicPr>
          <p:nvPr/>
        </p:nvPicPr>
        <p:blipFill>
          <a:blip r:embed="rId4" cstate="email"/>
          <a:srcRect/>
          <a:stretch>
            <a:fillRect/>
          </a:stretch>
        </p:blipFill>
        <p:spPr bwMode="auto">
          <a:xfrm>
            <a:off x="4716016" y="4005064"/>
            <a:ext cx="3672408" cy="2210203"/>
          </a:xfrm>
          <a:prstGeom prst="rect">
            <a:avLst/>
          </a:prstGeom>
          <a:noFill/>
          <a:ln w="9525">
            <a:noFill/>
            <a:miter lim="800000"/>
            <a:headEnd/>
            <a:tailEnd/>
          </a:ln>
        </p:spPr>
      </p:pic>
      <p:pic>
        <p:nvPicPr>
          <p:cNvPr id="2051" name="Picture 3"/>
          <p:cNvPicPr>
            <a:picLocks noChangeAspect="1" noChangeArrowheads="1"/>
          </p:cNvPicPr>
          <p:nvPr/>
        </p:nvPicPr>
        <p:blipFill>
          <a:blip r:embed="rId5" cstate="email"/>
          <a:srcRect/>
          <a:stretch>
            <a:fillRect/>
          </a:stretch>
        </p:blipFill>
        <p:spPr bwMode="auto">
          <a:xfrm>
            <a:off x="4716016" y="1556793"/>
            <a:ext cx="3672408" cy="2304256"/>
          </a:xfrm>
          <a:prstGeom prst="rect">
            <a:avLst/>
          </a:prstGeom>
          <a:noFill/>
          <a:ln w="9525">
            <a:noFill/>
            <a:miter lim="800000"/>
            <a:headEnd/>
            <a:tailEnd/>
          </a:ln>
        </p:spPr>
      </p:pic>
      <p:sp>
        <p:nvSpPr>
          <p:cNvPr id="17" name="Rectangle 1"/>
          <p:cNvSpPr>
            <a:spLocks noChangeArrowheads="1"/>
          </p:cNvSpPr>
          <p:nvPr/>
        </p:nvSpPr>
        <p:spPr bwMode="auto">
          <a:xfrm>
            <a:off x="857224" y="357166"/>
            <a:ext cx="7659191" cy="707886"/>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Yeongcheon</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Gyeongbuk</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Remodeling of Church (Dec 2011</a:t>
            </a:r>
            <a:r>
              <a:rPr kumimoji="1" lang="en-US" altLang="ko-KR" sz="2000" b="1" dirty="0" smtClean="0">
                <a:latin typeface="굴림" pitchFamily="50" charset="-127"/>
                <a:ea typeface="굴림" pitchFamily="50" charset="-127"/>
                <a:cs typeface="굴림" pitchFamily="50" charset="-127"/>
              </a:rPr>
              <a:t>)</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spTree>
    <p:extLst>
      <p:ext uri="{BB962C8B-B14F-4D97-AF65-F5344CB8AC3E}">
        <p14:creationId xmlns="" xmlns:p14="http://schemas.microsoft.com/office/powerpoint/2010/main" val="14620829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5" name="Rectangle 1"/>
          <p:cNvSpPr>
            <a:spLocks noChangeArrowheads="1"/>
          </p:cNvSpPr>
          <p:nvPr/>
        </p:nvSpPr>
        <p:spPr bwMode="auto">
          <a:xfrm>
            <a:off x="857224" y="285728"/>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Yanggu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Gangwon</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Construction of New Church Building (Feb</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2012)</a:t>
            </a:r>
          </a:p>
        </p:txBody>
      </p:sp>
      <p:pic>
        <p:nvPicPr>
          <p:cNvPr id="3074" name="Picture 2"/>
          <p:cNvPicPr>
            <a:picLocks noChangeAspect="1" noChangeArrowheads="1"/>
          </p:cNvPicPr>
          <p:nvPr/>
        </p:nvPicPr>
        <p:blipFill>
          <a:blip r:embed="rId2" cstate="email"/>
          <a:srcRect l="8502" t="6146" r="11208"/>
          <a:stretch>
            <a:fillRect/>
          </a:stretch>
        </p:blipFill>
        <p:spPr bwMode="auto">
          <a:xfrm>
            <a:off x="926226" y="1187874"/>
            <a:ext cx="7416824" cy="5090130"/>
          </a:xfrm>
          <a:prstGeom prst="rect">
            <a:avLst/>
          </a:prstGeom>
          <a:noFill/>
          <a:ln w="9525">
            <a:noFill/>
            <a:miter lim="800000"/>
            <a:headEnd/>
            <a:tailEnd/>
          </a:ln>
        </p:spPr>
      </p:pic>
    </p:spTree>
    <p:extLst>
      <p:ext uri="{BB962C8B-B14F-4D97-AF65-F5344CB8AC3E}">
        <p14:creationId xmlns="" xmlns:p14="http://schemas.microsoft.com/office/powerpoint/2010/main" val="363196033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4098" name="Picture 2"/>
          <p:cNvPicPr>
            <a:picLocks noChangeAspect="1" noChangeArrowheads="1"/>
          </p:cNvPicPr>
          <p:nvPr/>
        </p:nvPicPr>
        <p:blipFill>
          <a:blip r:embed="rId2" cstate="email"/>
          <a:srcRect/>
          <a:stretch>
            <a:fillRect/>
          </a:stretch>
        </p:blipFill>
        <p:spPr bwMode="auto">
          <a:xfrm>
            <a:off x="881836" y="1178996"/>
            <a:ext cx="3699051" cy="2502524"/>
          </a:xfrm>
          <a:prstGeom prst="rect">
            <a:avLst/>
          </a:prstGeom>
          <a:noFill/>
          <a:ln w="9525">
            <a:noFill/>
            <a:miter lim="800000"/>
            <a:headEnd/>
            <a:tailEnd/>
          </a:ln>
        </p:spPr>
      </p:pic>
      <p:pic>
        <p:nvPicPr>
          <p:cNvPr id="4099" name="Picture 3"/>
          <p:cNvPicPr>
            <a:picLocks noChangeAspect="1" noChangeArrowheads="1"/>
          </p:cNvPicPr>
          <p:nvPr/>
        </p:nvPicPr>
        <p:blipFill>
          <a:blip r:embed="rId3" cstate="email"/>
          <a:srcRect/>
          <a:stretch>
            <a:fillRect/>
          </a:stretch>
        </p:blipFill>
        <p:spPr bwMode="auto">
          <a:xfrm>
            <a:off x="4716016" y="3789040"/>
            <a:ext cx="3689116" cy="2448272"/>
          </a:xfrm>
          <a:prstGeom prst="rect">
            <a:avLst/>
          </a:prstGeom>
          <a:noFill/>
          <a:ln w="9525">
            <a:noFill/>
            <a:miter lim="800000"/>
            <a:headEnd/>
            <a:tailEnd/>
          </a:ln>
        </p:spPr>
      </p:pic>
      <p:pic>
        <p:nvPicPr>
          <p:cNvPr id="4100" name="Picture 4"/>
          <p:cNvPicPr>
            <a:picLocks noChangeAspect="1" noChangeArrowheads="1"/>
          </p:cNvPicPr>
          <p:nvPr/>
        </p:nvPicPr>
        <p:blipFill>
          <a:blip r:embed="rId4" cstate="email"/>
          <a:srcRect/>
          <a:stretch>
            <a:fillRect/>
          </a:stretch>
        </p:blipFill>
        <p:spPr bwMode="auto">
          <a:xfrm>
            <a:off x="4716016" y="1178012"/>
            <a:ext cx="3672408" cy="2520280"/>
          </a:xfrm>
          <a:prstGeom prst="rect">
            <a:avLst/>
          </a:prstGeom>
          <a:noFill/>
          <a:ln w="9525">
            <a:noFill/>
            <a:miter lim="800000"/>
            <a:headEnd/>
            <a:tailEnd/>
          </a:ln>
        </p:spPr>
      </p:pic>
      <p:pic>
        <p:nvPicPr>
          <p:cNvPr id="4101" name="Picture 5"/>
          <p:cNvPicPr>
            <a:picLocks noChangeAspect="1" noChangeArrowheads="1"/>
          </p:cNvPicPr>
          <p:nvPr/>
        </p:nvPicPr>
        <p:blipFill>
          <a:blip r:embed="rId5" cstate="email"/>
          <a:srcRect/>
          <a:stretch>
            <a:fillRect/>
          </a:stretch>
        </p:blipFill>
        <p:spPr bwMode="auto">
          <a:xfrm>
            <a:off x="899592" y="3789040"/>
            <a:ext cx="3672408" cy="2448272"/>
          </a:xfrm>
          <a:prstGeom prst="rect">
            <a:avLst/>
          </a:prstGeom>
          <a:noFill/>
          <a:ln w="9525">
            <a:noFill/>
            <a:miter lim="800000"/>
            <a:headEnd/>
            <a:tailEnd/>
          </a:ln>
        </p:spPr>
      </p:pic>
      <p:sp>
        <p:nvSpPr>
          <p:cNvPr id="12" name="Rectangle 1"/>
          <p:cNvSpPr>
            <a:spLocks noChangeArrowheads="1"/>
          </p:cNvSpPr>
          <p:nvPr/>
        </p:nvSpPr>
        <p:spPr bwMode="auto">
          <a:xfrm>
            <a:off x="857224" y="285728"/>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Yanggu</a:t>
            </a:r>
            <a:r>
              <a:rPr kumimoji="1" lang="en-US" altLang="ko-KR" sz="2000" b="1" dirty="0" smtClean="0">
                <a:latin typeface="굴림" pitchFamily="50" charset="-127"/>
                <a:ea typeface="굴림" pitchFamily="50" charset="-127"/>
                <a:cs typeface="굴림" pitchFamily="50" charset="-127"/>
              </a:rPr>
              <a:t> Church, </a:t>
            </a:r>
            <a:r>
              <a:rPr kumimoji="1" lang="en-US" altLang="ko-KR" sz="2000" b="1" dirty="0" err="1" smtClean="0">
                <a:latin typeface="굴림" pitchFamily="50" charset="-127"/>
                <a:ea typeface="굴림" pitchFamily="50" charset="-127"/>
                <a:cs typeface="굴림" pitchFamily="50" charset="-127"/>
              </a:rPr>
              <a:t>Gangwon</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Construction of New Church Building (Feb</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2012)</a:t>
            </a:r>
          </a:p>
        </p:txBody>
      </p:sp>
    </p:spTree>
    <p:extLst>
      <p:ext uri="{BB962C8B-B14F-4D97-AF65-F5344CB8AC3E}">
        <p14:creationId xmlns="" xmlns:p14="http://schemas.microsoft.com/office/powerpoint/2010/main" val="612419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8" name="차트 67"/>
          <p:cNvGraphicFramePr>
            <a:graphicFrameLocks/>
          </p:cNvGraphicFramePr>
          <p:nvPr>
            <p:extLst>
              <p:ext uri="{D42A27DB-BD31-4B8C-83A1-F6EECF244321}">
                <p14:modId xmlns="" xmlns:p14="http://schemas.microsoft.com/office/powerpoint/2010/main" val="1081147616"/>
              </p:ext>
            </p:extLst>
          </p:nvPr>
        </p:nvGraphicFramePr>
        <p:xfrm>
          <a:off x="-11877" y="896956"/>
          <a:ext cx="9144000" cy="460221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2" name="차트 61"/>
          <p:cNvGraphicFramePr>
            <a:graphicFrameLocks/>
          </p:cNvGraphicFramePr>
          <p:nvPr>
            <p:extLst>
              <p:ext uri="{D42A27DB-BD31-4B8C-83A1-F6EECF244321}">
                <p14:modId xmlns="" xmlns:p14="http://schemas.microsoft.com/office/powerpoint/2010/main" val="3635016693"/>
              </p:ext>
            </p:extLst>
          </p:nvPr>
        </p:nvGraphicFramePr>
        <p:xfrm>
          <a:off x="500097" y="852651"/>
          <a:ext cx="7809648" cy="4223846"/>
        </p:xfrm>
        <a:graphic>
          <a:graphicData uri="http://schemas.openxmlformats.org/drawingml/2006/chart">
            <c:chart xmlns:c="http://schemas.openxmlformats.org/drawingml/2006/chart" xmlns:r="http://schemas.openxmlformats.org/officeDocument/2006/relationships" r:id="rId3"/>
          </a:graphicData>
        </a:graphic>
      </p:graphicFrame>
      <p:sp>
        <p:nvSpPr>
          <p:cNvPr id="4" name="슬라이드 번호 개체 틀 3"/>
          <p:cNvSpPr>
            <a:spLocks noGrp="1"/>
          </p:cNvSpPr>
          <p:nvPr>
            <p:ph type="sldNum" sz="quarter" idx="12"/>
          </p:nvPr>
        </p:nvSpPr>
        <p:spPr>
          <a:xfrm>
            <a:off x="6776862" y="6368622"/>
            <a:ext cx="2133600" cy="365125"/>
          </a:xfrm>
        </p:spPr>
        <p:txBody>
          <a:bodyPr/>
          <a:lstStyle/>
          <a:p>
            <a:fld id="{D7CF8F01-47C7-4716-8E87-36C743626B47}" type="slidenum">
              <a:rPr lang="ko-KR" altLang="en-US" smtClean="0"/>
              <a:pPr/>
              <a:t>8</a:t>
            </a:fld>
            <a:endParaRPr lang="ko-KR" altLang="en-US" dirty="0"/>
          </a:p>
        </p:txBody>
      </p:sp>
      <p:grpSp>
        <p:nvGrpSpPr>
          <p:cNvPr id="2" name="그룹 4"/>
          <p:cNvGrpSpPr/>
          <p:nvPr/>
        </p:nvGrpSpPr>
        <p:grpSpPr>
          <a:xfrm>
            <a:off x="0" y="6215082"/>
            <a:ext cx="9144000" cy="566936"/>
            <a:chOff x="0" y="6215082"/>
            <a:chExt cx="9144000" cy="566936"/>
          </a:xfrm>
        </p:grpSpPr>
        <p:cxnSp>
          <p:nvCxnSpPr>
            <p:cNvPr id="15" name="직선 연결선 14"/>
            <p:cNvCxnSpPr/>
            <p:nvPr/>
          </p:nvCxnSpPr>
          <p:spPr>
            <a:xfrm>
              <a:off x="0" y="6215082"/>
              <a:ext cx="91440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 xmlns:a14="http://schemas.microsoft.com/office/drawing/2010/main" Requires="a14">
            <p:sp>
              <p:nvSpPr>
                <p:cNvPr id="16" name="TextBox 15"/>
                <p:cNvSpPr txBox="1"/>
                <p:nvPr/>
              </p:nvSpPr>
              <p:spPr>
                <a:xfrm>
                  <a:off x="88196" y="6320353"/>
                  <a:ext cx="6412629" cy="461665"/>
                </a:xfrm>
                <a:prstGeom prst="rect">
                  <a:avLst/>
                </a:prstGeom>
                <a:noFill/>
              </p:spPr>
              <p:txBody>
                <a:bodyPr wrap="square" rtlCol="0">
                  <a:spAutoFit/>
                </a:bodyPr>
                <a:lstStyle/>
                <a:p>
                  <a:r>
                    <a:rPr lang="en-US" altLang="ko-KR" sz="1200" b="1" dirty="0" smtClean="0"/>
                    <a:t> ※ </a:t>
                  </a:r>
                  <a:r>
                    <a:rPr lang="ko-KR" altLang="en-US" sz="1200" b="1" dirty="0" smtClean="0"/>
                    <a:t>헌금은 십일조</a:t>
                  </a:r>
                  <a:r>
                    <a:rPr lang="en-US" altLang="ko-KR" sz="1200" b="1" dirty="0" smtClean="0"/>
                    <a:t>, </a:t>
                  </a:r>
                  <a:r>
                    <a:rPr lang="ko-KR" altLang="en-US" sz="1200" b="1" dirty="0" smtClean="0"/>
                    <a:t>주일헌금</a:t>
                  </a:r>
                  <a:r>
                    <a:rPr lang="en-US" altLang="ko-KR" sz="1200" b="1" dirty="0" smtClean="0"/>
                    <a:t>, </a:t>
                  </a:r>
                  <a:r>
                    <a:rPr lang="ko-KR" altLang="en-US" sz="1200" b="1" dirty="0" smtClean="0"/>
                    <a:t>감사헌금</a:t>
                  </a:r>
                  <a:r>
                    <a:rPr lang="en-US" altLang="ko-KR" sz="1200" b="1" dirty="0" smtClean="0"/>
                    <a:t/>
                  </a:r>
                  <a:r>
                    <a:rPr lang="ko-KR" altLang="en-US" sz="1200" b="1" dirty="0" smtClean="0"/>
                    <a:t> 소계로 </a:t>
                  </a:r>
                  <a:r>
                    <a:rPr lang="en-US" altLang="ko-KR" sz="1200" b="1" dirty="0" smtClean="0"/>
                    <a:t>(</a:t>
                  </a:r>
                  <a:r>
                    <a:rPr lang="ko-KR" altLang="en-US" sz="1200" b="1" dirty="0" smtClean="0"/>
                    <a:t>명절헌금</a:t>
                  </a:r>
                  <a:r>
                    <a:rPr lang="en-US" altLang="ko-KR" sz="1200" b="1" dirty="0" smtClean="0"/>
                    <a:t>,</a:t>
                  </a:r>
                  <a:r>
                    <a:rPr lang="ko-KR" altLang="en-US" sz="1200" b="1" dirty="0" smtClean="0"/>
                    <a:t/>
                  </a:r>
                  <a:r>
                    <a:rPr lang="ko-KR" altLang="en-US" sz="1200" b="1" dirty="0" err="1" smtClean="0"/>
                    <a:t>천복궁</a:t>
                  </a:r>
                  <a:r>
                    <a:rPr lang="ko-KR" altLang="en-US" sz="1200" b="1" dirty="0" smtClean="0"/>
                    <a:t> 헌금</a:t>
                  </a:r>
                  <a:r>
                    <a:rPr lang="en-US" altLang="ko-KR" sz="1200" b="1" dirty="0" smtClean="0"/>
                    <a:t>,</a:t>
                  </a:r>
                  <a:r>
                    <a:rPr lang="ko-KR" altLang="en-US" sz="1200" b="1" dirty="0" smtClean="0"/>
                    <a:t> 특별헌금은 별도</a:t>
                  </a:r>
                  <a:r>
                    <a:rPr lang="en-US" altLang="ko-KR" sz="1200" b="1" dirty="0" smtClean="0"/>
                    <a:t>)</a:t>
                  </a:r>
                </a:p>
                <a:p>
                  <a:r>
                    <a:rPr lang="en-US" altLang="ko-KR" sz="1200" b="1" dirty="0"/>
                    <a:t/>
                  </a:r>
                  <a:r>
                    <a:rPr lang="en-US" altLang="ko-KR" sz="1200" b="1" dirty="0" smtClean="0"/>
                    <a:t>※ </a:t>
                  </a:r>
                  <a:r>
                    <a:rPr lang="ko-KR" altLang="en-US" sz="1200" b="1" dirty="0" smtClean="0"/>
                    <a:t>기타</a:t>
                  </a:r>
                  <a:r>
                    <a:rPr lang="en-US" altLang="ko-KR" sz="1200" b="1" dirty="0" smtClean="0"/>
                    <a:t>, </a:t>
                  </a:r>
                  <a:r>
                    <a:rPr lang="ko-KR" altLang="en-US" sz="1200" b="1" dirty="0" smtClean="0"/>
                    <a:t>건축</a:t>
                  </a:r>
                  <a:r>
                    <a:rPr lang="en-US" altLang="ko-KR" sz="1200" b="1" dirty="0" smtClean="0"/>
                    <a:t>, </a:t>
                  </a:r>
                  <a:r>
                    <a:rPr lang="ko-KR" altLang="en-US" sz="1200" b="1" dirty="0" smtClean="0"/>
                    <a:t>명절 </a:t>
                  </a:r>
                  <a:r>
                    <a:rPr lang="ko-KR" altLang="en-US" sz="1200" b="1" dirty="0" err="1" smtClean="0"/>
                    <a:t>천복궁헌금</a:t>
                  </a:r>
                  <a:r>
                    <a:rPr lang="ko-KR" altLang="en-US" sz="1200" b="1" dirty="0" smtClean="0"/>
                    <a:t/>
                  </a:r>
                  <a:r>
                    <a:rPr lang="ko-KR" altLang="en-US" sz="1200" b="1" dirty="0" err="1" smtClean="0"/>
                    <a:t>추가시</a:t>
                  </a:r>
                  <a:r>
                    <a:rPr lang="ko-KR" altLang="en-US" sz="1200" b="1" dirty="0" smtClean="0"/>
                    <a:t> 헌금총액 </a:t>
                  </a:r>
                  <a14:m>
                    <m:oMath xmlns:m="http://schemas.openxmlformats.org/officeDocument/2006/math">
                      <m:r>
                        <a:rPr lang="en-US" altLang="ko-KR" sz="1200" b="1" i="1" dirty="0">
                          <a:latin typeface="Cambria Math"/>
                        </a:rPr>
                        <m:t>≒ </m:t>
                      </m:r>
                    </m:oMath>
                  </a14:m>
                  <a:r>
                    <a:rPr lang="en-US" altLang="ko-KR" sz="1200" b="1" dirty="0" smtClean="0"/>
                    <a:t> 272.4</a:t>
                  </a:r>
                  <a:r>
                    <a:rPr lang="ko-KR" altLang="en-US" sz="1200" b="1" dirty="0" smtClean="0"/>
                    <a:t>억</a:t>
                  </a:r>
                  <a:endParaRPr lang="en-US" altLang="ko-KR" sz="1200" b="1" dirty="0" smtClean="0"/>
                </a:p>
              </p:txBody>
            </p:sp>
          </mc:Choice>
          <mc:Fallback>
            <p:sp>
              <p:nvSpPr>
                <p:cNvPr id="16" name="TextBox 15"/>
                <p:cNvSpPr txBox="1">
                  <a:spLocks noRot="1" noChangeAspect="1" noMove="1" noResize="1" noEditPoints="1" noAdjustHandles="1" noChangeArrowheads="1" noChangeShapeType="1" noTextEdit="1"/>
                </p:cNvSpPr>
                <p:nvPr/>
              </p:nvSpPr>
              <p:spPr>
                <a:xfrm>
                  <a:off x="88196" y="6320353"/>
                  <a:ext cx="6412629" cy="461665"/>
                </a:xfrm>
                <a:prstGeom prst="rect">
                  <a:avLst/>
                </a:prstGeom>
                <a:blipFill rotWithShape="1">
                  <a:blip r:embed="rId4" cstate="print"/>
                  <a:stretch>
                    <a:fillRect b="-7895"/>
                  </a:stretch>
                </a:blipFill>
              </p:spPr>
              <p:txBody>
                <a:bodyPr/>
                <a:lstStyle/>
                <a:p>
                  <a:r>
                    <a:rPr lang="ko-KR" altLang="en-US">
                      <a:noFill/>
                    </a:rPr>
                    <a:t> </a:t>
                  </a:r>
                </a:p>
              </p:txBody>
            </p:sp>
          </mc:Fallback>
        </mc:AlternateContent>
      </p:grpSp>
      <p:cxnSp>
        <p:nvCxnSpPr>
          <p:cNvPr id="24" name="직선 연결선 23"/>
          <p:cNvCxnSpPr/>
          <p:nvPr/>
        </p:nvCxnSpPr>
        <p:spPr>
          <a:xfrm flipH="1">
            <a:off x="611561" y="3752657"/>
            <a:ext cx="18424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직사각형 29"/>
          <p:cNvSpPr/>
          <p:nvPr/>
        </p:nvSpPr>
        <p:spPr>
          <a:xfrm>
            <a:off x="1101512" y="3476625"/>
            <a:ext cx="1000132" cy="21431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1 Billion</a:t>
            </a:r>
            <a:endParaRPr lang="ko-KR" altLang="en-US" sz="1200" b="1" dirty="0">
              <a:solidFill>
                <a:schemeClr val="tx1"/>
              </a:solidFill>
            </a:endParaRPr>
          </a:p>
        </p:txBody>
      </p:sp>
      <p:cxnSp>
        <p:nvCxnSpPr>
          <p:cNvPr id="32" name="직선 연결선 31"/>
          <p:cNvCxnSpPr/>
          <p:nvPr/>
        </p:nvCxnSpPr>
        <p:spPr>
          <a:xfrm flipH="1">
            <a:off x="2500525" y="3003644"/>
            <a:ext cx="183889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직사각형 33"/>
          <p:cNvSpPr/>
          <p:nvPr/>
        </p:nvSpPr>
        <p:spPr>
          <a:xfrm>
            <a:off x="3013792" y="2745314"/>
            <a:ext cx="1000132" cy="21431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1.55</a:t>
            </a:r>
            <a:r>
              <a:rPr lang="ko-KR" altLang="en-US" sz="1200" b="1" dirty="0" smtClean="0">
                <a:solidFill>
                  <a:schemeClr val="tx1"/>
                </a:solidFill>
              </a:rPr>
              <a:t> </a:t>
            </a:r>
            <a:r>
              <a:rPr lang="en-US" altLang="ko-KR" sz="1200" b="1" dirty="0" smtClean="0">
                <a:solidFill>
                  <a:schemeClr val="tx1"/>
                </a:solidFill>
              </a:rPr>
              <a:t>Billion</a:t>
            </a:r>
            <a:endParaRPr lang="ko-KR" altLang="en-US" sz="1200" b="1" dirty="0">
              <a:solidFill>
                <a:schemeClr val="tx1"/>
              </a:solidFill>
            </a:endParaRPr>
          </a:p>
        </p:txBody>
      </p:sp>
      <p:cxnSp>
        <p:nvCxnSpPr>
          <p:cNvPr id="37" name="직선 연결선 36"/>
          <p:cNvCxnSpPr/>
          <p:nvPr/>
        </p:nvCxnSpPr>
        <p:spPr>
          <a:xfrm flipH="1">
            <a:off x="4365372" y="2688323"/>
            <a:ext cx="1913362" cy="10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직사각형 39"/>
          <p:cNvSpPr/>
          <p:nvPr/>
        </p:nvSpPr>
        <p:spPr>
          <a:xfrm>
            <a:off x="5080046" y="2431929"/>
            <a:ext cx="1000132" cy="21431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1.78</a:t>
            </a:r>
            <a:r>
              <a:rPr lang="ko-KR" altLang="en-US" sz="1200" b="1" dirty="0" smtClean="0">
                <a:solidFill>
                  <a:schemeClr val="tx1"/>
                </a:solidFill>
              </a:rPr>
              <a:t> </a:t>
            </a:r>
            <a:r>
              <a:rPr lang="en-US" altLang="ko-KR" sz="1200" b="1" dirty="0" smtClean="0">
                <a:solidFill>
                  <a:schemeClr val="tx1"/>
                </a:solidFill>
              </a:rPr>
              <a:t>Billion</a:t>
            </a:r>
            <a:endParaRPr lang="ko-KR" altLang="en-US" sz="1200" b="1" dirty="0">
              <a:solidFill>
                <a:schemeClr val="tx1"/>
              </a:solidFill>
            </a:endParaRPr>
          </a:p>
        </p:txBody>
      </p:sp>
      <p:grpSp>
        <p:nvGrpSpPr>
          <p:cNvPr id="5" name="그룹 81"/>
          <p:cNvGrpSpPr/>
          <p:nvPr/>
        </p:nvGrpSpPr>
        <p:grpSpPr>
          <a:xfrm>
            <a:off x="500096" y="1257071"/>
            <a:ext cx="1785960" cy="214308"/>
            <a:chOff x="285720" y="785794"/>
            <a:chExt cx="1785960" cy="214308"/>
          </a:xfrm>
        </p:grpSpPr>
        <p:cxnSp>
          <p:nvCxnSpPr>
            <p:cNvPr id="49" name="직선 연결선 48"/>
            <p:cNvCxnSpPr/>
            <p:nvPr/>
          </p:nvCxnSpPr>
          <p:spPr>
            <a:xfrm>
              <a:off x="285720" y="927082"/>
              <a:ext cx="714380" cy="158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50" name="TextBox 1"/>
            <p:cNvSpPr txBox="1"/>
            <p:nvPr/>
          </p:nvSpPr>
          <p:spPr>
            <a:xfrm>
              <a:off x="1071538" y="785794"/>
              <a:ext cx="1000142" cy="214308"/>
            </a:xfrm>
            <a:prstGeom prst="rect">
              <a:avLst/>
            </a:prstGeom>
          </p:spPr>
          <p:txBody>
            <a:bodyPr wrap="squar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ko-KR" sz="1100" dirty="0" smtClean="0"/>
                <a:t>Donations</a:t>
              </a:r>
              <a:endParaRPr lang="ko-KR" altLang="en-US" sz="1100" dirty="0"/>
            </a:p>
          </p:txBody>
        </p:sp>
      </p:grpSp>
      <p:sp>
        <p:nvSpPr>
          <p:cNvPr id="51" name="TextBox 50"/>
          <p:cNvSpPr txBox="1"/>
          <p:nvPr/>
        </p:nvSpPr>
        <p:spPr>
          <a:xfrm>
            <a:off x="2048512" y="188640"/>
            <a:ext cx="6023950" cy="369332"/>
          </a:xfrm>
          <a:prstGeom prst="rect">
            <a:avLst/>
          </a:prstGeom>
          <a:noFill/>
        </p:spPr>
        <p:txBody>
          <a:bodyPr wrap="square" rtlCol="0">
            <a:spAutoFit/>
          </a:bodyPr>
          <a:lstStyle/>
          <a:p>
            <a:pPr algn="ctr"/>
            <a:r>
              <a:rPr lang="en-US" altLang="ko-KR" b="1" i="1" dirty="0" smtClean="0"/>
              <a:t>Analysis of Donations from 2008~ June 2012</a:t>
            </a:r>
            <a:endParaRPr lang="ko-KR" altLang="en-US" b="1" i="1" dirty="0"/>
          </a:p>
        </p:txBody>
      </p:sp>
      <p:cxnSp>
        <p:nvCxnSpPr>
          <p:cNvPr id="60" name="직선 연결선 59"/>
          <p:cNvCxnSpPr/>
          <p:nvPr/>
        </p:nvCxnSpPr>
        <p:spPr>
          <a:xfrm flipH="1">
            <a:off x="6337147" y="2163950"/>
            <a:ext cx="184508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직사각형 63"/>
          <p:cNvSpPr/>
          <p:nvPr/>
        </p:nvSpPr>
        <p:spPr>
          <a:xfrm>
            <a:off x="6572264" y="1928801"/>
            <a:ext cx="1266460" cy="176053"/>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200" b="1" dirty="0" smtClean="0">
                <a:solidFill>
                  <a:schemeClr val="tx1"/>
                </a:solidFill>
              </a:rPr>
              <a:t>2.06</a:t>
            </a:r>
            <a:r>
              <a:rPr lang="ko-KR" altLang="en-US" sz="1200" b="1" dirty="0" smtClean="0">
                <a:solidFill>
                  <a:schemeClr val="tx1"/>
                </a:solidFill>
              </a:rPr>
              <a:t> </a:t>
            </a:r>
            <a:r>
              <a:rPr lang="en-US" altLang="ko-KR" sz="1200" b="1" dirty="0" smtClean="0">
                <a:solidFill>
                  <a:schemeClr val="tx1"/>
                </a:solidFill>
              </a:rPr>
              <a:t>Billion</a:t>
            </a:r>
            <a:endParaRPr lang="ko-KR" altLang="en-US" sz="1200" b="1" dirty="0">
              <a:solidFill>
                <a:schemeClr val="tx1"/>
              </a:solidFill>
            </a:endParaRPr>
          </a:p>
        </p:txBody>
      </p:sp>
      <p:grpSp>
        <p:nvGrpSpPr>
          <p:cNvPr id="6" name="그룹 45"/>
          <p:cNvGrpSpPr/>
          <p:nvPr/>
        </p:nvGrpSpPr>
        <p:grpSpPr>
          <a:xfrm>
            <a:off x="1282336" y="714233"/>
            <a:ext cx="7790948" cy="4385527"/>
            <a:chOff x="1457217" y="1042868"/>
            <a:chExt cx="7709288" cy="3926267"/>
          </a:xfrm>
        </p:grpSpPr>
        <p:grpSp>
          <p:nvGrpSpPr>
            <p:cNvPr id="8" name="그룹 30"/>
            <p:cNvGrpSpPr/>
            <p:nvPr/>
          </p:nvGrpSpPr>
          <p:grpSpPr>
            <a:xfrm>
              <a:off x="1457217" y="1042868"/>
              <a:ext cx="6827578" cy="3926267"/>
              <a:chOff x="1548668" y="1042868"/>
              <a:chExt cx="6827578" cy="3926267"/>
            </a:xfrm>
          </p:grpSpPr>
          <p:grpSp>
            <p:nvGrpSpPr>
              <p:cNvPr id="13" name="그룹 72"/>
              <p:cNvGrpSpPr/>
              <p:nvPr/>
            </p:nvGrpSpPr>
            <p:grpSpPr>
              <a:xfrm>
                <a:off x="1548668" y="1042868"/>
                <a:ext cx="6532834" cy="3926267"/>
                <a:chOff x="1962104" y="1042868"/>
                <a:chExt cx="6532834" cy="3926267"/>
              </a:xfrm>
            </p:grpSpPr>
            <p:grpSp>
              <p:nvGrpSpPr>
                <p:cNvPr id="17" name="그룹 54"/>
                <p:cNvGrpSpPr/>
                <p:nvPr/>
              </p:nvGrpSpPr>
              <p:grpSpPr>
                <a:xfrm>
                  <a:off x="1962104" y="1042868"/>
                  <a:ext cx="4948077" cy="3926267"/>
                  <a:chOff x="1962104" y="1042868"/>
                  <a:chExt cx="4948077" cy="3926267"/>
                </a:xfrm>
              </p:grpSpPr>
              <p:grpSp>
                <p:nvGrpSpPr>
                  <p:cNvPr id="18" name="그룹 12"/>
                  <p:cNvGrpSpPr/>
                  <p:nvPr/>
                </p:nvGrpSpPr>
                <p:grpSpPr>
                  <a:xfrm>
                    <a:off x="1962104" y="1042868"/>
                    <a:ext cx="4444137" cy="3926267"/>
                    <a:chOff x="2366220" y="757116"/>
                    <a:chExt cx="4231795" cy="3926267"/>
                  </a:xfrm>
                </p:grpSpPr>
                <p:cxnSp>
                  <p:nvCxnSpPr>
                    <p:cNvPr id="7" name="직선 연결선 6"/>
                    <p:cNvCxnSpPr/>
                    <p:nvPr/>
                  </p:nvCxnSpPr>
                  <p:spPr>
                    <a:xfrm flipV="1">
                      <a:off x="3459894" y="895154"/>
                      <a:ext cx="10365" cy="3788229"/>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직선 연결선 8"/>
                    <p:cNvCxnSpPr/>
                    <p:nvPr/>
                  </p:nvCxnSpPr>
                  <p:spPr>
                    <a:xfrm flipH="1" flipV="1">
                      <a:off x="5265523" y="857233"/>
                      <a:ext cx="5654" cy="378824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 name="직사각형 9"/>
                    <p:cNvSpPr/>
                    <p:nvPr/>
                  </p:nvSpPr>
                  <p:spPr>
                    <a:xfrm>
                      <a:off x="6097901" y="757877"/>
                      <a:ext cx="500114" cy="24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2010</a:t>
                      </a:r>
                      <a:endParaRPr lang="ko-KR" dirty="0"/>
                    </a:p>
                  </p:txBody>
                </p:sp>
                <p:sp>
                  <p:nvSpPr>
                    <p:cNvPr id="11" name="직사각형 10"/>
                    <p:cNvSpPr/>
                    <p:nvPr/>
                  </p:nvSpPr>
                  <p:spPr>
                    <a:xfrm>
                      <a:off x="4130371" y="757116"/>
                      <a:ext cx="500029" cy="246323"/>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2009</a:t>
                      </a:r>
                      <a:endParaRPr lang="ko-KR" dirty="0"/>
                    </a:p>
                  </p:txBody>
                </p:sp>
                <p:sp>
                  <p:nvSpPr>
                    <p:cNvPr id="12" name="직사각형 11"/>
                    <p:cNvSpPr/>
                    <p:nvPr/>
                  </p:nvSpPr>
                  <p:spPr>
                    <a:xfrm>
                      <a:off x="2366220" y="757116"/>
                      <a:ext cx="500114" cy="246323"/>
                    </a:xfrm>
                    <a:prstGeom prst="rect">
                      <a:avLst/>
                    </a:prstGeom>
                    <a:solidFill>
                      <a:srgbClr val="4F81BD"/>
                    </a:solidFill>
                    <a:ln w="25400" cap="flat" cmpd="sng" algn="ctr">
                      <a:solidFill>
                        <a:srgbClr val="4F81BD">
                          <a:shade val="50000"/>
                        </a:srgb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2008</a:t>
                      </a:r>
                      <a:endParaRPr lang="ko-KR" dirty="0"/>
                    </a:p>
                  </p:txBody>
                </p:sp>
              </p:grpSp>
              <p:cxnSp>
                <p:nvCxnSpPr>
                  <p:cNvPr id="53" name="직선 연결선 52"/>
                  <p:cNvCxnSpPr/>
                  <p:nvPr/>
                </p:nvCxnSpPr>
                <p:spPr>
                  <a:xfrm flipV="1">
                    <a:off x="6906133" y="1109668"/>
                    <a:ext cx="4048" cy="3756246"/>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직사각형 71"/>
                <p:cNvSpPr/>
                <p:nvPr/>
              </p:nvSpPr>
              <p:spPr>
                <a:xfrm>
                  <a:off x="7969729" y="1042868"/>
                  <a:ext cx="525209" cy="24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altLang="ko-KR" dirty="0" smtClean="0"/>
                    <a:t>2011</a:t>
                  </a:r>
                  <a:endParaRPr lang="ko-KR" dirty="0"/>
                </a:p>
              </p:txBody>
            </p:sp>
          </p:grpSp>
          <p:cxnSp>
            <p:nvCxnSpPr>
              <p:cNvPr id="61" name="직선 연결선 60"/>
              <p:cNvCxnSpPr/>
              <p:nvPr/>
            </p:nvCxnSpPr>
            <p:spPr>
              <a:xfrm flipH="1" flipV="1">
                <a:off x="8373222" y="1190531"/>
                <a:ext cx="3024" cy="374536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6" name="직사각형 65"/>
            <p:cNvSpPr/>
            <p:nvPr/>
          </p:nvSpPr>
          <p:spPr>
            <a:xfrm>
              <a:off x="8660939" y="1042868"/>
              <a:ext cx="505566" cy="24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ko-KR" dirty="0" smtClean="0"/>
                <a:t>2012</a:t>
              </a:r>
              <a:endParaRPr lang="ko-KR" dirty="0"/>
            </a:p>
          </p:txBody>
        </p:sp>
      </p:grpSp>
      <p:sp>
        <p:nvSpPr>
          <p:cNvPr id="73" name="직사각형 72"/>
          <p:cNvSpPr/>
          <p:nvPr/>
        </p:nvSpPr>
        <p:spPr>
          <a:xfrm>
            <a:off x="8309744" y="1714488"/>
            <a:ext cx="834256" cy="276434"/>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ko-KR" sz="1100" b="1" dirty="0" smtClean="0">
                <a:solidFill>
                  <a:schemeClr val="tx1"/>
                </a:solidFill>
              </a:rPr>
              <a:t>2.9</a:t>
            </a:r>
            <a:r>
              <a:rPr lang="ko-KR" altLang="en-US" sz="1100" b="1" dirty="0" smtClean="0">
                <a:solidFill>
                  <a:schemeClr val="tx1"/>
                </a:solidFill>
              </a:rPr>
              <a:t> </a:t>
            </a:r>
            <a:r>
              <a:rPr lang="en-US" altLang="ko-KR" sz="1100" b="1" dirty="0" smtClean="0">
                <a:solidFill>
                  <a:schemeClr val="tx1"/>
                </a:solidFill>
              </a:rPr>
              <a:t>Billion</a:t>
            </a:r>
            <a:endParaRPr lang="ko-KR" altLang="en-US" sz="1100" b="1" dirty="0">
              <a:solidFill>
                <a:schemeClr val="tx1"/>
              </a:solidFill>
            </a:endParaRPr>
          </a:p>
        </p:txBody>
      </p:sp>
      <p:cxnSp>
        <p:nvCxnSpPr>
          <p:cNvPr id="71" name="직선 연결선 70"/>
          <p:cNvCxnSpPr/>
          <p:nvPr/>
        </p:nvCxnSpPr>
        <p:spPr>
          <a:xfrm flipH="1">
            <a:off x="8182235" y="2068767"/>
            <a:ext cx="99032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타원 51"/>
          <p:cNvSpPr/>
          <p:nvPr/>
        </p:nvSpPr>
        <p:spPr>
          <a:xfrm>
            <a:off x="107504" y="188640"/>
            <a:ext cx="1584176" cy="3693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b="1" i="1" dirty="0" smtClean="0"/>
              <a:t>Donations</a:t>
            </a:r>
            <a:endParaRPr lang="ko-KR" altLang="en-US" sz="1400" b="1" i="1" dirty="0"/>
          </a:p>
        </p:txBody>
      </p:sp>
      <p:cxnSp>
        <p:nvCxnSpPr>
          <p:cNvPr id="57" name="직선 연결선 56"/>
          <p:cNvCxnSpPr/>
          <p:nvPr/>
        </p:nvCxnSpPr>
        <p:spPr>
          <a:xfrm flipH="1">
            <a:off x="2595944" y="3741540"/>
            <a:ext cx="6345958"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59" name="아래쪽 화살표 58"/>
          <p:cNvSpPr/>
          <p:nvPr/>
        </p:nvSpPr>
        <p:spPr>
          <a:xfrm rot="10800000">
            <a:off x="8493888" y="2172070"/>
            <a:ext cx="428628" cy="156871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ko-KR" altLang="en-US"/>
          </a:p>
        </p:txBody>
      </p:sp>
      <p:grpSp>
        <p:nvGrpSpPr>
          <p:cNvPr id="23" name="그룹 45"/>
          <p:cNvGrpSpPr/>
          <p:nvPr/>
        </p:nvGrpSpPr>
        <p:grpSpPr>
          <a:xfrm>
            <a:off x="6643702" y="2965969"/>
            <a:ext cx="2073878" cy="1327127"/>
            <a:chOff x="1813064" y="1765479"/>
            <a:chExt cx="1358985" cy="1393482"/>
          </a:xfrm>
        </p:grpSpPr>
        <p:sp>
          <p:nvSpPr>
            <p:cNvPr id="63" name="포인트가 12개인 별 62"/>
            <p:cNvSpPr/>
            <p:nvPr/>
          </p:nvSpPr>
          <p:spPr>
            <a:xfrm>
              <a:off x="1829323" y="1765479"/>
              <a:ext cx="1342726" cy="1393482"/>
            </a:xfrm>
            <a:prstGeom prst="star12">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sz="800" b="1" dirty="0"/>
            </a:p>
          </p:txBody>
        </p:sp>
        <p:sp>
          <p:nvSpPr>
            <p:cNvPr id="67" name="TextBox 66"/>
            <p:cNvSpPr txBox="1"/>
            <p:nvPr/>
          </p:nvSpPr>
          <p:spPr>
            <a:xfrm>
              <a:off x="1813064" y="2060309"/>
              <a:ext cx="1351121" cy="953337"/>
            </a:xfrm>
            <a:prstGeom prst="rect">
              <a:avLst/>
            </a:prstGeom>
            <a:noFill/>
          </p:spPr>
          <p:txBody>
            <a:bodyPr wrap="square" rtlCol="0">
              <a:spAutoFit/>
            </a:bodyPr>
            <a:lstStyle/>
            <a:p>
              <a:pPr algn="ctr"/>
              <a:r>
                <a:rPr lang="en-US" altLang="ko-KR" sz="1000" dirty="0" smtClean="0"/>
                <a:t>2008</a:t>
              </a:r>
              <a:r>
                <a:rPr lang="ko-KR" altLang="en-US" sz="1000" dirty="0" smtClean="0"/>
                <a:t> </a:t>
              </a:r>
              <a:r>
                <a:rPr lang="en-US" altLang="ko-KR" sz="1000" dirty="0" smtClean="0"/>
                <a:t>vs2012</a:t>
              </a:r>
              <a:endParaRPr lang="en-US" altLang="ko-KR" sz="1000" dirty="0"/>
            </a:p>
            <a:p>
              <a:pPr algn="ctr"/>
              <a:r>
                <a:rPr lang="en-US" altLang="ko-KR" sz="1000" dirty="0" smtClean="0"/>
                <a:t>Monthly Average amount of Donations</a:t>
              </a:r>
              <a:endParaRPr lang="en-US" altLang="ko-KR" sz="1000" dirty="0"/>
            </a:p>
            <a:p>
              <a:pPr algn="ctr"/>
              <a:r>
                <a:rPr lang="en-US" altLang="ko-KR" sz="1400" b="1" dirty="0" smtClean="0"/>
                <a:t>Increased by 109%</a:t>
              </a:r>
              <a:endParaRPr lang="en-US" altLang="ko-KR" sz="1400" b="1" dirty="0"/>
            </a:p>
            <a:p>
              <a:pPr algn="ctr"/>
              <a:r>
                <a:rPr lang="en-US" altLang="ko-KR" sz="900" dirty="0" smtClean="0"/>
                <a:t>(Increased by</a:t>
              </a:r>
              <a:r>
                <a:rPr lang="ko-KR" altLang="en-US" sz="900" dirty="0" smtClean="0"/>
                <a:t> </a:t>
              </a:r>
              <a:r>
                <a:rPr lang="en-US" altLang="ko-KR" sz="900" dirty="0" smtClean="0"/>
                <a:t>1.09</a:t>
              </a:r>
              <a:r>
                <a:rPr lang="ko-KR" altLang="en-US" sz="900" dirty="0" smtClean="0"/>
                <a:t> </a:t>
              </a:r>
              <a:r>
                <a:rPr lang="en-US" altLang="ko-KR" sz="900" dirty="0" smtClean="0"/>
                <a:t>billion)</a:t>
              </a:r>
              <a:endParaRPr lang="ko-KR" altLang="en-US" sz="1200" b="1" dirty="0"/>
            </a:p>
          </p:txBody>
        </p:sp>
      </p:grpSp>
      <p:grpSp>
        <p:nvGrpSpPr>
          <p:cNvPr id="28" name="그룹 27"/>
          <p:cNvGrpSpPr/>
          <p:nvPr/>
        </p:nvGrpSpPr>
        <p:grpSpPr>
          <a:xfrm>
            <a:off x="1101512" y="5197744"/>
            <a:ext cx="7946282" cy="931556"/>
            <a:chOff x="1101512" y="5197744"/>
            <a:chExt cx="7946282" cy="931556"/>
          </a:xfrm>
        </p:grpSpPr>
        <p:grpSp>
          <p:nvGrpSpPr>
            <p:cNvPr id="20" name="그룹 25"/>
            <p:cNvGrpSpPr/>
            <p:nvPr/>
          </p:nvGrpSpPr>
          <p:grpSpPr>
            <a:xfrm>
              <a:off x="1101512" y="5206699"/>
              <a:ext cx="6282182" cy="922601"/>
              <a:chOff x="2163870" y="5242703"/>
              <a:chExt cx="6282182" cy="922601"/>
            </a:xfrm>
          </p:grpSpPr>
          <p:grpSp>
            <p:nvGrpSpPr>
              <p:cNvPr id="21" name="그룹 17"/>
              <p:cNvGrpSpPr/>
              <p:nvPr/>
            </p:nvGrpSpPr>
            <p:grpSpPr>
              <a:xfrm>
                <a:off x="2163870" y="5242703"/>
                <a:ext cx="6282182" cy="922601"/>
                <a:chOff x="2461915" y="5242703"/>
                <a:chExt cx="6282182" cy="922601"/>
              </a:xfrm>
            </p:grpSpPr>
            <p:grpSp>
              <p:nvGrpSpPr>
                <p:cNvPr id="22" name="그룹 88"/>
                <p:cNvGrpSpPr/>
                <p:nvPr/>
              </p:nvGrpSpPr>
              <p:grpSpPr>
                <a:xfrm>
                  <a:off x="2461915" y="5242703"/>
                  <a:ext cx="4577815" cy="295041"/>
                  <a:chOff x="2461915" y="5245240"/>
                  <a:chExt cx="4577815" cy="354048"/>
                </a:xfrm>
              </p:grpSpPr>
              <p:sp>
                <p:nvSpPr>
                  <p:cNvPr id="78" name="갈매기형 수장 77"/>
                  <p:cNvSpPr/>
                  <p:nvPr/>
                </p:nvSpPr>
                <p:spPr>
                  <a:xfrm>
                    <a:off x="5299049" y="5255288"/>
                    <a:ext cx="990544" cy="344000"/>
                  </a:xfrm>
                  <a:prstGeom prst="chevron">
                    <a:avLst/>
                  </a:prstGeom>
                  <a:gradFill>
                    <a:gsLst>
                      <a:gs pos="0">
                        <a:schemeClr val="accent5">
                          <a:tint val="50000"/>
                          <a:satMod val="300000"/>
                          <a:alpha val="18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solidFill>
                          <a:srgbClr val="FF0000"/>
                        </a:solidFill>
                      </a:rPr>
                      <a:t>2.7</a:t>
                    </a:r>
                    <a:r>
                      <a:rPr lang="ko-KR" altLang="en-US" sz="1400" dirty="0" smtClean="0">
                        <a:solidFill>
                          <a:srgbClr val="FF0000"/>
                        </a:solidFill>
                      </a:rPr>
                      <a:t> </a:t>
                    </a:r>
                    <a:r>
                      <a:rPr lang="en-US" altLang="ko-KR" sz="1400" dirty="0" smtClean="0">
                        <a:solidFill>
                          <a:srgbClr val="FF0000"/>
                        </a:solidFill>
                      </a:rPr>
                      <a:t>Billion</a:t>
                    </a:r>
                    <a:endParaRPr lang="ko-KR" altLang="en-US" sz="1400" dirty="0">
                      <a:solidFill>
                        <a:srgbClr val="FF0000"/>
                      </a:solidFill>
                    </a:endParaRPr>
                  </a:p>
                </p:txBody>
              </p:sp>
              <p:sp>
                <p:nvSpPr>
                  <p:cNvPr id="83" name="갈매기형 수장 82"/>
                  <p:cNvSpPr/>
                  <p:nvPr/>
                </p:nvSpPr>
                <p:spPr>
                  <a:xfrm>
                    <a:off x="3341546" y="5245240"/>
                    <a:ext cx="1043831" cy="344000"/>
                  </a:xfrm>
                  <a:prstGeom prst="chevron">
                    <a:avLst/>
                  </a:prstGeom>
                  <a:gradFill>
                    <a:gsLst>
                      <a:gs pos="0">
                        <a:schemeClr val="accent5">
                          <a:tint val="50000"/>
                          <a:satMod val="300000"/>
                          <a:alpha val="18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dirty="0" smtClean="0">
                        <a:solidFill>
                          <a:srgbClr val="FF0000"/>
                        </a:solidFill>
                      </a:rPr>
                      <a:t>6.4</a:t>
                    </a:r>
                    <a:r>
                      <a:rPr lang="ko-KR" altLang="en-US" sz="1400" dirty="0" smtClean="0">
                        <a:solidFill>
                          <a:srgbClr val="FF0000"/>
                        </a:solidFill>
                      </a:rPr>
                      <a:t> </a:t>
                    </a:r>
                    <a:r>
                      <a:rPr lang="en-US" altLang="ko-KR" sz="1400" dirty="0" smtClean="0">
                        <a:solidFill>
                          <a:srgbClr val="FF0000"/>
                        </a:solidFill>
                      </a:rPr>
                      <a:t>Billion</a:t>
                    </a:r>
                    <a:endParaRPr lang="ko-KR" altLang="en-US" sz="1400" dirty="0">
                      <a:solidFill>
                        <a:srgbClr val="FF0000"/>
                      </a:solidFill>
                    </a:endParaRPr>
                  </a:p>
                </p:txBody>
              </p:sp>
              <p:sp>
                <p:nvSpPr>
                  <p:cNvPr id="86" name="TextBox 85"/>
                  <p:cNvSpPr txBox="1"/>
                  <p:nvPr/>
                </p:nvSpPr>
                <p:spPr>
                  <a:xfrm>
                    <a:off x="2461915" y="5263351"/>
                    <a:ext cx="782075" cy="307777"/>
                  </a:xfrm>
                  <a:prstGeom prst="rect">
                    <a:avLst/>
                  </a:prstGeom>
                  <a:noFill/>
                </p:spPr>
                <p:txBody>
                  <a:bodyPr wrap="square" rtlCol="0">
                    <a:spAutoFit/>
                  </a:bodyPr>
                  <a:lstStyle/>
                  <a:p>
                    <a:pPr algn="ctr"/>
                    <a:r>
                      <a:rPr lang="en-US" altLang="ko-KR" sz="1400" dirty="0" smtClean="0"/>
                      <a:t>2008</a:t>
                    </a:r>
                    <a:endParaRPr lang="ko-KR" altLang="en-US" sz="1400" dirty="0"/>
                  </a:p>
                </p:txBody>
              </p:sp>
              <p:sp>
                <p:nvSpPr>
                  <p:cNvPr id="87" name="TextBox 86"/>
                  <p:cNvSpPr txBox="1"/>
                  <p:nvPr/>
                </p:nvSpPr>
                <p:spPr>
                  <a:xfrm>
                    <a:off x="4510231" y="5265272"/>
                    <a:ext cx="864096" cy="307777"/>
                  </a:xfrm>
                  <a:prstGeom prst="rect">
                    <a:avLst/>
                  </a:prstGeom>
                  <a:noFill/>
                </p:spPr>
                <p:txBody>
                  <a:bodyPr wrap="square" rtlCol="0">
                    <a:spAutoFit/>
                  </a:bodyPr>
                  <a:lstStyle/>
                  <a:p>
                    <a:pPr algn="ctr"/>
                    <a:r>
                      <a:rPr lang="en-US" altLang="ko-KR" sz="1400" dirty="0" smtClean="0"/>
                      <a:t>2009</a:t>
                    </a:r>
                    <a:endParaRPr lang="ko-KR" altLang="en-US" sz="1400" dirty="0"/>
                  </a:p>
                </p:txBody>
              </p:sp>
              <p:sp>
                <p:nvSpPr>
                  <p:cNvPr id="88" name="TextBox 87"/>
                  <p:cNvSpPr txBox="1"/>
                  <p:nvPr/>
                </p:nvSpPr>
                <p:spPr>
                  <a:xfrm>
                    <a:off x="6175634" y="5245240"/>
                    <a:ext cx="864096" cy="307777"/>
                  </a:xfrm>
                  <a:prstGeom prst="rect">
                    <a:avLst/>
                  </a:prstGeom>
                  <a:noFill/>
                </p:spPr>
                <p:txBody>
                  <a:bodyPr wrap="square" rtlCol="0">
                    <a:spAutoFit/>
                  </a:bodyPr>
                  <a:lstStyle/>
                  <a:p>
                    <a:pPr algn="ctr"/>
                    <a:r>
                      <a:rPr lang="en-US" altLang="ko-KR" sz="1400" dirty="0" smtClean="0"/>
                      <a:t>2010</a:t>
                    </a:r>
                    <a:endParaRPr lang="ko-KR" altLang="en-US" sz="1400" dirty="0"/>
                  </a:p>
                </p:txBody>
              </p:sp>
            </p:grpSp>
            <mc:AlternateContent xmlns:mc="http://schemas.openxmlformats.org/markup-compatibility/2006">
              <mc:Choice xmlns="" xmlns:a14="http://schemas.microsoft.com/office/drawing/2010/main" Requires="a14">
                <p:sp>
                  <p:nvSpPr>
                    <p:cNvPr id="14" name="오른쪽 화살표 13"/>
                    <p:cNvSpPr/>
                    <p:nvPr/>
                  </p:nvSpPr>
                  <p:spPr>
                    <a:xfrm>
                      <a:off x="2493783" y="5661248"/>
                      <a:ext cx="6250314" cy="5040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ko-KR" sz="1200" b="1" dirty="0" smtClean="0"/>
                        <a:t>2008</a:t>
                      </a:r>
                      <a:r>
                        <a:rPr lang="ko-KR" altLang="en-US" sz="1200" b="1" dirty="0" smtClean="0"/>
                        <a:t>년 대비 </a:t>
                      </a:r>
                      <a:r>
                        <a:rPr lang="en-US" altLang="ko-KR" sz="1200" b="1" dirty="0" smtClean="0"/>
                        <a:t>2011</a:t>
                      </a:r>
                      <a:r>
                        <a:rPr lang="ko-KR" altLang="en-US" sz="1200" b="1" dirty="0" smtClean="0"/>
                        <a:t>년 총 헌금 증가액 </a:t>
                      </a:r>
                      <a14:m>
                        <m:oMath xmlns:m="http://schemas.openxmlformats.org/officeDocument/2006/math">
                          <m:r>
                            <a:rPr lang="en-US" altLang="ko-KR" sz="1050" b="1" i="1" dirty="0" smtClean="0">
                              <a:latin typeface="Cambria Math"/>
                            </a:rPr>
                            <m:t>≒</m:t>
                          </m:r>
                        </m:oMath>
                      </a14:m>
                      <a:r>
                        <a:rPr lang="en-US" altLang="ko-KR" sz="1050" b="1" dirty="0" smtClean="0"/>
                        <a:t/>
                      </a:r>
                      <a:r>
                        <a:rPr lang="en-US" altLang="ko-KR" sz="1200" b="1" dirty="0" smtClean="0"/>
                        <a:t>125</a:t>
                      </a:r>
                      <a:r>
                        <a:rPr lang="ko-KR" altLang="en-US" sz="1200" b="1" dirty="0" smtClean="0"/>
                        <a:t>억</a:t>
                      </a:r>
                      <a:r>
                        <a:rPr lang="en-US" altLang="ko-KR" sz="1200" b="1" dirty="0" smtClean="0"/>
                        <a:t>(101.5%)</a:t>
                      </a:r>
                      <a:endParaRPr lang="ko-KR" altLang="en-US" sz="1200" b="1" dirty="0"/>
                    </a:p>
                  </p:txBody>
                </p:sp>
              </mc:Choice>
              <mc:Fallback>
                <p:sp>
                  <p:nvSpPr>
                    <p:cNvPr id="14" name="오른쪽 화살표 13"/>
                    <p:cNvSpPr>
                      <a:spLocks noRot="1" noChangeAspect="1" noMove="1" noResize="1" noEditPoints="1" noAdjustHandles="1" noChangeArrowheads="1" noChangeShapeType="1" noTextEdit="1"/>
                    </p:cNvSpPr>
                    <p:nvPr/>
                  </p:nvSpPr>
                  <p:spPr>
                    <a:xfrm>
                      <a:off x="2493783" y="5661248"/>
                      <a:ext cx="6250314" cy="504056"/>
                    </a:xfrm>
                    <a:prstGeom prst="rightArrow">
                      <a:avLst/>
                    </a:prstGeom>
                    <a:blipFill rotWithShape="1">
                      <a:blip r:embed="rId5"/>
                      <a:stretch>
                        <a:fillRect/>
                      </a:stretch>
                    </a:blipFill>
                  </p:spPr>
                  <p:txBody>
                    <a:bodyPr/>
                    <a:lstStyle/>
                    <a:p>
                      <a:r>
                        <a:rPr lang="ko-KR" altLang="en-US" dirty="0">
                          <a:noFill/>
                        </a:rPr>
                        <a:t> </a:t>
                      </a:r>
                    </a:p>
                  </p:txBody>
                </p:sp>
              </mc:Fallback>
            </mc:AlternateContent>
          </p:grpSp>
          <mc:AlternateContent xmlns:mc="http://schemas.openxmlformats.org/markup-compatibility/2006">
            <mc:Choice xmlns="" xmlns:a14="http://schemas.microsoft.com/office/drawing/2010/main" Requires="a14">
              <p:sp>
                <p:nvSpPr>
                  <p:cNvPr id="55" name="갈매기형 수장 54"/>
                  <p:cNvSpPr/>
                  <p:nvPr/>
                </p:nvSpPr>
                <p:spPr>
                  <a:xfrm>
                    <a:off x="6793245" y="5267857"/>
                    <a:ext cx="1001353" cy="269887"/>
                  </a:xfrm>
                  <a:prstGeom prst="chevron">
                    <a:avLst/>
                  </a:prstGeom>
                  <a:gradFill>
                    <a:gsLst>
                      <a:gs pos="0">
                        <a:schemeClr val="accent5">
                          <a:tint val="50000"/>
                          <a:satMod val="300000"/>
                          <a:alpha val="18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en-US" sz="1400" b="1" dirty="0" smtClean="0">
                        <a:solidFill>
                          <a:srgbClr val="FF0000"/>
                        </a:solidFill>
                        <a:ea typeface="Cambria Math"/>
                      </a:rPr>
                      <a:t>3</a:t>
                    </a:r>
                    <a14:m>
                      <m:oMath xmlns:m="http://schemas.openxmlformats.org/officeDocument/2006/math">
                        <m:r>
                          <a:rPr lang="en-US" altLang="en-US" sz="1400" b="1" i="1" smtClean="0">
                            <a:solidFill>
                              <a:srgbClr val="FF0000"/>
                            </a:solidFill>
                            <a:latin typeface="Cambria Math"/>
                            <a:ea typeface="Cambria Math"/>
                          </a:rPr>
                          <m:t>𝟒</m:t>
                        </m:r>
                      </m:oMath>
                    </a14:m>
                    <a:r>
                      <a:rPr lang="ko-KR" altLang="en-US" sz="1400" b="1" dirty="0" smtClean="0">
                        <a:solidFill>
                          <a:srgbClr val="FF0000"/>
                        </a:solidFill>
                      </a:rPr>
                      <a:t>억</a:t>
                    </a:r>
                    <a:endParaRPr lang="ko-KR" altLang="en-US" sz="1400" b="1" dirty="0">
                      <a:solidFill>
                        <a:srgbClr val="FF0000"/>
                      </a:solidFill>
                    </a:endParaRPr>
                  </a:p>
                </p:txBody>
              </p:sp>
            </mc:Choice>
            <mc:Fallback>
              <p:sp>
                <p:nvSpPr>
                  <p:cNvPr id="55" name="갈매기형 수장 54"/>
                  <p:cNvSpPr>
                    <a:spLocks noRot="1" noChangeAspect="1" noMove="1" noResize="1" noEditPoints="1" noAdjustHandles="1" noChangeArrowheads="1" noChangeShapeType="1" noTextEdit="1"/>
                  </p:cNvSpPr>
                  <p:nvPr/>
                </p:nvSpPr>
                <p:spPr>
                  <a:xfrm>
                    <a:off x="6793245" y="5267857"/>
                    <a:ext cx="1001353" cy="269887"/>
                  </a:xfrm>
                  <a:prstGeom prst="chevron">
                    <a:avLst/>
                  </a:prstGeom>
                  <a:blipFill rotWithShape="1">
                    <a:blip r:embed="rId6"/>
                    <a:stretch>
                      <a:fillRect/>
                    </a:stretch>
                  </a:blipFill>
                </p:spPr>
                <p:txBody>
                  <a:bodyPr/>
                  <a:lstStyle/>
                  <a:p>
                    <a:r>
                      <a:rPr lang="ko-KR" altLang="en-US">
                        <a:noFill/>
                      </a:rPr>
                      <a:t> </a:t>
                    </a:r>
                  </a:p>
                </p:txBody>
              </p:sp>
            </mc:Fallback>
          </mc:AlternateContent>
        </p:grpSp>
        <p:sp>
          <p:nvSpPr>
            <p:cNvPr id="69" name="TextBox 68"/>
            <p:cNvSpPr txBox="1"/>
            <p:nvPr/>
          </p:nvSpPr>
          <p:spPr>
            <a:xfrm>
              <a:off x="6732240" y="5197744"/>
              <a:ext cx="864096" cy="307777"/>
            </a:xfrm>
            <a:prstGeom prst="rect">
              <a:avLst/>
            </a:prstGeom>
            <a:noFill/>
          </p:spPr>
          <p:txBody>
            <a:bodyPr wrap="square" rtlCol="0">
              <a:spAutoFit/>
            </a:bodyPr>
            <a:lstStyle/>
            <a:p>
              <a:pPr algn="ctr"/>
              <a:r>
                <a:rPr lang="en-US" altLang="ko-KR" sz="1400" dirty="0" smtClean="0"/>
                <a:t>2011</a:t>
              </a:r>
              <a:endParaRPr lang="ko-KR" altLang="en-US" sz="1400" dirty="0"/>
            </a:p>
          </p:txBody>
        </p:sp>
        <p:sp>
          <p:nvSpPr>
            <p:cNvPr id="70" name="TextBox 69"/>
            <p:cNvSpPr txBox="1"/>
            <p:nvPr/>
          </p:nvSpPr>
          <p:spPr>
            <a:xfrm>
              <a:off x="8183698" y="5220163"/>
              <a:ext cx="864096" cy="307777"/>
            </a:xfrm>
            <a:prstGeom prst="rect">
              <a:avLst/>
            </a:prstGeom>
            <a:noFill/>
          </p:spPr>
          <p:txBody>
            <a:bodyPr wrap="square" rtlCol="0">
              <a:spAutoFit/>
            </a:bodyPr>
            <a:lstStyle/>
            <a:p>
              <a:pPr algn="ctr"/>
              <a:r>
                <a:rPr lang="en-US" altLang="ko-KR" sz="1400" dirty="0" smtClean="0"/>
                <a:t>2012</a:t>
              </a:r>
              <a:endParaRPr lang="ko-KR" altLang="en-US" sz="1400" dirty="0"/>
            </a:p>
          </p:txBody>
        </p:sp>
        <p:sp>
          <p:nvSpPr>
            <p:cNvPr id="74" name="갈매기형 수장 73"/>
            <p:cNvSpPr/>
            <p:nvPr/>
          </p:nvSpPr>
          <p:spPr>
            <a:xfrm>
              <a:off x="7353597" y="5216257"/>
              <a:ext cx="1001353" cy="269887"/>
            </a:xfrm>
            <a:prstGeom prst="chevron">
              <a:avLst/>
            </a:prstGeom>
            <a:gradFill>
              <a:gsLst>
                <a:gs pos="0">
                  <a:schemeClr val="accent5">
                    <a:tint val="50000"/>
                    <a:satMod val="300000"/>
                    <a:alpha val="18000"/>
                  </a:schemeClr>
                </a:gs>
                <a:gs pos="100000">
                  <a:schemeClr val="accent5">
                    <a:tint val="37000"/>
                    <a:satMod val="300000"/>
                  </a:schemeClr>
                </a:gs>
                <a:gs pos="100000">
                  <a:schemeClr val="accent5">
                    <a:tint val="15000"/>
                    <a:satMod val="350000"/>
                  </a:schemeClr>
                </a:gs>
              </a:gsLst>
            </a:gra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200" b="1" dirty="0" smtClean="0">
                  <a:solidFill>
                    <a:srgbClr val="FF0000"/>
                  </a:solidFill>
                  <a:ea typeface="Cambria Math"/>
                </a:rPr>
                <a:t>+</a:t>
              </a:r>
              <a:r>
                <a:rPr lang="en-US" altLang="ko-KR" sz="1200" b="1" dirty="0" smtClean="0">
                  <a:solidFill>
                    <a:srgbClr val="FF0000"/>
                  </a:solidFill>
                  <a:ea typeface="Cambria Math"/>
                </a:rPr>
                <a:t>1 Billion</a:t>
              </a:r>
              <a:r>
                <a:rPr lang="en-US" altLang="ko-KR" sz="1200" b="1" dirty="0" smtClean="0">
                  <a:solidFill>
                    <a:srgbClr val="FF0000"/>
                  </a:solidFill>
                </a:rPr>
                <a:t>?</a:t>
              </a:r>
              <a:endParaRPr lang="ko-KR" altLang="en-US" sz="1200" b="1" dirty="0">
                <a:solidFill>
                  <a:srgbClr val="FF0000"/>
                </a:solidFill>
              </a:endParaRPr>
            </a:p>
          </p:txBody>
        </p:sp>
      </p:grpSp>
    </p:spTree>
    <p:extLst>
      <p:ext uri="{BB962C8B-B14F-4D97-AF65-F5344CB8AC3E}">
        <p14:creationId xmlns="" xmlns:p14="http://schemas.microsoft.com/office/powerpoint/2010/main" val="317637733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500"/>
                                        <p:tgtEl>
                                          <p:spTgt spid="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250"/>
                                        <p:tgtEl>
                                          <p:spTgt spid="24"/>
                                        </p:tgtEl>
                                      </p:cBhvr>
                                    </p:animEffect>
                                  </p:childTnLst>
                                </p:cTn>
                              </p:par>
                            </p:childTnLst>
                          </p:cTn>
                        </p:par>
                        <p:par>
                          <p:cTn id="20" fill="hold">
                            <p:stCondLst>
                              <p:cond delay="1750"/>
                            </p:stCondLst>
                            <p:childTnLst>
                              <p:par>
                                <p:cTn id="21" presetID="22" presetClass="entr" presetSubtype="4"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250"/>
                                        <p:tgtEl>
                                          <p:spTgt spid="30"/>
                                        </p:tgtEl>
                                      </p:cBhvr>
                                    </p:animEffect>
                                  </p:childTnLst>
                                </p:cTn>
                              </p:par>
                            </p:childTnLst>
                          </p:cTn>
                        </p:par>
                        <p:par>
                          <p:cTn id="24" fill="hold">
                            <p:stCondLst>
                              <p:cond delay="2000"/>
                            </p:stCondLst>
                            <p:childTnLst>
                              <p:par>
                                <p:cTn id="25" presetID="2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250"/>
                                        <p:tgtEl>
                                          <p:spTgt spid="32"/>
                                        </p:tgtEl>
                                      </p:cBhvr>
                                    </p:animEffect>
                                  </p:childTnLst>
                                </p:cTn>
                              </p:par>
                            </p:childTnLst>
                          </p:cTn>
                        </p:par>
                        <p:par>
                          <p:cTn id="28" fill="hold">
                            <p:stCondLst>
                              <p:cond delay="2250"/>
                            </p:stCondLst>
                            <p:childTnLst>
                              <p:par>
                                <p:cTn id="29" presetID="22" presetClass="entr" presetSubtype="4"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250"/>
                                        <p:tgtEl>
                                          <p:spTgt spid="34"/>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250"/>
                                        <p:tgtEl>
                                          <p:spTgt spid="37"/>
                                        </p:tgtEl>
                                      </p:cBhvr>
                                    </p:animEffect>
                                  </p:childTnLst>
                                </p:cTn>
                              </p:par>
                            </p:childTnLst>
                          </p:cTn>
                        </p:par>
                        <p:par>
                          <p:cTn id="36" fill="hold">
                            <p:stCondLst>
                              <p:cond delay="2750"/>
                            </p:stCondLst>
                            <p:childTnLst>
                              <p:par>
                                <p:cTn id="37" presetID="22" presetClass="entr" presetSubtype="4"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250"/>
                                        <p:tgtEl>
                                          <p:spTgt spid="40"/>
                                        </p:tgtEl>
                                      </p:cBhvr>
                                    </p:animEffect>
                                  </p:childTnLst>
                                </p:cTn>
                              </p:par>
                            </p:childTnLst>
                          </p:cTn>
                        </p:par>
                        <p:par>
                          <p:cTn id="40" fill="hold">
                            <p:stCondLst>
                              <p:cond delay="3000"/>
                            </p:stCondLst>
                            <p:childTnLst>
                              <p:par>
                                <p:cTn id="41" presetID="22" presetClass="entr" presetSubtype="4" fill="hold" nodeType="after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down)">
                                      <p:cBhvr>
                                        <p:cTn id="43" dur="250"/>
                                        <p:tgtEl>
                                          <p:spTgt spid="60"/>
                                        </p:tgtEl>
                                      </p:cBhvr>
                                    </p:animEffect>
                                  </p:childTnLst>
                                </p:cTn>
                              </p:par>
                            </p:childTnLst>
                          </p:cTn>
                        </p:par>
                        <p:par>
                          <p:cTn id="44" fill="hold">
                            <p:stCondLst>
                              <p:cond delay="3250"/>
                            </p:stCondLst>
                            <p:childTnLst>
                              <p:par>
                                <p:cTn id="45" presetID="22" presetClass="entr" presetSubtype="4" fill="hold" grpId="0" nodeType="after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wipe(down)">
                                      <p:cBhvr>
                                        <p:cTn id="47" dur="250"/>
                                        <p:tgtEl>
                                          <p:spTgt spid="64"/>
                                        </p:tgtEl>
                                      </p:cBhvr>
                                    </p:animEffect>
                                  </p:childTnLst>
                                </p:cTn>
                              </p:par>
                            </p:childTnLst>
                          </p:cTn>
                        </p:par>
                        <p:par>
                          <p:cTn id="48" fill="hold">
                            <p:stCondLst>
                              <p:cond delay="3500"/>
                            </p:stCondLst>
                            <p:childTnLst>
                              <p:par>
                                <p:cTn id="49" presetID="22" presetClass="entr" presetSubtype="4" fill="hold" nodeType="after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down)">
                                      <p:cBhvr>
                                        <p:cTn id="51" dur="250"/>
                                        <p:tgtEl>
                                          <p:spTgt spid="71"/>
                                        </p:tgtEl>
                                      </p:cBhvr>
                                    </p:animEffect>
                                  </p:childTnLst>
                                </p:cTn>
                              </p:par>
                            </p:childTnLst>
                          </p:cTn>
                        </p:par>
                        <p:par>
                          <p:cTn id="52" fill="hold">
                            <p:stCondLst>
                              <p:cond delay="3750"/>
                            </p:stCondLst>
                            <p:childTnLst>
                              <p:par>
                                <p:cTn id="53" presetID="22" presetClass="entr" presetSubtype="4" fill="hold" grpId="0" nodeType="afterEffect">
                                  <p:stCondLst>
                                    <p:cond delay="0"/>
                                  </p:stCondLst>
                                  <p:childTnLst>
                                    <p:set>
                                      <p:cBhvr>
                                        <p:cTn id="54" dur="1" fill="hold">
                                          <p:stCondLst>
                                            <p:cond delay="0"/>
                                          </p:stCondLst>
                                        </p:cTn>
                                        <p:tgtEl>
                                          <p:spTgt spid="73"/>
                                        </p:tgtEl>
                                        <p:attrNameLst>
                                          <p:attrName>style.visibility</p:attrName>
                                        </p:attrNameLst>
                                      </p:cBhvr>
                                      <p:to>
                                        <p:strVal val="visible"/>
                                      </p:to>
                                    </p:set>
                                    <p:animEffect transition="in" filter="wipe(down)">
                                      <p:cBhvr>
                                        <p:cTn id="55" dur="250"/>
                                        <p:tgtEl>
                                          <p:spTgt spid="7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par>
                          <p:cTn id="59" fill="hold">
                            <p:stCondLst>
                              <p:cond delay="4250"/>
                            </p:stCondLst>
                            <p:childTnLst>
                              <p:par>
                                <p:cTn id="60" presetID="22" presetClass="entr" presetSubtype="8"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par>
                          <p:cTn id="63" fill="hold">
                            <p:stCondLst>
                              <p:cond delay="4750"/>
                            </p:stCondLst>
                            <p:childTnLst>
                              <p:par>
                                <p:cTn id="64" presetID="22" presetClass="entr" presetSubtype="8" fill="hold" nodeType="after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left)">
                                      <p:cBhvr>
                                        <p:cTn id="66" dur="500"/>
                                        <p:tgtEl>
                                          <p:spTgt spid="2"/>
                                        </p:tgtEl>
                                      </p:cBhvr>
                                    </p:animEffect>
                                  </p:childTnLst>
                                </p:cTn>
                              </p:par>
                            </p:childTnLst>
                          </p:cTn>
                        </p:par>
                        <p:par>
                          <p:cTn id="67" fill="hold">
                            <p:stCondLst>
                              <p:cond delay="5250"/>
                            </p:stCondLst>
                            <p:childTnLst>
                              <p:par>
                                <p:cTn id="68" presetID="22" presetClass="entr" presetSubtype="8" fill="hold" nodeType="afterEffect">
                                  <p:stCondLst>
                                    <p:cond delay="0"/>
                                  </p:stCondLst>
                                  <p:childTnLst>
                                    <p:set>
                                      <p:cBhvr>
                                        <p:cTn id="69" dur="1" fill="hold">
                                          <p:stCondLst>
                                            <p:cond delay="0"/>
                                          </p:stCondLst>
                                        </p:cTn>
                                        <p:tgtEl>
                                          <p:spTgt spid="57"/>
                                        </p:tgtEl>
                                        <p:attrNameLst>
                                          <p:attrName>style.visibility</p:attrName>
                                        </p:attrNameLst>
                                      </p:cBhvr>
                                      <p:to>
                                        <p:strVal val="visible"/>
                                      </p:to>
                                    </p:set>
                                    <p:animEffect transition="in" filter="wipe(left)">
                                      <p:cBhvr>
                                        <p:cTn id="70" dur="1000"/>
                                        <p:tgtEl>
                                          <p:spTgt spid="57"/>
                                        </p:tgtEl>
                                      </p:cBhvr>
                                    </p:animEffect>
                                  </p:childTnLst>
                                </p:cTn>
                              </p:par>
                            </p:childTnLst>
                          </p:cTn>
                        </p:par>
                        <p:par>
                          <p:cTn id="71" fill="hold">
                            <p:stCondLst>
                              <p:cond delay="6250"/>
                            </p:stCondLst>
                            <p:childTnLst>
                              <p:par>
                                <p:cTn id="72" presetID="22" presetClass="entr" presetSubtype="4" fill="hold" grpId="0" nodeType="after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down)">
                                      <p:cBhvr>
                                        <p:cTn id="74" dur="1000"/>
                                        <p:tgtEl>
                                          <p:spTgt spid="59"/>
                                        </p:tgtEl>
                                      </p:cBhvr>
                                    </p:animEffect>
                                  </p:childTnLst>
                                </p:cTn>
                              </p:par>
                            </p:childTnLst>
                          </p:cTn>
                        </p:par>
                        <p:par>
                          <p:cTn id="75" fill="hold">
                            <p:stCondLst>
                              <p:cond delay="7250"/>
                            </p:stCondLst>
                            <p:childTnLst>
                              <p:par>
                                <p:cTn id="76" presetID="55" presetClass="entr" presetSubtype="0" fill="hold" nodeType="after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1000" fill="hold"/>
                                        <p:tgtEl>
                                          <p:spTgt spid="23"/>
                                        </p:tgtEl>
                                        <p:attrNameLst>
                                          <p:attrName>ppt_w</p:attrName>
                                        </p:attrNameLst>
                                      </p:cBhvr>
                                      <p:tavLst>
                                        <p:tav tm="0">
                                          <p:val>
                                            <p:strVal val="#ppt_w*0.70"/>
                                          </p:val>
                                        </p:tav>
                                        <p:tav tm="100000">
                                          <p:val>
                                            <p:strVal val="#ppt_w"/>
                                          </p:val>
                                        </p:tav>
                                      </p:tavLst>
                                    </p:anim>
                                    <p:anim calcmode="lin" valueType="num">
                                      <p:cBhvr>
                                        <p:cTn id="79" dur="1000" fill="hold"/>
                                        <p:tgtEl>
                                          <p:spTgt spid="23"/>
                                        </p:tgtEl>
                                        <p:attrNameLst>
                                          <p:attrName>ppt_h</p:attrName>
                                        </p:attrNameLst>
                                      </p:cBhvr>
                                      <p:tavLst>
                                        <p:tav tm="0">
                                          <p:val>
                                            <p:strVal val="#ppt_h"/>
                                          </p:val>
                                        </p:tav>
                                        <p:tav tm="100000">
                                          <p:val>
                                            <p:strVal val="#ppt_h"/>
                                          </p:val>
                                        </p:tav>
                                      </p:tavLst>
                                    </p:anim>
                                    <p:animEffect transition="in" filter="fade">
                                      <p:cBhvr>
                                        <p:cTn id="8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8" grpId="0">
        <p:bldAsOne/>
      </p:bldGraphic>
      <p:bldGraphic spid="62" grpId="0">
        <p:bldAsOne/>
      </p:bldGraphic>
      <p:bldP spid="30" grpId="0" animBg="1"/>
      <p:bldP spid="34" grpId="0" animBg="1"/>
      <p:bldP spid="40" grpId="0" animBg="1"/>
      <p:bldP spid="51" grpId="0"/>
      <p:bldP spid="64" grpId="0" animBg="1"/>
      <p:bldP spid="73" grpId="0" animBg="1"/>
      <p:bldP spid="59"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7" name="Rectangle 1"/>
          <p:cNvSpPr>
            <a:spLocks noChangeArrowheads="1"/>
          </p:cNvSpPr>
          <p:nvPr/>
        </p:nvSpPr>
        <p:spPr bwMode="auto">
          <a:xfrm>
            <a:off x="857224" y="428604"/>
            <a:ext cx="7632848" cy="830997"/>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Gimhe</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400" b="1" i="0" u="none" strike="noStrike" cap="none" normalizeH="0" dirty="0" err="1" smtClean="0">
                <a:ln>
                  <a:noFill/>
                </a:ln>
                <a:solidFill>
                  <a:schemeClr val="tx1"/>
                </a:solidFill>
                <a:latin typeface="굴림" pitchFamily="50" charset="-127"/>
                <a:ea typeface="굴림" pitchFamily="50" charset="-127"/>
                <a:cs typeface="굴림" pitchFamily="50" charset="-127"/>
              </a:rPr>
              <a:t>Gyeongnam</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Remodeling</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of Church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(March 2012)</a:t>
            </a:r>
          </a:p>
        </p:txBody>
      </p:sp>
      <p:pic>
        <p:nvPicPr>
          <p:cNvPr id="2050" name="Picture 2"/>
          <p:cNvPicPr>
            <a:picLocks noChangeAspect="1" noChangeArrowheads="1"/>
          </p:cNvPicPr>
          <p:nvPr/>
        </p:nvPicPr>
        <p:blipFill>
          <a:blip r:embed="rId2" cstate="print"/>
          <a:srcRect/>
          <a:stretch>
            <a:fillRect/>
          </a:stretch>
        </p:blipFill>
        <p:spPr bwMode="auto">
          <a:xfrm>
            <a:off x="899592" y="1196752"/>
            <a:ext cx="7488832" cy="5065068"/>
          </a:xfrm>
          <a:prstGeom prst="rect">
            <a:avLst/>
          </a:prstGeom>
          <a:noFill/>
          <a:ln w="9525">
            <a:noFill/>
            <a:miter lim="800000"/>
            <a:headEnd/>
            <a:tailEnd/>
          </a:ln>
        </p:spPr>
      </p:pic>
    </p:spTree>
    <p:extLst>
      <p:ext uri="{BB962C8B-B14F-4D97-AF65-F5344CB8AC3E}">
        <p14:creationId xmlns="" xmlns:p14="http://schemas.microsoft.com/office/powerpoint/2010/main" val="213773991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a:stCxn id="10" idx="1"/>
            <a:endCxn id="10"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직선 연결선 13"/>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945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946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6452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1026" name="Picture 2"/>
          <p:cNvPicPr>
            <a:picLocks noChangeAspect="1" noChangeArrowheads="1"/>
          </p:cNvPicPr>
          <p:nvPr/>
        </p:nvPicPr>
        <p:blipFill>
          <a:blip r:embed="rId2" cstate="print"/>
          <a:srcRect/>
          <a:stretch>
            <a:fillRect/>
          </a:stretch>
        </p:blipFill>
        <p:spPr bwMode="auto">
          <a:xfrm>
            <a:off x="899592" y="1196752"/>
            <a:ext cx="3672408" cy="244827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899592" y="3789040"/>
            <a:ext cx="3672408" cy="2458192"/>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716016" y="3789040"/>
            <a:ext cx="3672408" cy="2458192"/>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716017" y="1196752"/>
            <a:ext cx="3672408" cy="2448272"/>
          </a:xfrm>
          <a:prstGeom prst="rect">
            <a:avLst/>
          </a:prstGeom>
          <a:noFill/>
          <a:ln w="9525">
            <a:noFill/>
            <a:miter lim="800000"/>
            <a:headEnd/>
            <a:tailEnd/>
          </a:ln>
        </p:spPr>
      </p:pic>
      <p:sp>
        <p:nvSpPr>
          <p:cNvPr id="16" name="Rectangle 1"/>
          <p:cNvSpPr>
            <a:spLocks noChangeArrowheads="1"/>
          </p:cNvSpPr>
          <p:nvPr/>
        </p:nvSpPr>
        <p:spPr bwMode="auto">
          <a:xfrm>
            <a:off x="857224" y="428604"/>
            <a:ext cx="7632848" cy="830997"/>
          </a:xfrm>
          <a:prstGeom prst="rect">
            <a:avLst/>
          </a:prstGeom>
          <a:solidFill>
            <a:schemeClr val="accent3">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Gimhe</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400" b="1" i="0" u="none" strike="noStrike" cap="none" normalizeH="0" dirty="0" err="1" smtClean="0">
                <a:ln>
                  <a:noFill/>
                </a:ln>
                <a:solidFill>
                  <a:schemeClr val="tx1"/>
                </a:solidFill>
                <a:latin typeface="굴림" pitchFamily="50" charset="-127"/>
                <a:ea typeface="굴림" pitchFamily="50" charset="-127"/>
                <a:cs typeface="굴림" pitchFamily="50" charset="-127"/>
              </a:rPr>
              <a:t>Gyeongnam</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Remodeling</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of Church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(March 2012)</a:t>
            </a:r>
          </a:p>
        </p:txBody>
      </p:sp>
    </p:spTree>
    <p:extLst>
      <p:ext uri="{BB962C8B-B14F-4D97-AF65-F5344CB8AC3E}">
        <p14:creationId xmlns="" xmlns:p14="http://schemas.microsoft.com/office/powerpoint/2010/main" val="17860736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
          <p:cNvSpPr>
            <a:spLocks noChangeArrowheads="1"/>
          </p:cNvSpPr>
          <p:nvPr/>
        </p:nvSpPr>
        <p:spPr bwMode="auto">
          <a:xfrm>
            <a:off x="785786" y="357166"/>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dirty="0" err="1" smtClean="0">
                <a:latin typeface="굴림" pitchFamily="50" charset="-127"/>
                <a:ea typeface="굴림" pitchFamily="50" charset="-127"/>
                <a:cs typeface="굴림" pitchFamily="50" charset="-127"/>
              </a:rPr>
              <a:t>G</a:t>
            </a:r>
            <a:r>
              <a:rPr kumimoji="1" lang="en-US" altLang="ko-KR" sz="24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imje</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400" b="1" i="0" u="none" strike="noStrike" cap="none" normalizeH="0" dirty="0" err="1" smtClean="0">
                <a:ln>
                  <a:noFill/>
                </a:ln>
                <a:solidFill>
                  <a:schemeClr val="tx1"/>
                </a:solidFill>
                <a:latin typeface="굴림" pitchFamily="50" charset="-127"/>
                <a:ea typeface="굴림" pitchFamily="50" charset="-127"/>
                <a:cs typeface="굴림" pitchFamily="50" charset="-127"/>
              </a:rPr>
              <a:t>Jeonbuk</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Purchase</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of Educational Center (April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2012</a:t>
            </a:r>
            <a:r>
              <a:rPr kumimoji="1" lang="en-US" altLang="ko-KR" sz="2400" b="1" dirty="0" smtClean="0">
                <a:latin typeface="굴림" pitchFamily="50" charset="-127"/>
                <a:ea typeface="굴림" pitchFamily="50" charset="-127"/>
                <a:cs typeface="굴림" pitchFamily="50" charset="-127"/>
              </a:rPr>
              <a:t>)</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p:txBody>
      </p:sp>
      <p:pic>
        <p:nvPicPr>
          <p:cNvPr id="1026" name="Picture 2"/>
          <p:cNvPicPr>
            <a:picLocks noChangeAspect="1" noChangeArrowheads="1"/>
          </p:cNvPicPr>
          <p:nvPr/>
        </p:nvPicPr>
        <p:blipFill>
          <a:blip r:embed="rId2" cstate="print"/>
          <a:srcRect/>
          <a:stretch>
            <a:fillRect/>
          </a:stretch>
        </p:blipFill>
        <p:spPr bwMode="auto">
          <a:xfrm>
            <a:off x="899592" y="3789040"/>
            <a:ext cx="3672408" cy="246588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926227" y="1205630"/>
            <a:ext cx="3645774" cy="2448272"/>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743634" y="3789040"/>
            <a:ext cx="3644790" cy="2450541"/>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725878" y="1196753"/>
            <a:ext cx="3644790" cy="2448272"/>
          </a:xfrm>
          <a:prstGeom prst="rect">
            <a:avLst/>
          </a:prstGeom>
          <a:noFill/>
          <a:ln w="9525">
            <a:noFill/>
            <a:miter lim="800000"/>
            <a:headEnd/>
            <a:tailEnd/>
          </a:ln>
        </p:spPr>
      </p:pic>
    </p:spTree>
    <p:extLst>
      <p:ext uri="{BB962C8B-B14F-4D97-AF65-F5344CB8AC3E}">
        <p14:creationId xmlns="" xmlns:p14="http://schemas.microsoft.com/office/powerpoint/2010/main" val="40710166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sp>
        <p:nvSpPr>
          <p:cNvPr id="5" name="Rectangle 1"/>
          <p:cNvSpPr>
            <a:spLocks noChangeArrowheads="1"/>
          </p:cNvSpPr>
          <p:nvPr/>
        </p:nvSpPr>
        <p:spPr bwMode="auto">
          <a:xfrm>
            <a:off x="857224" y="357166"/>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Cheongshim</a:t>
            </a:r>
            <a:r>
              <a:rPr kumimoji="1" lang="en-US" altLang="ko-KR" sz="2000" b="1" dirty="0" smtClean="0">
                <a:latin typeface="굴림" pitchFamily="50" charset="-127"/>
                <a:ea typeface="굴림" pitchFamily="50" charset="-127"/>
                <a:cs typeface="굴림" pitchFamily="50" charset="-127"/>
              </a:rPr>
              <a:t> Church, </a:t>
            </a: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Incheon</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Gyeonggi</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dirty="0" err="1" smtClean="0">
                <a:ln>
                  <a:noFill/>
                </a:ln>
                <a:solidFill>
                  <a:schemeClr val="tx1"/>
                </a:solidFill>
                <a:latin typeface="굴림" pitchFamily="50" charset="-127"/>
                <a:ea typeface="굴림" pitchFamily="50" charset="-127"/>
                <a:cs typeface="굴림" pitchFamily="50" charset="-127"/>
              </a:rPr>
              <a:t>Bukbu</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Construction of New Church Building (May 2012)</a:t>
            </a:r>
          </a:p>
        </p:txBody>
      </p:sp>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a:ext>
            </a:extLst>
          </a:blip>
          <a:stretch>
            <a:fillRect/>
          </a:stretch>
        </p:blipFill>
        <p:spPr bwMode="auto">
          <a:xfrm>
            <a:off x="926226" y="1260664"/>
            <a:ext cx="7416824" cy="4944549"/>
          </a:xfrm>
          <a:prstGeom prst="rect">
            <a:avLst/>
          </a:prstGeom>
          <a:noFill/>
          <a:ln w="9525">
            <a:noFill/>
            <a:miter lim="800000"/>
            <a:headEnd/>
            <a:tailEnd/>
          </a:ln>
        </p:spPr>
      </p:pic>
    </p:spTree>
    <p:extLst>
      <p:ext uri="{BB962C8B-B14F-4D97-AF65-F5344CB8AC3E}">
        <p14:creationId xmlns="" xmlns:p14="http://schemas.microsoft.com/office/powerpoint/2010/main" val="10351103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a:ext>
            </a:extLst>
          </a:blip>
          <a:stretch>
            <a:fillRect/>
          </a:stretch>
        </p:blipFill>
        <p:spPr bwMode="auto">
          <a:xfrm>
            <a:off x="881836" y="1199559"/>
            <a:ext cx="3699051" cy="2461398"/>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a:ext>
            </a:extLst>
          </a:blip>
          <a:stretch>
            <a:fillRect/>
          </a:stretch>
        </p:blipFill>
        <p:spPr bwMode="auto">
          <a:xfrm>
            <a:off x="4720912" y="3789040"/>
            <a:ext cx="3679324" cy="2448272"/>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extLst>
              <a:ext uri="{28A0092B-C50C-407E-A947-70E740481C1C}">
                <a14:useLocalDpi xmlns="" xmlns:a14="http://schemas.microsoft.com/office/drawing/2010/main"/>
              </a:ext>
            </a:extLst>
          </a:blip>
          <a:stretch>
            <a:fillRect/>
          </a:stretch>
        </p:blipFill>
        <p:spPr bwMode="auto">
          <a:xfrm>
            <a:off x="4716016" y="1214016"/>
            <a:ext cx="3672408" cy="2448272"/>
          </a:xfrm>
          <a:prstGeom prst="rect">
            <a:avLst/>
          </a:prstGeom>
          <a:noFill/>
          <a:ln w="9525">
            <a:noFill/>
            <a:miter lim="800000"/>
            <a:headEnd/>
            <a:tailEnd/>
          </a:ln>
        </p:spPr>
      </p:pic>
      <p:pic>
        <p:nvPicPr>
          <p:cNvPr id="4101" name="Picture 5"/>
          <p:cNvPicPr>
            <a:picLocks noChangeAspect="1" noChangeArrowheads="1"/>
          </p:cNvPicPr>
          <p:nvPr/>
        </p:nvPicPr>
        <p:blipFill>
          <a:blip r:embed="rId5" cstate="print">
            <a:extLst>
              <a:ext uri="{28A0092B-C50C-407E-A947-70E740481C1C}">
                <a14:useLocalDpi xmlns="" xmlns:a14="http://schemas.microsoft.com/office/drawing/2010/main"/>
              </a:ext>
            </a:extLst>
          </a:blip>
          <a:stretch>
            <a:fillRect/>
          </a:stretch>
        </p:blipFill>
        <p:spPr bwMode="auto">
          <a:xfrm>
            <a:off x="899592" y="3791341"/>
            <a:ext cx="3672408" cy="2443669"/>
          </a:xfrm>
          <a:prstGeom prst="rect">
            <a:avLst/>
          </a:prstGeom>
          <a:noFill/>
          <a:ln w="9525">
            <a:noFill/>
            <a:miter lim="800000"/>
            <a:headEnd/>
            <a:tailEnd/>
          </a:ln>
        </p:spPr>
      </p:pic>
      <p:sp>
        <p:nvSpPr>
          <p:cNvPr id="12" name="Rectangle 1"/>
          <p:cNvSpPr>
            <a:spLocks noChangeArrowheads="1"/>
          </p:cNvSpPr>
          <p:nvPr/>
        </p:nvSpPr>
        <p:spPr bwMode="auto">
          <a:xfrm>
            <a:off x="857224" y="357166"/>
            <a:ext cx="7632848" cy="707886"/>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dirty="0" err="1" smtClean="0">
                <a:latin typeface="굴림" pitchFamily="50" charset="-127"/>
                <a:ea typeface="굴림" pitchFamily="50" charset="-127"/>
                <a:cs typeface="굴림" pitchFamily="50" charset="-127"/>
              </a:rPr>
              <a:t>Cheongshim</a:t>
            </a:r>
            <a:r>
              <a:rPr kumimoji="1" lang="en-US" altLang="ko-KR" sz="2000" b="1" dirty="0" smtClean="0">
                <a:latin typeface="굴림" pitchFamily="50" charset="-127"/>
                <a:ea typeface="굴림" pitchFamily="50" charset="-127"/>
                <a:cs typeface="굴림" pitchFamily="50" charset="-127"/>
              </a:rPr>
              <a:t> Church, </a:t>
            </a: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Incheon</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Gyeonggi</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dirty="0" err="1" smtClean="0">
                <a:ln>
                  <a:noFill/>
                </a:ln>
                <a:solidFill>
                  <a:schemeClr val="tx1"/>
                </a:solidFill>
                <a:latin typeface="굴림" pitchFamily="50" charset="-127"/>
                <a:ea typeface="굴림" pitchFamily="50" charset="-127"/>
                <a:cs typeface="굴림" pitchFamily="50" charset="-127"/>
              </a:rPr>
              <a:t>Bukbu</a:t>
            </a:r>
            <a:r>
              <a:rPr kumimoji="1" lang="en-US" altLang="ko-KR" sz="2000" b="1" i="0" u="none" strike="noStrike" cap="none" normalizeH="0" dirty="0" smtClean="0">
                <a:ln>
                  <a:noFill/>
                </a:ln>
                <a:solidFill>
                  <a:schemeClr val="tx1"/>
                </a:solidFill>
                <a:latin typeface="굴림" pitchFamily="50" charset="-127"/>
                <a:ea typeface="굴림" pitchFamily="50" charset="-127"/>
                <a:cs typeface="굴림" pitchFamily="50" charset="-127"/>
              </a:rPr>
              <a:t> </a:t>
            </a: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000" b="1" i="0" u="none" strike="noStrike" cap="none" normalizeH="0" baseline="0" dirty="0" smtClean="0">
                <a:ln>
                  <a:noFill/>
                </a:ln>
                <a:solidFill>
                  <a:schemeClr val="tx1"/>
                </a:solidFill>
                <a:latin typeface="굴림" pitchFamily="50" charset="-127"/>
                <a:ea typeface="굴림" pitchFamily="50" charset="-127"/>
                <a:cs typeface="굴림" pitchFamily="50" charset="-127"/>
              </a:rPr>
              <a:t>Construction of New Church Building (May 2012)</a:t>
            </a:r>
          </a:p>
        </p:txBody>
      </p:sp>
    </p:spTree>
    <p:extLst>
      <p:ext uri="{BB962C8B-B14F-4D97-AF65-F5344CB8AC3E}">
        <p14:creationId xmlns="" xmlns:p14="http://schemas.microsoft.com/office/powerpoint/2010/main" val="157268250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
          <p:cNvSpPr>
            <a:spLocks noChangeArrowheads="1"/>
          </p:cNvSpPr>
          <p:nvPr/>
        </p:nvSpPr>
        <p:spPr bwMode="auto">
          <a:xfrm>
            <a:off x="857224" y="214290"/>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Muju</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400" b="1" i="0" u="none" strike="noStrike" cap="none" normalizeH="0" dirty="0" err="1" smtClean="0">
                <a:ln>
                  <a:noFill/>
                </a:ln>
                <a:solidFill>
                  <a:schemeClr val="tx1"/>
                </a:solidFill>
                <a:latin typeface="굴림" pitchFamily="50" charset="-127"/>
                <a:ea typeface="굴림" pitchFamily="50" charset="-127"/>
                <a:cs typeface="굴림" pitchFamily="50" charset="-127"/>
              </a:rPr>
              <a:t>Jeonbuk</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Extension of Educational Center (June 2012)</a:t>
            </a:r>
          </a:p>
        </p:txBody>
      </p:sp>
      <p:pic>
        <p:nvPicPr>
          <p:cNvPr id="3073" name="Picture 1"/>
          <p:cNvPicPr>
            <a:picLocks noChangeAspect="1" noChangeArrowheads="1"/>
          </p:cNvPicPr>
          <p:nvPr/>
        </p:nvPicPr>
        <p:blipFill>
          <a:blip r:embed="rId2" cstate="print"/>
          <a:srcRect/>
          <a:stretch>
            <a:fillRect/>
          </a:stretch>
        </p:blipFill>
        <p:spPr bwMode="auto">
          <a:xfrm>
            <a:off x="899592" y="1196752"/>
            <a:ext cx="3672408" cy="2448272"/>
          </a:xfrm>
          <a:prstGeom prst="rect">
            <a:avLst/>
          </a:prstGeom>
          <a:no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4716016" y="1196752"/>
            <a:ext cx="3672408" cy="244827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899592" y="3789040"/>
            <a:ext cx="3672408" cy="2448272"/>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4716016" y="3789040"/>
            <a:ext cx="3672408" cy="2448272"/>
          </a:xfrm>
          <a:prstGeom prst="rect">
            <a:avLst/>
          </a:prstGeom>
          <a:noFill/>
          <a:ln w="9525">
            <a:noFill/>
            <a:miter lim="800000"/>
            <a:headEnd/>
            <a:tailEnd/>
          </a:ln>
        </p:spPr>
      </p:pic>
    </p:spTree>
    <p:extLst>
      <p:ext uri="{BB962C8B-B14F-4D97-AF65-F5344CB8AC3E}">
        <p14:creationId xmlns="" xmlns:p14="http://schemas.microsoft.com/office/powerpoint/2010/main" val="12859697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8" name="직선 연결선 7"/>
          <p:cNvCxnSpPr>
            <a:stCxn id="5" idx="1"/>
            <a:endCxn id="5" idx="3"/>
          </p:cNvCxnSpPr>
          <p:nvPr/>
        </p:nvCxnSpPr>
        <p:spPr>
          <a:xfrm>
            <a:off x="827584" y="3717032"/>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직선 연결선 10"/>
          <p:cNvCxnSpPr>
            <a:stCxn id="5" idx="0"/>
            <a:endCxn id="5"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ko-KR" altLang="en-US"/>
          </a:p>
        </p:txBody>
      </p:sp>
      <p:sp>
        <p:nvSpPr>
          <p:cNvPr id="13" name="Rectangle 1"/>
          <p:cNvSpPr>
            <a:spLocks noChangeArrowheads="1"/>
          </p:cNvSpPr>
          <p:nvPr/>
        </p:nvSpPr>
        <p:spPr bwMode="auto">
          <a:xfrm>
            <a:off x="785786" y="285728"/>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dirty="0" err="1" smtClean="0">
                <a:latin typeface="굴림" pitchFamily="50" charset="-127"/>
                <a:ea typeface="굴림" pitchFamily="50" charset="-127"/>
                <a:cs typeface="굴림" pitchFamily="50" charset="-127"/>
              </a:rPr>
              <a:t>Andong</a:t>
            </a:r>
            <a:r>
              <a:rPr kumimoji="1" lang="en-US" altLang="ko-KR" sz="2400" b="1" dirty="0" smtClean="0">
                <a:latin typeface="굴림" pitchFamily="50" charset="-127"/>
                <a:ea typeface="굴림" pitchFamily="50" charset="-127"/>
                <a:cs typeface="굴림" pitchFamily="50" charset="-127"/>
              </a:rPr>
              <a:t> Church, </a:t>
            </a:r>
            <a:r>
              <a:rPr kumimoji="1" lang="en-US" altLang="ko-KR" sz="2400" b="1" dirty="0" err="1" smtClean="0">
                <a:latin typeface="굴림" pitchFamily="50" charset="-127"/>
                <a:ea typeface="굴림" pitchFamily="50" charset="-127"/>
                <a:cs typeface="굴림" pitchFamily="50" charset="-127"/>
              </a:rPr>
              <a:t>Daegu</a:t>
            </a:r>
            <a:r>
              <a:rPr kumimoji="1" lang="en-US" altLang="ko-KR" sz="2400" b="1" dirty="0" smtClean="0">
                <a:latin typeface="굴림" pitchFamily="50" charset="-127"/>
                <a:ea typeface="굴림" pitchFamily="50" charset="-127"/>
                <a:cs typeface="굴림" pitchFamily="50" charset="-127"/>
              </a:rPr>
              <a:t> </a:t>
            </a:r>
            <a:r>
              <a:rPr kumimoji="1" lang="en-US" altLang="ko-KR" sz="2400" b="1" dirty="0" err="1" smtClean="0">
                <a:latin typeface="굴림" pitchFamily="50" charset="-127"/>
                <a:ea typeface="굴림" pitchFamily="50" charset="-127"/>
                <a:cs typeface="굴림" pitchFamily="50" charset="-127"/>
              </a:rPr>
              <a:t>Gyeongbuk</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endPar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endParaRP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Extension</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of Educational Center (June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2012)</a:t>
            </a:r>
          </a:p>
        </p:txBody>
      </p:sp>
      <p:pic>
        <p:nvPicPr>
          <p:cNvPr id="2049" name="_x188439472" descr="EMB00000eec071f"/>
          <p:cNvPicPr>
            <a:picLocks noChangeAspect="1" noChangeArrowheads="1"/>
          </p:cNvPicPr>
          <p:nvPr/>
        </p:nvPicPr>
        <p:blipFill>
          <a:blip r:embed="rId2" cstate="print"/>
          <a:srcRect/>
          <a:stretch>
            <a:fillRect/>
          </a:stretch>
        </p:blipFill>
        <p:spPr bwMode="auto">
          <a:xfrm>
            <a:off x="899592" y="1196753"/>
            <a:ext cx="3672408" cy="2448271"/>
          </a:xfrm>
          <a:prstGeom prst="rect">
            <a:avLst/>
          </a:prstGeom>
          <a:noFill/>
        </p:spPr>
      </p:pic>
      <p:pic>
        <p:nvPicPr>
          <p:cNvPr id="2051" name="_x213644648" descr="EMB00000eec0722"/>
          <p:cNvPicPr>
            <a:picLocks noChangeAspect="1" noChangeArrowheads="1"/>
          </p:cNvPicPr>
          <p:nvPr/>
        </p:nvPicPr>
        <p:blipFill>
          <a:blip r:embed="rId3" cstate="print"/>
          <a:srcRect/>
          <a:stretch>
            <a:fillRect/>
          </a:stretch>
        </p:blipFill>
        <p:spPr bwMode="auto">
          <a:xfrm>
            <a:off x="4716016" y="1196752"/>
            <a:ext cx="3672408" cy="2448271"/>
          </a:xfrm>
          <a:prstGeom prst="rect">
            <a:avLst/>
          </a:prstGeom>
          <a:noFill/>
        </p:spPr>
      </p:pic>
      <p:pic>
        <p:nvPicPr>
          <p:cNvPr id="2053" name="_x188441072" descr="EMB00000eec0725"/>
          <p:cNvPicPr>
            <a:picLocks noChangeAspect="1" noChangeArrowheads="1"/>
          </p:cNvPicPr>
          <p:nvPr/>
        </p:nvPicPr>
        <p:blipFill>
          <a:blip r:embed="rId4" cstate="print"/>
          <a:srcRect/>
          <a:stretch>
            <a:fillRect/>
          </a:stretch>
        </p:blipFill>
        <p:spPr bwMode="auto">
          <a:xfrm>
            <a:off x="899592" y="3789040"/>
            <a:ext cx="3672408" cy="2448272"/>
          </a:xfrm>
          <a:prstGeom prst="rect">
            <a:avLst/>
          </a:prstGeom>
          <a:noFill/>
        </p:spPr>
      </p:pic>
      <p:pic>
        <p:nvPicPr>
          <p:cNvPr id="2055" name="_x188439392" descr="EMB00000eec0728"/>
          <p:cNvPicPr>
            <a:picLocks noChangeAspect="1" noChangeArrowheads="1"/>
          </p:cNvPicPr>
          <p:nvPr/>
        </p:nvPicPr>
        <p:blipFill>
          <a:blip r:embed="rId5" cstate="print"/>
          <a:srcRect/>
          <a:stretch>
            <a:fillRect/>
          </a:stretch>
        </p:blipFill>
        <p:spPr bwMode="auto">
          <a:xfrm>
            <a:off x="4716017" y="3789040"/>
            <a:ext cx="3672408" cy="2448272"/>
          </a:xfrm>
          <a:prstGeom prst="rect">
            <a:avLst/>
          </a:prstGeom>
          <a:noFill/>
        </p:spPr>
      </p:pic>
    </p:spTree>
    <p:extLst>
      <p:ext uri="{BB962C8B-B14F-4D97-AF65-F5344CB8AC3E}">
        <p14:creationId xmlns="" xmlns:p14="http://schemas.microsoft.com/office/powerpoint/2010/main" val="2435673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8"/>
          <p:cNvGrpSpPr/>
          <p:nvPr/>
        </p:nvGrpSpPr>
        <p:grpSpPr>
          <a:xfrm>
            <a:off x="827584" y="1124744"/>
            <a:ext cx="7632848" cy="5184576"/>
            <a:chOff x="827584" y="1124744"/>
            <a:chExt cx="7632848" cy="5184576"/>
          </a:xfrm>
        </p:grpSpPr>
        <p:sp>
          <p:nvSpPr>
            <p:cNvPr id="10" name="Rectangle 3"/>
            <p:cNvSpPr>
              <a:spLocks noChangeArrowheads="1"/>
            </p:cNvSpPr>
            <p:nvPr/>
          </p:nvSpPr>
          <p:spPr bwMode="auto">
            <a:xfrm>
              <a:off x="827584" y="1124744"/>
              <a:ext cx="7632848" cy="5184576"/>
            </a:xfrm>
            <a:prstGeom prst="rect">
              <a:avLst/>
            </a:prstGeom>
            <a:noFill/>
            <a:ln w="25400" cmpd="thinThick">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ko-KR" altLang="en-US"/>
            </a:p>
          </p:txBody>
        </p:sp>
        <p:cxnSp>
          <p:nvCxnSpPr>
            <p:cNvPr id="11" name="직선 연결선 10"/>
            <p:cNvCxnSpPr/>
            <p:nvPr/>
          </p:nvCxnSpPr>
          <p:spPr>
            <a:xfrm>
              <a:off x="827584" y="1515227"/>
              <a:ext cx="76328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직선 연결선 11"/>
            <p:cNvCxnSpPr>
              <a:stCxn id="10" idx="0"/>
              <a:endCxn id="10" idx="2"/>
            </p:cNvCxnSpPr>
            <p:nvPr/>
          </p:nvCxnSpPr>
          <p:spPr>
            <a:xfrm>
              <a:off x="4644008" y="1124744"/>
              <a:ext cx="0" cy="5184576"/>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27584" y="1124744"/>
              <a:ext cx="3816424" cy="369332"/>
            </a:xfrm>
            <a:prstGeom prst="rect">
              <a:avLst/>
            </a:prstGeom>
            <a:noFill/>
          </p:spPr>
          <p:txBody>
            <a:bodyPr wrap="square" rtlCol="0">
              <a:spAutoFit/>
            </a:bodyPr>
            <a:lstStyle/>
            <a:p>
              <a:pPr algn="ctr"/>
              <a:r>
                <a:rPr lang="ko-KR" altLang="en-US" b="1" dirty="0" smtClean="0"/>
                <a:t>개 선 전</a:t>
              </a:r>
              <a:endParaRPr lang="ko-KR" altLang="en-US" b="1" dirty="0"/>
            </a:p>
          </p:txBody>
        </p:sp>
        <p:sp>
          <p:nvSpPr>
            <p:cNvPr id="19" name="TextBox 18"/>
            <p:cNvSpPr txBox="1"/>
            <p:nvPr/>
          </p:nvSpPr>
          <p:spPr>
            <a:xfrm>
              <a:off x="4644008" y="1124744"/>
              <a:ext cx="3816424" cy="369332"/>
            </a:xfrm>
            <a:prstGeom prst="rect">
              <a:avLst/>
            </a:prstGeom>
            <a:noFill/>
          </p:spPr>
          <p:txBody>
            <a:bodyPr wrap="square" rtlCol="0">
              <a:spAutoFit/>
            </a:bodyPr>
            <a:lstStyle/>
            <a:p>
              <a:pPr algn="ctr"/>
              <a:r>
                <a:rPr lang="ko-KR" altLang="en-US" b="1" dirty="0" smtClean="0"/>
                <a:t>개 선 후</a:t>
              </a:r>
              <a:endParaRPr lang="ko-KR" altLang="en-US" b="1" dirty="0"/>
            </a:p>
          </p:txBody>
        </p:sp>
        <p:cxnSp>
          <p:nvCxnSpPr>
            <p:cNvPr id="20" name="직선 연결선 19"/>
            <p:cNvCxnSpPr/>
            <p:nvPr/>
          </p:nvCxnSpPr>
          <p:spPr>
            <a:xfrm>
              <a:off x="827584" y="3933056"/>
              <a:ext cx="7632848"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7" name="Rectangle 1"/>
          <p:cNvSpPr>
            <a:spLocks noChangeArrowheads="1"/>
          </p:cNvSpPr>
          <p:nvPr/>
        </p:nvSpPr>
        <p:spPr bwMode="auto">
          <a:xfrm>
            <a:off x="827584" y="620688"/>
            <a:ext cx="7632848" cy="830997"/>
          </a:xfrm>
          <a:prstGeom prst="rect">
            <a:avLst/>
          </a:prstGeom>
          <a:solidFill>
            <a:schemeClr val="accent2"/>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err="1" smtClean="0">
                <a:ln>
                  <a:noFill/>
                </a:ln>
                <a:solidFill>
                  <a:schemeClr val="tx1"/>
                </a:solidFill>
                <a:latin typeface="굴림" pitchFamily="50" charset="-127"/>
                <a:ea typeface="굴림" pitchFamily="50" charset="-127"/>
                <a:cs typeface="굴림" pitchFamily="50" charset="-127"/>
              </a:rPr>
              <a:t>Jecheon</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Church, </a:t>
            </a:r>
            <a:r>
              <a:rPr kumimoji="1" lang="en-US" altLang="ko-KR" sz="2400" b="1" i="0" u="none" strike="noStrike" cap="none" normalizeH="0" dirty="0" err="1" smtClean="0">
                <a:ln>
                  <a:noFill/>
                </a:ln>
                <a:solidFill>
                  <a:schemeClr val="tx1"/>
                </a:solidFill>
                <a:latin typeface="굴림" pitchFamily="50" charset="-127"/>
                <a:ea typeface="굴림" pitchFamily="50" charset="-127"/>
                <a:cs typeface="굴림" pitchFamily="50" charset="-127"/>
              </a:rPr>
              <a:t>Chungbuk</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a:t>
            </a:r>
          </a:p>
          <a:p>
            <a:pPr marL="0" marR="0" lvl="0" indent="0" algn="ctr" defTabSz="914400" rtl="0" eaLnBrk="1" fontAlgn="base" latinLnBrk="1" hangingPunct="1">
              <a:lnSpc>
                <a:spcPct val="100000"/>
              </a:lnSpc>
              <a:spcBef>
                <a:spcPct val="0"/>
              </a:spcBef>
              <a:spcAft>
                <a:spcPct val="0"/>
              </a:spcAft>
              <a:buClrTx/>
              <a:buSzTx/>
              <a:buFontTx/>
              <a:buNone/>
              <a:tabLst/>
            </a:pP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Purchase of Church</a:t>
            </a:r>
            <a:r>
              <a:rPr kumimoji="1" lang="en-US" altLang="ko-KR" sz="2400" b="1" i="0" u="none" strike="noStrike" cap="none" normalizeH="0" dirty="0" smtClean="0">
                <a:ln>
                  <a:noFill/>
                </a:ln>
                <a:solidFill>
                  <a:schemeClr val="tx1"/>
                </a:solidFill>
                <a:latin typeface="굴림" pitchFamily="50" charset="-127"/>
                <a:ea typeface="굴림" pitchFamily="50" charset="-127"/>
                <a:cs typeface="굴림" pitchFamily="50" charset="-127"/>
              </a:rPr>
              <a:t> Entry Area (June</a:t>
            </a:r>
            <a:r>
              <a:rPr kumimoji="1" lang="ko-KR" altLang="en-US"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 </a:t>
            </a:r>
            <a:r>
              <a:rPr kumimoji="1" lang="en-US" altLang="ko-KR" sz="2400" b="1" i="0" u="none" strike="noStrike" cap="none" normalizeH="0" baseline="0" dirty="0" smtClean="0">
                <a:ln>
                  <a:noFill/>
                </a:ln>
                <a:solidFill>
                  <a:schemeClr val="tx1"/>
                </a:solidFill>
                <a:latin typeface="굴림" pitchFamily="50" charset="-127"/>
                <a:ea typeface="굴림" pitchFamily="50" charset="-127"/>
                <a:cs typeface="굴림" pitchFamily="50" charset="-127"/>
              </a:rPr>
              <a:t>2012)</a:t>
            </a:r>
          </a:p>
        </p:txBody>
      </p:sp>
      <p:pic>
        <p:nvPicPr>
          <p:cNvPr id="1026" name="Picture 2"/>
          <p:cNvPicPr>
            <a:picLocks noChangeAspect="1" noChangeArrowheads="1"/>
          </p:cNvPicPr>
          <p:nvPr/>
        </p:nvPicPr>
        <p:blipFill>
          <a:blip r:embed="rId2" cstate="print"/>
          <a:srcRect/>
          <a:stretch>
            <a:fillRect/>
          </a:stretch>
        </p:blipFill>
        <p:spPr bwMode="auto">
          <a:xfrm>
            <a:off x="899592" y="4005064"/>
            <a:ext cx="3672408" cy="223224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899592" y="1556793"/>
            <a:ext cx="3672408" cy="2304256"/>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716016" y="1556793"/>
            <a:ext cx="3672408" cy="2304256"/>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4716016" y="4005064"/>
            <a:ext cx="3672408" cy="2232248"/>
          </a:xfrm>
          <a:prstGeom prst="rect">
            <a:avLst/>
          </a:prstGeom>
          <a:noFill/>
          <a:ln w="9525">
            <a:noFill/>
            <a:miter lim="800000"/>
            <a:headEnd/>
            <a:tailEnd/>
          </a:ln>
        </p:spPr>
      </p:pic>
    </p:spTree>
    <p:extLst>
      <p:ext uri="{BB962C8B-B14F-4D97-AF65-F5344CB8AC3E}">
        <p14:creationId xmlns="" xmlns:p14="http://schemas.microsoft.com/office/powerpoint/2010/main" val="361983709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슬라이드 번호 개체 틀 3"/>
          <p:cNvSpPr>
            <a:spLocks noGrp="1"/>
          </p:cNvSpPr>
          <p:nvPr>
            <p:ph type="sldNum" sz="quarter" idx="12"/>
          </p:nvPr>
        </p:nvSpPr>
        <p:spPr>
          <a:xfrm>
            <a:off x="6553200" y="6356350"/>
            <a:ext cx="2133600" cy="461755"/>
          </a:xfrm>
        </p:spPr>
        <p:txBody>
          <a:bodyPr/>
          <a:lstStyle/>
          <a:p>
            <a:fld id="{BC42B74B-D5C9-4CA1-BCEE-3C0CC6EC1B5C}" type="slidenum">
              <a:rPr lang="ko-KR" altLang="en-US" smtClean="0"/>
              <a:pPr/>
              <a:t>88</a:t>
            </a:fld>
            <a:endParaRPr lang="ko-KR" altLang="en-US"/>
          </a:p>
        </p:txBody>
      </p:sp>
      <p:sp>
        <p:nvSpPr>
          <p:cNvPr id="33" name="제목 1"/>
          <p:cNvSpPr txBox="1">
            <a:spLocks/>
          </p:cNvSpPr>
          <p:nvPr/>
        </p:nvSpPr>
        <p:spPr>
          <a:xfrm>
            <a:off x="566766" y="481802"/>
            <a:ext cx="8229600" cy="642942"/>
          </a:xfrm>
          <a:prstGeom prst="rect">
            <a:avLst/>
          </a:prstGeom>
        </p:spPr>
        <p:txBody>
          <a:bodyPr vert="horz" lIns="91440" tIns="45720" rIns="91440" bIns="45720" rtlCol="0" anchor="ctr">
            <a:normAutofit/>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lang="en-US" altLang="ko-KR" sz="2800" b="1" i="1" dirty="0" smtClean="0">
                <a:latin typeface="+mj-lt"/>
                <a:ea typeface="+mj-ea"/>
                <a:cs typeface="+mj-cs"/>
              </a:rPr>
              <a:t>Overall Analysis</a:t>
            </a:r>
            <a:r>
              <a:rPr kumimoji="0" lang="en-US" altLang="ko-KR" sz="2800" b="1" i="1" u="none" strike="noStrike" kern="1200" cap="none" spc="0" normalizeH="0" baseline="0" noProof="0" dirty="0" smtClean="0">
                <a:ln>
                  <a:noFill/>
                </a:ln>
                <a:solidFill>
                  <a:schemeClr val="tx1"/>
                </a:solidFill>
                <a:effectLst/>
                <a:uLnTx/>
                <a:uFillTx/>
                <a:latin typeface="+mj-lt"/>
                <a:ea typeface="+mj-ea"/>
                <a:cs typeface="+mj-cs"/>
              </a:rPr>
              <a:t> </a:t>
            </a:r>
            <a:endParaRPr kumimoji="0" lang="ko-KR" altLang="en-US" sz="2800" b="1" i="1" u="none" strike="noStrike" kern="1200" cap="none" spc="0" normalizeH="0" baseline="0" noProof="0" dirty="0">
              <a:ln>
                <a:noFill/>
              </a:ln>
              <a:solidFill>
                <a:schemeClr val="tx1"/>
              </a:solidFill>
              <a:effectLst/>
              <a:uLnTx/>
              <a:uFillTx/>
              <a:latin typeface="+mj-lt"/>
              <a:ea typeface="+mj-ea"/>
              <a:cs typeface="+mj-cs"/>
            </a:endParaRPr>
          </a:p>
        </p:txBody>
      </p:sp>
      <p:grpSp>
        <p:nvGrpSpPr>
          <p:cNvPr id="10" name="그룹 9"/>
          <p:cNvGrpSpPr/>
          <p:nvPr/>
        </p:nvGrpSpPr>
        <p:grpSpPr>
          <a:xfrm>
            <a:off x="179512" y="1450698"/>
            <a:ext cx="8938628" cy="1115755"/>
            <a:chOff x="179512" y="1857364"/>
            <a:chExt cx="8938628" cy="1071570"/>
          </a:xfrm>
        </p:grpSpPr>
        <p:grpSp>
          <p:nvGrpSpPr>
            <p:cNvPr id="3" name="그룹 2"/>
            <p:cNvGrpSpPr/>
            <p:nvPr/>
          </p:nvGrpSpPr>
          <p:grpSpPr>
            <a:xfrm>
              <a:off x="2143108" y="1857364"/>
              <a:ext cx="6975032" cy="1071570"/>
              <a:chOff x="2143108" y="1857364"/>
              <a:chExt cx="6975032" cy="1071570"/>
            </a:xfrm>
          </p:grpSpPr>
          <p:sp>
            <p:nvSpPr>
              <p:cNvPr id="28" name="평행 사변형 27"/>
              <p:cNvSpPr/>
              <p:nvPr/>
            </p:nvSpPr>
            <p:spPr>
              <a:xfrm>
                <a:off x="2143108" y="1857364"/>
                <a:ext cx="6858048" cy="1071570"/>
              </a:xfrm>
              <a:prstGeom prst="parallelogram">
                <a:avLst>
                  <a:gd name="adj" fmla="val 9481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ko-KR" sz="1600" i="1" dirty="0" smtClean="0"/>
              </a:p>
            </p:txBody>
          </p:sp>
          <p:sp>
            <p:nvSpPr>
              <p:cNvPr id="12" name="TextBox 11"/>
              <p:cNvSpPr txBox="1"/>
              <p:nvPr/>
            </p:nvSpPr>
            <p:spPr>
              <a:xfrm>
                <a:off x="2960792" y="2112786"/>
                <a:ext cx="6157348" cy="768530"/>
              </a:xfrm>
              <a:prstGeom prst="rect">
                <a:avLst/>
              </a:prstGeom>
              <a:noFill/>
            </p:spPr>
            <p:txBody>
              <a:bodyPr wrap="square" rtlCol="0">
                <a:spAutoFit/>
              </a:bodyPr>
              <a:lstStyle/>
              <a:p>
                <a:r>
                  <a:rPr lang="en-US" altLang="ko-KR" sz="2800" b="1" i="1" dirty="0" smtClean="0"/>
                  <a:t>+52</a:t>
                </a:r>
                <a:r>
                  <a:rPr lang="en-US" altLang="ko-KR" sz="2400" b="1" i="1" dirty="0" smtClean="0"/>
                  <a:t>.</a:t>
                </a:r>
                <a:r>
                  <a:rPr lang="en-US" altLang="ko-KR" sz="2000" b="1" i="1" dirty="0" smtClean="0"/>
                  <a:t>8% </a:t>
                </a:r>
                <a:r>
                  <a:rPr lang="ko-KR" altLang="en-US" i="1" spc="-100" dirty="0" smtClean="0"/>
                  <a:t> </a:t>
                </a:r>
                <a:r>
                  <a:rPr lang="en-US" altLang="ko-KR" i="1" spc="-100" dirty="0" smtClean="0"/>
                  <a:t>Increase of members by </a:t>
                </a:r>
                <a:r>
                  <a:rPr lang="en-US" altLang="ko-KR" b="1" i="1" spc="-100" dirty="0" smtClean="0"/>
                  <a:t>15,857</a:t>
                </a:r>
                <a:r>
                  <a:rPr lang="ko-KR" altLang="en-US" b="1" i="1" spc="-100" dirty="0" smtClean="0"/>
                  <a:t> </a:t>
                </a:r>
                <a:r>
                  <a:rPr lang="en-US" altLang="ko-KR" b="1" i="1" spc="-100" dirty="0" smtClean="0"/>
                  <a:t> </a:t>
                </a:r>
              </a:p>
              <a:p>
                <a:r>
                  <a:rPr lang="en-US" altLang="ko-KR" i="1" spc="-100" dirty="0" smtClean="0"/>
                  <a:t>in contrast with Dec. 2008</a:t>
                </a:r>
                <a:endParaRPr lang="en-US" altLang="ko-KR" sz="2400" i="1" spc="-100" dirty="0"/>
              </a:p>
            </p:txBody>
          </p:sp>
        </p:grpSp>
        <p:sp>
          <p:nvSpPr>
            <p:cNvPr id="27" name="평행 사변형 26"/>
            <p:cNvSpPr/>
            <p:nvPr/>
          </p:nvSpPr>
          <p:spPr>
            <a:xfrm>
              <a:off x="179512" y="1857364"/>
              <a:ext cx="2928958" cy="1071570"/>
            </a:xfrm>
            <a:prstGeom prst="parallelogram">
              <a:avLst>
                <a:gd name="adj" fmla="val 9481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600" b="1" dirty="0" smtClean="0"/>
                <a:t>Registered Members (Adults)</a:t>
              </a:r>
              <a:endParaRPr lang="ko-KR" altLang="en-US" sz="1600" b="1" dirty="0"/>
            </a:p>
          </p:txBody>
        </p:sp>
      </p:grpSp>
      <p:grpSp>
        <p:nvGrpSpPr>
          <p:cNvPr id="11" name="그룹 10"/>
          <p:cNvGrpSpPr/>
          <p:nvPr/>
        </p:nvGrpSpPr>
        <p:grpSpPr>
          <a:xfrm>
            <a:off x="58866" y="2721916"/>
            <a:ext cx="8942290" cy="995114"/>
            <a:chOff x="58866" y="3429000"/>
            <a:chExt cx="8942290" cy="1071570"/>
          </a:xfrm>
        </p:grpSpPr>
        <p:grpSp>
          <p:nvGrpSpPr>
            <p:cNvPr id="9" name="그룹 8"/>
            <p:cNvGrpSpPr/>
            <p:nvPr/>
          </p:nvGrpSpPr>
          <p:grpSpPr>
            <a:xfrm>
              <a:off x="2143108" y="3429000"/>
              <a:ext cx="6858048" cy="1071570"/>
              <a:chOff x="2143108" y="3429000"/>
              <a:chExt cx="6858048" cy="1071570"/>
            </a:xfrm>
          </p:grpSpPr>
          <p:sp>
            <p:nvSpPr>
              <p:cNvPr id="30" name="평행 사변형 29"/>
              <p:cNvSpPr/>
              <p:nvPr/>
            </p:nvSpPr>
            <p:spPr>
              <a:xfrm>
                <a:off x="2143108" y="3429000"/>
                <a:ext cx="6858048" cy="1071570"/>
              </a:xfrm>
              <a:prstGeom prst="parallelogram">
                <a:avLst>
                  <a:gd name="adj" fmla="val 9481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ko-KR" sz="1600" i="1" dirty="0"/>
              </a:p>
            </p:txBody>
          </p:sp>
          <p:sp>
            <p:nvSpPr>
              <p:cNvPr id="15" name="직사각형 14"/>
              <p:cNvSpPr/>
              <p:nvPr/>
            </p:nvSpPr>
            <p:spPr>
              <a:xfrm>
                <a:off x="2786050" y="3574998"/>
                <a:ext cx="5876612" cy="861701"/>
              </a:xfrm>
              <a:prstGeom prst="rect">
                <a:avLst/>
              </a:prstGeom>
            </p:spPr>
            <p:txBody>
              <a:bodyPr wrap="square">
                <a:spAutoFit/>
              </a:bodyPr>
              <a:lstStyle/>
              <a:p>
                <a:r>
                  <a:rPr lang="en-US" altLang="ko-KR" sz="2800" b="1" i="1" dirty="0" smtClean="0"/>
                  <a:t>+41</a:t>
                </a:r>
                <a:r>
                  <a:rPr lang="en-US" altLang="ko-KR" sz="2000" b="1" i="1" dirty="0" smtClean="0"/>
                  <a:t>.1% </a:t>
                </a:r>
                <a:r>
                  <a:rPr lang="en-US" altLang="ko-KR" sz="1600" i="1" kern="1100" spc="-100" dirty="0"/>
                  <a:t> </a:t>
                </a:r>
                <a:r>
                  <a:rPr lang="en-US" altLang="ko-KR" sz="1600" i="1" kern="1100" spc="-100" dirty="0" smtClean="0"/>
                  <a:t> </a:t>
                </a:r>
                <a:r>
                  <a:rPr lang="en-US" altLang="ko-KR" sz="1700" i="1" kern="1100" spc="-100" dirty="0" smtClean="0"/>
                  <a:t>Increase of members by </a:t>
                </a:r>
                <a:r>
                  <a:rPr lang="en-US" altLang="ko-KR" b="1" i="1" kern="1100" spc="-100" dirty="0" smtClean="0"/>
                  <a:t>5,352</a:t>
                </a:r>
                <a:r>
                  <a:rPr lang="ko-KR" altLang="en-US" sz="1700" b="1" i="1" kern="1100" spc="-100" dirty="0" smtClean="0"/>
                  <a:t> </a:t>
                </a:r>
                <a:endParaRPr lang="en-US" altLang="ko-KR" sz="1700" b="1" i="1" kern="1100" spc="-100" dirty="0" smtClean="0"/>
              </a:p>
              <a:p>
                <a:r>
                  <a:rPr lang="en-US" altLang="ko-KR" sz="1700" i="1" kern="1100" spc="-100" dirty="0" smtClean="0"/>
                  <a:t>in contrast with the average number in 2008</a:t>
                </a:r>
                <a:endParaRPr lang="en-US" altLang="ko-KR" sz="1700" i="1" kern="1100" spc="-100" dirty="0"/>
              </a:p>
            </p:txBody>
          </p:sp>
        </p:grpSp>
        <p:sp>
          <p:nvSpPr>
            <p:cNvPr id="29" name="평행 사변형 28"/>
            <p:cNvSpPr/>
            <p:nvPr/>
          </p:nvSpPr>
          <p:spPr>
            <a:xfrm>
              <a:off x="58866" y="3429000"/>
              <a:ext cx="2928958" cy="1071570"/>
            </a:xfrm>
            <a:prstGeom prst="parallelogram">
              <a:avLst>
                <a:gd name="adj" fmla="val 9481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600" b="1" dirty="0" smtClean="0"/>
                <a:t>Worship Attendants </a:t>
              </a:r>
            </a:p>
            <a:p>
              <a:pPr algn="ctr"/>
              <a:r>
                <a:rPr lang="en-US" altLang="ko-KR" sz="1600" b="1" dirty="0" smtClean="0"/>
                <a:t>(Adults)</a:t>
              </a:r>
              <a:endParaRPr lang="ko-KR" altLang="en-US" sz="1100" dirty="0"/>
            </a:p>
          </p:txBody>
        </p:sp>
      </p:grpSp>
      <p:grpSp>
        <p:nvGrpSpPr>
          <p:cNvPr id="13" name="그룹 12"/>
          <p:cNvGrpSpPr/>
          <p:nvPr/>
        </p:nvGrpSpPr>
        <p:grpSpPr>
          <a:xfrm>
            <a:off x="58866" y="3861050"/>
            <a:ext cx="8943430" cy="1035579"/>
            <a:chOff x="-85150" y="4929198"/>
            <a:chExt cx="8943430" cy="1071570"/>
          </a:xfrm>
        </p:grpSpPr>
        <p:grpSp>
          <p:nvGrpSpPr>
            <p:cNvPr id="8" name="그룹 7"/>
            <p:cNvGrpSpPr/>
            <p:nvPr/>
          </p:nvGrpSpPr>
          <p:grpSpPr>
            <a:xfrm>
              <a:off x="1979712" y="4929198"/>
              <a:ext cx="6878568" cy="1071570"/>
              <a:chOff x="1979712" y="4929198"/>
              <a:chExt cx="6878568" cy="1071570"/>
            </a:xfrm>
          </p:grpSpPr>
          <p:sp>
            <p:nvSpPr>
              <p:cNvPr id="32" name="평행 사변형 31"/>
              <p:cNvSpPr/>
              <p:nvPr/>
            </p:nvSpPr>
            <p:spPr>
              <a:xfrm>
                <a:off x="1979712" y="4929198"/>
                <a:ext cx="6878568" cy="1071570"/>
              </a:xfrm>
              <a:prstGeom prst="parallelogram">
                <a:avLst>
                  <a:gd name="adj" fmla="val 9481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ko-KR" sz="1400" i="1" dirty="0"/>
              </a:p>
            </p:txBody>
          </p:sp>
          <p:sp>
            <p:nvSpPr>
              <p:cNvPr id="17" name="직사각형 16"/>
              <p:cNvSpPr/>
              <p:nvPr/>
            </p:nvSpPr>
            <p:spPr>
              <a:xfrm>
                <a:off x="2642034" y="5147418"/>
                <a:ext cx="6064020" cy="812106"/>
              </a:xfrm>
              <a:prstGeom prst="rect">
                <a:avLst/>
              </a:prstGeom>
            </p:spPr>
            <p:txBody>
              <a:bodyPr wrap="square">
                <a:spAutoFit/>
              </a:bodyPr>
              <a:lstStyle/>
              <a:p>
                <a:r>
                  <a:rPr lang="en-US" altLang="ko-KR" sz="2800" b="1" i="1" dirty="0" smtClean="0"/>
                  <a:t>+109</a:t>
                </a:r>
                <a:r>
                  <a:rPr lang="en-US" altLang="ko-KR" b="1" i="1" dirty="0" smtClean="0"/>
                  <a:t>%</a:t>
                </a:r>
                <a:r>
                  <a:rPr lang="en-US" altLang="ko-KR" sz="1400" b="1" i="1" dirty="0" smtClean="0"/>
                  <a:t>  </a:t>
                </a:r>
                <a:r>
                  <a:rPr lang="en-US" altLang="ko-KR" sz="1700" i="1" dirty="0" smtClean="0"/>
                  <a:t>Increase of  average monthly donations by </a:t>
                </a:r>
              </a:p>
              <a:p>
                <a:r>
                  <a:rPr lang="en-US" altLang="ko-KR" sz="1700" b="1" i="1" dirty="0" smtClean="0"/>
                  <a:t>one billion 90 million won </a:t>
                </a:r>
                <a:r>
                  <a:rPr lang="en-US" altLang="ko-KR" sz="1700" i="1" dirty="0" smtClean="0"/>
                  <a:t>in contrast with 2008</a:t>
                </a:r>
                <a:endParaRPr lang="en-US" altLang="ko-KR" sz="1700" i="1" dirty="0"/>
              </a:p>
            </p:txBody>
          </p:sp>
        </p:grpSp>
        <p:sp>
          <p:nvSpPr>
            <p:cNvPr id="31" name="평행 사변형 30"/>
            <p:cNvSpPr/>
            <p:nvPr/>
          </p:nvSpPr>
          <p:spPr>
            <a:xfrm>
              <a:off x="-85150" y="4929198"/>
              <a:ext cx="2928958" cy="1071570"/>
            </a:xfrm>
            <a:prstGeom prst="parallelogram">
              <a:avLst>
                <a:gd name="adj" fmla="val 9481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b="1" dirty="0" smtClean="0"/>
                <a:t>Donations</a:t>
              </a:r>
              <a:endParaRPr lang="ko-KR" altLang="en-US" b="1" dirty="0"/>
            </a:p>
          </p:txBody>
        </p:sp>
      </p:grpSp>
      <p:sp>
        <p:nvSpPr>
          <p:cNvPr id="7" name="TextBox 6"/>
          <p:cNvSpPr txBox="1"/>
          <p:nvPr/>
        </p:nvSpPr>
        <p:spPr>
          <a:xfrm>
            <a:off x="216024" y="6381328"/>
            <a:ext cx="9036496" cy="307777"/>
          </a:xfrm>
          <a:prstGeom prst="rect">
            <a:avLst/>
          </a:prstGeom>
          <a:noFill/>
        </p:spPr>
        <p:txBody>
          <a:bodyPr wrap="square" rtlCol="0">
            <a:spAutoFit/>
          </a:bodyPr>
          <a:lstStyle/>
          <a:p>
            <a:r>
              <a:rPr lang="en-US" altLang="ko-KR" sz="1400" i="1" dirty="0" smtClean="0"/>
              <a:t>*Registered m. &amp; Worship is about over 20 years old  members</a:t>
            </a:r>
            <a:endParaRPr lang="ko-KR" altLang="en-US" sz="1400" i="1" dirty="0"/>
          </a:p>
        </p:txBody>
      </p:sp>
      <p:grpSp>
        <p:nvGrpSpPr>
          <p:cNvPr id="24" name="그룹 23"/>
          <p:cNvGrpSpPr/>
          <p:nvPr/>
        </p:nvGrpSpPr>
        <p:grpSpPr>
          <a:xfrm>
            <a:off x="58866" y="5085189"/>
            <a:ext cx="9085134" cy="1040952"/>
            <a:chOff x="-85150" y="4929198"/>
            <a:chExt cx="9085134" cy="1077129"/>
          </a:xfrm>
        </p:grpSpPr>
        <p:grpSp>
          <p:nvGrpSpPr>
            <p:cNvPr id="25" name="그룹 24"/>
            <p:cNvGrpSpPr/>
            <p:nvPr/>
          </p:nvGrpSpPr>
          <p:grpSpPr>
            <a:xfrm>
              <a:off x="1979712" y="4929198"/>
              <a:ext cx="7020272" cy="1077129"/>
              <a:chOff x="1979712" y="4929198"/>
              <a:chExt cx="7020272" cy="1077129"/>
            </a:xfrm>
          </p:grpSpPr>
          <p:sp>
            <p:nvSpPr>
              <p:cNvPr id="34" name="평행 사변형 33"/>
              <p:cNvSpPr/>
              <p:nvPr/>
            </p:nvSpPr>
            <p:spPr>
              <a:xfrm>
                <a:off x="1979712" y="4929198"/>
                <a:ext cx="6878568" cy="1071570"/>
              </a:xfrm>
              <a:prstGeom prst="parallelogram">
                <a:avLst>
                  <a:gd name="adj" fmla="val 94818"/>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ltLang="ko-KR" sz="1400" i="1" dirty="0"/>
              </a:p>
            </p:txBody>
          </p:sp>
          <p:sp>
            <p:nvSpPr>
              <p:cNvPr id="36" name="직사각형 35"/>
              <p:cNvSpPr/>
              <p:nvPr/>
            </p:nvSpPr>
            <p:spPr>
              <a:xfrm>
                <a:off x="2475300" y="5063471"/>
                <a:ext cx="6524684" cy="382168"/>
              </a:xfrm>
              <a:prstGeom prst="rect">
                <a:avLst/>
              </a:prstGeom>
            </p:spPr>
            <p:txBody>
              <a:bodyPr wrap="square">
                <a:spAutoFit/>
              </a:bodyPr>
              <a:lstStyle/>
              <a:p>
                <a:r>
                  <a:rPr lang="en-US" altLang="ko-KR" b="1" i="1" dirty="0" smtClean="0"/>
                  <a:t>   From 2009 ~ today</a:t>
                </a:r>
                <a:endParaRPr lang="en-US" altLang="ko-KR" sz="1200" b="1" i="1" dirty="0"/>
              </a:p>
            </p:txBody>
          </p:sp>
          <p:sp>
            <p:nvSpPr>
              <p:cNvPr id="37" name="직사각형 36"/>
              <p:cNvSpPr/>
              <p:nvPr/>
            </p:nvSpPr>
            <p:spPr>
              <a:xfrm>
                <a:off x="2427720" y="5433075"/>
                <a:ext cx="6064020" cy="573252"/>
              </a:xfrm>
              <a:prstGeom prst="rect">
                <a:avLst/>
              </a:prstGeom>
            </p:spPr>
            <p:txBody>
              <a:bodyPr wrap="square">
                <a:spAutoFit/>
              </a:bodyPr>
              <a:lstStyle/>
              <a:p>
                <a:r>
                  <a:rPr lang="en-US" altLang="ko-KR" sz="1500" b="1" i="1" dirty="0" smtClean="0"/>
                  <a:t>Completed Renovations with 58 Churches/ </a:t>
                </a:r>
              </a:p>
              <a:p>
                <a:r>
                  <a:rPr lang="en-US" altLang="ko-KR" sz="1500" b="1" i="1" dirty="0" smtClean="0"/>
                  <a:t>On going Renovations with 23</a:t>
                </a:r>
                <a:r>
                  <a:rPr lang="ko-KR" altLang="en-US" sz="1500" b="1" i="1" dirty="0" smtClean="0"/>
                  <a:t> </a:t>
                </a:r>
                <a:r>
                  <a:rPr lang="en-US" altLang="ko-KR" sz="1500" b="1" i="1" dirty="0" smtClean="0"/>
                  <a:t>Churches</a:t>
                </a:r>
                <a:endParaRPr lang="en-US" altLang="ko-KR" sz="1500" b="1" i="1" dirty="0"/>
              </a:p>
            </p:txBody>
          </p:sp>
        </p:grpSp>
        <p:sp>
          <p:nvSpPr>
            <p:cNvPr id="26" name="평행 사변형 25"/>
            <p:cNvSpPr/>
            <p:nvPr/>
          </p:nvSpPr>
          <p:spPr>
            <a:xfrm>
              <a:off x="-85150" y="4929198"/>
              <a:ext cx="2928958" cy="1071570"/>
            </a:xfrm>
            <a:prstGeom prst="parallelogram">
              <a:avLst>
                <a:gd name="adj" fmla="val 94818"/>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ko-KR" sz="1500" b="1" dirty="0" smtClean="0"/>
                <a:t>Church Environmental Reforms</a:t>
              </a:r>
            </a:p>
          </p:txBody>
        </p:sp>
      </p:grpSp>
    </p:spTree>
    <p:extLst>
      <p:ext uri="{BB962C8B-B14F-4D97-AF65-F5344CB8AC3E}">
        <p14:creationId xmlns="" xmlns:p14="http://schemas.microsoft.com/office/powerpoint/2010/main" val="173399829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3"/>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0-#ppt_w/2"/>
                                          </p:val>
                                        </p:tav>
                                        <p:tav tm="100000">
                                          <p:val>
                                            <p:strVal val="#ppt_x"/>
                                          </p:val>
                                        </p:tav>
                                      </p:tavLst>
                                    </p:anim>
                                    <p:anim calcmode="lin" valueType="num">
                                      <p:cBhvr additive="base">
                                        <p:cTn id="19" dur="500" fill="hold"/>
                                        <p:tgtEl>
                                          <p:spTgt spid="11"/>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2" presetClass="entr" presetSubtype="4"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차트 30"/>
          <p:cNvGraphicFramePr>
            <a:graphicFrameLocks/>
          </p:cNvGraphicFramePr>
          <p:nvPr>
            <p:extLst>
              <p:ext uri="{D42A27DB-BD31-4B8C-83A1-F6EECF244321}">
                <p14:modId xmlns="" xmlns:p14="http://schemas.microsoft.com/office/powerpoint/2010/main" val="294497773"/>
              </p:ext>
            </p:extLst>
          </p:nvPr>
        </p:nvGraphicFramePr>
        <p:xfrm>
          <a:off x="129268" y="918482"/>
          <a:ext cx="8885463" cy="5390838"/>
        </p:xfrm>
        <a:graphic>
          <a:graphicData uri="http://schemas.openxmlformats.org/drawingml/2006/chart">
            <c:chart xmlns:c="http://schemas.openxmlformats.org/drawingml/2006/chart" xmlns:r="http://schemas.openxmlformats.org/officeDocument/2006/relationships" r:id="rId2"/>
          </a:graphicData>
        </a:graphic>
      </p:graphicFrame>
      <p:sp>
        <p:nvSpPr>
          <p:cNvPr id="2" name="제목 1"/>
          <p:cNvSpPr>
            <a:spLocks noGrp="1"/>
          </p:cNvSpPr>
          <p:nvPr>
            <p:ph type="title"/>
          </p:nvPr>
        </p:nvSpPr>
        <p:spPr>
          <a:xfrm>
            <a:off x="2143108" y="0"/>
            <a:ext cx="6522518" cy="500066"/>
          </a:xfrm>
        </p:spPr>
        <p:txBody>
          <a:bodyPr>
            <a:normAutofit fontScale="90000"/>
          </a:bodyPr>
          <a:lstStyle/>
          <a:p>
            <a:r>
              <a:rPr lang="en-US" altLang="ko-KR" sz="1600" b="1" i="1" dirty="0" smtClean="0"/>
              <a:t>Analysis of the Korean HQ </a:t>
            </a:r>
            <a:r>
              <a:rPr lang="en-US" altLang="ko-KR" sz="1600" b="1" i="1" dirty="0" err="1" smtClean="0"/>
              <a:t>Cheon</a:t>
            </a:r>
            <a:r>
              <a:rPr lang="en-US" altLang="ko-KR" sz="1600" b="1" i="1" dirty="0" smtClean="0"/>
              <a:t> Bok Gung Church Donation (</a:t>
            </a:r>
            <a:r>
              <a:rPr lang="en-US" altLang="ko-KR" sz="1600" b="1" i="1" dirty="0" smtClean="0"/>
              <a:t>Accumulation</a:t>
            </a:r>
            <a:r>
              <a:rPr lang="en-US" altLang="ko-KR" sz="1600" b="1" i="1" dirty="0" smtClean="0"/>
              <a:t>)</a:t>
            </a:r>
            <a:endParaRPr lang="ko-KR" altLang="en-US" sz="1600" b="1" i="1" dirty="0"/>
          </a:p>
        </p:txBody>
      </p:sp>
      <p:sp>
        <p:nvSpPr>
          <p:cNvPr id="4" name="슬라이드 번호 개체 틀 3"/>
          <p:cNvSpPr>
            <a:spLocks noGrp="1"/>
          </p:cNvSpPr>
          <p:nvPr>
            <p:ph type="sldNum" sz="quarter" idx="12"/>
          </p:nvPr>
        </p:nvSpPr>
        <p:spPr>
          <a:xfrm>
            <a:off x="6902896" y="6664275"/>
            <a:ext cx="2133600" cy="365125"/>
          </a:xfrm>
        </p:spPr>
        <p:txBody>
          <a:bodyPr/>
          <a:lstStyle/>
          <a:p>
            <a:fld id="{D7CF8F01-47C7-4716-8E87-36C743626B47}" type="slidenum">
              <a:rPr lang="ko-KR" altLang="en-US" smtClean="0"/>
              <a:pPr/>
              <a:t>9</a:t>
            </a:fld>
            <a:endParaRPr lang="ko-KR" altLang="en-US" dirty="0"/>
          </a:p>
        </p:txBody>
      </p:sp>
      <p:cxnSp>
        <p:nvCxnSpPr>
          <p:cNvPr id="9" name="직선 연결선 8"/>
          <p:cNvCxnSpPr/>
          <p:nvPr/>
        </p:nvCxnSpPr>
        <p:spPr>
          <a:xfrm>
            <a:off x="0" y="6307732"/>
            <a:ext cx="9144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257836"/>
            <a:ext cx="9001156" cy="600164"/>
          </a:xfrm>
          <a:prstGeom prst="rect">
            <a:avLst/>
          </a:prstGeom>
          <a:noFill/>
        </p:spPr>
        <p:txBody>
          <a:bodyPr wrap="square" rtlCol="0">
            <a:spAutoFit/>
          </a:bodyPr>
          <a:lstStyle/>
          <a:p>
            <a:r>
              <a:rPr lang="en-US" altLang="ko-KR" sz="1100" dirty="0" smtClean="0"/>
              <a:t>&lt;</a:t>
            </a:r>
            <a:r>
              <a:rPr lang="ko-KR" altLang="en-US" sz="1100" dirty="0" smtClean="0"/>
              <a:t>주</a:t>
            </a:r>
            <a:r>
              <a:rPr lang="en-US" altLang="ko-KR" sz="1100" dirty="0" smtClean="0"/>
              <a:t>&gt; 1) </a:t>
            </a:r>
            <a:r>
              <a:rPr lang="en-US" altLang="ko-KR" sz="1100" dirty="0" smtClean="0"/>
              <a:t>Financial State by Each Regional HQ</a:t>
            </a:r>
            <a:r>
              <a:rPr lang="en-US" altLang="ko-KR" sz="1100" dirty="0" smtClean="0"/>
              <a:t>:</a:t>
            </a:r>
            <a:r>
              <a:rPr lang="ko-KR" altLang="en-US" sz="1100" dirty="0" smtClean="0"/>
              <a:t> </a:t>
            </a:r>
            <a:r>
              <a:rPr lang="en-US" altLang="ko-KR" sz="1100" dirty="0" smtClean="0"/>
              <a:t>Total Number of Donations Deposited within </a:t>
            </a:r>
            <a:r>
              <a:rPr lang="en-US" altLang="ko-KR" sz="1100" dirty="0" smtClean="0"/>
              <a:t>the HQs account </a:t>
            </a:r>
            <a:r>
              <a:rPr lang="en-US" altLang="ko-KR" sz="1100" dirty="0" smtClean="0"/>
              <a:t>+ Amount Deposited </a:t>
            </a:r>
            <a:r>
              <a:rPr lang="en-US" altLang="ko-KR" sz="1100" dirty="0" smtClean="0"/>
              <a:t>within the Unification Foundation Account for that Church</a:t>
            </a:r>
            <a:r>
              <a:rPr lang="en-US" altLang="ko-KR" sz="1100" dirty="0" smtClean="0"/>
              <a:t>      </a:t>
            </a:r>
          </a:p>
          <a:p>
            <a:r>
              <a:rPr lang="en-US" altLang="ko-KR" sz="1100" dirty="0" smtClean="0"/>
              <a:t>  </a:t>
            </a:r>
            <a:r>
              <a:rPr lang="en-US" altLang="ko-KR" sz="1100" dirty="0" smtClean="0"/>
              <a:t>2) </a:t>
            </a:r>
            <a:r>
              <a:rPr lang="en-US" altLang="ko-KR" sz="1100" dirty="0" err="1" smtClean="0"/>
              <a:t>Cheon</a:t>
            </a:r>
            <a:r>
              <a:rPr lang="en-US" altLang="ko-KR" sz="1100" dirty="0" smtClean="0"/>
              <a:t> Bok Gung</a:t>
            </a:r>
            <a:r>
              <a:rPr lang="en-US" altLang="ko-KR" sz="1100" dirty="0" smtClean="0"/>
              <a:t>(</a:t>
            </a:r>
            <a:r>
              <a:rPr lang="en-US" altLang="ko-KR" sz="1100" dirty="0" smtClean="0"/>
              <a:t>World HQs</a:t>
            </a:r>
            <a:r>
              <a:rPr lang="en-US" altLang="ko-KR" sz="1100" dirty="0" smtClean="0"/>
              <a:t>) </a:t>
            </a:r>
            <a:r>
              <a:rPr lang="en-US" altLang="ko-KR" sz="1100" dirty="0" smtClean="0"/>
              <a:t>Amount Collected</a:t>
            </a:r>
            <a:r>
              <a:rPr lang="ko-KR" altLang="en-US" sz="1100" dirty="0" smtClean="0"/>
              <a:t> </a:t>
            </a:r>
            <a:r>
              <a:rPr lang="ko-KR" altLang="en-US" sz="1100" dirty="0" smtClean="0"/>
              <a:t>≒ </a:t>
            </a:r>
            <a:r>
              <a:rPr lang="en-US" altLang="ko-KR" sz="1100" dirty="0" smtClean="0"/>
              <a:t>20 Billion (</a:t>
            </a:r>
            <a:r>
              <a:rPr lang="en-US" altLang="ko-KR" sz="1100" dirty="0" smtClean="0"/>
              <a:t>Donations of Members Registered within HQ Church-</a:t>
            </a:r>
            <a:r>
              <a:rPr lang="ko-KR" altLang="en-US" sz="1100" dirty="0" smtClean="0"/>
              <a:t> </a:t>
            </a:r>
            <a:r>
              <a:rPr lang="en-US" altLang="ko-KR" sz="1100" dirty="0" smtClean="0"/>
              <a:t>6 Billion)</a:t>
            </a:r>
            <a:endParaRPr lang="en-US" altLang="ko-KR" sz="1100" dirty="0" smtClean="0"/>
          </a:p>
        </p:txBody>
      </p:sp>
      <p:graphicFrame>
        <p:nvGraphicFramePr>
          <p:cNvPr id="17" name="표 16"/>
          <p:cNvGraphicFramePr>
            <a:graphicFrameLocks noGrp="1"/>
          </p:cNvGraphicFramePr>
          <p:nvPr>
            <p:extLst>
              <p:ext uri="{D42A27DB-BD31-4B8C-83A1-F6EECF244321}">
                <p14:modId xmlns="" xmlns:p14="http://schemas.microsoft.com/office/powerpoint/2010/main" val="688633950"/>
              </p:ext>
            </p:extLst>
          </p:nvPr>
        </p:nvGraphicFramePr>
        <p:xfrm>
          <a:off x="1857356" y="2780928"/>
          <a:ext cx="3290707" cy="2615394"/>
        </p:xfrm>
        <a:graphic>
          <a:graphicData uri="http://schemas.openxmlformats.org/drawingml/2006/table">
            <a:tbl>
              <a:tblPr>
                <a:tableStyleId>{16D9F66E-5EB9-4882-86FB-DCBF35E3C3E4}</a:tableStyleId>
              </a:tblPr>
              <a:tblGrid>
                <a:gridCol w="1682865"/>
                <a:gridCol w="1607842"/>
              </a:tblGrid>
              <a:tr h="173808">
                <a:tc>
                  <a:txBody>
                    <a:bodyPr/>
                    <a:lstStyle/>
                    <a:p>
                      <a:pPr algn="ctr" rtl="0" fontAlgn="ctr"/>
                      <a:r>
                        <a:rPr lang="en-US" altLang="ko-KR" sz="1000" b="1" i="0" u="none" strike="noStrike" dirty="0" smtClean="0">
                          <a:solidFill>
                            <a:srgbClr val="000000"/>
                          </a:solidFill>
                          <a:latin typeface="Arial"/>
                        </a:rPr>
                        <a:t>Regional HQs Accounts</a:t>
                      </a:r>
                      <a:endParaRPr lang="ko-KR" altLang="en-US" sz="1000" b="1" i="0" u="none" strike="noStrike" dirty="0">
                        <a:solidFill>
                          <a:srgbClr val="000000"/>
                        </a:solidFill>
                        <a:latin typeface="Arial"/>
                      </a:endParaRPr>
                    </a:p>
                  </a:txBody>
                  <a:tcPr marL="0" marR="0" marT="0" marB="0" anchor="ctr">
                    <a:solidFill>
                      <a:schemeClr val="accent2">
                        <a:lumMod val="40000"/>
                        <a:lumOff val="60000"/>
                      </a:schemeClr>
                    </a:solidFill>
                  </a:tcPr>
                </a:tc>
                <a:tc>
                  <a:txBody>
                    <a:bodyPr/>
                    <a:lstStyle/>
                    <a:p>
                      <a:pPr algn="ctr" rtl="0" fontAlgn="ctr"/>
                      <a:r>
                        <a:rPr lang="en-US" altLang="ko-KR" sz="1050" b="1" i="0" u="none" strike="noStrike" dirty="0" smtClean="0">
                          <a:solidFill>
                            <a:srgbClr val="000000"/>
                          </a:solidFill>
                          <a:latin typeface="맑은 고딕"/>
                        </a:rPr>
                        <a:t>Results</a:t>
                      </a:r>
                      <a:endParaRPr lang="en-US" altLang="ko-KR" sz="1050" b="1" i="0" u="none" strike="noStrike" dirty="0">
                        <a:solidFill>
                          <a:srgbClr val="000000"/>
                        </a:solidFill>
                        <a:latin typeface="맑은 고딕"/>
                      </a:endParaRPr>
                    </a:p>
                  </a:txBody>
                  <a:tcPr marL="0" marR="0" marT="0" marB="0" anchor="ctr">
                    <a:solidFill>
                      <a:schemeClr val="accent2">
                        <a:lumMod val="40000"/>
                        <a:lumOff val="60000"/>
                      </a:schemeClr>
                    </a:solidFill>
                  </a:tcPr>
                </a:tc>
              </a:tr>
              <a:tr h="175877">
                <a:tc>
                  <a:txBody>
                    <a:bodyPr/>
                    <a:lstStyle/>
                    <a:p>
                      <a:pPr algn="ctr" fontAlgn="ctr"/>
                      <a:r>
                        <a:rPr lang="en-US" altLang="ko-KR" sz="1000" b="0" i="0" u="none" strike="noStrike" dirty="0" smtClean="0">
                          <a:solidFill>
                            <a:srgbClr val="000000"/>
                          </a:solidFill>
                          <a:effectLst/>
                          <a:latin typeface="맑은 고딕"/>
                        </a:rPr>
                        <a:t>Seoul,</a:t>
                      </a:r>
                      <a:r>
                        <a:rPr lang="en-US" altLang="ko-KR" sz="1000" b="0" i="0" u="none" strike="noStrike" baseline="0" dirty="0" smtClean="0">
                          <a:solidFill>
                            <a:srgbClr val="000000"/>
                          </a:solidFill>
                          <a:effectLst/>
                          <a:latin typeface="맑은 고딕"/>
                        </a:rPr>
                        <a:t> </a:t>
                      </a:r>
                      <a:r>
                        <a:rPr lang="en-US" altLang="ko-KR" sz="1000" b="0" i="0" u="none" strike="noStrike" baseline="0" dirty="0" err="1" smtClean="0">
                          <a:solidFill>
                            <a:srgbClr val="000000"/>
                          </a:solidFill>
                          <a:effectLst/>
                          <a:latin typeface="맑은 고딕"/>
                        </a:rPr>
                        <a:t>Gangbuk</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dirty="0">
                          <a:solidFill>
                            <a:srgbClr val="000000"/>
                          </a:solidFill>
                          <a:effectLst/>
                          <a:latin typeface="맑은 고딕"/>
                        </a:rPr>
                        <a:t> ₩       </a:t>
                      </a:r>
                      <a:r>
                        <a:rPr lang="en-US" altLang="ko-KR" sz="1050" b="0" i="0" u="none" strike="noStrike" dirty="0">
                          <a:solidFill>
                            <a:srgbClr val="000000"/>
                          </a:solidFill>
                          <a:effectLst/>
                          <a:latin typeface="맑은 고딕"/>
                        </a:rPr>
                        <a:t>1,992,174,301 </a:t>
                      </a:r>
                    </a:p>
                  </a:txBody>
                  <a:tcPr marL="0" marR="0" marT="0" marB="0" anchor="ctr"/>
                </a:tc>
              </a:tr>
              <a:tr h="175877">
                <a:tc>
                  <a:txBody>
                    <a:bodyPr/>
                    <a:lstStyle/>
                    <a:p>
                      <a:pPr algn="ctr" fontAlgn="ctr"/>
                      <a:r>
                        <a:rPr lang="en-US" altLang="ko-KR" sz="1000" b="0" i="0" u="none" strike="noStrike" dirty="0" smtClean="0">
                          <a:solidFill>
                            <a:srgbClr val="000000"/>
                          </a:solidFill>
                          <a:effectLst/>
                          <a:latin typeface="맑은 고딕"/>
                        </a:rPr>
                        <a:t>Seoul,</a:t>
                      </a:r>
                      <a:r>
                        <a:rPr lang="en-US" altLang="ko-KR" sz="1000" b="0" i="0" u="none" strike="noStrike" baseline="0" dirty="0" smtClean="0">
                          <a:solidFill>
                            <a:srgbClr val="000000"/>
                          </a:solidFill>
                          <a:effectLst/>
                          <a:latin typeface="맑은 고딕"/>
                        </a:rPr>
                        <a:t> </a:t>
                      </a:r>
                      <a:r>
                        <a:rPr lang="en-US" altLang="ko-KR" sz="1000" b="0" i="0" u="none" strike="noStrike" baseline="0" dirty="0" err="1" smtClean="0">
                          <a:solidFill>
                            <a:srgbClr val="000000"/>
                          </a:solidFill>
                          <a:effectLst/>
                          <a:latin typeface="맑은 고딕"/>
                        </a:rPr>
                        <a:t>Gangnam</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1,513,442,387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Incheon</a:t>
                      </a:r>
                      <a:r>
                        <a:rPr lang="en-US" altLang="ko-KR" sz="1000" b="0" i="0" u="none" strike="noStrike" dirty="0" smtClean="0">
                          <a:solidFill>
                            <a:srgbClr val="000000"/>
                          </a:solidFill>
                          <a:effectLst/>
                          <a:latin typeface="맑은 고딕"/>
                        </a:rPr>
                        <a:t>,</a:t>
                      </a:r>
                      <a:r>
                        <a:rPr lang="en-US" altLang="ko-KR" sz="1000" b="0" i="0" u="none" strike="noStrike" baseline="0" dirty="0" smtClean="0">
                          <a:solidFill>
                            <a:srgbClr val="000000"/>
                          </a:solidFill>
                          <a:effectLst/>
                          <a:latin typeface="맑은 고딕"/>
                        </a:rPr>
                        <a:t> </a:t>
                      </a:r>
                      <a:r>
                        <a:rPr lang="en-US" altLang="ko-KR" sz="1000" b="0" i="0" u="none" strike="noStrike" baseline="0" dirty="0" err="1" smtClean="0">
                          <a:solidFill>
                            <a:srgbClr val="000000"/>
                          </a:solidFill>
                          <a:effectLst/>
                          <a:latin typeface="맑은 고딕"/>
                        </a:rPr>
                        <a:t>Gyeonggi</a:t>
                      </a:r>
                      <a:r>
                        <a:rPr lang="en-US" altLang="ko-KR" sz="1000" b="0" i="0" u="none" strike="noStrike" baseline="0" dirty="0" smtClean="0">
                          <a:solidFill>
                            <a:srgbClr val="000000"/>
                          </a:solidFill>
                          <a:effectLst/>
                          <a:latin typeface="맑은 고딕"/>
                        </a:rPr>
                        <a:t>, </a:t>
                      </a:r>
                      <a:r>
                        <a:rPr lang="en-US" altLang="ko-KR" sz="1000" b="0" i="0" u="none" strike="noStrike" baseline="0" dirty="0" err="1" smtClean="0">
                          <a:solidFill>
                            <a:srgbClr val="000000"/>
                          </a:solidFill>
                          <a:effectLst/>
                          <a:latin typeface="맑은 고딕"/>
                        </a:rPr>
                        <a:t>Bukbu</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2,246,341,706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Gyeonggi</a:t>
                      </a:r>
                      <a:r>
                        <a:rPr lang="en-US" altLang="ko-KR" sz="1000" b="0" i="0" u="none" strike="noStrike" dirty="0" smtClean="0">
                          <a:solidFill>
                            <a:srgbClr val="000000"/>
                          </a:solidFill>
                          <a:effectLst/>
                          <a:latin typeface="맑은 고딕"/>
                        </a:rPr>
                        <a:t>,</a:t>
                      </a:r>
                      <a:r>
                        <a:rPr lang="en-US" altLang="ko-KR" sz="1000" b="0" i="0" u="none" strike="noStrike" baseline="0" dirty="0" smtClean="0">
                          <a:solidFill>
                            <a:srgbClr val="000000"/>
                          </a:solidFill>
                          <a:effectLst/>
                          <a:latin typeface="맑은 고딕"/>
                        </a:rPr>
                        <a:t> </a:t>
                      </a:r>
                      <a:r>
                        <a:rPr lang="en-US" altLang="ko-KR" sz="1000" b="0" i="0" u="none" strike="noStrike" baseline="0" dirty="0" err="1" smtClean="0">
                          <a:solidFill>
                            <a:srgbClr val="000000"/>
                          </a:solidFill>
                          <a:effectLst/>
                          <a:latin typeface="맑은 고딕"/>
                        </a:rPr>
                        <a:t>Nambu</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2,082,923,888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Gangwon</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792,878,660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Chungbuk</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642,814,525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Dajeon,Chungnam</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1,392,127,897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Jeonbuk</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1,537,551,072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Gwangju</a:t>
                      </a:r>
                      <a:r>
                        <a:rPr lang="en-US" altLang="ko-KR" sz="1000" b="0" i="0" u="none" strike="noStrike" dirty="0" smtClean="0">
                          <a:solidFill>
                            <a:srgbClr val="000000"/>
                          </a:solidFill>
                          <a:effectLst/>
                          <a:latin typeface="맑은 고딕"/>
                        </a:rPr>
                        <a:t>,</a:t>
                      </a:r>
                      <a:r>
                        <a:rPr lang="en-US" altLang="ko-KR" sz="1000" b="0" i="0" u="none" strike="noStrike" baseline="0" dirty="0" smtClean="0">
                          <a:solidFill>
                            <a:srgbClr val="000000"/>
                          </a:solidFill>
                          <a:effectLst/>
                          <a:latin typeface="맑은 고딕"/>
                        </a:rPr>
                        <a:t> </a:t>
                      </a:r>
                      <a:r>
                        <a:rPr lang="en-US" altLang="ko-KR" sz="1000" b="0" i="0" u="none" strike="noStrike" baseline="0" dirty="0" err="1" smtClean="0">
                          <a:solidFill>
                            <a:srgbClr val="000000"/>
                          </a:solidFill>
                          <a:effectLst/>
                          <a:latin typeface="맑은 고딕"/>
                        </a:rPr>
                        <a:t>Jeonnam</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1,632,705,950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Daegu</a:t>
                      </a:r>
                      <a:r>
                        <a:rPr lang="en-US" altLang="ko-KR" sz="1000" b="0" i="0" u="none" strike="noStrike" dirty="0" smtClean="0">
                          <a:solidFill>
                            <a:srgbClr val="000000"/>
                          </a:solidFill>
                          <a:effectLst/>
                          <a:latin typeface="맑은 고딕"/>
                        </a:rPr>
                        <a:t>,</a:t>
                      </a:r>
                      <a:r>
                        <a:rPr lang="en-US" altLang="ko-KR" sz="1000" b="0" i="0" u="none" strike="noStrike" baseline="0" dirty="0" smtClean="0">
                          <a:solidFill>
                            <a:srgbClr val="000000"/>
                          </a:solidFill>
                          <a:effectLst/>
                          <a:latin typeface="맑은 고딕"/>
                        </a:rPr>
                        <a:t> </a:t>
                      </a:r>
                      <a:r>
                        <a:rPr lang="en-US" altLang="ko-KR" sz="1000" b="0" i="0" u="none" strike="noStrike" baseline="0" dirty="0" err="1" smtClean="0">
                          <a:solidFill>
                            <a:srgbClr val="000000"/>
                          </a:solidFill>
                          <a:effectLst/>
                          <a:latin typeface="맑은 고딕"/>
                        </a:rPr>
                        <a:t>Gyeongnam</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1,354,421,688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Gyeongnam</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1,533,003,152 </a:t>
                      </a:r>
                    </a:p>
                  </a:txBody>
                  <a:tcPr marL="0" marR="0" marT="0" marB="0" anchor="ctr"/>
                </a:tc>
              </a:tr>
              <a:tr h="175877">
                <a:tc>
                  <a:txBody>
                    <a:bodyPr/>
                    <a:lstStyle/>
                    <a:p>
                      <a:pPr algn="ctr" fontAlgn="ctr"/>
                      <a:r>
                        <a:rPr lang="en-US" altLang="ko-KR" sz="1000" b="0" i="0" u="none" strike="noStrike" dirty="0" err="1" smtClean="0">
                          <a:solidFill>
                            <a:srgbClr val="000000"/>
                          </a:solidFill>
                          <a:effectLst/>
                          <a:latin typeface="맑은 고딕"/>
                        </a:rPr>
                        <a:t>Busan</a:t>
                      </a:r>
                      <a:r>
                        <a:rPr lang="en-US" altLang="ko-KR" sz="1000" b="0" i="0" u="none" strike="noStrike" dirty="0" smtClean="0">
                          <a:solidFill>
                            <a:srgbClr val="000000"/>
                          </a:solidFill>
                          <a:effectLst/>
                          <a:latin typeface="맑은 고딕"/>
                        </a:rPr>
                        <a:t>,</a:t>
                      </a:r>
                      <a:r>
                        <a:rPr lang="en-US" altLang="ko-KR" sz="1000" b="0" i="0" u="none" strike="noStrike" baseline="0" dirty="0" smtClean="0">
                          <a:solidFill>
                            <a:srgbClr val="000000"/>
                          </a:solidFill>
                          <a:effectLst/>
                          <a:latin typeface="맑은 고딕"/>
                        </a:rPr>
                        <a:t> Ulsan</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982,434,572 </a:t>
                      </a:r>
                    </a:p>
                  </a:txBody>
                  <a:tcPr marL="0" marR="0" marT="0" marB="0" anchor="ctr"/>
                </a:tc>
              </a:tr>
              <a:tr h="165531">
                <a:tc>
                  <a:txBody>
                    <a:bodyPr/>
                    <a:lstStyle/>
                    <a:p>
                      <a:pPr algn="ctr" fontAlgn="ctr"/>
                      <a:r>
                        <a:rPr lang="en-US" altLang="ko-KR" sz="1000" b="0" i="0" u="none" strike="noStrike" dirty="0" err="1" smtClean="0">
                          <a:solidFill>
                            <a:srgbClr val="000000"/>
                          </a:solidFill>
                          <a:effectLst/>
                          <a:latin typeface="맑은 고딕"/>
                        </a:rPr>
                        <a:t>Jeju</a:t>
                      </a:r>
                      <a:r>
                        <a:rPr lang="en-US" altLang="ko-KR" sz="1000" b="0" i="0" u="none" strike="noStrike" baseline="0" dirty="0" smtClean="0">
                          <a:solidFill>
                            <a:srgbClr val="000000"/>
                          </a:solidFill>
                          <a:effectLst/>
                          <a:latin typeface="맑은 고딕"/>
                        </a:rPr>
                        <a:t> City</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a:solidFill>
                            <a:srgbClr val="000000"/>
                          </a:solidFill>
                          <a:effectLst/>
                          <a:latin typeface="맑은 고딕"/>
                        </a:rPr>
                        <a:t> ₩          </a:t>
                      </a:r>
                      <a:r>
                        <a:rPr lang="en-US" altLang="ko-KR" sz="1050" b="0" i="0" u="none" strike="noStrike">
                          <a:solidFill>
                            <a:srgbClr val="000000"/>
                          </a:solidFill>
                          <a:effectLst/>
                          <a:latin typeface="맑은 고딕"/>
                        </a:rPr>
                        <a:t>65,295,000 </a:t>
                      </a:r>
                    </a:p>
                  </a:txBody>
                  <a:tcPr marL="0" marR="0" marT="0" marB="0" anchor="ctr"/>
                </a:tc>
              </a:tr>
              <a:tr h="165531">
                <a:tc>
                  <a:txBody>
                    <a:bodyPr/>
                    <a:lstStyle/>
                    <a:p>
                      <a:pPr algn="ctr" fontAlgn="ctr"/>
                      <a:r>
                        <a:rPr lang="en-US" altLang="ko-KR" sz="1000" b="0" i="0" u="none" strike="noStrike" dirty="0" smtClean="0">
                          <a:solidFill>
                            <a:srgbClr val="000000"/>
                          </a:solidFill>
                          <a:effectLst/>
                          <a:latin typeface="맑은 고딕"/>
                        </a:rPr>
                        <a:t>Total</a:t>
                      </a:r>
                      <a:endParaRPr lang="ko-KR" altLang="en-US" sz="1000" b="0" i="0" u="none" strike="noStrike" dirty="0">
                        <a:solidFill>
                          <a:srgbClr val="000000"/>
                        </a:solidFill>
                        <a:effectLst/>
                        <a:latin typeface="맑은 고딕"/>
                      </a:endParaRPr>
                    </a:p>
                  </a:txBody>
                  <a:tcPr marL="0" marR="0" marT="0" marB="0" anchor="ctr"/>
                </a:tc>
                <a:tc>
                  <a:txBody>
                    <a:bodyPr/>
                    <a:lstStyle/>
                    <a:p>
                      <a:pPr algn="ctr" fontAlgn="ctr"/>
                      <a:r>
                        <a:rPr lang="ko-KR" altLang="en-US" sz="1050" b="0" i="0" u="none" strike="noStrike" dirty="0">
                          <a:solidFill>
                            <a:srgbClr val="000000"/>
                          </a:solidFill>
                          <a:effectLst/>
                          <a:latin typeface="맑은 고딕"/>
                        </a:rPr>
                        <a:t> ₩     </a:t>
                      </a:r>
                      <a:r>
                        <a:rPr lang="en-US" altLang="ko-KR" sz="1050" b="0" i="0" u="none" strike="noStrike" dirty="0">
                          <a:solidFill>
                            <a:srgbClr val="000000"/>
                          </a:solidFill>
                          <a:effectLst/>
                          <a:latin typeface="맑은 고딕"/>
                        </a:rPr>
                        <a:t>17,768,114,798 </a:t>
                      </a:r>
                    </a:p>
                  </a:txBody>
                  <a:tcPr marL="0" marR="0" marT="0" marB="0" anchor="ctr"/>
                </a:tc>
              </a:tr>
            </a:tbl>
          </a:graphicData>
        </a:graphic>
      </p:graphicFrame>
      <p:sp>
        <p:nvSpPr>
          <p:cNvPr id="18" name="모서리가 둥근 직사각형 17"/>
          <p:cNvSpPr/>
          <p:nvPr/>
        </p:nvSpPr>
        <p:spPr>
          <a:xfrm>
            <a:off x="6072198" y="285728"/>
            <a:ext cx="2928959" cy="78581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altLang="ko-KR" sz="1100" b="1" dirty="0" smtClean="0"/>
              <a:t>Members Donations (HQ Included)</a:t>
            </a:r>
            <a:r>
              <a:rPr lang="en-US" altLang="ko-KR" sz="1100" b="1" dirty="0" smtClean="0"/>
              <a:t>≒ 23.94</a:t>
            </a:r>
            <a:r>
              <a:rPr lang="ko-KR" altLang="en-US" sz="1100" b="1" dirty="0" smtClean="0"/>
              <a:t> </a:t>
            </a:r>
            <a:r>
              <a:rPr lang="en-US" altLang="ko-KR" sz="1100" b="1" dirty="0" smtClean="0"/>
              <a:t>Billion</a:t>
            </a:r>
            <a:endParaRPr lang="en-US" altLang="ko-KR" sz="1100" b="1" dirty="0" smtClean="0"/>
          </a:p>
          <a:p>
            <a:r>
              <a:rPr lang="en-US" altLang="ko-KR" sz="1100" b="1" dirty="0" smtClean="0"/>
              <a:t>Foreign Members Donations (Businesses included) </a:t>
            </a:r>
            <a:r>
              <a:rPr lang="en-US" altLang="ko-KR" sz="1100" b="1" dirty="0" smtClean="0"/>
              <a:t>≒ </a:t>
            </a:r>
            <a:r>
              <a:rPr lang="en-US" altLang="ko-KR" sz="1100" b="1" dirty="0" smtClean="0"/>
              <a:t>37.87</a:t>
            </a:r>
            <a:r>
              <a:rPr lang="ko-KR" altLang="en-US" sz="1100" b="1" dirty="0" smtClean="0"/>
              <a:t> </a:t>
            </a:r>
            <a:r>
              <a:rPr lang="en-US" altLang="ko-KR" sz="1100" b="1" dirty="0" smtClean="0"/>
              <a:t>Billion</a:t>
            </a:r>
            <a:endParaRPr lang="ko-KR" altLang="en-US" sz="1100" b="1" dirty="0"/>
          </a:p>
        </p:txBody>
      </p:sp>
      <p:grpSp>
        <p:nvGrpSpPr>
          <p:cNvPr id="3" name="그룹 19"/>
          <p:cNvGrpSpPr/>
          <p:nvPr/>
        </p:nvGrpSpPr>
        <p:grpSpPr>
          <a:xfrm>
            <a:off x="5940152" y="3585204"/>
            <a:ext cx="2463139" cy="1040935"/>
            <a:chOff x="7286646" y="2857495"/>
            <a:chExt cx="1643074" cy="1040935"/>
          </a:xfrm>
        </p:grpSpPr>
        <p:sp>
          <p:nvSpPr>
            <p:cNvPr id="22" name="사각형 설명선 21"/>
            <p:cNvSpPr/>
            <p:nvPr/>
          </p:nvSpPr>
          <p:spPr>
            <a:xfrm flipV="1">
              <a:off x="7358082" y="2857495"/>
              <a:ext cx="1428760" cy="871657"/>
            </a:xfrm>
            <a:prstGeom prst="wedgeRectCallout">
              <a:avLst>
                <a:gd name="adj1" fmla="val 75283"/>
                <a:gd name="adj2" fmla="val 27945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ko-KR" altLang="en-US" dirty="0"/>
            </a:p>
          </p:txBody>
        </p:sp>
        <p:sp>
          <p:nvSpPr>
            <p:cNvPr id="23" name="TextBox 22"/>
            <p:cNvSpPr txBox="1"/>
            <p:nvPr/>
          </p:nvSpPr>
          <p:spPr>
            <a:xfrm>
              <a:off x="7286646" y="2928934"/>
              <a:ext cx="1643074" cy="969496"/>
            </a:xfrm>
            <a:prstGeom prst="rect">
              <a:avLst/>
            </a:prstGeom>
            <a:noFill/>
          </p:spPr>
          <p:txBody>
            <a:bodyPr wrap="square" rtlCol="0">
              <a:spAutoFit/>
            </a:bodyPr>
            <a:lstStyle/>
            <a:p>
              <a:pPr algn="ctr"/>
              <a:r>
                <a:rPr lang="en-US" altLang="ko-KR" sz="1100" dirty="0" smtClean="0"/>
                <a:t>Total Amount of Donations Collected in </a:t>
              </a:r>
              <a:r>
                <a:rPr lang="en-US" altLang="ko-KR" sz="1100" dirty="0" err="1" smtClean="0"/>
                <a:t>CheonBokGung</a:t>
              </a:r>
              <a:r>
                <a:rPr lang="en-US" altLang="ko-KR" sz="1100" dirty="0" smtClean="0"/>
                <a:t> and HQ </a:t>
              </a:r>
              <a:endParaRPr lang="en-US" altLang="ko-KR" sz="1100" dirty="0" smtClean="0"/>
            </a:p>
            <a:p>
              <a:pPr algn="ctr"/>
              <a:r>
                <a:rPr lang="en-US" altLang="ko-KR" sz="2400" b="1" dirty="0" smtClean="0">
                  <a:solidFill>
                    <a:srgbClr val="000000"/>
                  </a:solidFill>
                </a:rPr>
                <a:t>17.76</a:t>
              </a:r>
              <a:r>
                <a:rPr lang="ko-KR" altLang="en-US" sz="2000" b="1" dirty="0" smtClean="0">
                  <a:solidFill>
                    <a:srgbClr val="000000"/>
                  </a:solidFill>
                </a:rPr>
                <a:t> </a:t>
              </a:r>
              <a:r>
                <a:rPr lang="en-US" altLang="ko-KR" sz="2000" b="1" dirty="0" smtClean="0">
                  <a:solidFill>
                    <a:srgbClr val="000000"/>
                  </a:solidFill>
                </a:rPr>
                <a:t>Billion</a:t>
              </a:r>
              <a:endParaRPr lang="ko-KR" altLang="en-US" sz="2400" b="1" dirty="0"/>
            </a:p>
          </p:txBody>
        </p:sp>
      </p:grpSp>
      <p:sp>
        <p:nvSpPr>
          <p:cNvPr id="24" name="타원 23"/>
          <p:cNvSpPr/>
          <p:nvPr/>
        </p:nvSpPr>
        <p:spPr>
          <a:xfrm>
            <a:off x="88196" y="137436"/>
            <a:ext cx="2179548" cy="369332"/>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ko-KR" sz="1400" b="1" i="1" dirty="0" err="1" smtClean="0"/>
              <a:t>Cheon</a:t>
            </a:r>
            <a:r>
              <a:rPr lang="en-US" altLang="ko-KR" sz="1400" b="1" i="1" dirty="0" smtClean="0"/>
              <a:t> </a:t>
            </a:r>
            <a:r>
              <a:rPr lang="en-US" altLang="ko-KR" sz="1400" b="1" i="1" dirty="0"/>
              <a:t>B</a:t>
            </a:r>
            <a:r>
              <a:rPr lang="en-US" altLang="ko-KR" sz="1400" b="1" i="1" dirty="0" smtClean="0"/>
              <a:t>ok </a:t>
            </a:r>
            <a:r>
              <a:rPr lang="en-US" altLang="ko-KR" sz="1400" b="1" i="1" dirty="0"/>
              <a:t>G</a:t>
            </a:r>
            <a:r>
              <a:rPr lang="en-US" altLang="ko-KR" sz="1400" b="1" i="1" dirty="0" smtClean="0"/>
              <a:t>ung donation</a:t>
            </a:r>
            <a:endParaRPr lang="ko-KR" altLang="en-US" sz="1400" b="1" i="1" dirty="0"/>
          </a:p>
        </p:txBody>
      </p:sp>
      <p:grpSp>
        <p:nvGrpSpPr>
          <p:cNvPr id="13" name="그룹 12"/>
          <p:cNvGrpSpPr/>
          <p:nvPr/>
        </p:nvGrpSpPr>
        <p:grpSpPr>
          <a:xfrm>
            <a:off x="467544" y="1124745"/>
            <a:ext cx="8208912" cy="4818266"/>
            <a:chOff x="478658" y="1425919"/>
            <a:chExt cx="8208912" cy="4517091"/>
          </a:xfrm>
        </p:grpSpPr>
        <p:grpSp>
          <p:nvGrpSpPr>
            <p:cNvPr id="12" name="그룹 11"/>
            <p:cNvGrpSpPr/>
            <p:nvPr/>
          </p:nvGrpSpPr>
          <p:grpSpPr>
            <a:xfrm>
              <a:off x="478658" y="1425919"/>
              <a:ext cx="7041010" cy="4517091"/>
              <a:chOff x="478658" y="1209895"/>
              <a:chExt cx="7041010" cy="4517091"/>
            </a:xfrm>
          </p:grpSpPr>
          <p:grpSp>
            <p:nvGrpSpPr>
              <p:cNvPr id="5" name="그룹 6"/>
              <p:cNvGrpSpPr/>
              <p:nvPr/>
            </p:nvGrpSpPr>
            <p:grpSpPr>
              <a:xfrm>
                <a:off x="478658" y="1209895"/>
                <a:ext cx="6192688" cy="4431396"/>
                <a:chOff x="478658" y="1209895"/>
                <a:chExt cx="6192688" cy="4431396"/>
              </a:xfrm>
            </p:grpSpPr>
            <p:grpSp>
              <p:nvGrpSpPr>
                <p:cNvPr id="7" name="그룹 4"/>
                <p:cNvGrpSpPr/>
                <p:nvPr/>
              </p:nvGrpSpPr>
              <p:grpSpPr>
                <a:xfrm>
                  <a:off x="478658" y="1422971"/>
                  <a:ext cx="4709054" cy="4218320"/>
                  <a:chOff x="478658" y="1422971"/>
                  <a:chExt cx="4709054" cy="4218320"/>
                </a:xfrm>
              </p:grpSpPr>
              <p:cxnSp>
                <p:nvCxnSpPr>
                  <p:cNvPr id="16" name="직선 연결선 15"/>
                  <p:cNvCxnSpPr/>
                  <p:nvPr/>
                </p:nvCxnSpPr>
                <p:spPr>
                  <a:xfrm flipV="1">
                    <a:off x="478658" y="1422971"/>
                    <a:ext cx="1" cy="4140613"/>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8" name="그룹 26"/>
                  <p:cNvGrpSpPr/>
                  <p:nvPr/>
                </p:nvGrpSpPr>
                <p:grpSpPr>
                  <a:xfrm>
                    <a:off x="2820368" y="1422971"/>
                    <a:ext cx="2367344" cy="4218320"/>
                    <a:chOff x="3182943" y="1422971"/>
                    <a:chExt cx="2153174" cy="4218320"/>
                  </a:xfrm>
                </p:grpSpPr>
                <p:cxnSp>
                  <p:nvCxnSpPr>
                    <p:cNvPr id="26" name="직선 연결선 25"/>
                    <p:cNvCxnSpPr/>
                    <p:nvPr/>
                  </p:nvCxnSpPr>
                  <p:spPr>
                    <a:xfrm rot="5400000" flipH="1" flipV="1">
                      <a:off x="3245448" y="3550621"/>
                      <a:ext cx="4170194" cy="11145"/>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직선 연결선 18"/>
                    <p:cNvCxnSpPr/>
                    <p:nvPr/>
                  </p:nvCxnSpPr>
                  <p:spPr>
                    <a:xfrm flipV="1">
                      <a:off x="3182943" y="1422971"/>
                      <a:ext cx="11148" cy="4202365"/>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6" name="직사각형 5"/>
                <p:cNvSpPr/>
                <p:nvPr/>
              </p:nvSpPr>
              <p:spPr>
                <a:xfrm>
                  <a:off x="1342754" y="1209895"/>
                  <a:ext cx="576064" cy="18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t>2009</a:t>
                  </a:r>
                  <a:endParaRPr lang="ko-KR" altLang="en-US" sz="1200" dirty="0"/>
                </a:p>
              </p:txBody>
            </p:sp>
            <p:sp>
              <p:nvSpPr>
                <p:cNvPr id="20" name="직사각형 19"/>
                <p:cNvSpPr/>
                <p:nvPr/>
              </p:nvSpPr>
              <p:spPr>
                <a:xfrm>
                  <a:off x="3647010" y="1209895"/>
                  <a:ext cx="576064" cy="18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t>2010</a:t>
                  </a:r>
                  <a:endParaRPr lang="ko-KR" altLang="en-US" sz="1200" dirty="0"/>
                </a:p>
              </p:txBody>
            </p:sp>
            <p:sp>
              <p:nvSpPr>
                <p:cNvPr id="28" name="직사각형 27"/>
                <p:cNvSpPr/>
                <p:nvPr/>
              </p:nvSpPr>
              <p:spPr>
                <a:xfrm>
                  <a:off x="6095282" y="1209895"/>
                  <a:ext cx="576064" cy="18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t>2011</a:t>
                  </a:r>
                  <a:endParaRPr lang="ko-KR" altLang="en-US" sz="1200" dirty="0"/>
                </a:p>
              </p:txBody>
            </p:sp>
          </p:grpSp>
          <p:cxnSp>
            <p:nvCxnSpPr>
              <p:cNvPr id="29" name="직선 연결선 28"/>
              <p:cNvCxnSpPr/>
              <p:nvPr/>
            </p:nvCxnSpPr>
            <p:spPr>
              <a:xfrm flipV="1">
                <a:off x="7507414" y="1422971"/>
                <a:ext cx="12254" cy="4304015"/>
              </a:xfrm>
              <a:prstGeom prst="line">
                <a:avLst/>
              </a:prstGeom>
              <a:ln>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0" name="직사각형 29"/>
            <p:cNvSpPr/>
            <p:nvPr/>
          </p:nvSpPr>
          <p:spPr>
            <a:xfrm>
              <a:off x="8111506" y="1425919"/>
              <a:ext cx="576064" cy="188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200" dirty="0" smtClean="0"/>
                <a:t>2012</a:t>
              </a:r>
              <a:endParaRPr lang="ko-KR" altLang="en-US" sz="1200" dirty="0"/>
            </a:p>
          </p:txBody>
        </p:sp>
      </p:grpSp>
    </p:spTree>
    <p:extLst>
      <p:ext uri="{BB962C8B-B14F-4D97-AF65-F5344CB8AC3E}">
        <p14:creationId xmlns="" xmlns:p14="http://schemas.microsoft.com/office/powerpoint/2010/main" val="255652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par>
                          <p:cTn id="18" fill="hold">
                            <p:stCondLst>
                              <p:cond delay="1500"/>
                            </p:stCondLst>
                            <p:childTnLst>
                              <p:par>
                                <p:cTn id="19" presetID="50" presetClass="entr" presetSubtype="0" decel="10000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strVal val="#ppt_w+.3"/>
                                          </p:val>
                                        </p:tav>
                                        <p:tav tm="100000">
                                          <p:val>
                                            <p:strVal val="#ppt_w"/>
                                          </p:val>
                                        </p:tav>
                                      </p:tavLst>
                                    </p:anim>
                                    <p:anim calcmode="lin" valueType="num">
                                      <p:cBhvr>
                                        <p:cTn id="22" dur="500" fill="hold"/>
                                        <p:tgtEl>
                                          <p:spTgt spid="17"/>
                                        </p:tgtEl>
                                        <p:attrNameLst>
                                          <p:attrName>ppt_h</p:attrName>
                                        </p:attrNameLst>
                                      </p:cBhvr>
                                      <p:tavLst>
                                        <p:tav tm="0">
                                          <p:val>
                                            <p:strVal val="#ppt_h"/>
                                          </p:val>
                                        </p:tav>
                                        <p:tav tm="100000">
                                          <p:val>
                                            <p:strVal val="#ppt_h"/>
                                          </p:val>
                                        </p:tav>
                                      </p:tavLst>
                                    </p:anim>
                                    <p:animEffect transition="in" filter="fade">
                                      <p:cBhvr>
                                        <p:cTn id="23" dur="500"/>
                                        <p:tgtEl>
                                          <p:spTgt spid="17"/>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up)">
                                      <p:cBhvr>
                                        <p:cTn id="27" dur="500"/>
                                        <p:tgtEl>
                                          <p:spTgt spid="3"/>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2" grpId="0"/>
      <p:bldP spid="18" grpId="0" animBg="1"/>
    </p:bld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5230</TotalTime>
  <Words>2927</Words>
  <Application>Microsoft Office PowerPoint</Application>
  <PresentationFormat>화면 슬라이드 쇼(4:3)</PresentationFormat>
  <Paragraphs>1002</Paragraphs>
  <Slides>88</Slides>
  <Notes>1</Notes>
  <HiddenSlides>0</HiddenSlides>
  <MMClips>0</MMClips>
  <ScaleCrop>false</ScaleCrop>
  <HeadingPairs>
    <vt:vector size="4" baseType="variant">
      <vt:variant>
        <vt:lpstr>테마</vt:lpstr>
      </vt:variant>
      <vt:variant>
        <vt:i4>1</vt:i4>
      </vt:variant>
      <vt:variant>
        <vt:lpstr>슬라이드 제목</vt:lpstr>
      </vt:variant>
      <vt:variant>
        <vt:i4>88</vt:i4>
      </vt:variant>
    </vt:vector>
  </HeadingPairs>
  <TitlesOfParts>
    <vt:vector size="89" baseType="lpstr">
      <vt:lpstr>Office 테마</vt:lpstr>
      <vt:lpstr>슬라이드 1</vt:lpstr>
      <vt:lpstr>슬라이드 2</vt:lpstr>
      <vt:lpstr>슬라이드 3</vt:lpstr>
      <vt:lpstr>슬라이드 4</vt:lpstr>
      <vt:lpstr>슬라이드 5</vt:lpstr>
      <vt:lpstr>슬라이드 6</vt:lpstr>
      <vt:lpstr>슬라이드 7</vt:lpstr>
      <vt:lpstr>슬라이드 8</vt:lpstr>
      <vt:lpstr>Analysis of the Korean HQ Cheon Bok Gung Church Donation (Accumulation)</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lpstr>슬라이드 40</vt:lpstr>
      <vt:lpstr>슬라이드 41</vt:lpstr>
      <vt:lpstr>슬라이드 42</vt:lpstr>
      <vt:lpstr>슬라이드 43</vt:lpstr>
      <vt:lpstr>슬라이드 44</vt:lpstr>
      <vt:lpstr>슬라이드 45</vt:lpstr>
      <vt:lpstr>슬라이드 46</vt:lpstr>
      <vt:lpstr>슬라이드 47</vt:lpstr>
      <vt:lpstr>슬라이드 48</vt:lpstr>
      <vt:lpstr>슬라이드 49</vt:lpstr>
      <vt:lpstr>슬라이드 50</vt:lpstr>
      <vt:lpstr>슬라이드 51</vt:lpstr>
      <vt:lpstr>슬라이드 52</vt:lpstr>
      <vt:lpstr>슬라이드 53</vt:lpstr>
      <vt:lpstr>슬라이드 54</vt:lpstr>
      <vt:lpstr>슬라이드 55</vt:lpstr>
      <vt:lpstr>슬라이드 56</vt:lpstr>
      <vt:lpstr>슬라이드 57</vt:lpstr>
      <vt:lpstr>슬라이드 58</vt:lpstr>
      <vt:lpstr>슬라이드 59</vt:lpstr>
      <vt:lpstr>슬라이드 60</vt:lpstr>
      <vt:lpstr>슬라이드 61</vt:lpstr>
      <vt:lpstr>슬라이드 62</vt:lpstr>
      <vt:lpstr>슬라이드 63</vt:lpstr>
      <vt:lpstr>슬라이드 64</vt:lpstr>
      <vt:lpstr>슬라이드 65</vt:lpstr>
      <vt:lpstr>슬라이드 66</vt:lpstr>
      <vt:lpstr>슬라이드 67</vt:lpstr>
      <vt:lpstr>슬라이드 68</vt:lpstr>
      <vt:lpstr>슬라이드 69</vt:lpstr>
      <vt:lpstr>슬라이드 70</vt:lpstr>
      <vt:lpstr>슬라이드 71</vt:lpstr>
      <vt:lpstr>슬라이드 72</vt:lpstr>
      <vt:lpstr>슬라이드 73</vt:lpstr>
      <vt:lpstr>슬라이드 74</vt:lpstr>
      <vt:lpstr>슬라이드 75</vt:lpstr>
      <vt:lpstr>슬라이드 76</vt:lpstr>
      <vt:lpstr>슬라이드 77</vt:lpstr>
      <vt:lpstr>슬라이드 78</vt:lpstr>
      <vt:lpstr>슬라이드 79</vt:lpstr>
      <vt:lpstr>슬라이드 80</vt:lpstr>
      <vt:lpstr>슬라이드 81</vt:lpstr>
      <vt:lpstr>슬라이드 82</vt:lpstr>
      <vt:lpstr>슬라이드 83</vt:lpstr>
      <vt:lpstr>슬라이드 84</vt:lpstr>
      <vt:lpstr>슬라이드 85</vt:lpstr>
      <vt:lpstr>슬라이드 86</vt:lpstr>
      <vt:lpstr>슬라이드 87</vt:lpstr>
      <vt:lpstr>슬라이드 88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HYUN</dc:creator>
  <cp:lastModifiedBy>블랙에디션</cp:lastModifiedBy>
  <cp:revision>248</cp:revision>
  <cp:lastPrinted>2012-07-09T04:05:42Z</cp:lastPrinted>
  <dcterms:created xsi:type="dcterms:W3CDTF">2012-01-02T04:14:07Z</dcterms:created>
  <dcterms:modified xsi:type="dcterms:W3CDTF">2012-07-22T21:35:22Z</dcterms:modified>
</cp:coreProperties>
</file>