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313" r:id="rId3"/>
    <p:sldId id="314" r:id="rId4"/>
    <p:sldId id="274" r:id="rId5"/>
    <p:sldId id="276" r:id="rId6"/>
    <p:sldId id="277" r:id="rId7"/>
    <p:sldId id="323" r:id="rId8"/>
    <p:sldId id="324" r:id="rId9"/>
    <p:sldId id="321" r:id="rId10"/>
    <p:sldId id="305" r:id="rId11"/>
    <p:sldId id="319" r:id="rId12"/>
    <p:sldId id="306" r:id="rId13"/>
    <p:sldId id="308" r:id="rId14"/>
    <p:sldId id="309" r:id="rId15"/>
    <p:sldId id="333" r:id="rId16"/>
    <p:sldId id="310" r:id="rId17"/>
    <p:sldId id="311" r:id="rId18"/>
    <p:sldId id="312" r:id="rId19"/>
    <p:sldId id="334" r:id="rId20"/>
    <p:sldId id="335" r:id="rId21"/>
    <p:sldId id="337" r:id="rId22"/>
    <p:sldId id="336" r:id="rId23"/>
    <p:sldId id="338" r:id="rId24"/>
    <p:sldId id="339" r:id="rId25"/>
    <p:sldId id="340" r:id="rId26"/>
    <p:sldId id="341" r:id="rId27"/>
    <p:sldId id="260" r:id="rId28"/>
    <p:sldId id="261" r:id="rId29"/>
    <p:sldId id="263" r:id="rId30"/>
    <p:sldId id="264" r:id="rId31"/>
    <p:sldId id="269" r:id="rId32"/>
    <p:sldId id="271" r:id="rId33"/>
    <p:sldId id="292" r:id="rId34"/>
    <p:sldId id="294" r:id="rId35"/>
    <p:sldId id="295" r:id="rId36"/>
    <p:sldId id="296" r:id="rId37"/>
    <p:sldId id="298" r:id="rId38"/>
    <p:sldId id="356" r:id="rId39"/>
    <p:sldId id="357" r:id="rId40"/>
    <p:sldId id="358" r:id="rId41"/>
    <p:sldId id="299" r:id="rId42"/>
    <p:sldId id="354" r:id="rId43"/>
    <p:sldId id="351" r:id="rId44"/>
    <p:sldId id="352" r:id="rId45"/>
    <p:sldId id="348" r:id="rId46"/>
    <p:sldId id="349" r:id="rId47"/>
    <p:sldId id="350" r:id="rId48"/>
    <p:sldId id="315" r:id="rId49"/>
    <p:sldId id="316" r:id="rId50"/>
    <p:sldId id="317" r:id="rId51"/>
    <p:sldId id="318" r:id="rId52"/>
    <p:sldId id="301" r:id="rId53"/>
    <p:sldId id="346" r:id="rId54"/>
    <p:sldId id="33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FBE"/>
    <a:srgbClr val="DAB160"/>
    <a:srgbClr val="72500C"/>
    <a:srgbClr val="D09C34"/>
    <a:srgbClr val="9B6D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60"/>
  </p:normalViewPr>
  <p:slideViewPr>
    <p:cSldViewPr>
      <p:cViewPr>
        <p:scale>
          <a:sx n="71" d="100"/>
          <a:sy n="71" d="100"/>
        </p:scale>
        <p:origin x="-1302" y="-4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0B6C243-B57E-4B76-9EE3-7D0282C57CCF}" type="datetimeFigureOut">
              <a:rPr lang="en-MY" smtClean="0"/>
              <a:pPr/>
              <a:t>1/16/2012</a:t>
            </a:fld>
            <a:endParaRPr lang="en-MY"/>
          </a:p>
        </p:txBody>
      </p:sp>
      <p:sp>
        <p:nvSpPr>
          <p:cNvPr id="2" name="Footer Placeholder 1"/>
          <p:cNvSpPr>
            <a:spLocks noGrp="1"/>
          </p:cNvSpPr>
          <p:nvPr>
            <p:ph type="ftr" sz="quarter" idx="11"/>
          </p:nvPr>
        </p:nvSpPr>
        <p:spPr/>
        <p:txBody>
          <a:bodyPr/>
          <a:lstStyle/>
          <a:p>
            <a:endParaRPr lang="en-MY"/>
          </a:p>
        </p:txBody>
      </p:sp>
      <p:sp>
        <p:nvSpPr>
          <p:cNvPr id="15" name="Slide Number Placeholder 14"/>
          <p:cNvSpPr>
            <a:spLocks noGrp="1"/>
          </p:cNvSpPr>
          <p:nvPr>
            <p:ph type="sldNum" sz="quarter" idx="12"/>
          </p:nvPr>
        </p:nvSpPr>
        <p:spPr>
          <a:xfrm>
            <a:off x="8229600" y="6473952"/>
            <a:ext cx="758952" cy="246888"/>
          </a:xfrm>
        </p:spPr>
        <p:txBody>
          <a:bodyPr/>
          <a:lstStyle/>
          <a:p>
            <a:fld id="{1A30BB53-68E6-4A73-BC05-B00753ED9A19}"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B6C243-B57E-4B76-9EE3-7D0282C57CCF}" type="datetimeFigureOut">
              <a:rPr lang="en-MY" smtClean="0"/>
              <a:pPr/>
              <a:t>1/16/2012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A30BB53-68E6-4A73-BC05-B00753ED9A19}"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B6C243-B57E-4B76-9EE3-7D0282C57CCF}" type="datetimeFigureOut">
              <a:rPr lang="en-MY" smtClean="0"/>
              <a:pPr/>
              <a:t>1/16/2012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A30BB53-68E6-4A73-BC05-B00753ED9A19}"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0B6C243-B57E-4B76-9EE3-7D0282C57CCF}" type="datetimeFigureOut">
              <a:rPr lang="en-MY" smtClean="0"/>
              <a:pPr/>
              <a:t>1/16/2012</a:t>
            </a:fld>
            <a:endParaRPr lang="en-MY"/>
          </a:p>
        </p:txBody>
      </p:sp>
      <p:sp>
        <p:nvSpPr>
          <p:cNvPr id="19" name="Footer Placeholder 18"/>
          <p:cNvSpPr>
            <a:spLocks noGrp="1"/>
          </p:cNvSpPr>
          <p:nvPr>
            <p:ph type="ftr" sz="quarter" idx="11"/>
          </p:nvPr>
        </p:nvSpPr>
        <p:spPr>
          <a:xfrm>
            <a:off x="3581400" y="76200"/>
            <a:ext cx="2895600" cy="288925"/>
          </a:xfrm>
        </p:spPr>
        <p:txBody>
          <a:bodyPr/>
          <a:lstStyle/>
          <a:p>
            <a:endParaRPr lang="en-MY"/>
          </a:p>
        </p:txBody>
      </p:sp>
      <p:sp>
        <p:nvSpPr>
          <p:cNvPr id="16" name="Slide Number Placeholder 15"/>
          <p:cNvSpPr>
            <a:spLocks noGrp="1"/>
          </p:cNvSpPr>
          <p:nvPr>
            <p:ph type="sldNum" sz="quarter" idx="12"/>
          </p:nvPr>
        </p:nvSpPr>
        <p:spPr>
          <a:xfrm>
            <a:off x="8229600" y="6473952"/>
            <a:ext cx="758952" cy="246888"/>
          </a:xfrm>
        </p:spPr>
        <p:txBody>
          <a:bodyPr/>
          <a:lstStyle/>
          <a:p>
            <a:fld id="{1A30BB53-68E6-4A73-BC05-B00753ED9A19}"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0B6C243-B57E-4B76-9EE3-7D0282C57CCF}" type="datetimeFigureOut">
              <a:rPr lang="en-MY" smtClean="0"/>
              <a:pPr/>
              <a:t>1/16/2012</a:t>
            </a:fld>
            <a:endParaRPr lang="en-MY"/>
          </a:p>
        </p:txBody>
      </p:sp>
      <p:sp>
        <p:nvSpPr>
          <p:cNvPr id="11" name="Footer Placeholder 10"/>
          <p:cNvSpPr>
            <a:spLocks noGrp="1"/>
          </p:cNvSpPr>
          <p:nvPr>
            <p:ph type="ftr" sz="quarter" idx="11"/>
          </p:nvPr>
        </p:nvSpPr>
        <p:spPr/>
        <p:txBody>
          <a:bodyPr/>
          <a:lstStyle/>
          <a:p>
            <a:endParaRPr lang="en-MY"/>
          </a:p>
        </p:txBody>
      </p:sp>
      <p:sp>
        <p:nvSpPr>
          <p:cNvPr id="16" name="Slide Number Placeholder 15"/>
          <p:cNvSpPr>
            <a:spLocks noGrp="1"/>
          </p:cNvSpPr>
          <p:nvPr>
            <p:ph type="sldNum" sz="quarter" idx="12"/>
          </p:nvPr>
        </p:nvSpPr>
        <p:spPr/>
        <p:txBody>
          <a:bodyPr/>
          <a:lstStyle/>
          <a:p>
            <a:fld id="{1A30BB53-68E6-4A73-BC05-B00753ED9A19}" type="slidenum">
              <a:rPr lang="en-MY" smtClean="0"/>
              <a:pPr/>
              <a:t>‹#›</a:t>
            </a:fld>
            <a:endParaRPr lang="en-MY"/>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0B6C243-B57E-4B76-9EE3-7D0282C57CCF}" type="datetimeFigureOut">
              <a:rPr lang="en-MY" smtClean="0"/>
              <a:pPr/>
              <a:t>1/16/2012</a:t>
            </a:fld>
            <a:endParaRPr lang="en-MY"/>
          </a:p>
        </p:txBody>
      </p:sp>
      <p:sp>
        <p:nvSpPr>
          <p:cNvPr id="10" name="Footer Placeholder 9"/>
          <p:cNvSpPr>
            <a:spLocks noGrp="1"/>
          </p:cNvSpPr>
          <p:nvPr>
            <p:ph type="ftr" sz="quarter" idx="11"/>
          </p:nvPr>
        </p:nvSpPr>
        <p:spPr/>
        <p:txBody>
          <a:bodyPr/>
          <a:lstStyle/>
          <a:p>
            <a:endParaRPr lang="en-MY"/>
          </a:p>
        </p:txBody>
      </p:sp>
      <p:sp>
        <p:nvSpPr>
          <p:cNvPr id="31" name="Slide Number Placeholder 30"/>
          <p:cNvSpPr>
            <a:spLocks noGrp="1"/>
          </p:cNvSpPr>
          <p:nvPr>
            <p:ph type="sldNum" sz="quarter" idx="12"/>
          </p:nvPr>
        </p:nvSpPr>
        <p:spPr/>
        <p:txBody>
          <a:bodyPr/>
          <a:lstStyle/>
          <a:p>
            <a:fld id="{1A30BB53-68E6-4A73-BC05-B00753ED9A19}"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0B6C243-B57E-4B76-9EE3-7D0282C57CCF}" type="datetimeFigureOut">
              <a:rPr lang="en-MY" smtClean="0"/>
              <a:pPr/>
              <a:t>1/16/2012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a:xfrm>
            <a:off x="8229600" y="6477000"/>
            <a:ext cx="762000" cy="246888"/>
          </a:xfrm>
        </p:spPr>
        <p:txBody>
          <a:bodyPr/>
          <a:lstStyle/>
          <a:p>
            <a:fld id="{1A30BB53-68E6-4A73-BC05-B00753ED9A19}" type="slidenum">
              <a:rPr lang="en-MY" smtClean="0"/>
              <a:pPr/>
              <a:t>‹#›</a:t>
            </a:fld>
            <a:endParaRPr lang="en-MY"/>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0B6C243-B57E-4B76-9EE3-7D0282C57CCF}" type="datetimeFigureOut">
              <a:rPr lang="en-MY" smtClean="0"/>
              <a:pPr/>
              <a:t>1/16/2012</a:t>
            </a:fld>
            <a:endParaRPr lang="en-MY"/>
          </a:p>
        </p:txBody>
      </p:sp>
      <p:sp>
        <p:nvSpPr>
          <p:cNvPr id="21" name="Footer Placeholder 20"/>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A30BB53-68E6-4A73-BC05-B00753ED9A19}"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B6C243-B57E-4B76-9EE3-7D0282C57CCF}" type="datetimeFigureOut">
              <a:rPr lang="en-MY" smtClean="0"/>
              <a:pPr/>
              <a:t>1/16/2012</a:t>
            </a:fld>
            <a:endParaRPr lang="en-MY"/>
          </a:p>
        </p:txBody>
      </p:sp>
      <p:sp>
        <p:nvSpPr>
          <p:cNvPr id="24" name="Footer Placeholder 23"/>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1A30BB53-68E6-4A73-BC05-B00753ED9A19}"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0B6C243-B57E-4B76-9EE3-7D0282C57CCF}" type="datetimeFigureOut">
              <a:rPr lang="en-MY" smtClean="0"/>
              <a:pPr/>
              <a:t>1/16/2012</a:t>
            </a:fld>
            <a:endParaRPr lang="en-MY"/>
          </a:p>
        </p:txBody>
      </p:sp>
      <p:sp>
        <p:nvSpPr>
          <p:cNvPr id="29" name="Footer Placeholder 28"/>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1A30BB53-68E6-4A73-BC05-B00753ED9A19}"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0B6C243-B57E-4B76-9EE3-7D0282C57CCF}" type="datetimeFigureOut">
              <a:rPr lang="en-MY" smtClean="0"/>
              <a:pPr/>
              <a:t>1/16/2012</a:t>
            </a:fld>
            <a:endParaRPr lang="en-MY"/>
          </a:p>
        </p:txBody>
      </p:sp>
      <p:sp>
        <p:nvSpPr>
          <p:cNvPr id="5" name="Footer Placeholder 4"/>
          <p:cNvSpPr>
            <a:spLocks noGrp="1"/>
          </p:cNvSpPr>
          <p:nvPr>
            <p:ph type="ftr" sz="quarter" idx="11"/>
          </p:nvPr>
        </p:nvSpPr>
        <p:spPr/>
        <p:txBody>
          <a:bodyPr/>
          <a:lstStyle/>
          <a:p>
            <a:endParaRPr lang="en-MY"/>
          </a:p>
        </p:txBody>
      </p:sp>
      <p:sp>
        <p:nvSpPr>
          <p:cNvPr id="31" name="Slide Number Placeholder 30"/>
          <p:cNvSpPr>
            <a:spLocks noGrp="1"/>
          </p:cNvSpPr>
          <p:nvPr>
            <p:ph type="sldNum" sz="quarter" idx="12"/>
          </p:nvPr>
        </p:nvSpPr>
        <p:spPr/>
        <p:txBody>
          <a:bodyPr/>
          <a:lstStyle/>
          <a:p>
            <a:fld id="{1A30BB53-68E6-4A73-BC05-B00753ED9A19}" type="slidenum">
              <a:rPr lang="en-MY" smtClean="0"/>
              <a:pPr/>
              <a:t>‹#›</a:t>
            </a:fld>
            <a:endParaRPr lang="en-MY"/>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0B6C243-B57E-4B76-9EE3-7D0282C57CCF}" type="datetimeFigureOut">
              <a:rPr lang="en-MY" smtClean="0"/>
              <a:pPr/>
              <a:t>1/16/2012</a:t>
            </a:fld>
            <a:endParaRPr lang="en-MY"/>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MY"/>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A30BB53-68E6-4A73-BC05-B00753ED9A19}" type="slidenum">
              <a:rPr lang="en-MY" smtClean="0"/>
              <a:pPr/>
              <a:t>‹#›</a:t>
            </a:fld>
            <a:endParaRPr lang="en-MY"/>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0" lvl="7">
              <a:lnSpc>
                <a:spcPts val="5400"/>
              </a:lnSpc>
            </a:pPr>
            <a:r>
              <a:rPr lang="en-US" sz="5400" b="1" dirty="0" smtClean="0"/>
              <a:t>Hoon Dok Culture </a:t>
            </a:r>
          </a:p>
          <a:p>
            <a:pPr marL="2520000" lvl="7">
              <a:lnSpc>
                <a:spcPts val="5400"/>
              </a:lnSpc>
            </a:pPr>
            <a:r>
              <a:rPr lang="en-US" sz="5400" b="1" dirty="0" smtClean="0"/>
              <a:t>in Asia 2011</a:t>
            </a:r>
          </a:p>
          <a:p>
            <a:pPr marL="2520000" lvl="7">
              <a:lnSpc>
                <a:spcPts val="5400"/>
              </a:lnSpc>
            </a:pPr>
            <a:endParaRPr lang="en-US" sz="5400" b="1" dirty="0" smtClean="0"/>
          </a:p>
        </p:txBody>
      </p:sp>
      <p:pic>
        <p:nvPicPr>
          <p:cNvPr id="7" name="Picture 6"/>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357158" y="2143116"/>
            <a:ext cx="2010691" cy="1897461"/>
          </a:xfrm>
          <a:prstGeom prst="rect">
            <a:avLst/>
          </a:prstGeom>
        </p:spPr>
      </p:pic>
      <p:grpSp>
        <p:nvGrpSpPr>
          <p:cNvPr id="13" name="Group 12"/>
          <p:cNvGrpSpPr/>
          <p:nvPr/>
        </p:nvGrpSpPr>
        <p:grpSpPr>
          <a:xfrm rot="16200000">
            <a:off x="-913122" y="3311191"/>
            <a:ext cx="6597352" cy="235619"/>
            <a:chOff x="539552" y="3068960"/>
            <a:chExt cx="8064896" cy="288032"/>
          </a:xfrm>
        </p:grpSpPr>
        <p:cxnSp>
          <p:nvCxnSpPr>
            <p:cNvPr id="9" name="Straight Connector 8"/>
            <p:cNvCxnSpPr/>
            <p:nvPr/>
          </p:nvCxnSpPr>
          <p:spPr>
            <a:xfrm>
              <a:off x="539552" y="3212976"/>
              <a:ext cx="8064896" cy="0"/>
            </a:xfrm>
            <a:prstGeom prst="line">
              <a:avLst/>
            </a:prstGeom>
            <a:ln w="25400">
              <a:gradFill flip="none" rotWithShape="1">
                <a:gsLst>
                  <a:gs pos="50000">
                    <a:schemeClr val="bg1">
                      <a:alpha val="25000"/>
                    </a:schemeClr>
                  </a:gs>
                  <a:gs pos="0">
                    <a:srgbClr val="72500C"/>
                  </a:gs>
                  <a:gs pos="100000">
                    <a:srgbClr val="72500C"/>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427984" y="3068960"/>
              <a:ext cx="288032" cy="288032"/>
            </a:xfrm>
            <a:prstGeom prst="ellipse">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1" name="Diamond 10"/>
            <p:cNvSpPr/>
            <p:nvPr/>
          </p:nvSpPr>
          <p:spPr>
            <a:xfrm>
              <a:off x="4427984" y="3068960"/>
              <a:ext cx="288032" cy="288032"/>
            </a:xfrm>
            <a:prstGeom prst="diamond">
              <a:avLst/>
            </a:prstGeom>
            <a:solidFill>
              <a:schemeClr val="bg1"/>
            </a:solidFill>
            <a:ln>
              <a:solidFill>
                <a:schemeClr val="bg1">
                  <a:alpha val="47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spTree>
    <p:extLst>
      <p:ext uri="{BB962C8B-B14F-4D97-AF65-F5344CB8AC3E}">
        <p14:creationId xmlns:p14="http://schemas.microsoft.com/office/powerpoint/2010/main" xmlns="" val="3329897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Users\Public\Pictures\Exports\For_Facebook\2011-05-12\DSC_7645.JPG"/>
          <p:cNvPicPr>
            <a:picLocks noChangeAspect="1" noChangeArrowheads="1"/>
          </p:cNvPicPr>
          <p:nvPr/>
        </p:nvPicPr>
        <p:blipFill>
          <a:blip r:embed="rId2" cstate="screen"/>
          <a:srcRect/>
          <a:stretch>
            <a:fillRect/>
          </a:stretch>
        </p:blipFill>
        <p:spPr bwMode="auto">
          <a:xfrm>
            <a:off x="1357290" y="1214422"/>
            <a:ext cx="6819581" cy="4555268"/>
          </a:xfrm>
          <a:prstGeom prst="rect">
            <a:avLst/>
          </a:prstGeom>
          <a:ln>
            <a:noFill/>
          </a:ln>
          <a:effectLst>
            <a:softEdge rad="112500"/>
          </a:effectLst>
        </p:spPr>
      </p:pic>
      <p:sp>
        <p:nvSpPr>
          <p:cNvPr id="12" name="Title 1"/>
          <p:cNvSpPr txBox="1">
            <a:spLocks/>
          </p:cNvSpPr>
          <p:nvPr/>
        </p:nvSpPr>
        <p:spPr>
          <a:xfrm>
            <a:off x="642910" y="357166"/>
            <a:ext cx="7703758" cy="571504"/>
          </a:xfrm>
          <a:prstGeom prst="rect">
            <a:avLst/>
          </a:prstGeom>
        </p:spPr>
        <p:txBody>
          <a:bodyPr vert="horz" lIns="91440" tIns="45720" rIns="91440" bIns="45720" rtlCol="0" anchor="t">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44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Goudy Old Style" pitchFamily="18" charset="0"/>
                <a:ea typeface="+mj-ea"/>
                <a:cs typeface="+mj-cs"/>
              </a:rPr>
              <a:t>  </a:t>
            </a:r>
            <a:r>
              <a:rPr kumimoji="0" lang="en-PH" sz="44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Promote</a:t>
            </a:r>
            <a:r>
              <a:rPr kumimoji="0" lang="en-PH" sz="4400" b="1" i="0" u="none" strike="noStrike" kern="1200" normalizeH="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0" lang="en-PH" sz="44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EDP Reading in the Philippines</a:t>
            </a:r>
            <a:endParaRPr kumimoji="0" lang="en-PH" sz="4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pic>
        <p:nvPicPr>
          <p:cNvPr id="16386" name="Picture 2" descr="C:\Users\Public\Pictures\Exports\For_Facebook\2011-05-11\DSC_6826.JPG"/>
          <p:cNvPicPr>
            <a:picLocks noChangeAspect="1" noChangeArrowheads="1"/>
          </p:cNvPicPr>
          <p:nvPr/>
        </p:nvPicPr>
        <p:blipFill>
          <a:blip r:embed="rId3" cstate="screen"/>
          <a:srcRect/>
          <a:stretch>
            <a:fillRect/>
          </a:stretch>
        </p:blipFill>
        <p:spPr bwMode="auto">
          <a:xfrm>
            <a:off x="285720" y="714356"/>
            <a:ext cx="1928826" cy="3375446"/>
          </a:xfrm>
          <a:prstGeom prst="ellipse">
            <a:avLst/>
          </a:prstGeom>
          <a:ln>
            <a:noFill/>
          </a:ln>
          <a:effectLst>
            <a:softEdge rad="112500"/>
          </a:effectLst>
        </p:spPr>
      </p:pic>
      <p:sp>
        <p:nvSpPr>
          <p:cNvPr id="10" name="Rectangle 9"/>
          <p:cNvSpPr/>
          <p:nvPr/>
        </p:nvSpPr>
        <p:spPr>
          <a:xfrm>
            <a:off x="0" y="5572140"/>
            <a:ext cx="9144000" cy="128586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15" name="Picture 14"/>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714411" y="5572140"/>
            <a:ext cx="1428759" cy="1318081"/>
          </a:xfrm>
          <a:prstGeom prst="rect">
            <a:avLst/>
          </a:prstGeom>
        </p:spPr>
      </p:pic>
      <p:sp>
        <p:nvSpPr>
          <p:cNvPr id="16" name="Rectangle 15"/>
          <p:cNvSpPr/>
          <p:nvPr/>
        </p:nvSpPr>
        <p:spPr>
          <a:xfrm>
            <a:off x="1142976" y="5701760"/>
            <a:ext cx="8001024"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Leader explaining to members about the importance of Hoon Dok reading &amp; encouraging members to dedicate themselves to complete EDP reading 100 times.</a:t>
            </a:r>
            <a:endParaRPr lang="en-MY"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Public\Pictures\Exports\For_Facebook\2011-06-09\DSC_1357.JPG"/>
          <p:cNvPicPr>
            <a:picLocks noGrp="1" noChangeAspect="1" noChangeArrowheads="1"/>
          </p:cNvPicPr>
          <p:nvPr>
            <p:ph idx="1"/>
          </p:nvPr>
        </p:nvPicPr>
        <p:blipFill>
          <a:blip r:embed="rId2" cstate="screen"/>
          <a:srcRect/>
          <a:stretch>
            <a:fillRect/>
          </a:stretch>
        </p:blipFill>
        <p:spPr bwMode="auto">
          <a:xfrm>
            <a:off x="428596" y="857232"/>
            <a:ext cx="2357454" cy="3536180"/>
          </a:xfrm>
          <a:prstGeom prst="rect">
            <a:avLst/>
          </a:prstGeom>
          <a:ln>
            <a:noFill/>
          </a:ln>
          <a:effectLst>
            <a:softEdge rad="112500"/>
          </a:effectLst>
        </p:spPr>
      </p:pic>
      <p:pic>
        <p:nvPicPr>
          <p:cNvPr id="5" name="Picture 6" descr="C:\Users\Public\Pictures\Exports\For_Facebook\Noli\DSC_8704.JPG"/>
          <p:cNvPicPr>
            <a:picLocks noChangeAspect="1" noChangeArrowheads="1"/>
          </p:cNvPicPr>
          <p:nvPr/>
        </p:nvPicPr>
        <p:blipFill>
          <a:blip r:embed="rId3" cstate="screen"/>
          <a:srcRect/>
          <a:stretch>
            <a:fillRect/>
          </a:stretch>
        </p:blipFill>
        <p:spPr bwMode="auto">
          <a:xfrm>
            <a:off x="3143240" y="928670"/>
            <a:ext cx="2218618" cy="3321665"/>
          </a:xfrm>
          <a:prstGeom prst="rect">
            <a:avLst/>
          </a:prstGeom>
          <a:ln>
            <a:noFill/>
          </a:ln>
          <a:effectLst>
            <a:softEdge rad="112500"/>
          </a:effectLst>
        </p:spPr>
      </p:pic>
      <p:pic>
        <p:nvPicPr>
          <p:cNvPr id="6" name="Picture 4" descr="C:\Users\Public\Pictures\Exports\For_Facebook\2011-06-09\DSC_1404.JPG"/>
          <p:cNvPicPr>
            <a:picLocks noChangeAspect="1" noChangeArrowheads="1"/>
          </p:cNvPicPr>
          <p:nvPr/>
        </p:nvPicPr>
        <p:blipFill>
          <a:blip r:embed="rId4" cstate="screen"/>
          <a:srcRect/>
          <a:stretch>
            <a:fillRect/>
          </a:stretch>
        </p:blipFill>
        <p:spPr bwMode="auto">
          <a:xfrm flipH="1">
            <a:off x="4429124" y="3143248"/>
            <a:ext cx="2071526" cy="2737590"/>
          </a:xfrm>
          <a:prstGeom prst="rect">
            <a:avLst/>
          </a:prstGeom>
          <a:ln>
            <a:noFill/>
          </a:ln>
          <a:effectLst>
            <a:softEdge rad="112500"/>
          </a:effectLst>
        </p:spPr>
      </p:pic>
      <p:pic>
        <p:nvPicPr>
          <p:cNvPr id="7" name="Picture 5" descr="C:\Users\Public\Pictures\Exports\For_Facebook\Noli\DSC_8706.JPG"/>
          <p:cNvPicPr>
            <a:picLocks noChangeAspect="1" noChangeArrowheads="1"/>
          </p:cNvPicPr>
          <p:nvPr/>
        </p:nvPicPr>
        <p:blipFill>
          <a:blip r:embed="rId5" cstate="screen"/>
          <a:srcRect/>
          <a:stretch>
            <a:fillRect/>
          </a:stretch>
        </p:blipFill>
        <p:spPr bwMode="auto">
          <a:xfrm>
            <a:off x="428597" y="3923110"/>
            <a:ext cx="2928958" cy="1960267"/>
          </a:xfrm>
          <a:prstGeom prst="rect">
            <a:avLst/>
          </a:prstGeom>
          <a:ln>
            <a:noFill/>
          </a:ln>
          <a:effectLst>
            <a:softEdge rad="112500"/>
          </a:effectLst>
        </p:spPr>
      </p:pic>
      <p:pic>
        <p:nvPicPr>
          <p:cNvPr id="8" name="Picture 9" descr="C:\Users\Public\Pictures\Exports\For_Facebook\2011-06-09\DSC_1396.JPG"/>
          <p:cNvPicPr>
            <a:picLocks noChangeAspect="1" noChangeArrowheads="1"/>
          </p:cNvPicPr>
          <p:nvPr/>
        </p:nvPicPr>
        <p:blipFill>
          <a:blip r:embed="rId6" cstate="screen"/>
          <a:srcRect/>
          <a:stretch>
            <a:fillRect/>
          </a:stretch>
        </p:blipFill>
        <p:spPr bwMode="auto">
          <a:xfrm flipH="1">
            <a:off x="6286512" y="928670"/>
            <a:ext cx="2541397" cy="3786214"/>
          </a:xfrm>
          <a:prstGeom prst="rect">
            <a:avLst/>
          </a:prstGeom>
          <a:ln>
            <a:noFill/>
          </a:ln>
          <a:effectLst>
            <a:softEdge rad="112500"/>
          </a:effectLst>
        </p:spPr>
      </p:pic>
      <p:sp>
        <p:nvSpPr>
          <p:cNvPr id="11" name="Rectangle 10"/>
          <p:cNvSpPr/>
          <p:nvPr/>
        </p:nvSpPr>
        <p:spPr>
          <a:xfrm>
            <a:off x="642910" y="214290"/>
            <a:ext cx="7981287" cy="584775"/>
          </a:xfrm>
          <a:prstGeom prst="rect">
            <a:avLst/>
          </a:prstGeom>
        </p:spPr>
        <p:txBody>
          <a:bodyPr wrap="none">
            <a:spAutoFit/>
          </a:bodyPr>
          <a:lstStyle/>
          <a:p>
            <a:r>
              <a:rPr lang="en-US" sz="3200" b="1" dirty="0" smtClean="0">
                <a:ln w="10541" cmpd="sng">
                  <a:solidFill>
                    <a:schemeClr val="accent1">
                      <a:shade val="88000"/>
                      <a:satMod val="110000"/>
                    </a:schemeClr>
                  </a:solidFill>
                  <a:prstDash val="solid"/>
                </a:ln>
                <a:solidFill>
                  <a:sysClr val="windowText" lastClr="000000"/>
                </a:solidFill>
              </a:rPr>
              <a:t>Hoon Dok virus spreading all over Philippines</a:t>
            </a:r>
            <a:endParaRPr lang="th-TH" sz="3200" dirty="0"/>
          </a:p>
        </p:txBody>
      </p:sp>
      <p:sp>
        <p:nvSpPr>
          <p:cNvPr id="12" name="Rectangle 11"/>
          <p:cNvSpPr/>
          <p:nvPr/>
        </p:nvSpPr>
        <p:spPr>
          <a:xfrm>
            <a:off x="0" y="5786454"/>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200"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xmlns="" val="0"/>
              </a:ext>
            </a:extLst>
          </a:blip>
          <a:stretch>
            <a:fillRect/>
          </a:stretch>
        </p:blipFill>
        <p:spPr>
          <a:xfrm>
            <a:off x="-603429" y="5841290"/>
            <a:ext cx="1317777" cy="1215696"/>
          </a:xfrm>
          <a:prstGeom prst="rect">
            <a:avLst/>
          </a:prstGeom>
        </p:spPr>
      </p:pic>
      <p:sp>
        <p:nvSpPr>
          <p:cNvPr id="14" name="Rectangle 13"/>
          <p:cNvSpPr/>
          <p:nvPr/>
        </p:nvSpPr>
        <p:spPr>
          <a:xfrm>
            <a:off x="1691680" y="5857892"/>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Leaders lead by example, members compete with one another to complete reading the EDP  </a:t>
            </a:r>
            <a:endParaRPr lang="en-MY"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9" descr="C:\Users\Public\Pictures\Exports\For_Facebook\2011-07-14\DSC_4353.JPG"/>
          <p:cNvPicPr>
            <a:picLocks noChangeAspect="1" noChangeArrowheads="1"/>
          </p:cNvPicPr>
          <p:nvPr/>
        </p:nvPicPr>
        <p:blipFill>
          <a:blip r:embed="rId2" cstate="screen"/>
          <a:srcRect/>
          <a:stretch>
            <a:fillRect/>
          </a:stretch>
        </p:blipFill>
        <p:spPr bwMode="auto">
          <a:xfrm>
            <a:off x="3571868" y="1000108"/>
            <a:ext cx="4896560" cy="3786214"/>
          </a:xfrm>
          <a:prstGeom prst="rect">
            <a:avLst/>
          </a:prstGeom>
          <a:ln>
            <a:noFill/>
          </a:ln>
          <a:effectLst>
            <a:softEdge rad="112500"/>
          </a:effectLst>
        </p:spPr>
      </p:pic>
      <p:pic>
        <p:nvPicPr>
          <p:cNvPr id="15" name="Content Placeholder 9" descr="090620111350.jpg"/>
          <p:cNvPicPr>
            <a:picLocks noGrp="1" noChangeAspect="1"/>
          </p:cNvPicPr>
          <p:nvPr>
            <p:ph idx="1"/>
          </p:nvPr>
        </p:nvPicPr>
        <p:blipFill>
          <a:blip r:embed="rId3" cstate="screen"/>
          <a:stretch>
            <a:fillRect/>
          </a:stretch>
        </p:blipFill>
        <p:spPr>
          <a:xfrm>
            <a:off x="357158" y="1857365"/>
            <a:ext cx="2928958" cy="3905278"/>
          </a:xfrm>
          <a:prstGeom prst="rect">
            <a:avLst/>
          </a:prstGeom>
          <a:ln>
            <a:noFill/>
          </a:ln>
          <a:effectLst>
            <a:softEdge rad="112500"/>
          </a:effectLst>
        </p:spPr>
      </p:pic>
      <p:sp>
        <p:nvSpPr>
          <p:cNvPr id="16" name="Rectangle 15"/>
          <p:cNvSpPr/>
          <p:nvPr/>
        </p:nvSpPr>
        <p:spPr>
          <a:xfrm>
            <a:off x="571472" y="285728"/>
            <a:ext cx="7981287" cy="584775"/>
          </a:xfrm>
          <a:prstGeom prst="rect">
            <a:avLst/>
          </a:prstGeom>
        </p:spPr>
        <p:txBody>
          <a:bodyPr wrap="none">
            <a:spAutoFit/>
          </a:bodyPr>
          <a:lstStyle/>
          <a:p>
            <a:r>
              <a:rPr lang="en-US" sz="3200" b="1" dirty="0" smtClean="0">
                <a:ln w="10541" cmpd="sng">
                  <a:solidFill>
                    <a:schemeClr val="accent1">
                      <a:shade val="88000"/>
                      <a:satMod val="110000"/>
                    </a:schemeClr>
                  </a:solidFill>
                  <a:prstDash val="solid"/>
                </a:ln>
                <a:solidFill>
                  <a:sysClr val="windowText" lastClr="000000"/>
                </a:solidFill>
              </a:rPr>
              <a:t>Hoon Dok virus spreading all over Philippines</a:t>
            </a:r>
            <a:endParaRPr lang="th-TH" sz="3200" dirty="0"/>
          </a:p>
        </p:txBody>
      </p:sp>
      <p:sp>
        <p:nvSpPr>
          <p:cNvPr id="17" name="Rectangle 16"/>
          <p:cNvSpPr/>
          <p:nvPr/>
        </p:nvSpPr>
        <p:spPr>
          <a:xfrm>
            <a:off x="0" y="5786454"/>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200" dirty="0"/>
          </a:p>
        </p:txBody>
      </p:sp>
      <p:pic>
        <p:nvPicPr>
          <p:cNvPr id="18" name="Picture 17"/>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03429" y="5841290"/>
            <a:ext cx="1317777" cy="1215696"/>
          </a:xfrm>
          <a:prstGeom prst="rect">
            <a:avLst/>
          </a:prstGeom>
        </p:spPr>
      </p:pic>
      <p:sp>
        <p:nvSpPr>
          <p:cNvPr id="19" name="Rectangle 18"/>
          <p:cNvSpPr/>
          <p:nvPr/>
        </p:nvSpPr>
        <p:spPr>
          <a:xfrm>
            <a:off x="1285852" y="5844612"/>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Leaders led by example, 2</a:t>
            </a:r>
            <a:r>
              <a:rPr lang="en-US" altLang="zh-TW" sz="2400" baseline="30000" dirty="0" smtClean="0"/>
              <a:t>nd</a:t>
            </a:r>
            <a:r>
              <a:rPr lang="en-US" altLang="zh-TW" sz="2400" dirty="0" smtClean="0"/>
              <a:t> Gens. were also excited and following the EDP reading  culture  </a:t>
            </a:r>
            <a:endParaRPr lang="en-MY"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Users\Public\Pictures\Exports\For_Facebook\20110902\PIC-00013.jpg"/>
          <p:cNvPicPr>
            <a:picLocks noChangeAspect="1" noChangeArrowheads="1"/>
          </p:cNvPicPr>
          <p:nvPr/>
        </p:nvPicPr>
        <p:blipFill>
          <a:blip r:embed="rId2" cstate="screen"/>
          <a:srcRect/>
          <a:stretch>
            <a:fillRect/>
          </a:stretch>
        </p:blipFill>
        <p:spPr bwMode="auto">
          <a:xfrm>
            <a:off x="285720" y="857232"/>
            <a:ext cx="8251266" cy="5511588"/>
          </a:xfrm>
          <a:prstGeom prst="rect">
            <a:avLst/>
          </a:prstGeom>
          <a:ln>
            <a:noFill/>
          </a:ln>
          <a:effectLst>
            <a:softEdge rad="112500"/>
          </a:effectLst>
        </p:spPr>
      </p:pic>
      <p:sp>
        <p:nvSpPr>
          <p:cNvPr id="4" name="Rectangle 3"/>
          <p:cNvSpPr/>
          <p:nvPr/>
        </p:nvSpPr>
        <p:spPr>
          <a:xfrm>
            <a:off x="500034" y="214290"/>
            <a:ext cx="7981287" cy="584775"/>
          </a:xfrm>
          <a:prstGeom prst="rect">
            <a:avLst/>
          </a:prstGeom>
        </p:spPr>
        <p:txBody>
          <a:bodyPr wrap="none">
            <a:spAutoFit/>
          </a:bodyPr>
          <a:lstStyle/>
          <a:p>
            <a:r>
              <a:rPr lang="en-US" sz="3200" b="1" dirty="0" smtClean="0">
                <a:ln w="10541" cmpd="sng">
                  <a:solidFill>
                    <a:schemeClr val="accent1">
                      <a:shade val="88000"/>
                      <a:satMod val="110000"/>
                    </a:schemeClr>
                  </a:solidFill>
                  <a:prstDash val="solid"/>
                </a:ln>
                <a:solidFill>
                  <a:sysClr val="windowText" lastClr="000000"/>
                </a:solidFill>
              </a:rPr>
              <a:t>Hoon Dok virus spreading all over Philippines</a:t>
            </a:r>
            <a:endParaRPr lang="th-TH" sz="3200" dirty="0"/>
          </a:p>
        </p:txBody>
      </p:sp>
      <p:sp>
        <p:nvSpPr>
          <p:cNvPr id="6" name="Rectangle 5"/>
          <p:cNvSpPr/>
          <p:nvPr/>
        </p:nvSpPr>
        <p:spPr>
          <a:xfrm>
            <a:off x="0" y="5801806"/>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2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03429" y="5856642"/>
            <a:ext cx="1317777" cy="1215696"/>
          </a:xfrm>
          <a:prstGeom prst="rect">
            <a:avLst/>
          </a:prstGeom>
        </p:spPr>
      </p:pic>
      <p:sp>
        <p:nvSpPr>
          <p:cNvPr id="8" name="Rectangle 7"/>
          <p:cNvSpPr/>
          <p:nvPr/>
        </p:nvSpPr>
        <p:spPr>
          <a:xfrm>
            <a:off x="1285852" y="5859964"/>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Second Generation Children in Sun </a:t>
            </a:r>
            <a:r>
              <a:rPr lang="en-US" altLang="zh-TW" sz="2400" dirty="0" err="1" smtClean="0"/>
              <a:t>Hwa</a:t>
            </a:r>
            <a:r>
              <a:rPr lang="en-US" altLang="zh-TW" sz="2400" dirty="0" smtClean="0"/>
              <a:t> reading EDP during break time  </a:t>
            </a:r>
            <a:endParaRPr lang="en-MY"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screen"/>
          <a:srcRect/>
          <a:stretch>
            <a:fillRect/>
          </a:stretch>
        </p:blipFill>
        <p:spPr bwMode="auto">
          <a:xfrm>
            <a:off x="214282" y="571480"/>
            <a:ext cx="8929718" cy="5481655"/>
          </a:xfrm>
          <a:prstGeom prst="rect">
            <a:avLst/>
          </a:prstGeom>
          <a:ln>
            <a:noFill/>
          </a:ln>
          <a:effectLst>
            <a:softEdge rad="112500"/>
          </a:effectLst>
        </p:spPr>
      </p:pic>
      <p:sp>
        <p:nvSpPr>
          <p:cNvPr id="4" name="Rectangle 3"/>
          <p:cNvSpPr/>
          <p:nvPr/>
        </p:nvSpPr>
        <p:spPr>
          <a:xfrm>
            <a:off x="500034" y="0"/>
            <a:ext cx="8392169" cy="584775"/>
          </a:xfrm>
          <a:prstGeom prst="rect">
            <a:avLst/>
          </a:prstGeom>
        </p:spPr>
        <p:txBody>
          <a:bodyPr wrap="none">
            <a:spAutoFit/>
          </a:bodyPr>
          <a:lstStyle/>
          <a:p>
            <a:r>
              <a:rPr lang="en-US" sz="3200" b="1" dirty="0" smtClean="0">
                <a:ln w="10541" cmpd="sng">
                  <a:solidFill>
                    <a:schemeClr val="accent1">
                      <a:shade val="88000"/>
                      <a:satMod val="110000"/>
                    </a:schemeClr>
                  </a:solidFill>
                  <a:prstDash val="solid"/>
                </a:ln>
                <a:solidFill>
                  <a:sysClr val="windowText" lastClr="000000"/>
                </a:solidFill>
              </a:rPr>
              <a:t>Certificate of Recognition by Regional President</a:t>
            </a:r>
            <a:endParaRPr lang="th-TH" sz="3200" dirty="0"/>
          </a:p>
        </p:txBody>
      </p:sp>
      <p:sp>
        <p:nvSpPr>
          <p:cNvPr id="6" name="Rectangle 5"/>
          <p:cNvSpPr/>
          <p:nvPr/>
        </p:nvSpPr>
        <p:spPr>
          <a:xfrm>
            <a:off x="-39545" y="5801806"/>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2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74867" y="5786454"/>
            <a:ext cx="1317777" cy="1215696"/>
          </a:xfrm>
          <a:prstGeom prst="rect">
            <a:avLst/>
          </a:prstGeom>
        </p:spPr>
      </p:pic>
      <p:sp>
        <p:nvSpPr>
          <p:cNvPr id="9" name="Rectangle 8"/>
          <p:cNvSpPr/>
          <p:nvPr/>
        </p:nvSpPr>
        <p:spPr>
          <a:xfrm>
            <a:off x="1246307" y="5859964"/>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Group photo among those who completed reading 100 times 1-hour &amp; 3 hour EDP</a:t>
            </a:r>
            <a:endParaRPr lang="en-MY"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Public\Pictures\Exports\For_Facebook\2011-07-19\DSC_6460.JPG"/>
          <p:cNvPicPr>
            <a:picLocks noChangeAspect="1" noChangeArrowheads="1"/>
          </p:cNvPicPr>
          <p:nvPr/>
        </p:nvPicPr>
        <p:blipFill>
          <a:blip r:embed="rId2" cstate="screen"/>
          <a:srcRect/>
          <a:stretch>
            <a:fillRect/>
          </a:stretch>
        </p:blipFill>
        <p:spPr bwMode="auto">
          <a:xfrm>
            <a:off x="571472" y="714356"/>
            <a:ext cx="8143900" cy="5426616"/>
          </a:xfrm>
          <a:prstGeom prst="rect">
            <a:avLst/>
          </a:prstGeom>
          <a:ln>
            <a:noFill/>
          </a:ln>
          <a:effectLst>
            <a:softEdge rad="112500"/>
          </a:effectLst>
        </p:spPr>
      </p:pic>
      <p:sp>
        <p:nvSpPr>
          <p:cNvPr id="9" name="Rectangle 8"/>
          <p:cNvSpPr/>
          <p:nvPr/>
        </p:nvSpPr>
        <p:spPr>
          <a:xfrm>
            <a:off x="890657" y="142852"/>
            <a:ext cx="7467557" cy="584775"/>
          </a:xfrm>
          <a:prstGeom prst="rect">
            <a:avLst/>
          </a:prstGeom>
        </p:spPr>
        <p:txBody>
          <a:bodyPr wrap="none">
            <a:spAutoFit/>
          </a:bodyPr>
          <a:lstStyle/>
          <a:p>
            <a:r>
              <a:rPr lang="en-US" sz="3200" b="1" dirty="0" smtClean="0">
                <a:ln w="10541" cmpd="sng">
                  <a:solidFill>
                    <a:schemeClr val="accent1">
                      <a:shade val="88000"/>
                      <a:satMod val="110000"/>
                    </a:schemeClr>
                  </a:solidFill>
                  <a:prstDash val="solid"/>
                </a:ln>
                <a:solidFill>
                  <a:sysClr val="windowText" lastClr="000000"/>
                </a:solidFill>
              </a:rPr>
              <a:t>First 100 times 3-hour EDP reader in Asia </a:t>
            </a:r>
            <a:endParaRPr lang="th-TH" sz="3200" dirty="0"/>
          </a:p>
        </p:txBody>
      </p:sp>
      <p:sp>
        <p:nvSpPr>
          <p:cNvPr id="10" name="Rectangle 9"/>
          <p:cNvSpPr/>
          <p:nvPr/>
        </p:nvSpPr>
        <p:spPr>
          <a:xfrm>
            <a:off x="0" y="5801806"/>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200"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03429" y="5856642"/>
            <a:ext cx="1317777" cy="1215696"/>
          </a:xfrm>
          <a:prstGeom prst="rect">
            <a:avLst/>
          </a:prstGeom>
        </p:spPr>
      </p:pic>
      <p:sp>
        <p:nvSpPr>
          <p:cNvPr id="12" name="Rectangle 11"/>
          <p:cNvSpPr/>
          <p:nvPr/>
        </p:nvSpPr>
        <p:spPr>
          <a:xfrm>
            <a:off x="1285852" y="5786454"/>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Completed the Reading of 100x 3-hour EDP at Gen. Mac Arthur’s Historic Landing Site in Leyte, Philippines</a:t>
            </a:r>
            <a:endParaRPr lang="en-MY"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0" y="785794"/>
            <a:ext cx="4309393" cy="3657600"/>
          </a:xfrm>
          <a:prstGeom prst="rect">
            <a:avLst/>
          </a:prstGeom>
          <a:ln>
            <a:noFill/>
          </a:ln>
          <a:effectLst>
            <a:softEdge rad="112500"/>
          </a:effectLst>
        </p:spPr>
      </p:pic>
      <p:pic>
        <p:nvPicPr>
          <p:cNvPr id="4098" name="Picture 2"/>
          <p:cNvPicPr>
            <a:picLocks noChangeAspect="1" noChangeArrowheads="1"/>
          </p:cNvPicPr>
          <p:nvPr/>
        </p:nvPicPr>
        <p:blipFill>
          <a:blip r:embed="rId3" cstate="screen"/>
          <a:srcRect/>
          <a:stretch>
            <a:fillRect/>
          </a:stretch>
        </p:blipFill>
        <p:spPr bwMode="auto">
          <a:xfrm>
            <a:off x="6000760" y="285728"/>
            <a:ext cx="2907355" cy="3795714"/>
          </a:xfrm>
          <a:prstGeom prst="ellipse">
            <a:avLst/>
          </a:prstGeom>
          <a:ln>
            <a:noFill/>
          </a:ln>
          <a:effectLst>
            <a:softEdge rad="112500"/>
          </a:effectLst>
        </p:spPr>
      </p:pic>
      <p:pic>
        <p:nvPicPr>
          <p:cNvPr id="4099" name="Picture 3"/>
          <p:cNvPicPr>
            <a:picLocks noChangeAspect="1" noChangeArrowheads="1"/>
          </p:cNvPicPr>
          <p:nvPr/>
        </p:nvPicPr>
        <p:blipFill>
          <a:blip r:embed="rId4" cstate="screen"/>
          <a:srcRect/>
          <a:stretch>
            <a:fillRect/>
          </a:stretch>
        </p:blipFill>
        <p:spPr bwMode="auto">
          <a:xfrm>
            <a:off x="2857488" y="2428868"/>
            <a:ext cx="4714908" cy="3538770"/>
          </a:xfrm>
          <a:prstGeom prst="ellipse">
            <a:avLst/>
          </a:prstGeom>
          <a:ln>
            <a:noFill/>
          </a:ln>
          <a:effectLst>
            <a:softEdge rad="112500"/>
          </a:effectLst>
        </p:spPr>
      </p:pic>
      <p:sp>
        <p:nvSpPr>
          <p:cNvPr id="6" name="Rectangle 5"/>
          <p:cNvSpPr/>
          <p:nvPr/>
        </p:nvSpPr>
        <p:spPr>
          <a:xfrm>
            <a:off x="2357422" y="214290"/>
            <a:ext cx="4216667" cy="584775"/>
          </a:xfrm>
          <a:prstGeom prst="rect">
            <a:avLst/>
          </a:prstGeom>
        </p:spPr>
        <p:txBody>
          <a:bodyPr wrap="none">
            <a:spAutoFit/>
          </a:bodyPr>
          <a:lstStyle/>
          <a:p>
            <a:r>
              <a:rPr lang="en-US" sz="3200" b="1" dirty="0" smtClean="0">
                <a:ln w="10541" cmpd="sng">
                  <a:solidFill>
                    <a:schemeClr val="accent1">
                      <a:shade val="88000"/>
                      <a:satMod val="110000"/>
                    </a:schemeClr>
                  </a:solidFill>
                  <a:prstDash val="solid"/>
                </a:ln>
                <a:solidFill>
                  <a:sysClr val="windowText" lastClr="000000"/>
                </a:solidFill>
              </a:rPr>
              <a:t>Leadership By Example</a:t>
            </a:r>
            <a:endParaRPr lang="th-TH" sz="3200" dirty="0"/>
          </a:p>
        </p:txBody>
      </p:sp>
      <p:sp>
        <p:nvSpPr>
          <p:cNvPr id="8" name="Rectangle 7"/>
          <p:cNvSpPr/>
          <p:nvPr/>
        </p:nvSpPr>
        <p:spPr>
          <a:xfrm>
            <a:off x="0" y="5801806"/>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200" dirty="0"/>
          </a:p>
        </p:txBody>
      </p:sp>
      <p:pic>
        <p:nvPicPr>
          <p:cNvPr id="9" name="Picture 8"/>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603429" y="5856642"/>
            <a:ext cx="1317777" cy="1215696"/>
          </a:xfrm>
          <a:prstGeom prst="rect">
            <a:avLst/>
          </a:prstGeom>
        </p:spPr>
      </p:pic>
      <p:sp>
        <p:nvSpPr>
          <p:cNvPr id="10" name="Rectangle 9"/>
          <p:cNvSpPr/>
          <p:nvPr/>
        </p:nvSpPr>
        <p:spPr>
          <a:xfrm>
            <a:off x="1285852" y="5844636"/>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Japanese Missionaries in Philippines received certificate of recognition from Dr Yong </a:t>
            </a:r>
            <a:endParaRPr lang="en-MY"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screen"/>
          <a:srcRect/>
          <a:stretch>
            <a:fillRect/>
          </a:stretch>
        </p:blipFill>
        <p:spPr bwMode="auto">
          <a:xfrm>
            <a:off x="1071537" y="785794"/>
            <a:ext cx="7449773" cy="5000660"/>
          </a:xfrm>
          <a:prstGeom prst="rect">
            <a:avLst/>
          </a:prstGeom>
          <a:ln>
            <a:noFill/>
          </a:ln>
          <a:effectLst>
            <a:softEdge rad="112500"/>
          </a:effectLst>
        </p:spPr>
      </p:pic>
      <p:sp>
        <p:nvSpPr>
          <p:cNvPr id="3" name="Rectangle 2"/>
          <p:cNvSpPr/>
          <p:nvPr/>
        </p:nvSpPr>
        <p:spPr>
          <a:xfrm>
            <a:off x="2357422" y="214290"/>
            <a:ext cx="4216667" cy="584775"/>
          </a:xfrm>
          <a:prstGeom prst="rect">
            <a:avLst/>
          </a:prstGeom>
        </p:spPr>
        <p:txBody>
          <a:bodyPr wrap="none">
            <a:spAutoFit/>
          </a:bodyPr>
          <a:lstStyle/>
          <a:p>
            <a:r>
              <a:rPr lang="en-US" sz="3200" b="1" dirty="0" smtClean="0">
                <a:ln w="10541" cmpd="sng">
                  <a:solidFill>
                    <a:schemeClr val="accent1">
                      <a:shade val="88000"/>
                      <a:satMod val="110000"/>
                    </a:schemeClr>
                  </a:solidFill>
                  <a:prstDash val="solid"/>
                </a:ln>
                <a:solidFill>
                  <a:sysClr val="windowText" lastClr="000000"/>
                </a:solidFill>
              </a:rPr>
              <a:t>Leadership By Example</a:t>
            </a:r>
            <a:endParaRPr lang="th-TH" sz="3200" dirty="0"/>
          </a:p>
        </p:txBody>
      </p:sp>
      <p:sp>
        <p:nvSpPr>
          <p:cNvPr id="4" name="Rectangle 3"/>
          <p:cNvSpPr/>
          <p:nvPr/>
        </p:nvSpPr>
        <p:spPr>
          <a:xfrm>
            <a:off x="0" y="5801806"/>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2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03429" y="5856642"/>
            <a:ext cx="1317777" cy="1215696"/>
          </a:xfrm>
          <a:prstGeom prst="rect">
            <a:avLst/>
          </a:prstGeom>
        </p:spPr>
      </p:pic>
      <p:sp>
        <p:nvSpPr>
          <p:cNvPr id="6" name="Rectangle 5"/>
          <p:cNvSpPr/>
          <p:nvPr/>
        </p:nvSpPr>
        <p:spPr>
          <a:xfrm>
            <a:off x="1285852" y="5844636"/>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Former National Leader, Rev Jun </a:t>
            </a:r>
            <a:r>
              <a:rPr lang="en-US" altLang="zh-TW" sz="2400" dirty="0" err="1" smtClean="0"/>
              <a:t>Basuil</a:t>
            </a:r>
            <a:r>
              <a:rPr lang="en-US" altLang="zh-TW" sz="2400" dirty="0" smtClean="0"/>
              <a:t> received certificate of recognition from Dr Yong </a:t>
            </a:r>
            <a:endParaRPr lang="en-MY"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857224" y="785794"/>
            <a:ext cx="7358082" cy="5175168"/>
          </a:xfrm>
          <a:prstGeom prst="rect">
            <a:avLst/>
          </a:prstGeom>
          <a:ln>
            <a:noFill/>
          </a:ln>
          <a:effectLst>
            <a:softEdge rad="112500"/>
          </a:effectLst>
        </p:spPr>
      </p:pic>
      <p:sp>
        <p:nvSpPr>
          <p:cNvPr id="4" name="Rectangle 3"/>
          <p:cNvSpPr/>
          <p:nvPr/>
        </p:nvSpPr>
        <p:spPr>
          <a:xfrm>
            <a:off x="2357422" y="214290"/>
            <a:ext cx="4216667" cy="584775"/>
          </a:xfrm>
          <a:prstGeom prst="rect">
            <a:avLst/>
          </a:prstGeom>
        </p:spPr>
        <p:txBody>
          <a:bodyPr wrap="none">
            <a:spAutoFit/>
          </a:bodyPr>
          <a:lstStyle/>
          <a:p>
            <a:r>
              <a:rPr lang="en-US" sz="3200" b="1" dirty="0" smtClean="0">
                <a:ln w="10541" cmpd="sng">
                  <a:solidFill>
                    <a:schemeClr val="accent1">
                      <a:shade val="88000"/>
                      <a:satMod val="110000"/>
                    </a:schemeClr>
                  </a:solidFill>
                  <a:prstDash val="solid"/>
                </a:ln>
                <a:solidFill>
                  <a:sysClr val="windowText" lastClr="000000"/>
                </a:solidFill>
              </a:rPr>
              <a:t>Leadership By Example</a:t>
            </a:r>
            <a:endParaRPr lang="th-TH" sz="3200" dirty="0"/>
          </a:p>
        </p:txBody>
      </p:sp>
      <p:sp>
        <p:nvSpPr>
          <p:cNvPr id="5" name="Rectangle 4"/>
          <p:cNvSpPr/>
          <p:nvPr/>
        </p:nvSpPr>
        <p:spPr>
          <a:xfrm>
            <a:off x="0" y="5801806"/>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2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03429" y="5856642"/>
            <a:ext cx="1317777" cy="1215696"/>
          </a:xfrm>
          <a:prstGeom prst="rect">
            <a:avLst/>
          </a:prstGeom>
        </p:spPr>
      </p:pic>
      <p:sp>
        <p:nvSpPr>
          <p:cNvPr id="7" name="Rectangle 6"/>
          <p:cNvSpPr/>
          <p:nvPr/>
        </p:nvSpPr>
        <p:spPr>
          <a:xfrm>
            <a:off x="1285852" y="5844636"/>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VIP who completed the 100 times 1-hour EDP reading</a:t>
            </a:r>
            <a:r>
              <a:rPr lang="en-MY" altLang="zh-TW" sz="2400" dirty="0" smtClean="0"/>
              <a:t>, General &amp; Mrs Alfredo S. </a:t>
            </a:r>
            <a:r>
              <a:rPr lang="en-MY" altLang="zh-TW" sz="2400" dirty="0" err="1" smtClean="0"/>
              <a:t>Cayton</a:t>
            </a:r>
            <a:r>
              <a:rPr lang="en-MY" altLang="zh-TW" sz="2400" dirty="0" smtClean="0"/>
              <a:t>, Jr. </a:t>
            </a:r>
            <a:endParaRPr lang="en-US" altLang="zh-TW"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Achievers of 100 times </a:t>
            </a:r>
            <a:r>
              <a:rPr lang="en-US" dirty="0" err="1" smtClean="0"/>
              <a:t>edp</a:t>
            </a:r>
            <a:r>
              <a:rPr lang="en-US" dirty="0" smtClean="0"/>
              <a:t> reading</a:t>
            </a:r>
            <a:endParaRPr lang="th-TH" dirty="0"/>
          </a:p>
        </p:txBody>
      </p:sp>
      <p:graphicFrame>
        <p:nvGraphicFramePr>
          <p:cNvPr id="4" name="Table 3"/>
          <p:cNvGraphicFramePr>
            <a:graphicFrameLocks noGrp="1"/>
          </p:cNvGraphicFramePr>
          <p:nvPr/>
        </p:nvGraphicFramePr>
        <p:xfrm>
          <a:off x="1357290" y="1928801"/>
          <a:ext cx="6143668" cy="3506532"/>
        </p:xfrm>
        <a:graphic>
          <a:graphicData uri="http://schemas.openxmlformats.org/drawingml/2006/table">
            <a:tbl>
              <a:tblPr/>
              <a:tblGrid>
                <a:gridCol w="3075386"/>
                <a:gridCol w="3068282"/>
              </a:tblGrid>
              <a:tr h="1594905">
                <a:tc>
                  <a:txBody>
                    <a:bodyPr/>
                    <a:lstStyle/>
                    <a:p>
                      <a:pPr algn="ctr" fontAlgn="ctr"/>
                      <a:r>
                        <a:rPr lang="en-US" sz="2800" b="1" i="0" u="none" strike="noStrike" dirty="0" smtClean="0">
                          <a:solidFill>
                            <a:srgbClr val="000000"/>
                          </a:solidFill>
                          <a:latin typeface="Calibri"/>
                        </a:rPr>
                        <a:t>Exposition</a:t>
                      </a:r>
                      <a:r>
                        <a:rPr lang="en-US" sz="2800" b="1" i="0" u="none" strike="noStrike" baseline="0" dirty="0" smtClean="0">
                          <a:solidFill>
                            <a:srgbClr val="000000"/>
                          </a:solidFill>
                          <a:latin typeface="Calibri"/>
                        </a:rPr>
                        <a:t> Divine Principle</a:t>
                      </a:r>
                      <a:endParaRPr lang="en-US" sz="28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66">
                        <a:alpha val="69804"/>
                      </a:srgbClr>
                    </a:solidFill>
                  </a:tcPr>
                </a:tc>
                <a:tc>
                  <a:txBody>
                    <a:bodyPr/>
                    <a:lstStyle/>
                    <a:p>
                      <a:pPr algn="ctr" fontAlgn="ctr"/>
                      <a:r>
                        <a:rPr lang="en-US" sz="2800" b="1" i="0" u="none" strike="noStrike" dirty="0" smtClean="0">
                          <a:solidFill>
                            <a:srgbClr val="000000"/>
                          </a:solidFill>
                          <a:latin typeface="Calibri"/>
                        </a:rPr>
                        <a:t>Number </a:t>
                      </a:r>
                      <a:r>
                        <a:rPr lang="en-US" sz="2800" b="1" i="0" u="none" strike="noStrike" dirty="0">
                          <a:solidFill>
                            <a:srgbClr val="000000"/>
                          </a:solidFill>
                          <a:latin typeface="Calibri"/>
                        </a:rPr>
                        <a:t>of Members who Finished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66">
                        <a:alpha val="69804"/>
                      </a:srgbClr>
                    </a:solidFill>
                  </a:tcPr>
                </a:tc>
              </a:tr>
              <a:tr h="637209">
                <a:tc>
                  <a:txBody>
                    <a:bodyPr/>
                    <a:lstStyle/>
                    <a:p>
                      <a:pPr algn="ctr" fontAlgn="b"/>
                      <a:r>
                        <a:rPr lang="en-US" sz="2800" b="1" i="0" u="none" strike="noStrike" dirty="0">
                          <a:solidFill>
                            <a:srgbClr val="000000"/>
                          </a:solidFill>
                          <a:latin typeface="Calibri"/>
                        </a:rPr>
                        <a:t>1- Hour EDP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alpha val="69804"/>
                      </a:srgbClr>
                    </a:solidFill>
                  </a:tcPr>
                </a:tc>
                <a:tc>
                  <a:txBody>
                    <a:bodyPr/>
                    <a:lstStyle/>
                    <a:p>
                      <a:pPr algn="ctr" fontAlgn="b"/>
                      <a:r>
                        <a:rPr lang="en-US" sz="2800" b="1" i="0" u="none" strike="noStrike" dirty="0" smtClean="0">
                          <a:solidFill>
                            <a:srgbClr val="000000"/>
                          </a:solidFill>
                          <a:latin typeface="Calibri"/>
                        </a:rPr>
                        <a:t>1090</a:t>
                      </a:r>
                      <a:endParaRPr lang="en-US" sz="2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alpha val="69804"/>
                      </a:srgbClr>
                    </a:solidFill>
                  </a:tcPr>
                </a:tc>
              </a:tr>
              <a:tr h="637209">
                <a:tc>
                  <a:txBody>
                    <a:bodyPr/>
                    <a:lstStyle/>
                    <a:p>
                      <a:pPr algn="ctr" fontAlgn="b"/>
                      <a:r>
                        <a:rPr lang="en-US" sz="2800" b="1" i="0" u="none" strike="noStrike" dirty="0">
                          <a:solidFill>
                            <a:srgbClr val="000000"/>
                          </a:solidFill>
                          <a:latin typeface="Calibri"/>
                        </a:rPr>
                        <a:t>3- Hour EDP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alpha val="69804"/>
                      </a:srgbClr>
                    </a:solidFill>
                  </a:tcPr>
                </a:tc>
                <a:tc>
                  <a:txBody>
                    <a:bodyPr/>
                    <a:lstStyle/>
                    <a:p>
                      <a:pPr algn="ctr" fontAlgn="b"/>
                      <a:r>
                        <a:rPr lang="en-US" sz="2800" b="1" i="0" u="none" strike="noStrike" dirty="0" smtClean="0">
                          <a:solidFill>
                            <a:srgbClr val="000000"/>
                          </a:solidFill>
                          <a:latin typeface="Calibri"/>
                        </a:rPr>
                        <a:t>72</a:t>
                      </a:r>
                      <a:endParaRPr lang="en-US" sz="2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alpha val="69804"/>
                      </a:srgbClr>
                    </a:solidFill>
                  </a:tcPr>
                </a:tc>
              </a:tr>
              <a:tr h="637209">
                <a:tc>
                  <a:txBody>
                    <a:bodyPr/>
                    <a:lstStyle/>
                    <a:p>
                      <a:pPr algn="ctr" fontAlgn="b"/>
                      <a:r>
                        <a:rPr lang="en-US" sz="2800" b="1" i="0" u="none" strike="noStrike" dirty="0" smtClean="0">
                          <a:solidFill>
                            <a:srgbClr val="000000"/>
                          </a:solidFill>
                          <a:latin typeface="Calibri"/>
                        </a:rPr>
                        <a:t>10-Hour EDP</a:t>
                      </a:r>
                      <a:endParaRPr lang="en-US" sz="28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alpha val="69804"/>
                      </a:srgbClr>
                    </a:solidFill>
                  </a:tcPr>
                </a:tc>
                <a:tc>
                  <a:txBody>
                    <a:bodyPr/>
                    <a:lstStyle/>
                    <a:p>
                      <a:pPr algn="ctr" fontAlgn="b"/>
                      <a:r>
                        <a:rPr lang="en-US" sz="2800" b="1" i="0" u="none" strike="noStrike" dirty="0" smtClean="0">
                          <a:solidFill>
                            <a:srgbClr val="000000"/>
                          </a:solidFill>
                          <a:latin typeface="Calibri"/>
                        </a:rPr>
                        <a:t>10</a:t>
                      </a:r>
                      <a:endParaRPr lang="en-US" sz="2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69804"/>
                      </a:srgbClr>
                    </a:solidFill>
                  </a:tcPr>
                </a:tc>
              </a:tr>
            </a:tbl>
          </a:graphicData>
        </a:graphic>
      </p:graphicFrame>
      <p:sp>
        <p:nvSpPr>
          <p:cNvPr id="5" name="Title 1"/>
          <p:cNvSpPr txBox="1">
            <a:spLocks/>
          </p:cNvSpPr>
          <p:nvPr/>
        </p:nvSpPr>
        <p:spPr>
          <a:xfrm>
            <a:off x="2571736" y="1000108"/>
            <a:ext cx="392909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cap="all" dirty="0" smtClean="0">
                <a:solidFill>
                  <a:schemeClr val="tx2"/>
                </a:solidFill>
                <a:effectLst>
                  <a:reflection blurRad="12700" stA="48000" endA="300" endPos="55000" dir="5400000" sy="-90000" algn="bl" rotWithShape="0"/>
                </a:effectLst>
                <a:latin typeface="+mj-lt"/>
                <a:ea typeface="+mj-ea"/>
                <a:cs typeface="+mj-cs"/>
              </a:rPr>
              <a:t>IN PHILIPPINES </a:t>
            </a:r>
            <a:endParaRPr kumimoji="0" lang="th-TH"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1403648" y="5501553"/>
            <a:ext cx="0" cy="1156103"/>
          </a:xfrm>
          <a:prstGeom prst="line">
            <a:avLst/>
          </a:prstGeom>
          <a:ln w="12700">
            <a:gradFill flip="none" rotWithShape="1">
              <a:gsLst>
                <a:gs pos="50000">
                  <a:schemeClr val="bg1">
                    <a:alpha val="25000"/>
                  </a:schemeClr>
                </a:gs>
                <a:gs pos="0">
                  <a:srgbClr val="72500C"/>
                </a:gs>
                <a:gs pos="100000">
                  <a:srgbClr val="72500C"/>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80" y="6488668"/>
            <a:ext cx="1402668" cy="369332"/>
          </a:xfrm>
          <a:prstGeom prst="rect">
            <a:avLst/>
          </a:prstGeom>
          <a:gradFill flip="none" rotWithShape="0">
            <a:gsLst>
              <a:gs pos="0">
                <a:schemeClr val="bg1">
                  <a:alpha val="64000"/>
                </a:schemeClr>
              </a:gs>
              <a:gs pos="73000">
                <a:srgbClr val="72500C"/>
              </a:gs>
              <a:gs pos="100000">
                <a:srgbClr val="72500C"/>
              </a:gs>
            </a:gsLst>
            <a:lin ang="0" scaled="1"/>
            <a:tileRect/>
          </a:gradFill>
        </p:spPr>
        <p:txBody>
          <a:bodyPr wrap="square" rtlCol="0">
            <a:spAutoFit/>
          </a:bodyPr>
          <a:lstStyle/>
          <a:p>
            <a:r>
              <a:rPr lang="en-US" b="1" dirty="0" smtClean="0">
                <a:solidFill>
                  <a:srgbClr val="F0DFBE"/>
                </a:solidFill>
              </a:rPr>
              <a:t>MALAYSIA</a:t>
            </a:r>
            <a:endParaRPr lang="en-MY" b="1" dirty="0">
              <a:solidFill>
                <a:srgbClr val="F0DFBE"/>
              </a:solidFill>
            </a:endParaRPr>
          </a:p>
        </p:txBody>
      </p:sp>
      <p:pic>
        <p:nvPicPr>
          <p:cNvPr id="10" name="Picture 9" descr="F:\2011-05-08\DSC_6245-1.JPG"/>
          <p:cNvPicPr/>
          <p:nvPr/>
        </p:nvPicPr>
        <p:blipFill>
          <a:blip r:embed="rId2" cstate="screen"/>
          <a:stretch>
            <a:fillRect/>
          </a:stretch>
        </p:blipFill>
        <p:spPr bwMode="auto">
          <a:xfrm>
            <a:off x="0" y="0"/>
            <a:ext cx="9144000" cy="5786454"/>
          </a:xfrm>
          <a:prstGeom prst="rect">
            <a:avLst/>
          </a:prstGeom>
          <a:noFill/>
          <a:ln w="9525">
            <a:solidFill>
              <a:schemeClr val="tx1"/>
            </a:solidFill>
            <a:miter lim="800000"/>
            <a:headEnd/>
            <a:tailEnd/>
          </a:ln>
        </p:spPr>
      </p:pic>
      <p:sp>
        <p:nvSpPr>
          <p:cNvPr id="7" name="Rectangle 6"/>
          <p:cNvSpPr/>
          <p:nvPr/>
        </p:nvSpPr>
        <p:spPr>
          <a:xfrm>
            <a:off x="0" y="5301208"/>
            <a:ext cx="9144000" cy="1556792"/>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sp>
        <p:nvSpPr>
          <p:cNvPr id="12" name="Rectangle 11"/>
          <p:cNvSpPr/>
          <p:nvPr/>
        </p:nvSpPr>
        <p:spPr>
          <a:xfrm>
            <a:off x="1571604" y="5357826"/>
            <a:ext cx="7166600" cy="129914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lang="en-US" sz="3200" dirty="0" smtClean="0"/>
              <a:t>Regional Chairman Asia,</a:t>
            </a:r>
          </a:p>
          <a:p>
            <a:pPr>
              <a:lnSpc>
                <a:spcPts val="3200"/>
              </a:lnSpc>
            </a:pPr>
            <a:r>
              <a:rPr lang="en-US" sz="3200" dirty="0" smtClean="0"/>
              <a:t>Dr. Chung </a:t>
            </a:r>
            <a:r>
              <a:rPr lang="en-US" sz="3200" dirty="0" err="1" smtClean="0"/>
              <a:t>Sik</a:t>
            </a:r>
            <a:r>
              <a:rPr lang="en-US" sz="3200" dirty="0" smtClean="0"/>
              <a:t> Yong who initiated the Hoon Dok revolution in Asia in 2011</a:t>
            </a:r>
            <a:endParaRPr lang="en-MY" sz="320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972616" y="5373216"/>
            <a:ext cx="2053716" cy="1894626"/>
          </a:xfrm>
          <a:prstGeom prst="rect">
            <a:avLst/>
          </a:prstGeom>
        </p:spPr>
      </p:pic>
    </p:spTree>
    <p:extLst>
      <p:ext uri="{BB962C8B-B14F-4D97-AF65-F5344CB8AC3E}">
        <p14:creationId xmlns:p14="http://schemas.microsoft.com/office/powerpoint/2010/main" xmlns="" val="272840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UPF-Nepal\Desktop\IMG_3795.JPG"/>
          <p:cNvPicPr>
            <a:picLocks noChangeAspect="1" noChangeArrowheads="1"/>
          </p:cNvPicPr>
          <p:nvPr/>
        </p:nvPicPr>
        <p:blipFill>
          <a:blip r:embed="rId2" cstate="screen"/>
          <a:srcRect/>
          <a:stretch>
            <a:fillRect/>
          </a:stretch>
        </p:blipFill>
        <p:spPr bwMode="auto">
          <a:xfrm>
            <a:off x="785786" y="571480"/>
            <a:ext cx="7667351" cy="5786454"/>
          </a:xfrm>
          <a:prstGeom prst="rect">
            <a:avLst/>
          </a:prstGeom>
          <a:noFill/>
          <a:ln w="9525">
            <a:noFill/>
            <a:miter lim="800000"/>
            <a:headEnd/>
            <a:tailEnd/>
          </a:ln>
        </p:spPr>
      </p:pic>
      <p:sp>
        <p:nvSpPr>
          <p:cNvPr id="4" name="標題 1"/>
          <p:cNvSpPr txBox="1">
            <a:spLocks/>
          </p:cNvSpPr>
          <p:nvPr/>
        </p:nvSpPr>
        <p:spPr>
          <a:xfrm>
            <a:off x="1000100" y="0"/>
            <a:ext cx="7358114" cy="642942"/>
          </a:xfrm>
          <a:prstGeom prst="rect">
            <a:avLst/>
          </a:prstGeom>
        </p:spPr>
        <p:style>
          <a:lnRef idx="2">
            <a:schemeClr val="accent3"/>
          </a:lnRef>
          <a:fillRef idx="1">
            <a:schemeClr val="lt1"/>
          </a:fillRef>
          <a:effectRef idx="0">
            <a:schemeClr val="accent3"/>
          </a:effectRef>
          <a:fontRef idx="minor">
            <a:schemeClr val="dk1"/>
          </a:fontRef>
        </p:style>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10541" cmpd="sng">
                  <a:solidFill>
                    <a:schemeClr val="accent1">
                      <a:shade val="88000"/>
                      <a:satMod val="110000"/>
                    </a:schemeClr>
                  </a:solidFill>
                  <a:prstDash val="solid"/>
                </a:ln>
                <a:solidFill>
                  <a:sysClr val="windowText" lastClr="000000"/>
                </a:solidFill>
                <a:effectLst/>
                <a:uLnTx/>
                <a:uFillTx/>
                <a:latin typeface="+mj-lt"/>
                <a:ea typeface="+mn-ea"/>
                <a:cs typeface="+mn-cs"/>
              </a:rPr>
              <a:t>HOON DOK CULTURE IN MALAYSIA</a:t>
            </a:r>
            <a:endParaRPr kumimoji="0" lang="en-US" sz="3200" b="1" i="0" u="none" strike="noStrike" kern="1200" cap="none" spc="0" normalizeH="0" baseline="0" noProof="0" dirty="0">
              <a:ln w="10541" cmpd="sng">
                <a:solidFill>
                  <a:schemeClr val="accent1">
                    <a:shade val="88000"/>
                    <a:satMod val="110000"/>
                  </a:schemeClr>
                </a:solidFill>
                <a:prstDash val="solid"/>
              </a:ln>
              <a:solidFill>
                <a:sysClr val="windowText" lastClr="000000"/>
              </a:solidFill>
              <a:effectLst/>
              <a:uLnTx/>
              <a:uFillTx/>
              <a:latin typeface="+mj-lt"/>
              <a:ea typeface="+mn-ea"/>
              <a:cs typeface="+mn-cs"/>
            </a:endParaRPr>
          </a:p>
        </p:txBody>
      </p:sp>
      <p:sp>
        <p:nvSpPr>
          <p:cNvPr id="5" name="Rectangle 4"/>
          <p:cNvSpPr/>
          <p:nvPr/>
        </p:nvSpPr>
        <p:spPr>
          <a:xfrm>
            <a:off x="0" y="5430828"/>
            <a:ext cx="9144000" cy="141391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714412" y="5491768"/>
            <a:ext cx="1472649" cy="1358571"/>
          </a:xfrm>
          <a:prstGeom prst="rect">
            <a:avLst/>
          </a:prstGeom>
        </p:spPr>
      </p:pic>
      <p:sp>
        <p:nvSpPr>
          <p:cNvPr id="7" name="Rectangle 6"/>
          <p:cNvSpPr/>
          <p:nvPr/>
        </p:nvSpPr>
        <p:spPr>
          <a:xfrm>
            <a:off x="1691680" y="5430828"/>
            <a:ext cx="7452320" cy="142719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On April 28-30, 2011,  Rev. Masaaki </a:t>
            </a:r>
            <a:r>
              <a:rPr lang="en-US" sz="2400" dirty="0" err="1" smtClean="0"/>
              <a:t>Chaen</a:t>
            </a:r>
            <a:r>
              <a:rPr lang="en-US" sz="2400" dirty="0" smtClean="0"/>
              <a:t>, the Hoon Dok Champion visited Nepal HQ in Kathmandu &amp; shared his testimony to ignite the Hoon Dok passion.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IMG_3892.JPG"/>
          <p:cNvPicPr>
            <a:picLocks noGrp="1" noChangeAspect="1"/>
          </p:cNvPicPr>
          <p:nvPr isPhoto="1"/>
        </p:nvPicPr>
        <p:blipFill>
          <a:blip r:embed="rId2" cstate="screen"/>
          <a:srcRect/>
          <a:stretch>
            <a:fillRect/>
          </a:stretch>
        </p:blipFill>
        <p:spPr bwMode="auto">
          <a:xfrm>
            <a:off x="0" y="0"/>
            <a:ext cx="9144000" cy="6103938"/>
          </a:xfrm>
          <a:prstGeom prst="rect">
            <a:avLst/>
          </a:prstGeom>
          <a:noFill/>
          <a:ln w="9525">
            <a:noFill/>
            <a:miter lim="800000"/>
            <a:headEnd/>
            <a:tailEnd/>
          </a:ln>
        </p:spPr>
      </p:pic>
      <p:sp>
        <p:nvSpPr>
          <p:cNvPr id="4" name="Rectangle 3"/>
          <p:cNvSpPr/>
          <p:nvPr/>
        </p:nvSpPr>
        <p:spPr>
          <a:xfrm>
            <a:off x="0" y="5944174"/>
            <a:ext cx="9144000" cy="91385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500098" y="5944174"/>
            <a:ext cx="988135" cy="911589"/>
          </a:xfrm>
          <a:prstGeom prst="rect">
            <a:avLst/>
          </a:prstGeom>
        </p:spPr>
      </p:pic>
      <p:sp>
        <p:nvSpPr>
          <p:cNvPr id="6" name="Rectangle 5"/>
          <p:cNvSpPr/>
          <p:nvPr/>
        </p:nvSpPr>
        <p:spPr>
          <a:xfrm>
            <a:off x="1142976" y="6015612"/>
            <a:ext cx="7143800" cy="784254"/>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400" dirty="0" smtClean="0">
                <a:solidFill>
                  <a:schemeClr val="bg1"/>
                </a:solidFill>
                <a:latin typeface="Calibri" pitchFamily="34" charset="0"/>
                <a:cs typeface="Mangal" pitchFamily="2"/>
              </a:rPr>
              <a:t>Asia Regional President Dr. Chung Sik Yong</a:t>
            </a:r>
            <a:r>
              <a:rPr lang="en-US" sz="2400" dirty="0" smtClean="0">
                <a:solidFill>
                  <a:schemeClr val="bg1"/>
                </a:solidFill>
                <a:latin typeface="Calibri" pitchFamily="34" charset="0"/>
                <a:cs typeface="Mangal" pitchFamily="2"/>
              </a:rPr>
              <a:t> </a:t>
            </a:r>
            <a:r>
              <a:rPr lang="en-US" sz="2400" dirty="0" smtClean="0"/>
              <a:t>launching  </a:t>
            </a:r>
          </a:p>
          <a:p>
            <a:r>
              <a:rPr lang="en-US" sz="2400" dirty="0" smtClean="0"/>
              <a:t>the Hoon Dok culture in Nepal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IMG_3749.JPG"/>
          <p:cNvPicPr>
            <a:picLocks noGrp="1" noChangeAspect="1"/>
          </p:cNvPicPr>
          <p:nvPr isPhoto="1"/>
        </p:nvPicPr>
        <p:blipFill>
          <a:blip r:embed="rId2" cstate="screen"/>
          <a:srcRect/>
          <a:stretch>
            <a:fillRect/>
          </a:stretch>
        </p:blipFill>
        <p:spPr bwMode="auto">
          <a:xfrm>
            <a:off x="0" y="152400"/>
            <a:ext cx="9144000" cy="6103938"/>
          </a:xfrm>
          <a:prstGeom prst="rect">
            <a:avLst/>
          </a:prstGeom>
          <a:noFill/>
          <a:ln w="9525">
            <a:noFill/>
            <a:miter lim="800000"/>
            <a:headEnd/>
            <a:tailEnd/>
          </a:ln>
        </p:spPr>
      </p:pic>
      <p:sp>
        <p:nvSpPr>
          <p:cNvPr id="4" name="Rectangle 3"/>
          <p:cNvSpPr/>
          <p:nvPr/>
        </p:nvSpPr>
        <p:spPr>
          <a:xfrm>
            <a:off x="6030" y="5944174"/>
            <a:ext cx="9144000" cy="91385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494068" y="5944174"/>
            <a:ext cx="988135" cy="911589"/>
          </a:xfrm>
          <a:prstGeom prst="rect">
            <a:avLst/>
          </a:prstGeom>
        </p:spPr>
      </p:pic>
      <p:sp>
        <p:nvSpPr>
          <p:cNvPr id="6" name="Rectangle 5"/>
          <p:cNvSpPr/>
          <p:nvPr/>
        </p:nvSpPr>
        <p:spPr>
          <a:xfrm>
            <a:off x="1142976" y="6015612"/>
            <a:ext cx="7143800" cy="784254"/>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cs typeface="Mangal" pitchFamily="2"/>
              </a:rPr>
              <a:t>Encouragement for VIPs - </a:t>
            </a:r>
            <a:r>
              <a:rPr lang="ne-NP" sz="2400" dirty="0" smtClean="0">
                <a:solidFill>
                  <a:schemeClr val="bg1"/>
                </a:solidFill>
                <a:latin typeface="Calibri" pitchFamily="34" charset="0"/>
                <a:cs typeface="Mangal" pitchFamily="2"/>
              </a:rPr>
              <a:t>Amb.</a:t>
            </a:r>
            <a:r>
              <a:rPr lang="en-US" sz="2400" dirty="0" smtClean="0">
                <a:solidFill>
                  <a:schemeClr val="bg1"/>
                </a:solidFill>
                <a:latin typeface="Calibri" pitchFamily="34" charset="0"/>
                <a:cs typeface="Mangal" pitchFamily="2"/>
              </a:rPr>
              <a:t> &amp; </a:t>
            </a:r>
            <a:r>
              <a:rPr lang="ne-NP" sz="2400" dirty="0" smtClean="0">
                <a:solidFill>
                  <a:schemeClr val="bg1"/>
                </a:solidFill>
                <a:latin typeface="Calibri" pitchFamily="34" charset="0"/>
                <a:cs typeface="Mangal" pitchFamily="2"/>
              </a:rPr>
              <a:t>Mrs. Rajan </a:t>
            </a:r>
            <a:r>
              <a:rPr lang="en-US" sz="2400" dirty="0" smtClean="0">
                <a:solidFill>
                  <a:schemeClr val="bg1"/>
                </a:solidFill>
                <a:latin typeface="Calibri" pitchFamily="34" charset="0"/>
                <a:cs typeface="Mangal" pitchFamily="2"/>
              </a:rPr>
              <a:t>to do EDP </a:t>
            </a:r>
          </a:p>
          <a:p>
            <a:pPr algn="ctr"/>
            <a:r>
              <a:rPr lang="ne-NP" sz="2400" dirty="0" smtClean="0">
                <a:solidFill>
                  <a:schemeClr val="bg1"/>
                </a:solidFill>
                <a:latin typeface="Calibri" pitchFamily="34" charset="0"/>
                <a:cs typeface="Mangal" pitchFamily="2"/>
              </a:rPr>
              <a:t>H</a:t>
            </a:r>
            <a:r>
              <a:rPr lang="en-US" sz="2400" dirty="0" err="1" smtClean="0">
                <a:solidFill>
                  <a:schemeClr val="bg1"/>
                </a:solidFill>
                <a:latin typeface="Calibri" pitchFamily="34" charset="0"/>
                <a:cs typeface="Mangal" pitchFamily="2"/>
              </a:rPr>
              <a:t>oon</a:t>
            </a:r>
            <a:r>
              <a:rPr lang="en-US" sz="2400" dirty="0" smtClean="0">
                <a:solidFill>
                  <a:schemeClr val="bg1"/>
                </a:solidFill>
                <a:latin typeface="Calibri" pitchFamily="34" charset="0"/>
                <a:cs typeface="Mangal" pitchFamily="2"/>
              </a:rPr>
              <a:t> Dok reading </a:t>
            </a:r>
            <a:r>
              <a:rPr lang="ne-NP" sz="2400" dirty="0" smtClean="0">
                <a:solidFill>
                  <a:schemeClr val="bg1"/>
                </a:solidFill>
                <a:latin typeface="Calibri" pitchFamily="34" charset="0"/>
                <a:cs typeface="Mangal" pitchFamily="2"/>
              </a:rPr>
              <a:t>.</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D:\from old comp\2011 pictures\Dr Yong Nepal visit with Masaaki san April 28 2011\Masaaki san sharing\IMG_3780.JPG"/>
          <p:cNvPicPr>
            <a:picLocks noChangeAspect="1" noChangeArrowheads="1"/>
          </p:cNvPicPr>
          <p:nvPr/>
        </p:nvPicPr>
        <p:blipFill>
          <a:blip r:embed="rId2" cstate="screen"/>
          <a:srcRect/>
          <a:stretch>
            <a:fillRect/>
          </a:stretch>
        </p:blipFill>
        <p:spPr bwMode="auto">
          <a:xfrm>
            <a:off x="0" y="0"/>
            <a:ext cx="9144000" cy="6103938"/>
          </a:xfrm>
          <a:prstGeom prst="rect">
            <a:avLst/>
          </a:prstGeom>
          <a:noFill/>
          <a:ln w="9525">
            <a:noFill/>
            <a:miter lim="800000"/>
            <a:headEnd/>
            <a:tailEnd/>
          </a:ln>
        </p:spPr>
      </p:pic>
      <p:sp>
        <p:nvSpPr>
          <p:cNvPr id="5" name="Rectangle 4"/>
          <p:cNvSpPr/>
          <p:nvPr/>
        </p:nvSpPr>
        <p:spPr>
          <a:xfrm>
            <a:off x="0" y="5944174"/>
            <a:ext cx="9144000" cy="91385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500098" y="5944174"/>
            <a:ext cx="988135" cy="911589"/>
          </a:xfrm>
          <a:prstGeom prst="rect">
            <a:avLst/>
          </a:prstGeom>
        </p:spPr>
      </p:pic>
      <p:sp>
        <p:nvSpPr>
          <p:cNvPr id="7" name="Rectangle 6"/>
          <p:cNvSpPr/>
          <p:nvPr/>
        </p:nvSpPr>
        <p:spPr>
          <a:xfrm>
            <a:off x="1142976" y="6087050"/>
            <a:ext cx="7143800" cy="56994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dirty="0" smtClean="0">
                <a:solidFill>
                  <a:schemeClr val="bg1"/>
                </a:solidFill>
                <a:latin typeface="Calibri" pitchFamily="34" charset="0"/>
                <a:cs typeface="Mangal" pitchFamily="2"/>
              </a:rPr>
              <a:t>Participants </a:t>
            </a:r>
            <a:r>
              <a:rPr lang="en-US" sz="2400" dirty="0" smtClean="0">
                <a:solidFill>
                  <a:schemeClr val="bg1"/>
                </a:solidFill>
                <a:latin typeface="Calibri" pitchFamily="34" charset="0"/>
                <a:cs typeface="Mangal" pitchFamily="2"/>
              </a:rPr>
              <a:t> listening to Mr. Masaaki </a:t>
            </a:r>
            <a:r>
              <a:rPr lang="en-US" sz="2400" dirty="0" err="1" smtClean="0">
                <a:solidFill>
                  <a:schemeClr val="bg1"/>
                </a:solidFill>
                <a:latin typeface="Calibri" pitchFamily="34" charset="0"/>
                <a:cs typeface="Mangal" pitchFamily="2"/>
              </a:rPr>
              <a:t>Chaen</a:t>
            </a:r>
            <a:r>
              <a:rPr lang="en-US" sz="2400" dirty="0" smtClean="0">
                <a:solidFill>
                  <a:schemeClr val="bg1"/>
                </a:solidFill>
                <a:latin typeface="Calibri" pitchFamily="34" charset="0"/>
                <a:cs typeface="Mangal" pitchFamily="2"/>
              </a:rPr>
              <a:t> &amp; Dr Yong’s sharing </a:t>
            </a:r>
            <a:r>
              <a:rPr lang="ne-NP" sz="2400" dirty="0" smtClean="0">
                <a:solidFill>
                  <a:schemeClr val="bg1"/>
                </a:solidFill>
                <a:latin typeface="Calibri" pitchFamily="34" charset="0"/>
                <a:cs typeface="Mangal" pitchFamily="2"/>
              </a:rPr>
              <a:t>at the H</a:t>
            </a:r>
            <a:r>
              <a:rPr lang="en-US" sz="2400" dirty="0" err="1" smtClean="0">
                <a:solidFill>
                  <a:schemeClr val="bg1"/>
                </a:solidFill>
                <a:latin typeface="Calibri" pitchFamily="34" charset="0"/>
                <a:cs typeface="Mangal" pitchFamily="2"/>
              </a:rPr>
              <a:t>oon</a:t>
            </a:r>
            <a:r>
              <a:rPr lang="en-US" sz="2400" dirty="0" smtClean="0">
                <a:solidFill>
                  <a:schemeClr val="bg1"/>
                </a:solidFill>
                <a:latin typeface="Calibri" pitchFamily="34" charset="0"/>
                <a:cs typeface="Mangal" pitchFamily="2"/>
              </a:rPr>
              <a:t> Dok culture </a:t>
            </a:r>
            <a:r>
              <a:rPr lang="ne-NP" sz="2400" dirty="0" smtClean="0">
                <a:solidFill>
                  <a:schemeClr val="bg1"/>
                </a:solidFill>
                <a:latin typeface="Calibri" pitchFamily="34" charset="0"/>
                <a:cs typeface="Mangal" pitchFamily="2"/>
              </a:rPr>
              <a:t>seminar in Kathmandu </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IMG_3903.JPG"/>
          <p:cNvPicPr>
            <a:picLocks noGrp="1" noChangeAspect="1"/>
          </p:cNvPicPr>
          <p:nvPr isPhoto="1"/>
        </p:nvPicPr>
        <p:blipFill>
          <a:blip r:embed="rId2" cstate="screen"/>
          <a:srcRect t="2344"/>
          <a:stretch>
            <a:fillRect/>
          </a:stretch>
        </p:blipFill>
        <p:spPr bwMode="auto">
          <a:xfrm>
            <a:off x="0" y="0"/>
            <a:ext cx="9144000" cy="5953100"/>
          </a:xfrm>
          <a:prstGeom prst="rect">
            <a:avLst/>
          </a:prstGeom>
          <a:noFill/>
          <a:ln w="9525">
            <a:noFill/>
            <a:miter lim="800000"/>
            <a:headEnd/>
            <a:tailEnd/>
          </a:ln>
        </p:spPr>
      </p:pic>
      <p:sp>
        <p:nvSpPr>
          <p:cNvPr id="4" name="Rectangle 3"/>
          <p:cNvSpPr/>
          <p:nvPr/>
        </p:nvSpPr>
        <p:spPr>
          <a:xfrm>
            <a:off x="0" y="5944174"/>
            <a:ext cx="9144000" cy="91385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500098" y="5944174"/>
            <a:ext cx="988135" cy="911589"/>
          </a:xfrm>
          <a:prstGeom prst="rect">
            <a:avLst/>
          </a:prstGeom>
        </p:spPr>
      </p:pic>
      <p:sp>
        <p:nvSpPr>
          <p:cNvPr id="6" name="Rectangle 5"/>
          <p:cNvSpPr/>
          <p:nvPr/>
        </p:nvSpPr>
        <p:spPr>
          <a:xfrm>
            <a:off x="1142976" y="6087050"/>
            <a:ext cx="7572428" cy="56994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dirty="0" smtClean="0">
                <a:solidFill>
                  <a:schemeClr val="bg1"/>
                </a:solidFill>
                <a:latin typeface="Calibri" pitchFamily="34" charset="0"/>
                <a:cs typeface="Mangal" pitchFamily="2"/>
              </a:rPr>
              <a:t>Ambassadors for Peace who attended HDH culture seminar.</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8237.JPG"/>
          <p:cNvPicPr>
            <a:picLocks noGrp="1" noChangeAspect="1"/>
          </p:cNvPicPr>
          <p:nvPr isPhoto="1"/>
        </p:nvPicPr>
        <p:blipFill>
          <a:blip r:embed="rId2" cstate="screen">
            <a:lum/>
          </a:blip>
          <a:srcRect/>
          <a:stretch>
            <a:fillRect/>
          </a:stretch>
        </p:blipFill>
        <p:spPr>
          <a:xfrm>
            <a:off x="642910" y="0"/>
            <a:ext cx="6285560" cy="4118621"/>
          </a:xfrm>
          <a:prstGeom prst="rect">
            <a:avLst/>
          </a:prstGeom>
          <a:ln>
            <a:noFill/>
          </a:ln>
          <a:effectLst>
            <a:softEdge rad="112500"/>
          </a:effectLst>
        </p:spPr>
      </p:pic>
      <p:pic>
        <p:nvPicPr>
          <p:cNvPr id="15365" name="Picture 2" descr="C:\Users\UPF-Nepal\Desktop\Picture1.jpg"/>
          <p:cNvPicPr>
            <a:picLocks noChangeAspect="1" noChangeArrowheads="1"/>
          </p:cNvPicPr>
          <p:nvPr/>
        </p:nvPicPr>
        <p:blipFill>
          <a:blip r:embed="rId3" cstate="screen"/>
          <a:srcRect/>
          <a:stretch>
            <a:fillRect/>
          </a:stretch>
        </p:blipFill>
        <p:spPr bwMode="auto">
          <a:xfrm>
            <a:off x="6313945" y="0"/>
            <a:ext cx="2830055" cy="3379760"/>
          </a:xfrm>
          <a:prstGeom prst="ellipse">
            <a:avLst/>
          </a:prstGeom>
          <a:ln>
            <a:noFill/>
          </a:ln>
          <a:effectLst>
            <a:softEdge rad="112500"/>
          </a:effectLst>
        </p:spPr>
      </p:pic>
      <p:sp>
        <p:nvSpPr>
          <p:cNvPr id="7" name="Rectangle 6"/>
          <p:cNvSpPr/>
          <p:nvPr/>
        </p:nvSpPr>
        <p:spPr>
          <a:xfrm>
            <a:off x="0" y="5715016"/>
            <a:ext cx="9144000" cy="114300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42974" y="5715016"/>
            <a:ext cx="1214446" cy="1140747"/>
          </a:xfrm>
          <a:prstGeom prst="rect">
            <a:avLst/>
          </a:prstGeom>
        </p:spPr>
      </p:pic>
      <p:sp>
        <p:nvSpPr>
          <p:cNvPr id="9" name="Rectangle 8"/>
          <p:cNvSpPr/>
          <p:nvPr/>
        </p:nvSpPr>
        <p:spPr>
          <a:xfrm>
            <a:off x="1142976" y="6000768"/>
            <a:ext cx="7572428" cy="56994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dirty="0" smtClean="0">
                <a:solidFill>
                  <a:schemeClr val="bg1"/>
                </a:solidFill>
                <a:latin typeface="Calibri" pitchFamily="34" charset="0"/>
                <a:cs typeface="Mangal" pitchFamily="2"/>
              </a:rPr>
              <a:t>Asia Regional President Dr. Chung Sik Yong </a:t>
            </a:r>
            <a:r>
              <a:rPr lang="en-US" sz="2400" dirty="0" smtClean="0">
                <a:solidFill>
                  <a:schemeClr val="bg1"/>
                </a:solidFill>
                <a:latin typeface="Calibri" pitchFamily="34" charset="0"/>
                <a:cs typeface="Mangal" pitchFamily="2"/>
              </a:rPr>
              <a:t>presents Certificate of Recognition to </a:t>
            </a:r>
            <a:r>
              <a:rPr lang="ne-NP" sz="2400" dirty="0" smtClean="0">
                <a:solidFill>
                  <a:schemeClr val="bg1"/>
                </a:solidFill>
                <a:latin typeface="Calibri" pitchFamily="34" charset="0"/>
                <a:cs typeface="Mangal" pitchFamily="2"/>
              </a:rPr>
              <a:t>members who completed 100 times EDP reading in Nepal.</a:t>
            </a:r>
            <a:endParaRPr lang="en-US" sz="2400" dirty="0">
              <a:solidFill>
                <a:schemeClr val="bg1"/>
              </a:solidFill>
              <a:latin typeface="Calibri" pitchFamily="34" charset="0"/>
            </a:endParaRPr>
          </a:p>
        </p:txBody>
      </p:sp>
      <p:pic>
        <p:nvPicPr>
          <p:cNvPr id="15362" name="Picture 1" descr="IMG_8231.JPG"/>
          <p:cNvPicPr>
            <a:picLocks noGrp="1" noChangeAspect="1"/>
          </p:cNvPicPr>
          <p:nvPr isPhoto="1"/>
        </p:nvPicPr>
        <p:blipFill>
          <a:blip r:embed="rId5" cstate="screen"/>
          <a:srcRect/>
          <a:stretch>
            <a:fillRect/>
          </a:stretch>
        </p:blipFill>
        <p:spPr bwMode="auto">
          <a:xfrm>
            <a:off x="0" y="2285992"/>
            <a:ext cx="2656212" cy="3338515"/>
          </a:xfrm>
          <a:prstGeom prst="ellipse">
            <a:avLst/>
          </a:prstGeom>
          <a:ln>
            <a:noFill/>
          </a:ln>
          <a:effectLst>
            <a:softEdge rad="112500"/>
          </a:effectLst>
        </p:spPr>
      </p:pic>
      <p:pic>
        <p:nvPicPr>
          <p:cNvPr id="15363" name="Picture 2" descr="IMG_8233.JPG"/>
          <p:cNvPicPr>
            <a:picLocks noGrp="1" noChangeAspect="1"/>
          </p:cNvPicPr>
          <p:nvPr isPhoto="1"/>
        </p:nvPicPr>
        <p:blipFill>
          <a:blip r:embed="rId6" cstate="screen"/>
          <a:srcRect/>
          <a:stretch>
            <a:fillRect/>
          </a:stretch>
        </p:blipFill>
        <p:spPr bwMode="auto">
          <a:xfrm>
            <a:off x="4857752" y="2714620"/>
            <a:ext cx="3500462" cy="3048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IMG_8243.JPG"/>
          <p:cNvPicPr>
            <a:picLocks noGrp="1" noChangeAspect="1"/>
          </p:cNvPicPr>
          <p:nvPr isPhoto="1"/>
        </p:nvPicPr>
        <p:blipFill>
          <a:blip r:embed="rId2" cstate="screen"/>
          <a:srcRect/>
          <a:stretch>
            <a:fillRect/>
          </a:stretch>
        </p:blipFill>
        <p:spPr bwMode="auto">
          <a:xfrm>
            <a:off x="0" y="0"/>
            <a:ext cx="9144000" cy="6103938"/>
          </a:xfrm>
          <a:prstGeom prst="rect">
            <a:avLst/>
          </a:prstGeom>
          <a:noFill/>
          <a:ln w="9525">
            <a:noFill/>
            <a:miter lim="800000"/>
            <a:headEnd/>
            <a:tailEnd/>
          </a:ln>
        </p:spPr>
      </p:pic>
      <p:sp>
        <p:nvSpPr>
          <p:cNvPr id="7" name="Rectangle 6"/>
          <p:cNvSpPr/>
          <p:nvPr/>
        </p:nvSpPr>
        <p:spPr>
          <a:xfrm>
            <a:off x="32" y="5714992"/>
            <a:ext cx="9144000" cy="114300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42942" y="5714992"/>
            <a:ext cx="1214446" cy="1140747"/>
          </a:xfrm>
          <a:prstGeom prst="rect">
            <a:avLst/>
          </a:prstGeom>
        </p:spPr>
      </p:pic>
      <p:sp>
        <p:nvSpPr>
          <p:cNvPr id="9" name="Rectangle 8"/>
          <p:cNvSpPr/>
          <p:nvPr/>
        </p:nvSpPr>
        <p:spPr>
          <a:xfrm>
            <a:off x="1143008" y="6000744"/>
            <a:ext cx="7572428" cy="56994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dirty="0" smtClean="0">
                <a:solidFill>
                  <a:schemeClr val="bg1"/>
                </a:solidFill>
                <a:latin typeface="Calibri" pitchFamily="34" charset="0"/>
                <a:cs typeface="Mangal" pitchFamily="2"/>
              </a:rPr>
              <a:t>Asia Regional President Dr. Chung Sik Yong </a:t>
            </a:r>
            <a:r>
              <a:rPr lang="en-US" sz="2400" dirty="0" smtClean="0">
                <a:solidFill>
                  <a:schemeClr val="bg1"/>
                </a:solidFill>
                <a:latin typeface="Calibri" pitchFamily="34" charset="0"/>
                <a:cs typeface="Mangal" pitchFamily="2"/>
              </a:rPr>
              <a:t>presents Certificate of Recognition to </a:t>
            </a:r>
            <a:r>
              <a:rPr lang="ne-NP" sz="2400" dirty="0" smtClean="0">
                <a:solidFill>
                  <a:schemeClr val="bg1"/>
                </a:solidFill>
                <a:latin typeface="Calibri" pitchFamily="34" charset="0"/>
                <a:cs typeface="Mangal" pitchFamily="2"/>
              </a:rPr>
              <a:t>members who completed 100 times EDP reading in Nepal.</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BEBA8EAE-BF5A-486C-A8C5-ECC9F3942E4B}">
                <a14:imgProps xmlns:a14="http://schemas.microsoft.com/office/drawing/2010/main" xmlns="">
                  <a14:imgLayer r:embed="rId3">
                    <a14:imgEffect>
                      <a14:sharpenSoften amount="24000"/>
                    </a14:imgEffect>
                    <a14:imgEffect>
                      <a14:brightnessContrast bright="20000" contrast="20000"/>
                    </a14:imgEffect>
                  </a14:imgLayer>
                </a14:imgProps>
              </a:ext>
              <a:ext uri="{28A0092B-C50C-407E-A947-70E740481C1C}">
                <a14:useLocalDpi xmlns:a14="http://schemas.microsoft.com/office/drawing/2010/main" xmlns="" val="0"/>
              </a:ext>
            </a:extLst>
          </a:blip>
          <a:srcRect/>
          <a:stretch/>
        </p:blipFill>
        <p:spPr>
          <a:xfrm>
            <a:off x="0" y="-23794"/>
            <a:ext cx="9144000" cy="6096000"/>
          </a:xfrm>
          <a:prstGeom prst="rect">
            <a:avLst/>
          </a:prstGeom>
        </p:spPr>
      </p:pic>
      <p:sp>
        <p:nvSpPr>
          <p:cNvPr id="7" name="Rectangle 6"/>
          <p:cNvSpPr/>
          <p:nvPr/>
        </p:nvSpPr>
        <p:spPr>
          <a:xfrm>
            <a:off x="0" y="5286388"/>
            <a:ext cx="9144000" cy="1571612"/>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cxnSp>
        <p:nvCxnSpPr>
          <p:cNvPr id="8" name="Straight Connector 7"/>
          <p:cNvCxnSpPr/>
          <p:nvPr/>
        </p:nvCxnSpPr>
        <p:spPr>
          <a:xfrm flipV="1">
            <a:off x="1403648" y="5501553"/>
            <a:ext cx="0" cy="1156103"/>
          </a:xfrm>
          <a:prstGeom prst="line">
            <a:avLst/>
          </a:prstGeom>
          <a:ln w="12700">
            <a:gradFill flip="none" rotWithShape="1">
              <a:gsLst>
                <a:gs pos="50000">
                  <a:schemeClr val="bg1">
                    <a:alpha val="25000"/>
                  </a:schemeClr>
                </a:gs>
                <a:gs pos="0">
                  <a:srgbClr val="72500C"/>
                </a:gs>
                <a:gs pos="100000">
                  <a:srgbClr val="72500C"/>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972616" y="5373216"/>
            <a:ext cx="2053716" cy="1894626"/>
          </a:xfrm>
          <a:prstGeom prst="rect">
            <a:avLst/>
          </a:prstGeom>
        </p:spPr>
      </p:pic>
      <p:sp>
        <p:nvSpPr>
          <p:cNvPr id="11" name="TextBox 10"/>
          <p:cNvSpPr txBox="1"/>
          <p:nvPr/>
        </p:nvSpPr>
        <p:spPr>
          <a:xfrm>
            <a:off x="980" y="6488668"/>
            <a:ext cx="1402668" cy="369332"/>
          </a:xfrm>
          <a:prstGeom prst="rect">
            <a:avLst/>
          </a:prstGeom>
          <a:gradFill flip="none" rotWithShape="0">
            <a:gsLst>
              <a:gs pos="0">
                <a:schemeClr val="bg1">
                  <a:alpha val="64000"/>
                </a:schemeClr>
              </a:gs>
              <a:gs pos="73000">
                <a:srgbClr val="72500C"/>
              </a:gs>
              <a:gs pos="100000">
                <a:srgbClr val="72500C"/>
              </a:gs>
            </a:gsLst>
            <a:lin ang="0" scaled="1"/>
            <a:tileRect/>
          </a:gradFill>
        </p:spPr>
        <p:txBody>
          <a:bodyPr wrap="square" rtlCol="0">
            <a:spAutoFit/>
          </a:bodyPr>
          <a:lstStyle/>
          <a:p>
            <a:r>
              <a:rPr lang="en-US" b="1" dirty="0" smtClean="0">
                <a:solidFill>
                  <a:srgbClr val="F0DFBE"/>
                </a:solidFill>
              </a:rPr>
              <a:t>MALAYSIA</a:t>
            </a:r>
            <a:endParaRPr lang="en-MY" b="1" dirty="0">
              <a:solidFill>
                <a:srgbClr val="F0DFBE"/>
              </a:solidFill>
            </a:endParaRPr>
          </a:p>
        </p:txBody>
      </p:sp>
      <p:sp>
        <p:nvSpPr>
          <p:cNvPr id="10" name="Rectangle 9"/>
          <p:cNvSpPr/>
          <p:nvPr/>
        </p:nvSpPr>
        <p:spPr>
          <a:xfrm>
            <a:off x="1357290" y="5286388"/>
            <a:ext cx="7786710" cy="1584892"/>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lang="en-US" sz="2800" dirty="0" smtClean="0"/>
              <a:t>Dr. Yong &amp; Rev Masaaki visited Central Church in Kuala Lumpur, Johor to share his testimony to Malaysian and Singapore members 1-4 May 2011</a:t>
            </a:r>
            <a:endParaRPr lang="en-MY" sz="2800" dirty="0"/>
          </a:p>
        </p:txBody>
      </p:sp>
      <p:sp>
        <p:nvSpPr>
          <p:cNvPr id="13" name="標題 1"/>
          <p:cNvSpPr txBox="1">
            <a:spLocks/>
          </p:cNvSpPr>
          <p:nvPr/>
        </p:nvSpPr>
        <p:spPr>
          <a:xfrm>
            <a:off x="1000100" y="0"/>
            <a:ext cx="7358114" cy="642942"/>
          </a:xfrm>
          <a:prstGeom prst="rect">
            <a:avLst/>
          </a:prstGeom>
        </p:spPr>
        <p:style>
          <a:lnRef idx="2">
            <a:schemeClr val="accent3"/>
          </a:lnRef>
          <a:fillRef idx="1">
            <a:schemeClr val="lt1"/>
          </a:fillRef>
          <a:effectRef idx="0">
            <a:schemeClr val="accent3"/>
          </a:effectRef>
          <a:fontRef idx="minor">
            <a:schemeClr val="dk1"/>
          </a:fontRef>
        </p:style>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10541" cmpd="sng">
                  <a:solidFill>
                    <a:schemeClr val="accent1">
                      <a:shade val="88000"/>
                      <a:satMod val="110000"/>
                    </a:schemeClr>
                  </a:solidFill>
                  <a:prstDash val="solid"/>
                </a:ln>
                <a:solidFill>
                  <a:sysClr val="windowText" lastClr="000000"/>
                </a:solidFill>
                <a:effectLst/>
                <a:uLnTx/>
                <a:uFillTx/>
                <a:latin typeface="+mj-lt"/>
                <a:ea typeface="+mn-ea"/>
                <a:cs typeface="+mn-cs"/>
              </a:rPr>
              <a:t>HOON DOK CULTURE IN MALAYSIA</a:t>
            </a:r>
            <a:endParaRPr kumimoji="0" lang="en-US" sz="3200" b="1" i="0" u="none" strike="noStrike" kern="1200" cap="none" spc="0" normalizeH="0" baseline="0" noProof="0" dirty="0">
              <a:ln w="10541" cmpd="sng">
                <a:solidFill>
                  <a:schemeClr val="accent1">
                    <a:shade val="88000"/>
                    <a:satMod val="110000"/>
                  </a:schemeClr>
                </a:solidFill>
                <a:prstDash val="solid"/>
              </a:ln>
              <a:solidFill>
                <a:sysClr val="windowText" lastClr="000000"/>
              </a:solidFill>
              <a:effectLst/>
              <a:uLnTx/>
              <a:uFillTx/>
              <a:latin typeface="+mj-lt"/>
              <a:ea typeface="+mn-ea"/>
              <a:cs typeface="+mn-cs"/>
            </a:endParaRPr>
          </a:p>
        </p:txBody>
      </p:sp>
    </p:spTree>
    <p:extLst>
      <p:ext uri="{BB962C8B-B14F-4D97-AF65-F5344CB8AC3E}">
        <p14:creationId xmlns:p14="http://schemas.microsoft.com/office/powerpoint/2010/main" xmlns="" val="3388081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BEBA8EAE-BF5A-486C-A8C5-ECC9F3942E4B}">
                <a14:imgProps xmlns:a14="http://schemas.microsoft.com/office/drawing/2010/main" xmlns="">
                  <a14:imgLayer r:embed="rId3">
                    <a14:imgEffect>
                      <a14:sharpenSoften amount="25000"/>
                    </a14:imgEffect>
                    <a14:imgEffect>
                      <a14:brightnessContrast contrast="20000"/>
                    </a14:imgEffect>
                  </a14:imgLayer>
                </a14:imgProps>
              </a:ext>
              <a:ext uri="{28A0092B-C50C-407E-A947-70E740481C1C}">
                <a14:useLocalDpi xmlns:a14="http://schemas.microsoft.com/office/drawing/2010/main" xmlns="" val="0"/>
              </a:ext>
            </a:extLst>
          </a:blip>
          <a:srcRect/>
          <a:stretch/>
        </p:blipFill>
        <p:spPr>
          <a:xfrm>
            <a:off x="0" y="-781512"/>
            <a:ext cx="9144000" cy="6096000"/>
          </a:xfrm>
          <a:prstGeom prst="rect">
            <a:avLst/>
          </a:prstGeom>
        </p:spPr>
      </p:pic>
      <p:sp>
        <p:nvSpPr>
          <p:cNvPr id="7" name="Rectangle 6"/>
          <p:cNvSpPr/>
          <p:nvPr/>
        </p:nvSpPr>
        <p:spPr>
          <a:xfrm>
            <a:off x="0" y="5572140"/>
            <a:ext cx="9144000" cy="128586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2400" dirty="0"/>
          </a:p>
        </p:txBody>
      </p:sp>
      <p:cxnSp>
        <p:nvCxnSpPr>
          <p:cNvPr id="8" name="Straight Connector 7"/>
          <p:cNvCxnSpPr/>
          <p:nvPr/>
        </p:nvCxnSpPr>
        <p:spPr>
          <a:xfrm flipV="1">
            <a:off x="1403648" y="5501553"/>
            <a:ext cx="0" cy="1156103"/>
          </a:xfrm>
          <a:prstGeom prst="line">
            <a:avLst/>
          </a:prstGeom>
          <a:ln w="12700">
            <a:gradFill flip="none" rotWithShape="1">
              <a:gsLst>
                <a:gs pos="50000">
                  <a:schemeClr val="bg1">
                    <a:alpha val="25000"/>
                  </a:schemeClr>
                </a:gs>
                <a:gs pos="0">
                  <a:srgbClr val="72500C"/>
                </a:gs>
                <a:gs pos="100000">
                  <a:srgbClr val="72500C"/>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843482" y="5572140"/>
            <a:ext cx="1686964" cy="1556284"/>
          </a:xfrm>
          <a:prstGeom prst="rect">
            <a:avLst/>
          </a:prstGeom>
        </p:spPr>
      </p:pic>
      <p:sp>
        <p:nvSpPr>
          <p:cNvPr id="12" name="Rectangle 11"/>
          <p:cNvSpPr/>
          <p:nvPr/>
        </p:nvSpPr>
        <p:spPr>
          <a:xfrm>
            <a:off x="1691680" y="5572140"/>
            <a:ext cx="7452320" cy="129914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3 Cheers of </a:t>
            </a:r>
            <a:r>
              <a:rPr lang="en-US" sz="2800" dirty="0" err="1" smtClean="0"/>
              <a:t>og-mansei</a:t>
            </a:r>
            <a:r>
              <a:rPr lang="en-US" sz="2800" dirty="0" smtClean="0"/>
              <a:t> in determination to fulfill 100 times EDP reading</a:t>
            </a:r>
            <a:endParaRPr lang="en-MY" sz="2800" dirty="0"/>
          </a:p>
        </p:txBody>
      </p:sp>
    </p:spTree>
    <p:extLst>
      <p:ext uri="{BB962C8B-B14F-4D97-AF65-F5344CB8AC3E}">
        <p14:creationId xmlns:p14="http://schemas.microsoft.com/office/powerpoint/2010/main" xmlns="" val="1461049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1357290" y="785794"/>
            <a:ext cx="7500990" cy="5625743"/>
          </a:xfrm>
          <a:prstGeom prst="rect">
            <a:avLst/>
          </a:prstGeom>
        </p:spPr>
      </p:pic>
      <p:sp>
        <p:nvSpPr>
          <p:cNvPr id="7" name="Rectangle 6"/>
          <p:cNvSpPr/>
          <p:nvPr/>
        </p:nvSpPr>
        <p:spPr>
          <a:xfrm>
            <a:off x="0" y="5715016"/>
            <a:ext cx="9144000" cy="1142984"/>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cxnSp>
        <p:nvCxnSpPr>
          <p:cNvPr id="8" name="Straight Connector 7"/>
          <p:cNvCxnSpPr/>
          <p:nvPr/>
        </p:nvCxnSpPr>
        <p:spPr>
          <a:xfrm flipV="1">
            <a:off x="1403648" y="5501553"/>
            <a:ext cx="0" cy="1156103"/>
          </a:xfrm>
          <a:prstGeom prst="line">
            <a:avLst/>
          </a:prstGeom>
          <a:ln w="12700">
            <a:gradFill flip="none" rotWithShape="1">
              <a:gsLst>
                <a:gs pos="50000">
                  <a:schemeClr val="bg1">
                    <a:alpha val="25000"/>
                  </a:schemeClr>
                </a:gs>
                <a:gs pos="0">
                  <a:srgbClr val="72500C"/>
                </a:gs>
                <a:gs pos="100000">
                  <a:srgbClr val="72500C"/>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972616" y="5735902"/>
            <a:ext cx="1758402" cy="1622188"/>
          </a:xfrm>
          <a:prstGeom prst="rect">
            <a:avLst/>
          </a:prstGeom>
        </p:spPr>
      </p:pic>
      <p:sp>
        <p:nvSpPr>
          <p:cNvPr id="11" name="TextBox 10"/>
          <p:cNvSpPr txBox="1"/>
          <p:nvPr/>
        </p:nvSpPr>
        <p:spPr>
          <a:xfrm>
            <a:off x="980" y="6488668"/>
            <a:ext cx="1402668" cy="369332"/>
          </a:xfrm>
          <a:prstGeom prst="rect">
            <a:avLst/>
          </a:prstGeom>
          <a:gradFill flip="none" rotWithShape="0">
            <a:gsLst>
              <a:gs pos="0">
                <a:schemeClr val="bg1">
                  <a:alpha val="64000"/>
                </a:schemeClr>
              </a:gs>
              <a:gs pos="73000">
                <a:srgbClr val="72500C"/>
              </a:gs>
              <a:gs pos="100000">
                <a:srgbClr val="72500C"/>
              </a:gs>
            </a:gsLst>
            <a:lin ang="0" scaled="1"/>
            <a:tileRect/>
          </a:gradFill>
        </p:spPr>
        <p:txBody>
          <a:bodyPr wrap="square" rtlCol="0">
            <a:spAutoFit/>
          </a:bodyPr>
          <a:lstStyle/>
          <a:p>
            <a:r>
              <a:rPr lang="en-US" b="1" dirty="0" smtClean="0">
                <a:solidFill>
                  <a:srgbClr val="F0DFBE"/>
                </a:solidFill>
              </a:rPr>
              <a:t>ASIA</a:t>
            </a:r>
            <a:endParaRPr lang="en-MY" b="1" dirty="0">
              <a:solidFill>
                <a:srgbClr val="F0DFBE"/>
              </a:solidFill>
            </a:endParaRPr>
          </a:p>
        </p:txBody>
      </p:sp>
      <p:sp>
        <p:nvSpPr>
          <p:cNvPr id="12" name="Rectangle 11"/>
          <p:cNvSpPr/>
          <p:nvPr/>
        </p:nvSpPr>
        <p:spPr>
          <a:xfrm>
            <a:off x="1691680" y="5786454"/>
            <a:ext cx="7452320" cy="108482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Malaysian 2</a:t>
            </a:r>
            <a:r>
              <a:rPr lang="en-US" sz="3200" baseline="30000" dirty="0" smtClean="0"/>
              <a:t>nd</a:t>
            </a:r>
            <a:r>
              <a:rPr lang="en-US" sz="3200" dirty="0" smtClean="0"/>
              <a:t> Gen. reading 1 hour EDP</a:t>
            </a:r>
            <a:endParaRPr lang="en-MY" sz="3200" dirty="0"/>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xmlns="" val="0"/>
              </a:ext>
            </a:extLst>
          </a:blip>
          <a:srcRect/>
          <a:stretch/>
        </p:blipFill>
        <p:spPr>
          <a:xfrm>
            <a:off x="0" y="0"/>
            <a:ext cx="2839642" cy="3786190"/>
          </a:xfrm>
          <a:prstGeom prst="ellipse">
            <a:avLst/>
          </a:prstGeom>
          <a:ln>
            <a:noFill/>
          </a:ln>
          <a:effectLst>
            <a:softEdge rad="112500"/>
          </a:effectLst>
        </p:spPr>
      </p:pic>
    </p:spTree>
    <p:extLst>
      <p:ext uri="{BB962C8B-B14F-4D97-AF65-F5344CB8AC3E}">
        <p14:creationId xmlns:p14="http://schemas.microsoft.com/office/powerpoint/2010/main" xmlns="" val="417073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BEBA8EAE-BF5A-486C-A8C5-ECC9F3942E4B}">
                <a14:imgProps xmlns:a14="http://schemas.microsoft.com/office/drawing/2010/main" xmlns="">
                  <a14:imgLayer r:embed="rId3">
                    <a14:imgEffect>
                      <a14:sharpenSoften amount="30000"/>
                    </a14:imgEffect>
                    <a14:imgEffect>
                      <a14:brightnessContrast bright="-5000" contrast="15000"/>
                    </a14:imgEffect>
                  </a14:imgLayer>
                </a14:imgProps>
              </a:ext>
              <a:ext uri="{28A0092B-C50C-407E-A947-70E740481C1C}">
                <a14:useLocalDpi xmlns:a14="http://schemas.microsoft.com/office/drawing/2010/main" xmlns="" val="0"/>
              </a:ext>
            </a:extLst>
          </a:blip>
          <a:stretch>
            <a:fillRect/>
          </a:stretch>
        </p:blipFill>
        <p:spPr>
          <a:xfrm>
            <a:off x="0" y="0"/>
            <a:ext cx="9144000" cy="6096000"/>
          </a:xfrm>
          <a:prstGeom prst="rect">
            <a:avLst/>
          </a:prstGeom>
        </p:spPr>
      </p:pic>
      <p:sp>
        <p:nvSpPr>
          <p:cNvPr id="4" name="Rectangle 3"/>
          <p:cNvSpPr/>
          <p:nvPr/>
        </p:nvSpPr>
        <p:spPr>
          <a:xfrm>
            <a:off x="0" y="5301208"/>
            <a:ext cx="9144000" cy="1556792"/>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cxnSp>
        <p:nvCxnSpPr>
          <p:cNvPr id="10" name="Straight Connector 9"/>
          <p:cNvCxnSpPr/>
          <p:nvPr/>
        </p:nvCxnSpPr>
        <p:spPr>
          <a:xfrm flipV="1">
            <a:off x="1403648" y="5501553"/>
            <a:ext cx="0" cy="1156103"/>
          </a:xfrm>
          <a:prstGeom prst="line">
            <a:avLst/>
          </a:prstGeom>
          <a:ln w="12700">
            <a:gradFill flip="none" rotWithShape="1">
              <a:gsLst>
                <a:gs pos="50000">
                  <a:schemeClr val="bg1">
                    <a:alpha val="25000"/>
                  </a:schemeClr>
                </a:gs>
                <a:gs pos="0">
                  <a:srgbClr val="72500C"/>
                </a:gs>
                <a:gs pos="100000">
                  <a:srgbClr val="72500C"/>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972616" y="5373216"/>
            <a:ext cx="2053716" cy="1894626"/>
          </a:xfrm>
          <a:prstGeom prst="rect">
            <a:avLst/>
          </a:prstGeom>
        </p:spPr>
      </p:pic>
      <p:sp>
        <p:nvSpPr>
          <p:cNvPr id="16" name="Rectangle 15"/>
          <p:cNvSpPr/>
          <p:nvPr/>
        </p:nvSpPr>
        <p:spPr>
          <a:xfrm>
            <a:off x="1691680" y="5314488"/>
            <a:ext cx="7452320" cy="1556792"/>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Rev. Masaaki </a:t>
            </a:r>
            <a:r>
              <a:rPr lang="en-US" sz="2400" dirty="0" err="1" smtClean="0"/>
              <a:t>Chaen</a:t>
            </a:r>
            <a:r>
              <a:rPr lang="en-US" sz="2400" dirty="0" smtClean="0"/>
              <a:t>, the Hoon Dok Champion brought </a:t>
            </a:r>
          </a:p>
          <a:p>
            <a:r>
              <a:rPr lang="en-US" sz="2400" dirty="0" smtClean="0"/>
              <a:t>the Hoon Dok Virus to Asia beginning from Taiwan, Nepal, Thailand, Malaysia </a:t>
            </a:r>
            <a:endParaRPr lang="en-MY" sz="2400" dirty="0"/>
          </a:p>
        </p:txBody>
      </p:sp>
    </p:spTree>
    <p:extLst>
      <p:ext uri="{BB962C8B-B14F-4D97-AF65-F5344CB8AC3E}">
        <p14:creationId xmlns:p14="http://schemas.microsoft.com/office/powerpoint/2010/main" xmlns="" val="3793983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715016"/>
            <a:ext cx="9144000" cy="1159634"/>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xmlns="" val="0"/>
              </a:ext>
            </a:extLst>
          </a:blip>
          <a:srcRect t="1923"/>
          <a:stretch>
            <a:fillRect/>
          </a:stretch>
        </p:blipFill>
        <p:spPr>
          <a:xfrm>
            <a:off x="1982906" y="0"/>
            <a:ext cx="5589490" cy="7286628"/>
          </a:xfrm>
          <a:prstGeom prst="rect">
            <a:avLst/>
          </a:prstGeom>
        </p:spPr>
      </p:pic>
      <p:sp>
        <p:nvSpPr>
          <p:cNvPr id="7" name="Rectangle 6"/>
          <p:cNvSpPr/>
          <p:nvPr/>
        </p:nvSpPr>
        <p:spPr>
          <a:xfrm>
            <a:off x="0" y="5715016"/>
            <a:ext cx="9144000" cy="1142984"/>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cxnSp>
        <p:nvCxnSpPr>
          <p:cNvPr id="8" name="Straight Connector 7"/>
          <p:cNvCxnSpPr/>
          <p:nvPr/>
        </p:nvCxnSpPr>
        <p:spPr>
          <a:xfrm flipV="1">
            <a:off x="1403648" y="5630483"/>
            <a:ext cx="0" cy="1156103"/>
          </a:xfrm>
          <a:prstGeom prst="line">
            <a:avLst/>
          </a:prstGeom>
          <a:ln w="12700">
            <a:gradFill flip="none" rotWithShape="1">
              <a:gsLst>
                <a:gs pos="50000">
                  <a:schemeClr val="bg1">
                    <a:alpha val="25000"/>
                  </a:schemeClr>
                </a:gs>
                <a:gs pos="0">
                  <a:srgbClr val="72500C"/>
                </a:gs>
                <a:gs pos="100000">
                  <a:srgbClr val="72500C"/>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972617" y="5715016"/>
            <a:ext cx="1683215" cy="1552826"/>
          </a:xfrm>
          <a:prstGeom prst="rect">
            <a:avLst/>
          </a:prstGeom>
        </p:spPr>
      </p:pic>
      <p:sp>
        <p:nvSpPr>
          <p:cNvPr id="12" name="Rectangle 11"/>
          <p:cNvSpPr/>
          <p:nvPr/>
        </p:nvSpPr>
        <p:spPr>
          <a:xfrm>
            <a:off x="1691680" y="5715016"/>
            <a:ext cx="7452320" cy="108482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smtClean="0"/>
              <a:t>Members  &amp; 2</a:t>
            </a:r>
            <a:r>
              <a:rPr lang="en-US" sz="2600" baseline="30000" dirty="0" smtClean="0"/>
              <a:t>nd</a:t>
            </a:r>
            <a:r>
              <a:rPr lang="en-US" sz="2600" dirty="0" smtClean="0"/>
              <a:t> Gen. set aside time to read </a:t>
            </a:r>
          </a:p>
          <a:p>
            <a:r>
              <a:rPr lang="en-US" sz="2600" dirty="0" smtClean="0"/>
              <a:t>EDP at the Church</a:t>
            </a:r>
            <a:endParaRPr lang="en-MY" sz="2600" dirty="0"/>
          </a:p>
        </p:txBody>
      </p:sp>
    </p:spTree>
    <p:extLst>
      <p:ext uri="{BB962C8B-B14F-4D97-AF65-F5344CB8AC3E}">
        <p14:creationId xmlns:p14="http://schemas.microsoft.com/office/powerpoint/2010/main" xmlns="" val="3714864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0" y="-31196"/>
            <a:ext cx="9149410" cy="6889196"/>
          </a:xfrm>
          <a:prstGeom prst="rect">
            <a:avLst/>
          </a:prstGeom>
        </p:spPr>
      </p:pic>
      <p:sp>
        <p:nvSpPr>
          <p:cNvPr id="7" name="Rectangle 6"/>
          <p:cNvSpPr/>
          <p:nvPr/>
        </p:nvSpPr>
        <p:spPr>
          <a:xfrm>
            <a:off x="0" y="5715016"/>
            <a:ext cx="9144000" cy="1142984"/>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cxnSp>
        <p:nvCxnSpPr>
          <p:cNvPr id="8" name="Straight Connector 7"/>
          <p:cNvCxnSpPr/>
          <p:nvPr/>
        </p:nvCxnSpPr>
        <p:spPr>
          <a:xfrm flipV="1">
            <a:off x="1403648" y="5501553"/>
            <a:ext cx="0" cy="1156103"/>
          </a:xfrm>
          <a:prstGeom prst="line">
            <a:avLst/>
          </a:prstGeom>
          <a:ln w="12700">
            <a:gradFill flip="none" rotWithShape="1">
              <a:gsLst>
                <a:gs pos="50000">
                  <a:schemeClr val="bg1">
                    <a:alpha val="25000"/>
                  </a:schemeClr>
                </a:gs>
                <a:gs pos="0">
                  <a:srgbClr val="72500C"/>
                </a:gs>
                <a:gs pos="100000">
                  <a:srgbClr val="72500C"/>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972616" y="5711558"/>
            <a:ext cx="1686964" cy="1556284"/>
          </a:xfrm>
          <a:prstGeom prst="rect">
            <a:avLst/>
          </a:prstGeom>
        </p:spPr>
      </p:pic>
      <p:sp>
        <p:nvSpPr>
          <p:cNvPr id="12" name="Rectangle 11"/>
          <p:cNvSpPr/>
          <p:nvPr/>
        </p:nvSpPr>
        <p:spPr>
          <a:xfrm>
            <a:off x="1691680" y="5715016"/>
            <a:ext cx="7452320" cy="108482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en-US" sz="2600" dirty="0" smtClean="0"/>
              <a:t>Book signed by Dr. Yong in recognition of fulfilling 100 time reading of 1 hour EDP</a:t>
            </a:r>
            <a:endParaRPr lang="en-MY" sz="2600" dirty="0"/>
          </a:p>
        </p:txBody>
      </p:sp>
    </p:spTree>
    <p:extLst>
      <p:ext uri="{BB962C8B-B14F-4D97-AF65-F5344CB8AC3E}">
        <p14:creationId xmlns:p14="http://schemas.microsoft.com/office/powerpoint/2010/main" xmlns="" val="2383560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672"/>
            <a:ext cx="9144000" cy="6878672"/>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xmlns="" val="0"/>
              </a:ext>
            </a:extLst>
          </a:blip>
          <a:srcRect l="1189" r="1961" b="2830"/>
          <a:stretch>
            <a:fillRect/>
          </a:stretch>
        </p:blipFill>
        <p:spPr bwMode="auto">
          <a:xfrm>
            <a:off x="0" y="-1214470"/>
            <a:ext cx="9144000" cy="735811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2" y="6177701"/>
            <a:ext cx="9144032" cy="1251827"/>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cxnSp>
        <p:nvCxnSpPr>
          <p:cNvPr id="8" name="Straight Connector 7"/>
          <p:cNvCxnSpPr/>
          <p:nvPr/>
        </p:nvCxnSpPr>
        <p:spPr>
          <a:xfrm flipV="1">
            <a:off x="1403648" y="5501553"/>
            <a:ext cx="0" cy="1156103"/>
          </a:xfrm>
          <a:prstGeom prst="line">
            <a:avLst/>
          </a:prstGeom>
          <a:ln w="12700">
            <a:gradFill flip="none" rotWithShape="1">
              <a:gsLst>
                <a:gs pos="50000">
                  <a:schemeClr val="bg1">
                    <a:alpha val="25000"/>
                  </a:schemeClr>
                </a:gs>
                <a:gs pos="0">
                  <a:srgbClr val="72500C"/>
                </a:gs>
                <a:gs pos="100000">
                  <a:srgbClr val="72500C"/>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972584" y="6215081"/>
            <a:ext cx="1723761" cy="1590231"/>
          </a:xfrm>
          <a:prstGeom prst="rect">
            <a:avLst/>
          </a:prstGeom>
        </p:spPr>
      </p:pic>
      <p:sp>
        <p:nvSpPr>
          <p:cNvPr id="12" name="Rectangle 11"/>
          <p:cNvSpPr/>
          <p:nvPr/>
        </p:nvSpPr>
        <p:spPr>
          <a:xfrm>
            <a:off x="1428728" y="6164421"/>
            <a:ext cx="7452320" cy="1193669"/>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en-US" sz="2600" dirty="0" smtClean="0"/>
              <a:t>A recorded progress of the 1 hour EDP reading from 1</a:t>
            </a:r>
            <a:r>
              <a:rPr lang="en-US" sz="2600" baseline="30000" dirty="0" smtClean="0"/>
              <a:t>st</a:t>
            </a:r>
            <a:r>
              <a:rPr lang="en-US" sz="2600" dirty="0" smtClean="0"/>
              <a:t> to 100</a:t>
            </a:r>
            <a:r>
              <a:rPr lang="en-US" sz="2600" baseline="30000" dirty="0" smtClean="0"/>
              <a:t>th</a:t>
            </a:r>
            <a:r>
              <a:rPr lang="en-US" sz="2600" dirty="0" smtClean="0"/>
              <a:t> time by date</a:t>
            </a:r>
            <a:endParaRPr lang="en-MY" sz="2600" dirty="0"/>
          </a:p>
        </p:txBody>
      </p:sp>
    </p:spTree>
    <p:extLst>
      <p:ext uri="{BB962C8B-B14F-4D97-AF65-F5344CB8AC3E}">
        <p14:creationId xmlns:p14="http://schemas.microsoft.com/office/powerpoint/2010/main" xmlns="" val="3528880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SC_0197.jpg"/>
          <p:cNvPicPr>
            <a:picLocks noGrp="1" noChangeAspect="1"/>
          </p:cNvPicPr>
          <p:nvPr>
            <p:ph idx="1"/>
          </p:nvPr>
        </p:nvPicPr>
        <p:blipFill>
          <a:blip r:embed="rId2" cstate="screen"/>
          <a:stretch>
            <a:fillRect/>
          </a:stretch>
        </p:blipFill>
        <p:spPr>
          <a:xfrm>
            <a:off x="39907" y="642918"/>
            <a:ext cx="9140605" cy="4896544"/>
          </a:xfrm>
          <a:prstGeom prst="rect">
            <a:avLst/>
          </a:prstGeom>
          <a:ln>
            <a:noFill/>
          </a:ln>
          <a:effectLst>
            <a:softEdge rad="112500"/>
          </a:effectLst>
        </p:spPr>
      </p:pic>
      <p:sp>
        <p:nvSpPr>
          <p:cNvPr id="5" name="標題 1"/>
          <p:cNvSpPr txBox="1">
            <a:spLocks/>
          </p:cNvSpPr>
          <p:nvPr/>
        </p:nvSpPr>
        <p:spPr>
          <a:xfrm>
            <a:off x="1000100" y="0"/>
            <a:ext cx="7358114" cy="642942"/>
          </a:xfrm>
          <a:prstGeom prst="rect">
            <a:avLst/>
          </a:prstGeom>
        </p:spPr>
        <p:style>
          <a:lnRef idx="2">
            <a:schemeClr val="accent3"/>
          </a:lnRef>
          <a:fillRef idx="1">
            <a:schemeClr val="lt1"/>
          </a:fillRef>
          <a:effectRef idx="0">
            <a:schemeClr val="accent3"/>
          </a:effectRef>
          <a:fontRef idx="minor">
            <a:schemeClr val="dk1"/>
          </a:fontRef>
        </p:style>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10541" cmpd="sng">
                  <a:solidFill>
                    <a:schemeClr val="accent1">
                      <a:shade val="88000"/>
                      <a:satMod val="110000"/>
                    </a:schemeClr>
                  </a:solidFill>
                  <a:prstDash val="solid"/>
                </a:ln>
                <a:solidFill>
                  <a:sysClr val="windowText" lastClr="000000"/>
                </a:solidFill>
                <a:effectLst/>
                <a:uLnTx/>
                <a:uFillTx/>
                <a:latin typeface="+mj-lt"/>
                <a:ea typeface="+mn-ea"/>
                <a:cs typeface="+mn-cs"/>
              </a:rPr>
              <a:t>HOON DOK CULTURE IN THAILAND</a:t>
            </a:r>
            <a:endParaRPr kumimoji="0" lang="en-US" sz="3200" b="1" i="0" u="none" strike="noStrike" kern="1200" cap="none" spc="0" normalizeH="0" baseline="0" noProof="0" dirty="0">
              <a:ln w="10541" cmpd="sng">
                <a:solidFill>
                  <a:schemeClr val="accent1">
                    <a:shade val="88000"/>
                    <a:satMod val="110000"/>
                  </a:schemeClr>
                </a:solidFill>
                <a:prstDash val="solid"/>
              </a:ln>
              <a:solidFill>
                <a:sysClr val="windowText" lastClr="000000"/>
              </a:solidFill>
              <a:effectLst/>
              <a:uLnTx/>
              <a:uFillTx/>
              <a:latin typeface="+mj-lt"/>
              <a:ea typeface="+mn-ea"/>
              <a:cs typeface="+mn-cs"/>
            </a:endParaRPr>
          </a:p>
        </p:txBody>
      </p:sp>
      <p:sp>
        <p:nvSpPr>
          <p:cNvPr id="7" name="Rectangle 6"/>
          <p:cNvSpPr/>
          <p:nvPr/>
        </p:nvSpPr>
        <p:spPr>
          <a:xfrm>
            <a:off x="0" y="5429264"/>
            <a:ext cx="9144000" cy="1447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972616" y="5500702"/>
            <a:ext cx="1858478" cy="1714512"/>
          </a:xfrm>
          <a:prstGeom prst="rect">
            <a:avLst/>
          </a:prstGeom>
        </p:spPr>
      </p:pic>
      <p:sp>
        <p:nvSpPr>
          <p:cNvPr id="9" name="Rectangle 8"/>
          <p:cNvSpPr/>
          <p:nvPr/>
        </p:nvSpPr>
        <p:spPr>
          <a:xfrm>
            <a:off x="1357290" y="5500702"/>
            <a:ext cx="7786710" cy="1389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lang="en-US" sz="2600" dirty="0" smtClean="0"/>
              <a:t>Dr Yong and Mr. Masaaki visited Thailand HQ  Church in Bangkok to share his testimony to Thai members  26 April 2011</a:t>
            </a:r>
            <a:endParaRPr lang="en-MY" sz="2600" dirty="0"/>
          </a:p>
        </p:txBody>
      </p:sp>
    </p:spTree>
    <p:extLst>
      <p:ext uri="{BB962C8B-B14F-4D97-AF65-F5344CB8AC3E}">
        <p14:creationId xmlns="" xmlns:p14="http://schemas.microsoft.com/office/powerpoint/2010/main" val="3947223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rotWithShape="1">
          <a:blip r:embed="rId2" cstate="screen">
            <a:extLst>
              <a:ext uri="{28A0092B-C50C-407E-A947-70E740481C1C}">
                <a14:useLocalDpi xmlns="" xmlns:a14="http://schemas.microsoft.com/office/drawing/2010/main" val="0"/>
              </a:ext>
            </a:extLst>
          </a:blip>
          <a:srcRect b="-1663"/>
          <a:stretch/>
        </p:blipFill>
        <p:spPr>
          <a:xfrm>
            <a:off x="78693" y="857232"/>
            <a:ext cx="4207555" cy="4638524"/>
          </a:xfrm>
          <a:ln w="57150">
            <a:solidFill>
              <a:srgbClr val="FFFFFF"/>
            </a:solidFill>
          </a:ln>
        </p:spPr>
      </p:pic>
      <p:pic>
        <p:nvPicPr>
          <p:cNvPr id="11" name="Content Placeholder 10"/>
          <p:cNvPicPr>
            <a:picLocks noGrp="1" noChangeAspect="1"/>
          </p:cNvPicPr>
          <p:nvPr>
            <p:ph sz="half" idx="2"/>
          </p:nvPr>
        </p:nvPicPr>
        <p:blipFill rotWithShape="1">
          <a:blip r:embed="rId3" cstate="screen">
            <a:extLst>
              <a:ext uri="{28A0092B-C50C-407E-A947-70E740481C1C}">
                <a14:useLocalDpi xmlns="" xmlns:a14="http://schemas.microsoft.com/office/drawing/2010/main" val="0"/>
              </a:ext>
            </a:extLst>
          </a:blip>
          <a:srcRect/>
          <a:stretch/>
        </p:blipFill>
        <p:spPr>
          <a:xfrm>
            <a:off x="4357686" y="857232"/>
            <a:ext cx="4726819" cy="4608512"/>
          </a:xfrm>
          <a:ln w="57150">
            <a:solidFill>
              <a:schemeClr val="bg1"/>
            </a:solidFill>
          </a:ln>
        </p:spPr>
      </p:pic>
      <p:sp>
        <p:nvSpPr>
          <p:cNvPr id="8" name="Rectangle 7"/>
          <p:cNvSpPr/>
          <p:nvPr/>
        </p:nvSpPr>
        <p:spPr>
          <a:xfrm>
            <a:off x="0" y="5429264"/>
            <a:ext cx="9144000" cy="142873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893362" y="5429264"/>
            <a:ext cx="1822024" cy="1680882"/>
          </a:xfrm>
          <a:prstGeom prst="rect">
            <a:avLst/>
          </a:prstGeom>
        </p:spPr>
      </p:pic>
      <p:sp>
        <p:nvSpPr>
          <p:cNvPr id="12" name="Rectangle 11"/>
          <p:cNvSpPr/>
          <p:nvPr/>
        </p:nvSpPr>
        <p:spPr>
          <a:xfrm>
            <a:off x="1691680" y="5429264"/>
            <a:ext cx="7452320" cy="142719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en-US" sz="2400" dirty="0" smtClean="0"/>
              <a:t>14 Thailand members received certificate of recognition from Dr Yong for completing  100 times 1hour EDP reading  July 24, 2011</a:t>
            </a:r>
            <a:endParaRPr lang="en-MY" sz="2400" dirty="0"/>
          </a:p>
        </p:txBody>
      </p:sp>
      <p:sp>
        <p:nvSpPr>
          <p:cNvPr id="13" name="Title 1"/>
          <p:cNvSpPr txBox="1">
            <a:spLocks/>
          </p:cNvSpPr>
          <p:nvPr/>
        </p:nvSpPr>
        <p:spPr>
          <a:xfrm>
            <a:off x="285720" y="214290"/>
            <a:ext cx="8643998" cy="571504"/>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PH"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C</a:t>
            </a:r>
            <a:r>
              <a:rPr kumimoji="0" lang="en-PH" sz="3200" b="1" i="0" u="none" strike="noStrike" kern="1200" normalizeH="0" baseline="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ertificate</a:t>
            </a:r>
            <a:r>
              <a:rPr kumimoji="0" lang="en-PH" sz="32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of Recognition by</a:t>
            </a:r>
            <a:r>
              <a:rPr kumimoji="0" lang="en-PH" sz="3200" b="1" i="0" u="none" strike="noStrike" kern="1200" normalizeH="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Regional President</a:t>
            </a:r>
            <a:endParaRPr kumimoji="0" lang="en-PH" sz="32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Tree>
    <p:extLst>
      <p:ext uri="{BB962C8B-B14F-4D97-AF65-F5344CB8AC3E}">
        <p14:creationId xmlns="" xmlns:p14="http://schemas.microsoft.com/office/powerpoint/2010/main" val="3732944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Grp="1" noChangeAspect="1"/>
          </p:cNvPicPr>
          <p:nvPr>
            <p:ph idx="1"/>
          </p:nvPr>
        </p:nvPicPr>
        <p:blipFill rotWithShape="1">
          <a:blip r:embed="rId2" cstate="screen">
            <a:extLst>
              <a:ext uri="{28A0092B-C50C-407E-A947-70E740481C1C}">
                <a14:useLocalDpi xmlns="" xmlns:a14="http://schemas.microsoft.com/office/drawing/2010/main" val="0"/>
              </a:ext>
            </a:extLst>
          </a:blip>
          <a:srcRect/>
          <a:stretch/>
        </p:blipFill>
        <p:spPr>
          <a:xfrm>
            <a:off x="21965" y="980728"/>
            <a:ext cx="9086539" cy="5616624"/>
          </a:xfrm>
        </p:spPr>
      </p:pic>
      <p:sp>
        <p:nvSpPr>
          <p:cNvPr id="10" name="Rectangle 9"/>
          <p:cNvSpPr/>
          <p:nvPr/>
        </p:nvSpPr>
        <p:spPr>
          <a:xfrm>
            <a:off x="-142940" y="5500132"/>
            <a:ext cx="9286940" cy="141391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972616" y="5429264"/>
            <a:ext cx="2053716" cy="1894626"/>
          </a:xfrm>
          <a:prstGeom prst="rect">
            <a:avLst/>
          </a:prstGeom>
        </p:spPr>
      </p:pic>
      <p:sp>
        <p:nvSpPr>
          <p:cNvPr id="12" name="Rectangle 11"/>
          <p:cNvSpPr/>
          <p:nvPr/>
        </p:nvSpPr>
        <p:spPr>
          <a:xfrm>
            <a:off x="1691680" y="5500132"/>
            <a:ext cx="7452320" cy="142719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en-US" sz="2400" dirty="0" smtClean="0"/>
              <a:t>Thailand members received certificate of </a:t>
            </a:r>
            <a:r>
              <a:rPr lang="en-US" sz="2400" dirty="0" err="1" smtClean="0"/>
              <a:t>recogniotion</a:t>
            </a:r>
            <a:r>
              <a:rPr lang="en-US" sz="2400" dirty="0" smtClean="0"/>
              <a:t> from Dr Yong for completing  100 times 1hour EDP reading   July 24, 2011</a:t>
            </a:r>
            <a:endParaRPr lang="en-MY" sz="2400" dirty="0"/>
          </a:p>
        </p:txBody>
      </p:sp>
      <p:sp>
        <p:nvSpPr>
          <p:cNvPr id="7" name="Title 1"/>
          <p:cNvSpPr txBox="1">
            <a:spLocks/>
          </p:cNvSpPr>
          <p:nvPr/>
        </p:nvSpPr>
        <p:spPr>
          <a:xfrm>
            <a:off x="285720" y="214290"/>
            <a:ext cx="8643998" cy="571504"/>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PH"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C</a:t>
            </a:r>
            <a:r>
              <a:rPr kumimoji="0" lang="en-PH" sz="3200" b="1" i="0" u="none" strike="noStrike" kern="1200" normalizeH="0" baseline="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ertificate</a:t>
            </a:r>
            <a:r>
              <a:rPr kumimoji="0" lang="en-PH" sz="32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of Recognition by</a:t>
            </a:r>
            <a:r>
              <a:rPr kumimoji="0" lang="en-PH" sz="3200" b="1" i="0" u="none" strike="noStrike" kern="1200" normalizeH="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Regional President</a:t>
            </a:r>
            <a:endParaRPr kumimoji="0" lang="en-PH" sz="32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Tree>
    <p:extLst>
      <p:ext uri="{BB962C8B-B14F-4D97-AF65-F5344CB8AC3E}">
        <p14:creationId xmlns="" xmlns:p14="http://schemas.microsoft.com/office/powerpoint/2010/main" val="344850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screen">
            <a:extLst>
              <a:ext uri="{28A0092B-C50C-407E-A947-70E740481C1C}">
                <a14:useLocalDpi xmlns="" xmlns:a14="http://schemas.microsoft.com/office/drawing/2010/main" val="0"/>
              </a:ext>
            </a:extLst>
          </a:blip>
          <a:srcRect/>
          <a:stretch/>
        </p:blipFill>
        <p:spPr>
          <a:xfrm>
            <a:off x="4188541" y="1124744"/>
            <a:ext cx="4955459" cy="4525963"/>
          </a:xfrm>
          <a:ln w="38100">
            <a:solidFill>
              <a:srgbClr val="FFFFFF"/>
            </a:solidFill>
          </a:ln>
        </p:spPr>
      </p:pic>
      <p:pic>
        <p:nvPicPr>
          <p:cNvPr id="8" name="Picture 7"/>
          <p:cNvPicPr>
            <a:picLocks noChangeAspect="1"/>
          </p:cNvPicPr>
          <p:nvPr/>
        </p:nvPicPr>
        <p:blipFill rotWithShape="1">
          <a:blip r:embed="rId3" cstate="screen">
            <a:extLst>
              <a:ext uri="{28A0092B-C50C-407E-A947-70E740481C1C}">
                <a14:useLocalDpi xmlns="" xmlns:a14="http://schemas.microsoft.com/office/drawing/2010/main" val="0"/>
              </a:ext>
            </a:extLst>
          </a:blip>
          <a:srcRect/>
          <a:stretch/>
        </p:blipFill>
        <p:spPr>
          <a:xfrm>
            <a:off x="46265" y="1124744"/>
            <a:ext cx="3995937" cy="4536504"/>
          </a:xfrm>
          <a:prstGeom prst="rect">
            <a:avLst/>
          </a:prstGeom>
          <a:ln w="38100">
            <a:solidFill>
              <a:srgbClr val="FFFFFF"/>
            </a:solidFill>
          </a:ln>
        </p:spPr>
      </p:pic>
      <p:sp>
        <p:nvSpPr>
          <p:cNvPr id="12" name="Rectangle 11"/>
          <p:cNvSpPr/>
          <p:nvPr/>
        </p:nvSpPr>
        <p:spPr>
          <a:xfrm>
            <a:off x="0" y="5572140"/>
            <a:ext cx="9144032" cy="130467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829708" y="5598588"/>
            <a:ext cx="1829808" cy="1688063"/>
          </a:xfrm>
          <a:prstGeom prst="rect">
            <a:avLst/>
          </a:prstGeom>
        </p:spPr>
      </p:pic>
      <p:sp>
        <p:nvSpPr>
          <p:cNvPr id="14" name="Rectangle 13"/>
          <p:cNvSpPr/>
          <p:nvPr/>
        </p:nvSpPr>
        <p:spPr>
          <a:xfrm>
            <a:off x="1691712" y="5572140"/>
            <a:ext cx="7452320" cy="131795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200" dirty="0" smtClean="0">
                <a:latin typeface="+mj-lt"/>
              </a:rPr>
              <a:t>139 members received Certificate of Recognition from Dr Yong for completing  100 times 1hour EDP reading   October 9, 2011.  </a:t>
            </a:r>
            <a:r>
              <a:rPr lang="en-US" sz="2200" dirty="0" smtClean="0">
                <a:solidFill>
                  <a:schemeClr val="bg1"/>
                </a:solidFill>
                <a:effectLst>
                  <a:outerShdw blurRad="38100" dist="38100" dir="2700000" algn="tl">
                    <a:srgbClr val="000000">
                      <a:alpha val="43137"/>
                    </a:srgbClr>
                  </a:outerShdw>
                </a:effectLst>
                <a:latin typeface="+mj-lt"/>
                <a:cs typeface="Tahoma" pitchFamily="34" charset="0"/>
              </a:rPr>
              <a:t>Total 100 times 1-h EDP readers is 153</a:t>
            </a:r>
            <a:endParaRPr lang="en-MY" sz="2200" dirty="0">
              <a:latin typeface="+mj-lt"/>
            </a:endParaRPr>
          </a:p>
        </p:txBody>
      </p:sp>
      <p:sp>
        <p:nvSpPr>
          <p:cNvPr id="10" name="Title 1"/>
          <p:cNvSpPr txBox="1">
            <a:spLocks/>
          </p:cNvSpPr>
          <p:nvPr/>
        </p:nvSpPr>
        <p:spPr>
          <a:xfrm>
            <a:off x="285720" y="214290"/>
            <a:ext cx="8643998" cy="571504"/>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PH"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C</a:t>
            </a:r>
            <a:r>
              <a:rPr kumimoji="0" lang="en-PH" sz="3200" b="1" i="0" u="none" strike="noStrike" kern="1200" normalizeH="0" baseline="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ertificate</a:t>
            </a:r>
            <a:r>
              <a:rPr kumimoji="0" lang="en-PH" sz="32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of Recognition by</a:t>
            </a:r>
            <a:r>
              <a:rPr kumimoji="0" lang="en-PH" sz="3200" b="1" i="0" u="none" strike="noStrike" kern="1200" normalizeH="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Regional President</a:t>
            </a:r>
            <a:endParaRPr kumimoji="0" lang="en-PH" sz="32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Tree>
    <p:extLst>
      <p:ext uri="{BB962C8B-B14F-4D97-AF65-F5344CB8AC3E}">
        <p14:creationId xmlns="" xmlns:p14="http://schemas.microsoft.com/office/powerpoint/2010/main" val="3878226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noChangeAspect="1"/>
          </p:cNvPicPr>
          <p:nvPr>
            <p:ph idx="1"/>
          </p:nvPr>
        </p:nvPicPr>
        <p:blipFill rotWithShape="1">
          <a:blip r:embed="rId2" cstate="screen">
            <a:extLst>
              <a:ext uri="{28A0092B-C50C-407E-A947-70E740481C1C}">
                <a14:useLocalDpi xmlns="" xmlns:a14="http://schemas.microsoft.com/office/drawing/2010/main" val="0"/>
              </a:ext>
            </a:extLst>
          </a:blip>
          <a:srcRect/>
          <a:stretch/>
        </p:blipFill>
        <p:spPr>
          <a:xfrm>
            <a:off x="47711" y="712271"/>
            <a:ext cx="9062525" cy="5741065"/>
          </a:xfrm>
        </p:spPr>
      </p:pic>
      <p:sp>
        <p:nvSpPr>
          <p:cNvPr id="5" name="Rectangle 4"/>
          <p:cNvSpPr/>
          <p:nvPr/>
        </p:nvSpPr>
        <p:spPr>
          <a:xfrm>
            <a:off x="0" y="5572140"/>
            <a:ext cx="9144032" cy="130467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829708" y="5598588"/>
            <a:ext cx="1829808" cy="1688063"/>
          </a:xfrm>
          <a:prstGeom prst="rect">
            <a:avLst/>
          </a:prstGeom>
        </p:spPr>
      </p:pic>
      <p:sp>
        <p:nvSpPr>
          <p:cNvPr id="9" name="Rectangle 8"/>
          <p:cNvSpPr/>
          <p:nvPr/>
        </p:nvSpPr>
        <p:spPr>
          <a:xfrm>
            <a:off x="1691712" y="5572140"/>
            <a:ext cx="7452320" cy="131795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n-US" sz="2200" dirty="0" smtClean="0">
                <a:latin typeface="+mj-lt"/>
              </a:rPr>
              <a:t>139 members received Certificate of Recognition from Dr Yong for completing  100 times 1hour EDP reading   October 9, 2011.  </a:t>
            </a:r>
            <a:r>
              <a:rPr lang="en-US" sz="2200" dirty="0" smtClean="0">
                <a:solidFill>
                  <a:schemeClr val="bg1"/>
                </a:solidFill>
                <a:effectLst>
                  <a:outerShdw blurRad="38100" dist="38100" dir="2700000" algn="tl">
                    <a:srgbClr val="000000">
                      <a:alpha val="43137"/>
                    </a:srgbClr>
                  </a:outerShdw>
                </a:effectLst>
                <a:latin typeface="+mj-lt"/>
                <a:cs typeface="Tahoma" pitchFamily="34" charset="0"/>
              </a:rPr>
              <a:t>Total 100 times 1-h EDP readers is 153</a:t>
            </a:r>
            <a:endParaRPr lang="en-MY" sz="2200" dirty="0">
              <a:latin typeface="+mj-lt"/>
            </a:endParaRPr>
          </a:p>
        </p:txBody>
      </p:sp>
      <p:sp>
        <p:nvSpPr>
          <p:cNvPr id="8" name="Title 1"/>
          <p:cNvSpPr txBox="1">
            <a:spLocks/>
          </p:cNvSpPr>
          <p:nvPr/>
        </p:nvSpPr>
        <p:spPr>
          <a:xfrm>
            <a:off x="285720" y="71414"/>
            <a:ext cx="8643998" cy="571504"/>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PH"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C</a:t>
            </a:r>
            <a:r>
              <a:rPr kumimoji="0" lang="en-PH" sz="3200" b="1" i="0" u="none" strike="noStrike" kern="1200" normalizeH="0" baseline="0" noProof="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ertificate</a:t>
            </a:r>
            <a:r>
              <a:rPr kumimoji="0" lang="en-PH" sz="32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of Recognition by</a:t>
            </a:r>
            <a:r>
              <a:rPr kumimoji="0" lang="en-PH" sz="3200" b="1" i="0" u="none" strike="noStrike" kern="1200" normalizeH="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Regional President</a:t>
            </a:r>
            <a:endParaRPr kumimoji="0" lang="en-PH" sz="32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Tree>
    <p:extLst>
      <p:ext uri="{BB962C8B-B14F-4D97-AF65-F5344CB8AC3E}">
        <p14:creationId xmlns="" xmlns:p14="http://schemas.microsoft.com/office/powerpoint/2010/main" val="1330868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print"/>
          <a:srcRect/>
          <a:stretch>
            <a:fillRect/>
          </a:stretch>
        </p:blipFill>
        <p:spPr bwMode="auto">
          <a:xfrm>
            <a:off x="357158" y="428604"/>
            <a:ext cx="8358246" cy="535785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910" y="357166"/>
            <a:ext cx="7358114" cy="642942"/>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3200" b="1" cap="none" dirty="0" smtClean="0">
                <a:ln w="10541" cmpd="sng">
                  <a:solidFill>
                    <a:schemeClr val="accent1">
                      <a:shade val="88000"/>
                      <a:satMod val="110000"/>
                    </a:schemeClr>
                  </a:solidFill>
                  <a:prstDash val="solid"/>
                </a:ln>
                <a:solidFill>
                  <a:sysClr val="windowText" lastClr="000000"/>
                </a:solidFill>
                <a:effectLst/>
                <a:latin typeface="+mj-lt"/>
              </a:rPr>
              <a:t>HOON DOK CULTURE IN TAIWAN</a:t>
            </a:r>
            <a:endParaRPr lang="en-US" sz="3200" b="1" cap="none" dirty="0">
              <a:ln w="10541" cmpd="sng">
                <a:solidFill>
                  <a:schemeClr val="accent1">
                    <a:shade val="88000"/>
                    <a:satMod val="110000"/>
                  </a:schemeClr>
                </a:solidFill>
                <a:prstDash val="solid"/>
              </a:ln>
              <a:solidFill>
                <a:sysClr val="windowText" lastClr="000000"/>
              </a:solidFill>
              <a:effectLst/>
              <a:latin typeface="+mj-lt"/>
            </a:endParaRPr>
          </a:p>
        </p:txBody>
      </p:sp>
      <p:sp>
        <p:nvSpPr>
          <p:cNvPr id="8" name="Content Placeholder 7"/>
          <p:cNvSpPr>
            <a:spLocks noGrp="1"/>
          </p:cNvSpPr>
          <p:nvPr>
            <p:ph idx="1"/>
          </p:nvPr>
        </p:nvSpPr>
        <p:spPr>
          <a:xfrm>
            <a:off x="428596" y="1214422"/>
            <a:ext cx="8572560" cy="4525963"/>
          </a:xfrm>
        </p:spPr>
        <p:txBody>
          <a:bodyPr>
            <a:noAutofit/>
          </a:bodyPr>
          <a:lstStyle/>
          <a:p>
            <a:pPr>
              <a:buNone/>
            </a:pPr>
            <a:r>
              <a:rPr lang="en-US" sz="2000" dirty="0" smtClean="0"/>
              <a:t>	</a:t>
            </a:r>
            <a:r>
              <a:rPr lang="en-US" sz="2000" b="1" dirty="0" smtClean="0">
                <a:latin typeface="Arial Black" pitchFamily="34" charset="0"/>
              </a:rPr>
              <a:t>The strategy to promote Hoon Dok culture is as follows:</a:t>
            </a:r>
          </a:p>
          <a:p>
            <a:pPr>
              <a:buNone/>
            </a:pPr>
            <a:r>
              <a:rPr lang="en-US" sz="1800" b="1" dirty="0" smtClean="0">
                <a:latin typeface="Arial Black" pitchFamily="34" charset="0"/>
              </a:rPr>
              <a:t> 	</a:t>
            </a:r>
            <a:r>
              <a:rPr lang="en-US" sz="2000" b="1" dirty="0" smtClean="0">
                <a:latin typeface="Arial Black" pitchFamily="34" charset="0"/>
              </a:rPr>
              <a:t>a)  Promote EDP Reading among the Blessed Central</a:t>
            </a:r>
          </a:p>
          <a:p>
            <a:pPr>
              <a:buNone/>
            </a:pPr>
            <a:r>
              <a:rPr lang="en-US" sz="2000" b="1" dirty="0" smtClean="0">
                <a:latin typeface="Arial Black" pitchFamily="34" charset="0"/>
              </a:rPr>
              <a:t>          Families </a:t>
            </a:r>
          </a:p>
          <a:p>
            <a:pPr>
              <a:buNone/>
            </a:pPr>
            <a:r>
              <a:rPr lang="en-US" sz="2000" b="1" dirty="0" smtClean="0">
                <a:latin typeface="Arial Black" pitchFamily="34" charset="0"/>
              </a:rPr>
              <a:t>	b)  Giving monetary awards for 2</a:t>
            </a:r>
            <a:r>
              <a:rPr lang="en-US" sz="2000" b="1" baseline="30000" dirty="0" smtClean="0">
                <a:latin typeface="Arial Black" pitchFamily="34" charset="0"/>
              </a:rPr>
              <a:t>nd</a:t>
            </a:r>
            <a:r>
              <a:rPr lang="en-US" sz="2000" b="1" dirty="0" smtClean="0">
                <a:latin typeface="Arial Black" pitchFamily="34" charset="0"/>
              </a:rPr>
              <a:t> generations who </a:t>
            </a:r>
          </a:p>
          <a:p>
            <a:pPr>
              <a:buNone/>
            </a:pPr>
            <a:r>
              <a:rPr lang="en-US" sz="2000" b="1" dirty="0" smtClean="0">
                <a:latin typeface="Arial Black" pitchFamily="34" charset="0"/>
              </a:rPr>
              <a:t>         accomplish the 100-time EDP reading conditions 	(NT 1000 or 35 USD)</a:t>
            </a:r>
          </a:p>
          <a:p>
            <a:pPr>
              <a:buNone/>
            </a:pPr>
            <a:r>
              <a:rPr lang="en-US" sz="2000" b="1" dirty="0" smtClean="0">
                <a:latin typeface="Arial Black" pitchFamily="34" charset="0"/>
              </a:rPr>
              <a:t>	c)  Include 1-hour EDP session in 2</a:t>
            </a:r>
            <a:r>
              <a:rPr lang="en-US" sz="2000" b="1" baseline="30000" dirty="0" smtClean="0">
                <a:latin typeface="Arial Black" pitchFamily="34" charset="0"/>
              </a:rPr>
              <a:t>nd</a:t>
            </a:r>
            <a:r>
              <a:rPr lang="en-US" sz="2000" b="1" dirty="0" smtClean="0">
                <a:latin typeface="Arial Black" pitchFamily="34" charset="0"/>
              </a:rPr>
              <a:t> generation</a:t>
            </a:r>
          </a:p>
          <a:p>
            <a:pPr>
              <a:buNone/>
            </a:pPr>
            <a:r>
              <a:rPr lang="en-US" sz="2000" b="1" dirty="0" smtClean="0">
                <a:latin typeface="Arial Black" pitchFamily="34" charset="0"/>
              </a:rPr>
              <a:t>	      workshops </a:t>
            </a:r>
          </a:p>
          <a:p>
            <a:pPr>
              <a:buNone/>
            </a:pPr>
            <a:r>
              <a:rPr lang="en-US" sz="2000" b="1" dirty="0" smtClean="0">
                <a:latin typeface="Arial Black" pitchFamily="34" charset="0"/>
              </a:rPr>
              <a:t>	d) Include Hoon </a:t>
            </a:r>
            <a:r>
              <a:rPr lang="en-US" sz="2000" b="1" dirty="0" err="1" smtClean="0">
                <a:latin typeface="Arial Black" pitchFamily="34" charset="0"/>
              </a:rPr>
              <a:t>Dok</a:t>
            </a:r>
            <a:r>
              <a:rPr lang="en-US" sz="2000" b="1" dirty="0" smtClean="0">
                <a:latin typeface="Arial Black" pitchFamily="34" charset="0"/>
              </a:rPr>
              <a:t> content in the Sunday school </a:t>
            </a:r>
          </a:p>
          <a:p>
            <a:pPr>
              <a:buNone/>
            </a:pPr>
            <a:r>
              <a:rPr lang="en-US" sz="2000" b="1" dirty="0" smtClean="0">
                <a:latin typeface="Arial Black" pitchFamily="34" charset="0"/>
              </a:rPr>
              <a:t>          programs    </a:t>
            </a:r>
          </a:p>
          <a:p>
            <a:pPr>
              <a:buNone/>
            </a:pPr>
            <a:r>
              <a:rPr lang="en-US" sz="2000" b="1" dirty="0" smtClean="0">
                <a:latin typeface="Arial Black" pitchFamily="34" charset="0"/>
              </a:rPr>
              <a:t>	e) Encourage members to write good testimonies  </a:t>
            </a:r>
          </a:p>
          <a:p>
            <a:pPr>
              <a:buNone/>
            </a:pPr>
            <a:r>
              <a:rPr lang="en-US" sz="2000" b="1" dirty="0" smtClean="0">
                <a:latin typeface="Arial Black" pitchFamily="34" charset="0"/>
              </a:rPr>
              <a:t>         pertaining to the grace of EDP reading and spread </a:t>
            </a:r>
          </a:p>
          <a:p>
            <a:pPr>
              <a:buNone/>
            </a:pPr>
            <a:r>
              <a:rPr lang="en-US" sz="2000" b="1" dirty="0" smtClean="0">
                <a:latin typeface="Arial Black" pitchFamily="34" charset="0"/>
              </a:rPr>
              <a:t>        them nationwide. </a:t>
            </a:r>
          </a:p>
          <a:p>
            <a:pPr>
              <a:buNone/>
            </a:pPr>
            <a:r>
              <a:rPr lang="en-US" sz="2000" b="1" dirty="0" smtClean="0">
                <a:latin typeface="Arial Black" pitchFamily="34" charset="0"/>
              </a:rPr>
              <a:t>	 </a:t>
            </a:r>
            <a:endParaRPr lang="en-US" sz="1800" b="1" dirty="0" smtClean="0">
              <a:latin typeface="Arial Black" pitchFamily="34" charset="0"/>
            </a:endParaRPr>
          </a:p>
          <a:p>
            <a:endParaRPr lang="th-TH"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285720" y="500042"/>
            <a:ext cx="8572560" cy="521497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 xmlns:a14="http://schemas.microsoft.com/office/drawing/2010/main" val="0"/>
              </a:ext>
            </a:extLst>
          </a:blip>
          <a:srcRect l="897" t="-1260" r="897" b="-230"/>
          <a:stretch/>
        </p:blipFill>
        <p:spPr>
          <a:xfrm>
            <a:off x="714348" y="428604"/>
            <a:ext cx="7964016" cy="6143644"/>
          </a:xfrm>
          <a:prstGeom prst="rect">
            <a:avLst/>
          </a:prstGeom>
          <a:ln>
            <a:noFill/>
          </a:ln>
          <a:effectLst>
            <a:softEdge rad="112500"/>
          </a:effectLst>
        </p:spPr>
      </p:pic>
      <p:sp>
        <p:nvSpPr>
          <p:cNvPr id="7" name="Down Ribbon 6"/>
          <p:cNvSpPr/>
          <p:nvPr/>
        </p:nvSpPr>
        <p:spPr>
          <a:xfrm>
            <a:off x="1428728" y="2428868"/>
            <a:ext cx="7056784" cy="864096"/>
          </a:xfrm>
          <a:prstGeom prst="ribbon">
            <a:avLst>
              <a:gd name="adj1" fmla="val 8043"/>
              <a:gd name="adj2" fmla="val 75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a:solidFill>
              <a:srgbClr val="FFC000"/>
            </a:solidFill>
          </a:ln>
          <a:effectLst>
            <a:outerShdw blurRad="50800" dist="38100" algn="l"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latin typeface="Goudy Old Style" pitchFamily="18" charset="0"/>
              </a:rPr>
              <a:t>TESTIMONIES</a:t>
            </a:r>
            <a:endParaRPr lang="en-US" sz="3200" b="1" i="1" dirty="0">
              <a:solidFill>
                <a:schemeClr val="tx1"/>
              </a:solidFill>
              <a:latin typeface="Goudy Old Style" pitchFamily="18" charset="0"/>
            </a:endParaRPr>
          </a:p>
        </p:txBody>
      </p:sp>
    </p:spTree>
    <p:extLst>
      <p:ext uri="{BB962C8B-B14F-4D97-AF65-F5344CB8AC3E}">
        <p14:creationId xmlns="" xmlns:p14="http://schemas.microsoft.com/office/powerpoint/2010/main" val="1910140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14282" y="500042"/>
            <a:ext cx="8571264" cy="6643734"/>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thaiDist"/>
            <a:endParaRPr lang="en-US" sz="2400" dirty="0"/>
          </a:p>
        </p:txBody>
      </p:sp>
      <p:sp>
        <p:nvSpPr>
          <p:cNvPr id="10" name="Title 1"/>
          <p:cNvSpPr>
            <a:spLocks noGrp="1"/>
          </p:cNvSpPr>
          <p:nvPr/>
        </p:nvSpPr>
        <p:spPr>
          <a:xfrm>
            <a:off x="1507632" y="170876"/>
            <a:ext cx="5636136"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9" name="Rectangle 8"/>
          <p:cNvSpPr/>
          <p:nvPr/>
        </p:nvSpPr>
        <p:spPr>
          <a:xfrm>
            <a:off x="2071670" y="428604"/>
            <a:ext cx="3892669" cy="523220"/>
          </a:xfrm>
          <a:prstGeom prst="rect">
            <a:avLst/>
          </a:prstGeom>
        </p:spPr>
        <p:txBody>
          <a:bodyPr wrap="none">
            <a:spAutoFit/>
          </a:bodyPr>
          <a:lstStyle/>
          <a:p>
            <a:r>
              <a:rPr lang="en-US" altLang="zh-TW" sz="2800" b="1" dirty="0" smtClean="0">
                <a:latin typeface="+mj-lt"/>
              </a:rPr>
              <a:t>JOSHUA JOSOL (Filipino)</a:t>
            </a:r>
            <a:endParaRPr lang="th-TH" sz="2800" b="1" dirty="0">
              <a:latin typeface="+mj-lt"/>
            </a:endParaRPr>
          </a:p>
        </p:txBody>
      </p:sp>
      <p:sp>
        <p:nvSpPr>
          <p:cNvPr id="55297" name="Rectangle 1"/>
          <p:cNvSpPr>
            <a:spLocks noChangeArrowheads="1"/>
          </p:cNvSpPr>
          <p:nvPr/>
        </p:nvSpPr>
        <p:spPr bwMode="auto">
          <a:xfrm>
            <a:off x="785786" y="1444125"/>
            <a:ext cx="757242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i="1" dirty="0" smtClean="0">
                <a:latin typeface="+mj-lt"/>
              </a:rPr>
              <a:t>     I started reading 1-hour EDP beginning of May 2011 and</a:t>
            </a:r>
          </a:p>
          <a:p>
            <a:r>
              <a:rPr lang="en-US" i="1" dirty="0" smtClean="0">
                <a:latin typeface="+mj-lt"/>
              </a:rPr>
              <a:t> completed 100 times on June 3, 2011. From the start I was </a:t>
            </a:r>
          </a:p>
          <a:p>
            <a:r>
              <a:rPr lang="en-US" i="1" dirty="0" smtClean="0">
                <a:latin typeface="+mj-lt"/>
              </a:rPr>
              <a:t>thinking that reading the 1-hour EDP 100 times would take me 3 months because of the astigmatism problem of my eyes. But miracles happened as I determined to finish reading it in a month, my eye problem had gone. Thanks to the great healing power of God. I could even read without stopping, straight 10 rounds in one day to be able to finish the goal of 100 times within just a month.</a:t>
            </a:r>
            <a:r>
              <a:rPr lang="en-US" altLang="ko-KR" i="1" dirty="0" smtClean="0">
                <a:latin typeface="+mj-lt"/>
              </a:rPr>
              <a:t> Truly God's word  is God's love and blessings for me. I was so intoxicated and falling in love reading the Divine Principle that no time is wasted every single day. My wife has been my model and the source of inspiration because she always finishes ahead of me.  </a:t>
            </a:r>
          </a:p>
          <a:p>
            <a:endParaRPr lang="ko-KR" altLang="ko-KR" i="1" dirty="0" smtClean="0">
              <a:latin typeface="+mj-lt"/>
            </a:endParaRPr>
          </a:p>
          <a:p>
            <a:r>
              <a:rPr lang="en-US" altLang="ko-KR" i="1" dirty="0" smtClean="0">
                <a:latin typeface="+mj-lt"/>
              </a:rPr>
              <a:t>     My 3 children are following our example and my twin boys have completed 100 times 1-hour EDP and my girl is about to finish. I am grateful to Dr. Yong for all the encouragement and motivation for good experiences at each level of victory to embody the Divine Principle and receive the true love of God and True Parents</a:t>
            </a:r>
            <a:r>
              <a:rPr lang="en-US" altLang="ko-KR" sz="1600" i="1" dirty="0" smtClean="0">
                <a:latin typeface="+mj-lt"/>
              </a:rPr>
              <a:t>.</a:t>
            </a:r>
            <a:endParaRPr lang="ko-KR" altLang="ko-KR" sz="1600" i="1" dirty="0" smtClean="0">
              <a:latin typeface="+mj-lt"/>
            </a:endParaRPr>
          </a:p>
          <a:p>
            <a:endParaRPr lang="en-US" i="1" dirty="0" smtClean="0"/>
          </a:p>
          <a:p>
            <a:endParaRPr lang="en-US" i="1" dirty="0" smtClean="0"/>
          </a:p>
          <a:p>
            <a:r>
              <a:rPr lang="en-US" i="1" dirty="0" smtClean="0"/>
              <a:t> </a:t>
            </a:r>
          </a:p>
          <a:p>
            <a:endParaRPr lang="en-US" i="1" dirty="0" smtClean="0"/>
          </a:p>
          <a:p>
            <a:endParaRPr lang="en-US" dirty="0"/>
          </a:p>
        </p:txBody>
      </p:sp>
      <p:pic>
        <p:nvPicPr>
          <p:cNvPr id="7" name="Picture 6" descr="38738_109296332459151_100001363546059_70341_6249405_n.jpg"/>
          <p:cNvPicPr>
            <a:picLocks noChangeAspect="1"/>
          </p:cNvPicPr>
          <p:nvPr/>
        </p:nvPicPr>
        <p:blipFill>
          <a:blip r:embed="rId2" cstate="screen"/>
          <a:stretch>
            <a:fillRect/>
          </a:stretch>
        </p:blipFill>
        <p:spPr>
          <a:xfrm>
            <a:off x="6357950" y="357166"/>
            <a:ext cx="2523008" cy="1714512"/>
          </a:xfrm>
          <a:prstGeom prst="ellipse">
            <a:avLst/>
          </a:prstGeom>
          <a:ln>
            <a:noFill/>
          </a:ln>
          <a:effectLst>
            <a:softEdge rad="112500"/>
          </a:effectLst>
        </p:spPr>
      </p:pic>
    </p:spTree>
    <p:extLst>
      <p:ext uri="{BB962C8B-B14F-4D97-AF65-F5344CB8AC3E}">
        <p14:creationId xmlns="" xmlns:p14="http://schemas.microsoft.com/office/powerpoint/2010/main" val="1298231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14282" y="500042"/>
            <a:ext cx="8571264" cy="6643734"/>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thaiDist"/>
            <a:endParaRPr lang="en-US" sz="2400" dirty="0"/>
          </a:p>
        </p:txBody>
      </p:sp>
      <p:pic>
        <p:nvPicPr>
          <p:cNvPr id="8" name="Content Placeholder 3" descr="IMG_0476.JPG"/>
          <p:cNvPicPr/>
          <p:nvPr/>
        </p:nvPicPr>
        <p:blipFill rotWithShape="1">
          <a:blip r:embed="rId2" cstate="screen">
            <a:extLst>
              <a:ext uri="{28A0092B-C50C-407E-A947-70E740481C1C}">
                <a14:useLocalDpi xmlns="" xmlns:a14="http://schemas.microsoft.com/office/drawing/2010/main" val="0"/>
              </a:ext>
            </a:extLst>
          </a:blip>
          <a:srcRect/>
          <a:stretch/>
        </p:blipFill>
        <p:spPr bwMode="auto">
          <a:xfrm>
            <a:off x="7072330" y="0"/>
            <a:ext cx="1928826" cy="2214554"/>
          </a:xfrm>
          <a:prstGeom prst="ellipse">
            <a:avLst/>
          </a:prstGeom>
          <a:ln>
            <a:noFill/>
          </a:ln>
          <a:effectLst>
            <a:softEdge rad="112500"/>
          </a:effectLst>
          <a:extLst>
            <a:ext uri="{53640926-AAD7-44D8-BBD7-CCE9431645EC}">
              <a14:shadowObscured xmlns="" xmlns:a14="http://schemas.microsoft.com/office/drawing/2010/main"/>
            </a:ext>
          </a:extLst>
        </p:spPr>
      </p:pic>
      <p:sp>
        <p:nvSpPr>
          <p:cNvPr id="10" name="Title 1"/>
          <p:cNvSpPr>
            <a:spLocks noGrp="1"/>
          </p:cNvSpPr>
          <p:nvPr/>
        </p:nvSpPr>
        <p:spPr>
          <a:xfrm>
            <a:off x="1507632" y="170876"/>
            <a:ext cx="5636136"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9" name="Rectangle 8"/>
          <p:cNvSpPr/>
          <p:nvPr/>
        </p:nvSpPr>
        <p:spPr>
          <a:xfrm>
            <a:off x="1785918" y="428604"/>
            <a:ext cx="4843121" cy="523220"/>
          </a:xfrm>
          <a:prstGeom prst="rect">
            <a:avLst/>
          </a:prstGeom>
        </p:spPr>
        <p:txBody>
          <a:bodyPr wrap="none">
            <a:spAutoFit/>
          </a:bodyPr>
          <a:lstStyle/>
          <a:p>
            <a:r>
              <a:rPr lang="en-US" altLang="zh-TW" sz="2800" b="1" dirty="0" smtClean="0">
                <a:latin typeface="+mj-lt"/>
              </a:rPr>
              <a:t>RONNIE  RODRIGUEZ (Filipino)</a:t>
            </a:r>
            <a:endParaRPr lang="th-TH" sz="2800" b="1" dirty="0">
              <a:latin typeface="+mj-lt"/>
            </a:endParaRPr>
          </a:p>
        </p:txBody>
      </p:sp>
      <p:sp>
        <p:nvSpPr>
          <p:cNvPr id="55297" name="Rectangle 1"/>
          <p:cNvSpPr>
            <a:spLocks noChangeArrowheads="1"/>
          </p:cNvSpPr>
          <p:nvPr/>
        </p:nvSpPr>
        <p:spPr bwMode="auto">
          <a:xfrm>
            <a:off x="928662" y="1292990"/>
            <a:ext cx="757242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b="0" i="1" u="none" strike="noStrike" cap="none" normalizeH="0" baseline="0" dirty="0" smtClean="0">
                <a:ln>
                  <a:noFill/>
                </a:ln>
                <a:solidFill>
                  <a:schemeClr val="tx1"/>
                </a:solidFill>
                <a:effectLst/>
                <a:latin typeface="+mj-lt"/>
                <a:ea typeface="Times New Roman" pitchFamily="18" charset="0"/>
                <a:cs typeface="Cordia New" pitchFamily="34" charset="-34"/>
              </a:rPr>
              <a:t> I read 1-hour EDP at the office, in the classroom, while washing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b="0" i="1" u="none" strike="noStrike" cap="none" normalizeH="0" baseline="0" dirty="0" smtClean="0">
                <a:ln>
                  <a:noFill/>
                </a:ln>
                <a:solidFill>
                  <a:schemeClr val="tx1"/>
                </a:solidFill>
                <a:effectLst/>
                <a:latin typeface="+mj-lt"/>
                <a:ea typeface="Times New Roman" pitchFamily="18" charset="0"/>
                <a:cs typeface="Cordia New" pitchFamily="34" charset="-34"/>
              </a:rPr>
              <a:t>plates, In the car during traffic jam, after teaching in the school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b="0" i="1" u="none" strike="noStrike" cap="none" normalizeH="0" baseline="0" dirty="0" smtClean="0">
                <a:ln>
                  <a:noFill/>
                </a:ln>
                <a:solidFill>
                  <a:schemeClr val="tx1"/>
                </a:solidFill>
                <a:effectLst/>
                <a:latin typeface="+mj-lt"/>
                <a:ea typeface="Times New Roman" pitchFamily="18" charset="0"/>
                <a:cs typeface="Cordia New" pitchFamily="34" charset="-34"/>
              </a:rPr>
              <a:t>and during Hoon Dok time.  My time became more fruitful when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b="0" i="1" u="none" strike="noStrike" cap="none" normalizeH="0" baseline="0" dirty="0" smtClean="0">
                <a:ln>
                  <a:noFill/>
                </a:ln>
                <a:solidFill>
                  <a:schemeClr val="tx1"/>
                </a:solidFill>
                <a:effectLst/>
                <a:latin typeface="+mj-lt"/>
                <a:ea typeface="Times New Roman" pitchFamily="18" charset="0"/>
                <a:cs typeface="Cordia New" pitchFamily="34" charset="-34"/>
              </a:rPr>
              <a:t>I am serious to follow the reading condition.  I dream about True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b="0" i="1" u="none" strike="noStrike" cap="none" normalizeH="0" baseline="0" dirty="0" smtClean="0">
                <a:ln>
                  <a:noFill/>
                </a:ln>
                <a:solidFill>
                  <a:schemeClr val="tx1"/>
                </a:solidFill>
                <a:effectLst/>
                <a:latin typeface="+mj-lt"/>
                <a:ea typeface="Times New Roman" pitchFamily="18" charset="0"/>
                <a:cs typeface="Cordia New" pitchFamily="34" charset="-34"/>
              </a:rPr>
              <a:t>Parents very often</a:t>
            </a:r>
            <a:r>
              <a:rPr kumimoji="0" lang="en-US" altLang="ko-KR" b="0" i="1" u="none" strike="noStrike" cap="none" normalizeH="0" dirty="0" smtClean="0">
                <a:ln>
                  <a:noFill/>
                </a:ln>
                <a:solidFill>
                  <a:schemeClr val="tx1"/>
                </a:solidFill>
                <a:effectLst/>
                <a:latin typeface="+mj-lt"/>
                <a:ea typeface="Times New Roman" pitchFamily="18" charset="0"/>
                <a:cs typeface="Cordia New" pitchFamily="34" charset="-34"/>
              </a:rPr>
              <a:t> and </a:t>
            </a:r>
            <a:r>
              <a:rPr kumimoji="0" lang="en-US" altLang="ko-KR" b="0" i="1" u="none" strike="noStrike" cap="none" normalizeH="0" baseline="0" dirty="0" smtClean="0">
                <a:ln>
                  <a:noFill/>
                </a:ln>
                <a:solidFill>
                  <a:schemeClr val="tx1"/>
                </a:solidFill>
                <a:effectLst/>
                <a:latin typeface="+mj-lt"/>
                <a:ea typeface="Times New Roman" pitchFamily="18" charset="0"/>
                <a:cs typeface="Cordia New" pitchFamily="34" charset="-34"/>
              </a:rPr>
              <a:t>I experienced many miracles in my life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chemeClr val="tx1"/>
              </a:solidFill>
              <a:effectLst/>
              <a:latin typeface="+mj-lt"/>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b="1" i="1" u="none" strike="noStrike" cap="none" normalizeH="0" baseline="0" dirty="0" smtClean="0">
                <a:ln>
                  <a:noFill/>
                </a:ln>
                <a:solidFill>
                  <a:schemeClr val="tx1"/>
                </a:solidFill>
                <a:effectLst/>
                <a:latin typeface="+mj-lt"/>
                <a:ea typeface="Times New Roman" pitchFamily="18" charset="0"/>
                <a:cs typeface="Cordia New" pitchFamily="34" charset="-34"/>
              </a:rPr>
              <a:t>First Miracle:</a:t>
            </a:r>
            <a:r>
              <a:rPr kumimoji="0" lang="en-US" altLang="ko-KR" b="0" i="1" u="none" strike="noStrike" cap="none" normalizeH="0" baseline="0" dirty="0" smtClean="0">
                <a:ln>
                  <a:noFill/>
                </a:ln>
                <a:solidFill>
                  <a:schemeClr val="tx1"/>
                </a:solidFill>
                <a:effectLst/>
                <a:latin typeface="+mj-lt"/>
                <a:ea typeface="Times New Roman" pitchFamily="18" charset="0"/>
                <a:cs typeface="Cordia New" pitchFamily="34" charset="-34"/>
              </a:rPr>
              <a:t>  When I </a:t>
            </a:r>
            <a:r>
              <a:rPr lang="en-US" altLang="ko-KR" i="1" dirty="0" smtClean="0">
                <a:latin typeface="+mj-lt"/>
                <a:ea typeface="Times New Roman" pitchFamily="18" charset="0"/>
                <a:cs typeface="Cordia New" pitchFamily="34" charset="-34"/>
              </a:rPr>
              <a:t>completed </a:t>
            </a:r>
            <a:r>
              <a:rPr kumimoji="0" lang="en-US" altLang="ko-KR" b="0" i="1" u="none" strike="noStrike" cap="none" normalizeH="0" baseline="0" dirty="0" smtClean="0">
                <a:ln>
                  <a:noFill/>
                </a:ln>
                <a:solidFill>
                  <a:schemeClr val="tx1"/>
                </a:solidFill>
                <a:effectLst/>
                <a:latin typeface="+mj-lt"/>
                <a:ea typeface="Times New Roman" pitchFamily="18" charset="0"/>
                <a:cs typeface="Cordia New" pitchFamily="34" charset="-34"/>
              </a:rPr>
              <a:t>exactly at 40</a:t>
            </a:r>
            <a:r>
              <a:rPr kumimoji="0" lang="en-US" altLang="ko-KR" b="0" i="1" u="none" strike="noStrike" cap="none" normalizeH="0" baseline="30000" dirty="0" smtClean="0">
                <a:ln>
                  <a:noFill/>
                </a:ln>
                <a:solidFill>
                  <a:schemeClr val="tx1"/>
                </a:solidFill>
                <a:effectLst/>
                <a:latin typeface="+mj-lt"/>
                <a:ea typeface="Times New Roman" pitchFamily="18" charset="0"/>
                <a:cs typeface="Cordia New" pitchFamily="34" charset="-34"/>
              </a:rPr>
              <a:t>th</a:t>
            </a:r>
            <a:r>
              <a:rPr kumimoji="0" lang="en-US" altLang="ko-KR" b="0" i="1" u="none" strike="noStrike" cap="none" normalizeH="0" baseline="0" dirty="0" smtClean="0">
                <a:ln>
                  <a:noFill/>
                </a:ln>
                <a:solidFill>
                  <a:schemeClr val="tx1"/>
                </a:solidFill>
                <a:effectLst/>
                <a:latin typeface="+mj-lt"/>
                <a:ea typeface="Times New Roman" pitchFamily="18" charset="0"/>
                <a:cs typeface="Cordia New" pitchFamily="34" charset="-34"/>
              </a:rPr>
              <a:t> times reading, my co- teachers approached me saying, “Teacher Ronnie! Why haven’t you finish reading that book? You have been reading this book for 2 months already?”  I asked why?  She said, “I want to read that book”.  She wanted to know the author of the book. I gave her Father’s Autobiography.  She finished reading the book within a day. One afternoon, she said to me that Father looks like Jesus. It surprised me as she had not even attended any workshop.  She proclaimed also, “Rev. Sun Myung Moon is the Messiah! He is the savior of our time” Upon hearing this, other 3 teachers in the schools also asked me for True Parents’ photo to be put in their wallet. I gave each of them a pocket-size True Parents photo.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b="0" i="0" u="none" strike="noStrike" cap="none" normalizeH="0" baseline="0" dirty="0" smtClean="0">
              <a:ln>
                <a:noFill/>
              </a:ln>
              <a:solidFill>
                <a:schemeClr val="tx1"/>
              </a:solidFill>
              <a:effectLst/>
              <a:latin typeface="+mj-lt"/>
              <a:cs typeface="Angsana New" pitchFamily="18" charset="-34"/>
            </a:endParaRPr>
          </a:p>
        </p:txBody>
      </p:sp>
    </p:spTree>
    <p:extLst>
      <p:ext uri="{BB962C8B-B14F-4D97-AF65-F5344CB8AC3E}">
        <p14:creationId xmlns="" xmlns:p14="http://schemas.microsoft.com/office/powerpoint/2010/main" val="12982312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14282" y="714356"/>
            <a:ext cx="8571264" cy="6429420"/>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thaiDist"/>
            <a:endParaRPr lang="en-US" sz="2400" dirty="0"/>
          </a:p>
        </p:txBody>
      </p:sp>
      <p:sp>
        <p:nvSpPr>
          <p:cNvPr id="55297" name="Rectangle 1"/>
          <p:cNvSpPr>
            <a:spLocks noChangeArrowheads="1"/>
          </p:cNvSpPr>
          <p:nvPr/>
        </p:nvSpPr>
        <p:spPr bwMode="auto">
          <a:xfrm>
            <a:off x="857224" y="1734256"/>
            <a:ext cx="7143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2000" b="0" i="1" u="none" strike="noStrike" cap="none" normalizeH="0" baseline="0" dirty="0" smtClean="0">
                <a:ln>
                  <a:noFill/>
                </a:ln>
                <a:solidFill>
                  <a:schemeClr val="tx1"/>
                </a:solidFill>
                <a:effectLst/>
                <a:latin typeface="Cambria" pitchFamily="18" charset="0"/>
                <a:ea typeface="Times New Roman" pitchFamily="18" charset="0"/>
                <a:cs typeface="Cordia New" pitchFamily="34" charset="-34"/>
              </a:rPr>
              <a:t> </a:t>
            </a:r>
            <a:r>
              <a:rPr kumimoji="0" lang="en-US" altLang="ko-KR" sz="2000" b="1" i="1" u="none" strike="noStrike" cap="none" normalizeH="0" baseline="0" dirty="0" smtClean="0">
                <a:ln>
                  <a:noFill/>
                </a:ln>
                <a:solidFill>
                  <a:schemeClr val="tx1"/>
                </a:solidFill>
                <a:effectLst/>
                <a:latin typeface="+mj-lt"/>
                <a:ea typeface="Times New Roman" pitchFamily="18" charset="0"/>
                <a:cs typeface="Cordia New" pitchFamily="34" charset="-34"/>
              </a:rPr>
              <a:t>Second miracle: </a:t>
            </a:r>
            <a:r>
              <a:rPr kumimoji="0" lang="en-US" altLang="ko-KR" sz="2000" b="0" i="1" u="none" strike="noStrike" cap="none" normalizeH="0" baseline="0" dirty="0" smtClean="0">
                <a:ln>
                  <a:noFill/>
                </a:ln>
                <a:solidFill>
                  <a:schemeClr val="tx1"/>
                </a:solidFill>
                <a:effectLst/>
                <a:latin typeface="+mj-lt"/>
                <a:ea typeface="Times New Roman" pitchFamily="18" charset="0"/>
                <a:cs typeface="Cordia New" pitchFamily="34" charset="-34"/>
              </a:rPr>
              <a:t>On Oct. 16, 2011, while I was reading 1-hour EDP for the 70 times, I was reunited with my high school mate again after 14 years.  She came to Thailand from Philippines and was interested in our movement. She has a positive view and understanding about our movement. After giving her the 16 chapters of DP lecture, she accepted Father is the Messiah and witnessed to her son. She testified many good things happening to her after started reading DP.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2000" b="0" i="1" u="none" strike="noStrike" cap="none" normalizeH="0" baseline="0" dirty="0" smtClean="0">
                <a:ln>
                  <a:noFill/>
                </a:ln>
                <a:solidFill>
                  <a:schemeClr val="tx1"/>
                </a:solidFill>
                <a:effectLst/>
                <a:latin typeface="+mj-lt"/>
                <a:ea typeface="Times New Roman" pitchFamily="18" charset="0"/>
                <a:cs typeface="Cordia New" pitchFamily="34" charset="-34"/>
              </a:rPr>
              <a:t> </a:t>
            </a:r>
            <a:endParaRPr kumimoji="0" lang="en-US" altLang="ko-KR" sz="1100" b="0" i="0" u="none" strike="noStrike" cap="none" normalizeH="0" baseline="0" dirty="0" smtClean="0">
              <a:ln>
                <a:noFill/>
              </a:ln>
              <a:solidFill>
                <a:schemeClr val="tx1"/>
              </a:solidFill>
              <a:effectLst/>
              <a:latin typeface="+mj-lt"/>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1" i="1" u="none" strike="noStrike" cap="none" normalizeH="0" baseline="0" dirty="0" smtClean="0">
                <a:ln>
                  <a:noFill/>
                </a:ln>
                <a:solidFill>
                  <a:schemeClr val="tx1"/>
                </a:solidFill>
                <a:effectLst/>
                <a:latin typeface="+mj-lt"/>
                <a:ea typeface="Times New Roman" pitchFamily="18" charset="0"/>
                <a:cs typeface="Cordia New" pitchFamily="34" charset="-34"/>
              </a:rPr>
              <a:t>Third miracle: </a:t>
            </a:r>
            <a:r>
              <a:rPr kumimoji="0" lang="en-US" altLang="ko-KR" sz="2000" b="0" i="1" u="none" strike="noStrike" cap="none" normalizeH="0" baseline="0" dirty="0" smtClean="0">
                <a:ln>
                  <a:noFill/>
                </a:ln>
                <a:solidFill>
                  <a:schemeClr val="tx1"/>
                </a:solidFill>
                <a:effectLst/>
                <a:latin typeface="+mj-lt"/>
                <a:ea typeface="Times New Roman" pitchFamily="18" charset="0"/>
                <a:cs typeface="Cordia New" pitchFamily="34" charset="-34"/>
              </a:rPr>
              <a:t>As I continued reading even though I am busy with my job, my children, and teaching in the school, I won lottery 4 times and paid all for my ancestors liberation and blessing. My financial situation is getting better and I am also offering help to others who are in need.   </a:t>
            </a:r>
            <a:endParaRPr kumimoji="0" lang="en-US" altLang="ko-KR" sz="4400" b="0" i="0" u="none" strike="noStrike" cap="none" normalizeH="0" baseline="0" dirty="0" smtClean="0">
              <a:ln>
                <a:noFill/>
              </a:ln>
              <a:solidFill>
                <a:schemeClr val="tx1"/>
              </a:solidFill>
              <a:effectLst/>
              <a:latin typeface="+mj-lt"/>
              <a:cs typeface="Angsana New" pitchFamily="18" charset="-34"/>
            </a:endParaRPr>
          </a:p>
        </p:txBody>
      </p:sp>
      <p:sp>
        <p:nvSpPr>
          <p:cNvPr id="6" name="Title 1"/>
          <p:cNvSpPr>
            <a:spLocks noGrp="1"/>
          </p:cNvSpPr>
          <p:nvPr/>
        </p:nvSpPr>
        <p:spPr>
          <a:xfrm>
            <a:off x="1507632" y="170876"/>
            <a:ext cx="5636136"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7" name="Rectangle 6"/>
          <p:cNvSpPr/>
          <p:nvPr/>
        </p:nvSpPr>
        <p:spPr>
          <a:xfrm>
            <a:off x="1785918" y="428604"/>
            <a:ext cx="4843121" cy="523220"/>
          </a:xfrm>
          <a:prstGeom prst="rect">
            <a:avLst/>
          </a:prstGeom>
        </p:spPr>
        <p:txBody>
          <a:bodyPr wrap="none">
            <a:spAutoFit/>
          </a:bodyPr>
          <a:lstStyle/>
          <a:p>
            <a:r>
              <a:rPr lang="en-US" altLang="zh-TW" sz="2800" b="1" dirty="0" smtClean="0">
                <a:latin typeface="+mj-lt"/>
              </a:rPr>
              <a:t>RONNIE  RODRIGUEZ (Filipino)</a:t>
            </a:r>
            <a:endParaRPr lang="th-TH" sz="2800" b="1" dirty="0">
              <a:latin typeface="+mj-lt"/>
            </a:endParaRPr>
          </a:p>
        </p:txBody>
      </p:sp>
    </p:spTree>
    <p:extLst>
      <p:ext uri="{BB962C8B-B14F-4D97-AF65-F5344CB8AC3E}">
        <p14:creationId xmlns="" xmlns:p14="http://schemas.microsoft.com/office/powerpoint/2010/main" val="1298231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1928794" y="142852"/>
            <a:ext cx="5207508"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標題 1"/>
          <p:cNvSpPr>
            <a:spLocks noGrp="1"/>
          </p:cNvSpPr>
          <p:nvPr>
            <p:ph type="title"/>
          </p:nvPr>
        </p:nvSpPr>
        <p:spPr>
          <a:xfrm>
            <a:off x="2571736" y="500042"/>
            <a:ext cx="3908648" cy="633076"/>
          </a:xfrm>
        </p:spPr>
        <p:txBody>
          <a:bodyPr>
            <a:normAutofit fontScale="90000"/>
          </a:bodyPr>
          <a:lstStyle/>
          <a:p>
            <a:r>
              <a:rPr lang="en-US" altLang="zh-TW" b="1" dirty="0" smtClean="0"/>
              <a:t>AI LI (</a:t>
            </a:r>
            <a:r>
              <a:rPr lang="en-US" altLang="zh-TW" b="1" cap="none" dirty="0" smtClean="0"/>
              <a:t>2</a:t>
            </a:r>
            <a:r>
              <a:rPr lang="en-US" altLang="zh-TW" b="1" cap="none" baseline="30000" dirty="0" smtClean="0"/>
              <a:t>nd</a:t>
            </a:r>
            <a:r>
              <a:rPr lang="en-US" altLang="zh-TW" b="1" cap="none" dirty="0" smtClean="0"/>
              <a:t> Gen. </a:t>
            </a:r>
            <a:r>
              <a:rPr lang="en-US" altLang="zh-TW" b="1" cap="none" dirty="0" err="1" smtClean="0"/>
              <a:t>Phils</a:t>
            </a:r>
            <a:r>
              <a:rPr lang="en-US" altLang="zh-TW" b="1" cap="none" dirty="0" smtClean="0"/>
              <a:t>.)</a:t>
            </a:r>
            <a:r>
              <a:rPr lang="zh-TW" altLang="en-US" b="1" cap="none" dirty="0" smtClean="0"/>
              <a:t/>
            </a:r>
            <a:br>
              <a:rPr lang="zh-TW" altLang="en-US" b="1" cap="none" dirty="0" smtClean="0"/>
            </a:br>
            <a:endParaRPr lang="zh-TW" altLang="en-US" b="1" cap="none" dirty="0"/>
          </a:p>
        </p:txBody>
      </p:sp>
      <p:sp>
        <p:nvSpPr>
          <p:cNvPr id="6" name="Horizontal Scroll 5"/>
          <p:cNvSpPr/>
          <p:nvPr/>
        </p:nvSpPr>
        <p:spPr>
          <a:xfrm>
            <a:off x="357158" y="642918"/>
            <a:ext cx="8072462" cy="6357982"/>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u="sng" dirty="0"/>
          </a:p>
        </p:txBody>
      </p:sp>
      <p:sp>
        <p:nvSpPr>
          <p:cNvPr id="3" name="內容版面配置區 2"/>
          <p:cNvSpPr>
            <a:spLocks noGrp="1"/>
          </p:cNvSpPr>
          <p:nvPr>
            <p:ph idx="1"/>
          </p:nvPr>
        </p:nvSpPr>
        <p:spPr>
          <a:xfrm>
            <a:off x="1000100" y="1285860"/>
            <a:ext cx="6786610" cy="5072098"/>
          </a:xfrm>
        </p:spPr>
        <p:txBody>
          <a:bodyPr>
            <a:noAutofit/>
          </a:bodyPr>
          <a:lstStyle/>
          <a:p>
            <a:r>
              <a:rPr lang="en-US" sz="2000" i="1" dirty="0" smtClean="0">
                <a:latin typeface="+mj-lt"/>
              </a:rPr>
              <a:t>This is my reflection /experience during the 100 times reading of 1hr. EDP.</a:t>
            </a:r>
          </a:p>
          <a:p>
            <a:r>
              <a:rPr lang="en-US" sz="1800" i="1" dirty="0" smtClean="0">
                <a:latin typeface="+mj-lt"/>
              </a:rPr>
              <a:t>I had a dream when I was grade 1. I brought back home a pitiful little girl who was a street beggar. But in return she wanted to kill me because she could not receive enough love. I told my mother and she sought help from a spiritualist. She said that the little girl was a lost soul &amp; wanting  to feel more love, that’s why she wanted to kill me. In order to protect me, the spiritualist trapped her in a mirror. Many years have passed. On my Birthday each year, I would hear someone crying in my room. Until my 8</a:t>
            </a:r>
            <a:r>
              <a:rPr lang="en-US" sz="1800" i="1" baseline="30000" dirty="0" smtClean="0">
                <a:latin typeface="+mj-lt"/>
              </a:rPr>
              <a:t>th</a:t>
            </a:r>
            <a:r>
              <a:rPr lang="en-US" sz="1800" i="1" dirty="0" smtClean="0">
                <a:latin typeface="+mj-lt"/>
              </a:rPr>
              <a:t> birthday, while combing my hair I saw a girl in the mirror, she was crying and her eyes were white I was so scared I started running for my life.  I heard breaking sound and it was without a doubt the mirror where she was trapped broken.  She was able get out of the mirror to catch me and she started to torture me by cutting off my feet, my hands and my hear. I was screaming for life and shouting for pain. </a:t>
            </a:r>
          </a:p>
        </p:txBody>
      </p:sp>
      <p:pic>
        <p:nvPicPr>
          <p:cNvPr id="7" name="Picture 6"/>
          <p:cNvPicPr/>
          <p:nvPr/>
        </p:nvPicPr>
        <p:blipFill>
          <a:blip r:embed="rId2"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6929454" y="142852"/>
            <a:ext cx="2214546" cy="1759084"/>
          </a:xfrm>
          <a:prstGeom prst="ellipse">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1928794" y="142852"/>
            <a:ext cx="5207508"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6" name="Horizontal Scroll 5"/>
          <p:cNvSpPr/>
          <p:nvPr/>
        </p:nvSpPr>
        <p:spPr>
          <a:xfrm>
            <a:off x="357158" y="642918"/>
            <a:ext cx="8072462" cy="6357982"/>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u="sng" dirty="0"/>
          </a:p>
        </p:txBody>
      </p:sp>
      <p:sp>
        <p:nvSpPr>
          <p:cNvPr id="3" name="內容版面配置區 2"/>
          <p:cNvSpPr>
            <a:spLocks noGrp="1"/>
          </p:cNvSpPr>
          <p:nvPr>
            <p:ph idx="1"/>
          </p:nvPr>
        </p:nvSpPr>
        <p:spPr>
          <a:xfrm>
            <a:off x="928662" y="1500174"/>
            <a:ext cx="6929486" cy="4373563"/>
          </a:xfrm>
        </p:spPr>
        <p:txBody>
          <a:bodyPr>
            <a:noAutofit/>
          </a:bodyPr>
          <a:lstStyle/>
          <a:p>
            <a:r>
              <a:rPr lang="en-US" sz="1800" i="1" dirty="0" smtClean="0">
                <a:latin typeface="+mj-lt"/>
              </a:rPr>
              <a:t>Recently, I have another dream, it was the same story. But this time the resentful girl was able to control boys; she took </a:t>
            </a:r>
            <a:r>
              <a:rPr lang="en-US" sz="1800" i="1" dirty="0" err="1" smtClean="0">
                <a:latin typeface="+mj-lt"/>
              </a:rPr>
              <a:t>controll</a:t>
            </a:r>
            <a:r>
              <a:rPr lang="en-US" sz="1800" i="1" dirty="0" smtClean="0">
                <a:latin typeface="+mj-lt"/>
              </a:rPr>
              <a:t> of my father, classmates &amp; even my male pets.  So again I was running  for my life. But this time, I was holding my 1-hr EDP book. So I tried my best to read from the prayer.  When I started praying,  my father and all the boys were liberated and came back to normal. The resentful girl ran as fast as she could to catch me and shouted:  </a:t>
            </a:r>
            <a:r>
              <a:rPr lang="en-US" sz="1800" b="1" i="1" dirty="0" smtClean="0">
                <a:latin typeface="+mj-lt"/>
              </a:rPr>
              <a:t>“I am going to get you! Remember that!” </a:t>
            </a:r>
            <a:r>
              <a:rPr lang="en-US" sz="1800" i="1" dirty="0" smtClean="0">
                <a:latin typeface="+mj-lt"/>
              </a:rPr>
              <a:t>but  her voice is fading away.. and suddenly I heard a voice coming from above saying </a:t>
            </a:r>
            <a:r>
              <a:rPr lang="en-US" sz="1800" b="1" i="1" dirty="0" smtClean="0">
                <a:latin typeface="+mj-lt"/>
              </a:rPr>
              <a:t>“Do not worry, I will protect you”</a:t>
            </a:r>
            <a:r>
              <a:rPr lang="en-US" sz="1800" i="1" dirty="0" smtClean="0">
                <a:latin typeface="+mj-lt"/>
              </a:rPr>
              <a:t>  So, I  guess that voice must be God. I had this dream one day before finishing the 100 times 1-hr EDP reading.  NOW  BELIEVE THAT  READING GOD’S WORDS IS THE ONLY THING THAT CAN SAVE US FROM EVIL.</a:t>
            </a:r>
            <a:endParaRPr lang="en-US" sz="1800" b="1" i="1" dirty="0" smtClean="0">
              <a:latin typeface="+mj-lt"/>
            </a:endParaRPr>
          </a:p>
        </p:txBody>
      </p:sp>
      <p:sp>
        <p:nvSpPr>
          <p:cNvPr id="9" name="標題 1"/>
          <p:cNvSpPr>
            <a:spLocks noGrp="1"/>
          </p:cNvSpPr>
          <p:nvPr>
            <p:ph type="title"/>
          </p:nvPr>
        </p:nvSpPr>
        <p:spPr>
          <a:xfrm>
            <a:off x="2571736" y="500042"/>
            <a:ext cx="3908648" cy="633076"/>
          </a:xfrm>
        </p:spPr>
        <p:txBody>
          <a:bodyPr>
            <a:normAutofit fontScale="90000"/>
          </a:bodyPr>
          <a:lstStyle/>
          <a:p>
            <a:r>
              <a:rPr lang="en-US" altLang="zh-TW" b="1" dirty="0" smtClean="0"/>
              <a:t>AI LI (</a:t>
            </a:r>
            <a:r>
              <a:rPr lang="en-US" altLang="zh-TW" b="1" cap="none" dirty="0" smtClean="0"/>
              <a:t>2</a:t>
            </a:r>
            <a:r>
              <a:rPr lang="en-US" altLang="zh-TW" b="1" cap="none" baseline="30000" dirty="0" smtClean="0"/>
              <a:t>nd</a:t>
            </a:r>
            <a:r>
              <a:rPr lang="en-US" altLang="zh-TW" b="1" cap="none" dirty="0" smtClean="0"/>
              <a:t> Gen. </a:t>
            </a:r>
            <a:r>
              <a:rPr lang="en-US" altLang="zh-TW" b="1" cap="none" dirty="0" err="1" smtClean="0"/>
              <a:t>Phils</a:t>
            </a:r>
            <a:r>
              <a:rPr lang="en-US" altLang="zh-TW" b="1" cap="none" dirty="0" smtClean="0"/>
              <a:t>.)</a:t>
            </a:r>
            <a:r>
              <a:rPr lang="zh-TW" altLang="en-US" b="1" cap="none" dirty="0" smtClean="0"/>
              <a:t/>
            </a:r>
            <a:br>
              <a:rPr lang="zh-TW" altLang="en-US" b="1" cap="none" dirty="0" smtClean="0"/>
            </a:br>
            <a:endParaRPr lang="zh-TW" altLang="en-US" b="1" cap="non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1500166" y="142852"/>
            <a:ext cx="6143668"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標題 1"/>
          <p:cNvSpPr>
            <a:spLocks noGrp="1"/>
          </p:cNvSpPr>
          <p:nvPr>
            <p:ph type="title"/>
          </p:nvPr>
        </p:nvSpPr>
        <p:spPr>
          <a:xfrm>
            <a:off x="1857356" y="500042"/>
            <a:ext cx="5214974" cy="633076"/>
          </a:xfrm>
        </p:spPr>
        <p:txBody>
          <a:bodyPr>
            <a:noAutofit/>
          </a:bodyPr>
          <a:lstStyle/>
          <a:p>
            <a:r>
              <a:rPr lang="en-US" sz="2400" b="1" dirty="0" smtClean="0"/>
              <a:t>Benjamin Y. </a:t>
            </a:r>
            <a:r>
              <a:rPr lang="en-US" sz="2400" b="1" dirty="0" err="1" smtClean="0"/>
              <a:t>Rabaňo</a:t>
            </a:r>
            <a:r>
              <a:rPr lang="en-US" sz="2400" b="1" dirty="0" smtClean="0"/>
              <a:t> </a:t>
            </a:r>
            <a:r>
              <a:rPr lang="en-US" altLang="zh-TW" sz="2400" dirty="0" smtClean="0"/>
              <a:t>(</a:t>
            </a:r>
            <a:r>
              <a:rPr lang="en-US" altLang="zh-TW" sz="2400" cap="none" dirty="0" smtClean="0"/>
              <a:t>2</a:t>
            </a:r>
            <a:r>
              <a:rPr lang="en-US" altLang="zh-TW" sz="2400" cap="none" baseline="30000" dirty="0" smtClean="0"/>
              <a:t>nd</a:t>
            </a:r>
            <a:r>
              <a:rPr lang="en-US" altLang="zh-TW" sz="2400" cap="none" dirty="0" smtClean="0"/>
              <a:t> Gen. </a:t>
            </a:r>
            <a:r>
              <a:rPr lang="en-US" altLang="zh-TW" sz="2400" cap="none" dirty="0" err="1" smtClean="0"/>
              <a:t>Phils</a:t>
            </a:r>
            <a:r>
              <a:rPr lang="en-US" altLang="zh-TW" sz="2400" cap="none" dirty="0" smtClean="0"/>
              <a:t>.)</a:t>
            </a:r>
            <a:r>
              <a:rPr lang="zh-TW" altLang="en-US" sz="2800" cap="none" dirty="0" smtClean="0"/>
              <a:t/>
            </a:r>
            <a:br>
              <a:rPr lang="zh-TW" altLang="en-US" sz="2800" cap="none" dirty="0" smtClean="0"/>
            </a:br>
            <a:endParaRPr lang="zh-TW" altLang="en-US" sz="2800" cap="none" dirty="0"/>
          </a:p>
        </p:txBody>
      </p:sp>
      <p:sp>
        <p:nvSpPr>
          <p:cNvPr id="6" name="Horizontal Scroll 5"/>
          <p:cNvSpPr/>
          <p:nvPr/>
        </p:nvSpPr>
        <p:spPr>
          <a:xfrm>
            <a:off x="357158" y="642918"/>
            <a:ext cx="8072462" cy="6357982"/>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u="sng" dirty="0"/>
          </a:p>
        </p:txBody>
      </p:sp>
      <p:sp>
        <p:nvSpPr>
          <p:cNvPr id="3" name="內容版面配置區 2"/>
          <p:cNvSpPr>
            <a:spLocks noGrp="1"/>
          </p:cNvSpPr>
          <p:nvPr>
            <p:ph idx="1"/>
          </p:nvPr>
        </p:nvSpPr>
        <p:spPr>
          <a:xfrm>
            <a:off x="785786" y="1357298"/>
            <a:ext cx="7358114" cy="4373563"/>
          </a:xfrm>
        </p:spPr>
        <p:txBody>
          <a:bodyPr>
            <a:noAutofit/>
          </a:bodyPr>
          <a:lstStyle/>
          <a:p>
            <a:r>
              <a:rPr lang="en-US" sz="1800" i="1" dirty="0" smtClean="0">
                <a:latin typeface="+mj-lt"/>
              </a:rPr>
              <a:t>When I read the 1-hour EDP, I can really feel the love of God        surging upon me., I always cry and cry to repent for being         arrogant in the past. Reading also helps me to remove my fallen natures and improves relationship with my family. Recently I had a spiritual experience with God. I was at the Tong-Il training in one of the chapters in Cavite.  It was raining really hard; we couldn’t go for training.  So, I spend my time reading the 1-hour EDP book.  While reading it, I could hear whispers all over the place, it really scared me, the voice was calling for me to find them.  I was trying to finish reading EDP for the 3</a:t>
            </a:r>
            <a:r>
              <a:rPr lang="en-US" sz="1800" i="1" baseline="30000" dirty="0" smtClean="0">
                <a:latin typeface="+mj-lt"/>
              </a:rPr>
              <a:t>rd </a:t>
            </a:r>
            <a:r>
              <a:rPr lang="en-US" sz="1800" i="1" dirty="0" smtClean="0">
                <a:latin typeface="+mj-lt"/>
              </a:rPr>
              <a:t>time on that day.  </a:t>
            </a:r>
          </a:p>
          <a:p>
            <a:r>
              <a:rPr lang="en-US" sz="1800" i="1" dirty="0" smtClean="0">
                <a:latin typeface="+mj-lt"/>
              </a:rPr>
              <a:t>Suddenly, the rain stopped. I was wondering what happened, then the sky became so bright and I got blinded. After that I heard God’s voice in my head saying, “I love you, I love you more than you ever know. Thank you for having some time of your day to receive my love through these words.” At that very moment, I cried and my body was shaking.  This special experience made me  determine to train myself harder, change myself and train others to become better than me. </a:t>
            </a:r>
            <a:endParaRPr lang="en-US" sz="1800" dirty="0" smtClean="0">
              <a:latin typeface="+mj-lt"/>
            </a:endParaRPr>
          </a:p>
        </p:txBody>
      </p:sp>
      <p:pic>
        <p:nvPicPr>
          <p:cNvPr id="8" name="Picture 2"/>
          <p:cNvPicPr>
            <a:picLocks noChangeAspect="1" noChangeArrowheads="1"/>
          </p:cNvPicPr>
          <p:nvPr/>
        </p:nvPicPr>
        <p:blipFill>
          <a:blip r:embed="rId2" cstate="screen"/>
          <a:srcRect/>
          <a:stretch>
            <a:fillRect/>
          </a:stretch>
        </p:blipFill>
        <p:spPr bwMode="auto">
          <a:xfrm rot="16531661">
            <a:off x="7099009" y="567935"/>
            <a:ext cx="2020602" cy="1601014"/>
          </a:xfrm>
          <a:prstGeom prst="ellipse">
            <a:avLst/>
          </a:prstGeom>
          <a:ln>
            <a:noFill/>
          </a:ln>
          <a:effectLst>
            <a:softEdge rad="112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1928794" y="142852"/>
            <a:ext cx="5207508"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標題 1"/>
          <p:cNvSpPr>
            <a:spLocks noGrp="1"/>
          </p:cNvSpPr>
          <p:nvPr>
            <p:ph type="title"/>
          </p:nvPr>
        </p:nvSpPr>
        <p:spPr>
          <a:xfrm>
            <a:off x="2571736" y="438470"/>
            <a:ext cx="4572032" cy="704514"/>
          </a:xfrm>
        </p:spPr>
        <p:txBody>
          <a:bodyPr>
            <a:noAutofit/>
          </a:bodyPr>
          <a:lstStyle/>
          <a:p>
            <a:r>
              <a:rPr lang="en-US" altLang="zh-TW" sz="2800" b="1" dirty="0" smtClean="0"/>
              <a:t>Chou, </a:t>
            </a:r>
            <a:r>
              <a:rPr lang="en-US" altLang="zh-TW" sz="2800" b="1" dirty="0" err="1" smtClean="0"/>
              <a:t>Ju</a:t>
            </a:r>
            <a:r>
              <a:rPr lang="en-US" altLang="zh-TW" sz="2800" b="1" dirty="0" smtClean="0"/>
              <a:t>-Ying </a:t>
            </a:r>
            <a:r>
              <a:rPr lang="en-US" altLang="zh-TW" sz="2800" b="1" cap="none" dirty="0" smtClean="0"/>
              <a:t>(Taiwan)</a:t>
            </a:r>
            <a:r>
              <a:rPr lang="zh-TW" altLang="en-US" sz="2800" b="1" cap="none" dirty="0" smtClean="0"/>
              <a:t/>
            </a:r>
            <a:br>
              <a:rPr lang="zh-TW" altLang="en-US" sz="2800" b="1" cap="none" dirty="0" smtClean="0"/>
            </a:br>
            <a:endParaRPr lang="zh-TW" altLang="en-US" sz="2800" b="1" cap="none" dirty="0"/>
          </a:p>
        </p:txBody>
      </p:sp>
      <p:sp>
        <p:nvSpPr>
          <p:cNvPr id="6" name="Horizontal Scroll 5"/>
          <p:cNvSpPr/>
          <p:nvPr/>
        </p:nvSpPr>
        <p:spPr>
          <a:xfrm>
            <a:off x="357158" y="642918"/>
            <a:ext cx="8072462" cy="6357982"/>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u="sng" dirty="0"/>
          </a:p>
        </p:txBody>
      </p:sp>
      <p:sp>
        <p:nvSpPr>
          <p:cNvPr id="3" name="內容版面配置區 2"/>
          <p:cNvSpPr>
            <a:spLocks noGrp="1"/>
          </p:cNvSpPr>
          <p:nvPr>
            <p:ph idx="1"/>
          </p:nvPr>
        </p:nvSpPr>
        <p:spPr>
          <a:xfrm>
            <a:off x="928662" y="1357298"/>
            <a:ext cx="6786610" cy="4373563"/>
          </a:xfrm>
        </p:spPr>
        <p:txBody>
          <a:bodyPr>
            <a:noAutofit/>
          </a:bodyPr>
          <a:lstStyle/>
          <a:p>
            <a:r>
              <a:rPr lang="en-US" sz="1800" i="1" dirty="0" smtClean="0">
                <a:latin typeface="+mj-lt"/>
              </a:rPr>
              <a:t>When I read DP the 9</a:t>
            </a:r>
            <a:r>
              <a:rPr lang="en-US" sz="1800" i="1" baseline="30000" dirty="0" smtClean="0">
                <a:latin typeface="+mj-lt"/>
              </a:rPr>
              <a:t>th</a:t>
            </a:r>
            <a:r>
              <a:rPr lang="en-US" sz="1800" i="1" dirty="0" smtClean="0">
                <a:latin typeface="+mj-lt"/>
              </a:rPr>
              <a:t> time, “The portion of 5 % is used to indicate that the human portion of responsibility is extremely small when compared to God’s portion of responsibility” (P157, DP). This sentence stroked me, like the arrow of God’s love hit me. I am thinking “How wonderful to have God’s love” I was very much intoxicated in the word. The feeling is like floating in the air and “addicted” in the joy of reading. When I continue to read DP the 10</a:t>
            </a:r>
            <a:r>
              <a:rPr lang="en-US" sz="1800" i="1" baseline="30000" dirty="0" smtClean="0">
                <a:latin typeface="+mj-lt"/>
              </a:rPr>
              <a:t>th</a:t>
            </a:r>
            <a:r>
              <a:rPr lang="en-US" sz="1800" i="1" dirty="0" smtClean="0">
                <a:latin typeface="+mj-lt"/>
              </a:rPr>
              <a:t> time, the Principle of Creation again made my heart joyful. I love the DP! I had never had this kind of feeling.</a:t>
            </a:r>
            <a:endParaRPr lang="en-US" sz="1800" dirty="0" smtClean="0">
              <a:latin typeface="+mj-lt"/>
            </a:endParaRPr>
          </a:p>
          <a:p>
            <a:r>
              <a:rPr lang="en-US" sz="1800" i="1" dirty="0" smtClean="0">
                <a:latin typeface="+mj-lt"/>
              </a:rPr>
              <a:t>I had the experience of shedding tears when reading Cheon Seong Gyeong, but it never happened when I read the DP, not even during the 40-day workshop in Cheong </a:t>
            </a:r>
            <a:r>
              <a:rPr lang="en-US" sz="1800" i="1" dirty="0" err="1" smtClean="0">
                <a:latin typeface="+mj-lt"/>
              </a:rPr>
              <a:t>Pyeong</a:t>
            </a:r>
            <a:r>
              <a:rPr lang="en-US" sz="1800" i="1" dirty="0" smtClean="0">
                <a:latin typeface="+mj-lt"/>
              </a:rPr>
              <a:t>. I often fell asleep during  Hoon Dok </a:t>
            </a:r>
            <a:r>
              <a:rPr lang="en-US" sz="1800" i="1" dirty="0" err="1" smtClean="0">
                <a:latin typeface="+mj-lt"/>
              </a:rPr>
              <a:t>Hwe</a:t>
            </a:r>
            <a:r>
              <a:rPr lang="en-US" sz="1800" i="1" dirty="0" smtClean="0">
                <a:latin typeface="+mj-lt"/>
              </a:rPr>
              <a:t>. I didn’t like reading DP in the past. This is the thing I should repent for. The Hoon Dok EDP movement gave me a new chance to experience the work of </a:t>
            </a:r>
          </a:p>
          <a:p>
            <a:r>
              <a:rPr lang="en-US" sz="1800" i="1" dirty="0" smtClean="0">
                <a:latin typeface="+mj-lt"/>
              </a:rPr>
              <a:t>the Holy Spirit and renew  my life of faith.</a:t>
            </a:r>
            <a:endParaRPr lang="en-US" sz="1800" dirty="0">
              <a:latin typeface="+mj-lt"/>
            </a:endParaRPr>
          </a:p>
        </p:txBody>
      </p:sp>
      <p:pic>
        <p:nvPicPr>
          <p:cNvPr id="7" name="圖片 3" descr="汝螢.JPG"/>
          <p:cNvPicPr>
            <a:picLocks noChangeAspect="1"/>
          </p:cNvPicPr>
          <p:nvPr/>
        </p:nvPicPr>
        <p:blipFill>
          <a:blip r:embed="rId2" cstate="screen"/>
          <a:stretch>
            <a:fillRect/>
          </a:stretch>
        </p:blipFill>
        <p:spPr>
          <a:xfrm>
            <a:off x="7429520" y="428604"/>
            <a:ext cx="1439720" cy="1815413"/>
          </a:xfrm>
          <a:prstGeom prst="ellipse">
            <a:avLst/>
          </a:prstGeom>
          <a:ln>
            <a:noFill/>
          </a:ln>
          <a:effectLst>
            <a:softEdge rad="11250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1500166" y="214290"/>
            <a:ext cx="5786478"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標題 1"/>
          <p:cNvSpPr>
            <a:spLocks noGrp="1"/>
          </p:cNvSpPr>
          <p:nvPr>
            <p:ph type="title"/>
          </p:nvPr>
        </p:nvSpPr>
        <p:spPr>
          <a:xfrm>
            <a:off x="1214414" y="519098"/>
            <a:ext cx="6000792" cy="838200"/>
          </a:xfrm>
        </p:spPr>
        <p:txBody>
          <a:bodyPr>
            <a:normAutofit fontScale="90000"/>
          </a:bodyPr>
          <a:lstStyle/>
          <a:p>
            <a:r>
              <a:rPr lang="en-US" altLang="zh-TW" dirty="0" smtClean="0"/>
              <a:t>         </a:t>
            </a:r>
            <a:r>
              <a:rPr lang="en-US" altLang="zh-TW" sz="3100" b="1" dirty="0" err="1" smtClean="0"/>
              <a:t>Ceng</a:t>
            </a:r>
            <a:r>
              <a:rPr lang="en-US" altLang="zh-TW" sz="3100" b="1" dirty="0" smtClean="0"/>
              <a:t>, Fang-Rou </a:t>
            </a:r>
            <a:r>
              <a:rPr lang="en-US" altLang="zh-TW" sz="3100" b="1" cap="none" dirty="0" smtClean="0"/>
              <a:t>(Taiwan)</a:t>
            </a:r>
            <a:r>
              <a:rPr lang="zh-TW" altLang="en-US" sz="3100" b="1" cap="none" dirty="0" smtClean="0"/>
              <a:t/>
            </a:r>
            <a:br>
              <a:rPr lang="zh-TW" altLang="en-US" sz="3100" b="1" cap="none" dirty="0" smtClean="0"/>
            </a:br>
            <a:endParaRPr lang="zh-TW" altLang="en-US" b="1" dirty="0"/>
          </a:p>
        </p:txBody>
      </p:sp>
      <p:sp>
        <p:nvSpPr>
          <p:cNvPr id="6" name="Horizontal Scroll 5"/>
          <p:cNvSpPr/>
          <p:nvPr/>
        </p:nvSpPr>
        <p:spPr>
          <a:xfrm>
            <a:off x="500034" y="714356"/>
            <a:ext cx="8143932" cy="6357982"/>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u="sng" dirty="0"/>
          </a:p>
        </p:txBody>
      </p:sp>
      <p:sp>
        <p:nvSpPr>
          <p:cNvPr id="3" name="內容版面配置區 2"/>
          <p:cNvSpPr>
            <a:spLocks noGrp="1"/>
          </p:cNvSpPr>
          <p:nvPr>
            <p:ph idx="1"/>
          </p:nvPr>
        </p:nvSpPr>
        <p:spPr>
          <a:xfrm>
            <a:off x="857224" y="1643050"/>
            <a:ext cx="7215238" cy="4500594"/>
          </a:xfrm>
        </p:spPr>
        <p:txBody>
          <a:bodyPr>
            <a:normAutofit lnSpcReduction="10000"/>
          </a:bodyPr>
          <a:lstStyle/>
          <a:p>
            <a:r>
              <a:rPr lang="en-US" sz="2200" i="1" dirty="0" smtClean="0">
                <a:latin typeface="+mj-lt"/>
              </a:rPr>
              <a:t>I have a little presbyopia, It’s very difficult to see the small words of 1 hour EDP. In the beginning, it spends 72 minutes to read once. I feel that it needs to read a little faster. I pray “God! Your child desire for your love! Please make my sight become better to unite with DP and more close to you!” </a:t>
            </a:r>
            <a:endParaRPr lang="en-US" sz="2000" i="1" dirty="0" smtClean="0">
              <a:latin typeface="+mj-lt"/>
            </a:endParaRPr>
          </a:p>
          <a:p>
            <a:endParaRPr lang="en-US" sz="700" dirty="0" smtClean="0">
              <a:latin typeface="+mj-lt"/>
            </a:endParaRPr>
          </a:p>
          <a:p>
            <a:r>
              <a:rPr lang="en-US" sz="2200" i="1" dirty="0" smtClean="0">
                <a:latin typeface="+mj-lt"/>
              </a:rPr>
              <a:t>Gradually, my sight become better and better and I read faster and faster. Even I feel not tried to read for 3-4 hours once. I appreciate so much that I beyond my limitation of ever. During Hoon Dok condition, my quality of sleep becomes better. My spinal pain had trouble for many years, but it’s cured without medication, so amazing, thanks to God and TP.</a:t>
            </a:r>
            <a:endParaRPr lang="en-US" sz="2200" dirty="0" smtClean="0">
              <a:latin typeface="+mj-lt"/>
            </a:endParaRPr>
          </a:p>
          <a:p>
            <a:endParaRPr lang="zh-TW" altLang="en-US" sz="2100" dirty="0"/>
          </a:p>
        </p:txBody>
      </p:sp>
      <p:pic>
        <p:nvPicPr>
          <p:cNvPr id="4" name="圖片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500958" y="0"/>
            <a:ext cx="1514649" cy="238351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IMG_0224.JPG"/>
          <p:cNvPicPr>
            <a:picLocks noChangeAspect="1"/>
          </p:cNvPicPr>
          <p:nvPr/>
        </p:nvPicPr>
        <p:blipFill>
          <a:blip r:embed="rId2" cstate="screen"/>
          <a:srcRect/>
          <a:stretch>
            <a:fillRect/>
          </a:stretch>
        </p:blipFill>
        <p:spPr>
          <a:xfrm>
            <a:off x="0" y="1428736"/>
            <a:ext cx="6221061" cy="4071967"/>
          </a:xfrm>
          <a:prstGeom prst="rect">
            <a:avLst/>
          </a:prstGeom>
        </p:spPr>
      </p:pic>
      <p:pic>
        <p:nvPicPr>
          <p:cNvPr id="4" name="圖片 3" descr="P1100453.JPG"/>
          <p:cNvPicPr>
            <a:picLocks noChangeAspect="1"/>
          </p:cNvPicPr>
          <p:nvPr/>
        </p:nvPicPr>
        <p:blipFill>
          <a:blip r:embed="rId3" cstate="screen"/>
          <a:srcRect/>
          <a:stretch>
            <a:fillRect/>
          </a:stretch>
        </p:blipFill>
        <p:spPr>
          <a:xfrm>
            <a:off x="5214910" y="500042"/>
            <a:ext cx="3929090" cy="3143272"/>
          </a:xfrm>
          <a:prstGeom prst="ellipse">
            <a:avLst/>
          </a:prstGeom>
          <a:ln>
            <a:noFill/>
          </a:ln>
          <a:effectLst>
            <a:softEdge rad="112500"/>
          </a:effectLst>
        </p:spPr>
      </p:pic>
      <p:sp>
        <p:nvSpPr>
          <p:cNvPr id="7" name="Rectangle 6"/>
          <p:cNvSpPr/>
          <p:nvPr/>
        </p:nvSpPr>
        <p:spPr>
          <a:xfrm>
            <a:off x="0" y="5786454"/>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03429" y="5841290"/>
            <a:ext cx="1317777" cy="1215696"/>
          </a:xfrm>
          <a:prstGeom prst="rect">
            <a:avLst/>
          </a:prstGeom>
        </p:spPr>
      </p:pic>
      <p:sp>
        <p:nvSpPr>
          <p:cNvPr id="9" name="Rectangle 8"/>
          <p:cNvSpPr/>
          <p:nvPr/>
        </p:nvSpPr>
        <p:spPr>
          <a:xfrm>
            <a:off x="1691680" y="5857892"/>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2</a:t>
            </a:r>
            <a:r>
              <a:rPr lang="en-US" sz="2400" baseline="30000" dirty="0" smtClean="0"/>
              <a:t>nd</a:t>
            </a:r>
            <a:r>
              <a:rPr lang="en-US" sz="2400" dirty="0" smtClean="0"/>
              <a:t> Gen. reading 1-hour EDP during Sunday School &amp; Workshops</a:t>
            </a:r>
            <a:endParaRPr lang="en-MY" sz="2400" dirty="0"/>
          </a:p>
        </p:txBody>
      </p:sp>
      <p:sp>
        <p:nvSpPr>
          <p:cNvPr id="12" name="Rectangle 11"/>
          <p:cNvSpPr/>
          <p:nvPr/>
        </p:nvSpPr>
        <p:spPr>
          <a:xfrm>
            <a:off x="285720" y="571480"/>
            <a:ext cx="6532301" cy="523220"/>
          </a:xfrm>
          <a:prstGeom prst="rect">
            <a:avLst/>
          </a:prstGeom>
        </p:spPr>
        <p:txBody>
          <a:bodyPr wrap="none">
            <a:spAutoFit/>
          </a:bodyPr>
          <a:lstStyle/>
          <a:p>
            <a:r>
              <a:rPr lang="en-US" sz="2800" b="1" dirty="0" smtClean="0">
                <a:ln w="10541" cmpd="sng">
                  <a:solidFill>
                    <a:schemeClr val="accent1">
                      <a:shade val="88000"/>
                      <a:satMod val="110000"/>
                    </a:schemeClr>
                  </a:solidFill>
                  <a:prstDash val="solid"/>
                </a:ln>
                <a:solidFill>
                  <a:sysClr val="windowText" lastClr="000000"/>
                </a:solidFill>
              </a:rPr>
              <a:t>Strategies to Promote Hoon Dok in Taiwan</a:t>
            </a:r>
            <a:endParaRPr lang="th-TH"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1714480" y="142852"/>
            <a:ext cx="5786478"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標題 1"/>
          <p:cNvSpPr>
            <a:spLocks noGrp="1"/>
          </p:cNvSpPr>
          <p:nvPr>
            <p:ph type="title"/>
          </p:nvPr>
        </p:nvSpPr>
        <p:spPr>
          <a:xfrm>
            <a:off x="2357422" y="214290"/>
            <a:ext cx="4556720" cy="844174"/>
          </a:xfrm>
        </p:spPr>
        <p:txBody>
          <a:bodyPr>
            <a:normAutofit/>
          </a:bodyPr>
          <a:lstStyle/>
          <a:p>
            <a:r>
              <a:rPr lang="en-US" altLang="zh-TW" sz="2800" b="1" dirty="0"/>
              <a:t>Huang, </a:t>
            </a:r>
            <a:r>
              <a:rPr lang="en-US" altLang="zh-TW" sz="2800" b="1" dirty="0" err="1" smtClean="0"/>
              <a:t>Ya-Huei</a:t>
            </a:r>
            <a:r>
              <a:rPr lang="en-US" altLang="zh-TW" sz="2800" b="1" dirty="0" smtClean="0"/>
              <a:t> </a:t>
            </a:r>
            <a:r>
              <a:rPr lang="en-US" altLang="zh-TW" sz="2800" b="1" cap="none" dirty="0" smtClean="0"/>
              <a:t>(Taiwan)</a:t>
            </a:r>
            <a:endParaRPr lang="zh-TW" altLang="en-US" sz="2800" b="1" dirty="0"/>
          </a:p>
        </p:txBody>
      </p:sp>
      <p:sp>
        <p:nvSpPr>
          <p:cNvPr id="6" name="Horizontal Scroll 5"/>
          <p:cNvSpPr/>
          <p:nvPr/>
        </p:nvSpPr>
        <p:spPr>
          <a:xfrm>
            <a:off x="214282" y="785794"/>
            <a:ext cx="8429684" cy="6072206"/>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u="sng" dirty="0"/>
          </a:p>
        </p:txBody>
      </p:sp>
      <p:sp>
        <p:nvSpPr>
          <p:cNvPr id="3" name="內容版面配置區 2"/>
          <p:cNvSpPr>
            <a:spLocks noGrp="1"/>
          </p:cNvSpPr>
          <p:nvPr>
            <p:ph idx="1"/>
          </p:nvPr>
        </p:nvSpPr>
        <p:spPr>
          <a:xfrm>
            <a:off x="571472" y="1571612"/>
            <a:ext cx="7429552" cy="4772744"/>
          </a:xfrm>
        </p:spPr>
        <p:txBody>
          <a:bodyPr>
            <a:noAutofit/>
          </a:bodyPr>
          <a:lstStyle/>
          <a:p>
            <a:r>
              <a:rPr lang="en-US" altLang="zh-TW" sz="2100" i="1" dirty="0" smtClean="0">
                <a:latin typeface="+mj-lt"/>
              </a:rPr>
              <a:t>My </a:t>
            </a:r>
            <a:r>
              <a:rPr lang="en-US" altLang="zh-TW" sz="2100" i="1" dirty="0">
                <a:latin typeface="+mj-lt"/>
              </a:rPr>
              <a:t>daughter Cheng-Chen started the Hoon Dok on </a:t>
            </a:r>
            <a:r>
              <a:rPr lang="en-US" altLang="zh-TW" sz="2100" i="1" dirty="0" smtClean="0">
                <a:latin typeface="+mj-lt"/>
              </a:rPr>
              <a:t>EDP on </a:t>
            </a:r>
          </a:p>
          <a:p>
            <a:pPr>
              <a:buNone/>
            </a:pPr>
            <a:r>
              <a:rPr lang="en-US" altLang="zh-TW" sz="2100" i="1" dirty="0" smtClean="0">
                <a:latin typeface="+mj-lt"/>
              </a:rPr>
              <a:t>     June </a:t>
            </a:r>
            <a:r>
              <a:rPr lang="en-US" altLang="zh-TW" sz="2100" i="1" dirty="0">
                <a:latin typeface="+mj-lt"/>
              </a:rPr>
              <a:t>13</a:t>
            </a:r>
            <a:r>
              <a:rPr lang="en-US" altLang="zh-TW" sz="2100" i="1" baseline="30000" dirty="0">
                <a:latin typeface="+mj-lt"/>
              </a:rPr>
              <a:t>th</a:t>
            </a:r>
            <a:r>
              <a:rPr lang="en-US" altLang="zh-TW" sz="2100" i="1" dirty="0">
                <a:latin typeface="+mj-lt"/>
              </a:rPr>
              <a:t>. She completed the </a:t>
            </a:r>
            <a:r>
              <a:rPr lang="en-US" altLang="zh-TW" sz="2100" i="1" dirty="0" smtClean="0">
                <a:latin typeface="+mj-lt"/>
              </a:rPr>
              <a:t>100</a:t>
            </a:r>
            <a:r>
              <a:rPr lang="en-US" altLang="zh-TW" sz="2100" i="1" baseline="30000" dirty="0" smtClean="0">
                <a:latin typeface="+mj-lt"/>
              </a:rPr>
              <a:t>th</a:t>
            </a:r>
            <a:r>
              <a:rPr lang="en-US" altLang="zh-TW" sz="2100" i="1" dirty="0" smtClean="0">
                <a:latin typeface="+mj-lt"/>
              </a:rPr>
              <a:t> times </a:t>
            </a:r>
            <a:r>
              <a:rPr lang="en-US" altLang="zh-TW" sz="2100" i="1" dirty="0">
                <a:latin typeface="+mj-lt"/>
              </a:rPr>
              <a:t>reading </a:t>
            </a:r>
            <a:r>
              <a:rPr lang="en-US" altLang="zh-TW" sz="2100" i="1" dirty="0" smtClean="0">
                <a:latin typeface="+mj-lt"/>
              </a:rPr>
              <a:t>on July </a:t>
            </a:r>
          </a:p>
          <a:p>
            <a:pPr>
              <a:buNone/>
            </a:pPr>
            <a:r>
              <a:rPr lang="en-US" altLang="zh-TW" sz="2100" i="1" dirty="0" smtClean="0">
                <a:latin typeface="+mj-lt"/>
              </a:rPr>
              <a:t>      25</a:t>
            </a:r>
            <a:r>
              <a:rPr lang="en-US" altLang="zh-TW" sz="2100" i="1" baseline="30000" dirty="0" smtClean="0">
                <a:latin typeface="+mj-lt"/>
              </a:rPr>
              <a:t>th</a:t>
            </a:r>
            <a:r>
              <a:rPr lang="en-US" altLang="zh-TW" sz="2100" i="1" dirty="0">
                <a:latin typeface="+mj-lt"/>
              </a:rPr>
              <a:t>. I was </a:t>
            </a:r>
            <a:r>
              <a:rPr lang="en-US" altLang="zh-TW" sz="2100" i="1" dirty="0" smtClean="0">
                <a:latin typeface="+mj-lt"/>
              </a:rPr>
              <a:t>excited by </a:t>
            </a:r>
            <a:r>
              <a:rPr lang="en-US" altLang="zh-TW" sz="2100" i="1" dirty="0">
                <a:latin typeface="+mj-lt"/>
              </a:rPr>
              <a:t>her success. </a:t>
            </a:r>
            <a:r>
              <a:rPr lang="en-US" altLang="zh-TW" sz="2100" i="1" dirty="0" smtClean="0">
                <a:latin typeface="+mj-lt"/>
              </a:rPr>
              <a:t>  </a:t>
            </a:r>
          </a:p>
          <a:p>
            <a:endParaRPr lang="en-US" altLang="zh-TW" sz="300" i="1" dirty="0" smtClean="0">
              <a:latin typeface="+mj-lt"/>
            </a:endParaRPr>
          </a:p>
          <a:p>
            <a:r>
              <a:rPr lang="en-US" altLang="zh-TW" sz="2200" i="1" dirty="0" smtClean="0">
                <a:latin typeface="+mj-lt"/>
              </a:rPr>
              <a:t>My 5-year </a:t>
            </a:r>
            <a:r>
              <a:rPr lang="en-US" altLang="zh-TW" sz="2200" i="1" dirty="0">
                <a:latin typeface="+mj-lt"/>
              </a:rPr>
              <a:t>old </a:t>
            </a:r>
            <a:r>
              <a:rPr lang="en-US" altLang="zh-TW" sz="2200" i="1" dirty="0" smtClean="0">
                <a:latin typeface="+mj-lt"/>
              </a:rPr>
              <a:t>kid </a:t>
            </a:r>
            <a:r>
              <a:rPr lang="en-US" altLang="zh-TW" sz="2200" i="1" dirty="0">
                <a:latin typeface="+mj-lt"/>
              </a:rPr>
              <a:t>reminded me to read </a:t>
            </a:r>
            <a:r>
              <a:rPr lang="en-US" altLang="zh-TW" sz="2200" i="1" dirty="0" smtClean="0">
                <a:latin typeface="+mj-lt"/>
              </a:rPr>
              <a:t>EDP every </a:t>
            </a:r>
            <a:r>
              <a:rPr lang="en-US" altLang="zh-TW" sz="2200" i="1" dirty="0">
                <a:latin typeface="+mj-lt"/>
              </a:rPr>
              <a:t>night </a:t>
            </a:r>
            <a:r>
              <a:rPr lang="en-US" altLang="zh-TW" sz="2200" i="1" dirty="0" smtClean="0">
                <a:latin typeface="+mj-lt"/>
              </a:rPr>
              <a:t>like a </a:t>
            </a:r>
            <a:r>
              <a:rPr lang="en-US" altLang="zh-TW" sz="2200" i="1" dirty="0">
                <a:latin typeface="+mj-lt"/>
              </a:rPr>
              <a:t>little angel. </a:t>
            </a:r>
            <a:r>
              <a:rPr lang="en-US" altLang="zh-TW" sz="2200" i="1" dirty="0" smtClean="0">
                <a:latin typeface="+mj-lt"/>
              </a:rPr>
              <a:t>So, </a:t>
            </a:r>
            <a:r>
              <a:rPr lang="en-US" altLang="zh-TW" sz="2200" i="1" dirty="0">
                <a:latin typeface="+mj-lt"/>
              </a:rPr>
              <a:t>I couldn’t </a:t>
            </a:r>
            <a:r>
              <a:rPr lang="en-US" altLang="zh-TW" sz="2200" i="1" dirty="0" smtClean="0">
                <a:latin typeface="+mj-lt"/>
              </a:rPr>
              <a:t>let myself be </a:t>
            </a:r>
            <a:r>
              <a:rPr lang="en-US" altLang="zh-TW" sz="2200" i="1" dirty="0">
                <a:latin typeface="+mj-lt"/>
              </a:rPr>
              <a:t>lazy on reading even for once. My </a:t>
            </a:r>
            <a:r>
              <a:rPr lang="en-US" altLang="zh-TW" sz="2200" i="1" dirty="0" smtClean="0">
                <a:latin typeface="+mj-lt"/>
              </a:rPr>
              <a:t>kids go to sleep </a:t>
            </a:r>
            <a:r>
              <a:rPr lang="en-US" altLang="zh-TW" sz="2200" i="1" dirty="0">
                <a:latin typeface="+mj-lt"/>
              </a:rPr>
              <a:t>with my </a:t>
            </a:r>
            <a:r>
              <a:rPr lang="en-US" altLang="zh-TW" sz="2200" i="1" dirty="0" smtClean="0">
                <a:latin typeface="+mj-lt"/>
              </a:rPr>
              <a:t>EDP reading every </a:t>
            </a:r>
            <a:r>
              <a:rPr lang="en-US" altLang="zh-TW" sz="2200" i="1" dirty="0">
                <a:latin typeface="+mj-lt"/>
              </a:rPr>
              <a:t>night. </a:t>
            </a:r>
            <a:endParaRPr lang="en-US" altLang="zh-TW" sz="2200" i="1" dirty="0" smtClean="0">
              <a:latin typeface="+mj-lt"/>
            </a:endParaRPr>
          </a:p>
          <a:p>
            <a:endParaRPr lang="zh-TW" altLang="zh-TW" sz="700" i="1" dirty="0">
              <a:latin typeface="+mj-lt"/>
            </a:endParaRPr>
          </a:p>
          <a:p>
            <a:r>
              <a:rPr lang="en-US" altLang="zh-TW" sz="2200" i="1" dirty="0" smtClean="0">
                <a:latin typeface="+mj-lt"/>
              </a:rPr>
              <a:t>I sold three EDP books to non-members </a:t>
            </a:r>
            <a:r>
              <a:rPr lang="en-US" altLang="zh-TW" sz="2200" i="1" dirty="0">
                <a:latin typeface="+mj-lt"/>
              </a:rPr>
              <a:t>with the hoping that one day they will become members </a:t>
            </a:r>
            <a:r>
              <a:rPr lang="en-US" altLang="zh-TW" sz="2200" i="1" dirty="0" smtClean="0">
                <a:latin typeface="+mj-lt"/>
              </a:rPr>
              <a:t> through </a:t>
            </a:r>
            <a:r>
              <a:rPr lang="en-US" altLang="zh-TW" sz="2200" i="1" dirty="0">
                <a:latin typeface="+mj-lt"/>
              </a:rPr>
              <a:t>the reading </a:t>
            </a:r>
            <a:r>
              <a:rPr lang="en-US" altLang="zh-TW" sz="2200" i="1" dirty="0" smtClean="0">
                <a:latin typeface="+mj-lt"/>
              </a:rPr>
              <a:t>conditions</a:t>
            </a:r>
            <a:r>
              <a:rPr lang="en-US" altLang="zh-TW" sz="2200" i="1" dirty="0">
                <a:latin typeface="+mj-lt"/>
              </a:rPr>
              <a:t>. </a:t>
            </a:r>
            <a:r>
              <a:rPr lang="en-US" altLang="zh-TW" sz="2200" i="1" dirty="0" smtClean="0">
                <a:latin typeface="+mj-lt"/>
              </a:rPr>
              <a:t> I want to imitate the Brazilian brother who was succeeded in his tribal messiah mission.   </a:t>
            </a:r>
            <a:endParaRPr lang="zh-TW" altLang="en-US" sz="2200" i="1" dirty="0">
              <a:latin typeface="+mj-lt"/>
            </a:endParaRPr>
          </a:p>
        </p:txBody>
      </p:sp>
      <p:pic>
        <p:nvPicPr>
          <p:cNvPr id="4" name="圖片 3" descr="郭雅惠.JPG"/>
          <p:cNvPicPr>
            <a:picLocks noChangeAspect="1"/>
          </p:cNvPicPr>
          <p:nvPr/>
        </p:nvPicPr>
        <p:blipFill>
          <a:blip r:embed="rId2" cstate="screen"/>
          <a:stretch>
            <a:fillRect/>
          </a:stretch>
        </p:blipFill>
        <p:spPr>
          <a:xfrm>
            <a:off x="7286612" y="214290"/>
            <a:ext cx="1857388" cy="2415369"/>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357190" y="714356"/>
            <a:ext cx="7929586" cy="6143668"/>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thaiDist"/>
            <a:endParaRPr lang="en-US" sz="2400" dirty="0"/>
          </a:p>
        </p:txBody>
      </p:sp>
      <p:sp>
        <p:nvSpPr>
          <p:cNvPr id="3" name="內容版面配置區 2"/>
          <p:cNvSpPr>
            <a:spLocks noGrp="1"/>
          </p:cNvSpPr>
          <p:nvPr>
            <p:ph idx="1"/>
          </p:nvPr>
        </p:nvSpPr>
        <p:spPr>
          <a:xfrm>
            <a:off x="642910" y="1428736"/>
            <a:ext cx="7286676" cy="5214974"/>
          </a:xfrm>
        </p:spPr>
        <p:txBody>
          <a:bodyPr>
            <a:noAutofit/>
          </a:bodyPr>
          <a:lstStyle/>
          <a:p>
            <a:r>
              <a:rPr lang="en-US" altLang="zh-TW" sz="1800" i="1" dirty="0" smtClean="0">
                <a:latin typeface="+mj-lt"/>
              </a:rPr>
              <a:t>When </a:t>
            </a:r>
            <a:r>
              <a:rPr lang="en-US" altLang="zh-TW" sz="1800" i="1" dirty="0">
                <a:latin typeface="+mj-lt"/>
              </a:rPr>
              <a:t>I was reading the DP </a:t>
            </a:r>
            <a:r>
              <a:rPr lang="en-US" altLang="zh-TW" sz="1800" i="1" dirty="0" smtClean="0">
                <a:latin typeface="+mj-lt"/>
              </a:rPr>
              <a:t>at the 50</a:t>
            </a:r>
            <a:r>
              <a:rPr lang="en-US" altLang="zh-TW" sz="1800" i="1" baseline="30000" dirty="0" smtClean="0">
                <a:latin typeface="+mj-lt"/>
              </a:rPr>
              <a:t>th</a:t>
            </a:r>
            <a:r>
              <a:rPr lang="en-US" altLang="zh-TW" sz="1800" i="1" dirty="0" smtClean="0">
                <a:latin typeface="+mj-lt"/>
              </a:rPr>
              <a:t> times, </a:t>
            </a:r>
            <a:r>
              <a:rPr lang="en-US" altLang="zh-TW" sz="1800" i="1" dirty="0">
                <a:latin typeface="+mj-lt"/>
              </a:rPr>
              <a:t>I felt my brain become crystal clear. My </a:t>
            </a:r>
            <a:r>
              <a:rPr lang="en-US" altLang="zh-TW" sz="1800" i="1" dirty="0" smtClean="0">
                <a:latin typeface="+mj-lt"/>
              </a:rPr>
              <a:t>vision expanded </a:t>
            </a:r>
            <a:r>
              <a:rPr lang="en-US" altLang="zh-TW" sz="1800" i="1" dirty="0">
                <a:latin typeface="+mj-lt"/>
              </a:rPr>
              <a:t>and the way </a:t>
            </a:r>
            <a:r>
              <a:rPr lang="en-US" altLang="zh-TW" sz="1800" i="1" dirty="0" smtClean="0">
                <a:latin typeface="+mj-lt"/>
              </a:rPr>
              <a:t>I look at things changes. One </a:t>
            </a:r>
            <a:r>
              <a:rPr lang="en-US" altLang="zh-TW" sz="1800" i="1" dirty="0">
                <a:latin typeface="+mj-lt"/>
              </a:rPr>
              <a:t>time, after finishing the Hoon Dok, </a:t>
            </a:r>
            <a:r>
              <a:rPr lang="en-US" altLang="zh-TW" sz="1800" i="1" dirty="0" smtClean="0">
                <a:latin typeface="+mj-lt"/>
              </a:rPr>
              <a:t> I looked at my </a:t>
            </a:r>
          </a:p>
          <a:p>
            <a:r>
              <a:rPr lang="en-US" altLang="zh-TW" sz="1800" i="1" dirty="0" smtClean="0">
                <a:latin typeface="+mj-lt"/>
              </a:rPr>
              <a:t>wife and said  </a:t>
            </a:r>
            <a:r>
              <a:rPr lang="en-US" altLang="zh-TW" sz="1800" i="1" dirty="0">
                <a:latin typeface="+mj-lt"/>
              </a:rPr>
              <a:t>to </a:t>
            </a:r>
            <a:r>
              <a:rPr lang="en-US" altLang="zh-TW" sz="1800" i="1" dirty="0" smtClean="0">
                <a:latin typeface="+mj-lt"/>
              </a:rPr>
              <a:t>her: </a:t>
            </a:r>
            <a:r>
              <a:rPr lang="en-US" altLang="zh-TW" sz="1800" i="1" dirty="0">
                <a:latin typeface="+mj-lt"/>
              </a:rPr>
              <a:t>“Why are you looking so beautiful </a:t>
            </a:r>
            <a:r>
              <a:rPr lang="en-US" altLang="zh-TW" sz="1800" i="1" dirty="0" smtClean="0">
                <a:latin typeface="+mj-lt"/>
              </a:rPr>
              <a:t>recently?”  She replied that “Either </a:t>
            </a:r>
            <a:r>
              <a:rPr lang="en-US" altLang="zh-TW" sz="1800" i="1" dirty="0">
                <a:latin typeface="+mj-lt"/>
              </a:rPr>
              <a:t>you ‘eat’ too much God’s </a:t>
            </a:r>
            <a:r>
              <a:rPr lang="en-US" altLang="zh-TW" sz="1800" i="1" dirty="0" smtClean="0">
                <a:latin typeface="+mj-lt"/>
              </a:rPr>
              <a:t>Words &amp; everything became so </a:t>
            </a:r>
            <a:r>
              <a:rPr lang="en-US" altLang="zh-TW" sz="1800" i="1" dirty="0">
                <a:latin typeface="+mj-lt"/>
              </a:rPr>
              <a:t>beautiful </a:t>
            </a:r>
            <a:r>
              <a:rPr lang="en-US" altLang="zh-TW" sz="1800" i="1" dirty="0" smtClean="0">
                <a:latin typeface="+mj-lt"/>
              </a:rPr>
              <a:t>to you or read </a:t>
            </a:r>
            <a:r>
              <a:rPr lang="en-US" altLang="zh-TW" sz="1800" i="1" dirty="0">
                <a:latin typeface="+mj-lt"/>
              </a:rPr>
              <a:t>too much </a:t>
            </a:r>
            <a:r>
              <a:rPr lang="en-US" altLang="zh-TW" sz="1800" i="1" dirty="0" smtClean="0">
                <a:latin typeface="+mj-lt"/>
              </a:rPr>
              <a:t>that you are getting dizzy.”  Relationship </a:t>
            </a:r>
            <a:r>
              <a:rPr lang="en-US" altLang="zh-TW" sz="1800" i="1" dirty="0">
                <a:latin typeface="+mj-lt"/>
              </a:rPr>
              <a:t>with my wife </a:t>
            </a:r>
            <a:r>
              <a:rPr lang="en-US" altLang="zh-TW" sz="1800" i="1" dirty="0" smtClean="0">
                <a:latin typeface="+mj-lt"/>
              </a:rPr>
              <a:t>has improved so much. We </a:t>
            </a:r>
            <a:r>
              <a:rPr lang="en-US" altLang="zh-TW" sz="1800" i="1" dirty="0">
                <a:latin typeface="+mj-lt"/>
              </a:rPr>
              <a:t>have </a:t>
            </a:r>
            <a:r>
              <a:rPr lang="en-US" altLang="zh-TW" sz="1800" i="1" dirty="0" smtClean="0">
                <a:latin typeface="+mj-lt"/>
              </a:rPr>
              <a:t>many  </a:t>
            </a:r>
            <a:r>
              <a:rPr lang="en-US" altLang="zh-TW" sz="1800" i="1" dirty="0">
                <a:latin typeface="+mj-lt"/>
              </a:rPr>
              <a:t>heartistic conversations after the Hoon Dok conditions</a:t>
            </a:r>
            <a:r>
              <a:rPr lang="en-US" altLang="zh-TW" sz="1800" i="1" dirty="0" smtClean="0">
                <a:latin typeface="+mj-lt"/>
              </a:rPr>
              <a:t>.</a:t>
            </a:r>
          </a:p>
          <a:p>
            <a:endParaRPr lang="zh-TW" altLang="zh-TW" sz="300" i="1" dirty="0">
              <a:latin typeface="+mj-lt"/>
            </a:endParaRPr>
          </a:p>
          <a:p>
            <a:r>
              <a:rPr lang="en-US" altLang="zh-TW" sz="1800" i="1" dirty="0">
                <a:latin typeface="+mj-lt"/>
              </a:rPr>
              <a:t> </a:t>
            </a:r>
            <a:r>
              <a:rPr lang="en-US" altLang="zh-TW" sz="1800" i="1" dirty="0" smtClean="0">
                <a:latin typeface="+mj-lt"/>
              </a:rPr>
              <a:t>After </a:t>
            </a:r>
            <a:r>
              <a:rPr lang="en-US" altLang="zh-TW" sz="1800" i="1" dirty="0">
                <a:latin typeface="+mj-lt"/>
              </a:rPr>
              <a:t>I read DP </a:t>
            </a:r>
            <a:r>
              <a:rPr lang="en-US" altLang="zh-TW" sz="1800" i="1" dirty="0" smtClean="0">
                <a:latin typeface="+mj-lt"/>
              </a:rPr>
              <a:t>80</a:t>
            </a:r>
            <a:r>
              <a:rPr lang="en-US" altLang="zh-TW" sz="1800" i="1" baseline="30000" dirty="0" smtClean="0">
                <a:latin typeface="+mj-lt"/>
              </a:rPr>
              <a:t>th</a:t>
            </a:r>
            <a:r>
              <a:rPr lang="en-US" altLang="zh-TW" sz="1800" i="1" dirty="0" smtClean="0">
                <a:latin typeface="+mj-lt"/>
              </a:rPr>
              <a:t> times</a:t>
            </a:r>
            <a:r>
              <a:rPr lang="en-US" altLang="zh-TW" sz="1800" i="1" dirty="0">
                <a:latin typeface="+mj-lt"/>
              </a:rPr>
              <a:t>, </a:t>
            </a:r>
            <a:r>
              <a:rPr lang="en-US" altLang="zh-TW" sz="1800" i="1" dirty="0" smtClean="0">
                <a:latin typeface="+mj-lt"/>
              </a:rPr>
              <a:t>two </a:t>
            </a:r>
            <a:r>
              <a:rPr lang="en-US" altLang="zh-TW" sz="1800" i="1" dirty="0">
                <a:latin typeface="+mj-lt"/>
              </a:rPr>
              <a:t>teachers (I am </a:t>
            </a:r>
            <a:r>
              <a:rPr lang="en-US" altLang="zh-TW" sz="1800" i="1" dirty="0" smtClean="0">
                <a:latin typeface="+mj-lt"/>
              </a:rPr>
              <a:t>a teacher</a:t>
            </a:r>
            <a:r>
              <a:rPr lang="en-US" altLang="zh-TW" sz="1800" i="1" dirty="0">
                <a:latin typeface="+mj-lt"/>
              </a:rPr>
              <a:t>) </a:t>
            </a:r>
            <a:r>
              <a:rPr lang="en-US" altLang="zh-TW" sz="1800" i="1" dirty="0" smtClean="0">
                <a:latin typeface="+mj-lt"/>
              </a:rPr>
              <a:t>whom </a:t>
            </a:r>
            <a:r>
              <a:rPr lang="en-US" altLang="zh-TW" sz="1800" i="1" dirty="0">
                <a:latin typeface="+mj-lt"/>
              </a:rPr>
              <a:t>I tried to witness </a:t>
            </a:r>
            <a:r>
              <a:rPr lang="en-US" altLang="zh-TW" sz="1800" i="1" dirty="0" smtClean="0">
                <a:latin typeface="+mj-lt"/>
              </a:rPr>
              <a:t>through Father’s </a:t>
            </a:r>
            <a:r>
              <a:rPr lang="en-US" altLang="zh-TW" sz="1800" i="1" dirty="0">
                <a:latin typeface="+mj-lt"/>
              </a:rPr>
              <a:t>autobiography came to me and </a:t>
            </a:r>
            <a:r>
              <a:rPr lang="en-US" altLang="zh-TW" sz="1800" i="1" dirty="0" smtClean="0">
                <a:latin typeface="+mj-lt"/>
              </a:rPr>
              <a:t>we had close conversation on the </a:t>
            </a:r>
            <a:r>
              <a:rPr lang="en-US" altLang="zh-TW" sz="1800" i="1" dirty="0">
                <a:latin typeface="+mj-lt"/>
              </a:rPr>
              <a:t>Faith of </a:t>
            </a:r>
            <a:r>
              <a:rPr lang="en-US" altLang="zh-TW" sz="1800" i="1" dirty="0" err="1" smtClean="0">
                <a:latin typeface="+mj-lt"/>
              </a:rPr>
              <a:t>Unificationist</a:t>
            </a:r>
            <a:r>
              <a:rPr lang="en-US" altLang="zh-TW" sz="1800" i="1" dirty="0" smtClean="0">
                <a:latin typeface="+mj-lt"/>
              </a:rPr>
              <a:t>.</a:t>
            </a:r>
          </a:p>
          <a:p>
            <a:endParaRPr lang="en-US" altLang="zh-TW" sz="500" i="1" dirty="0" smtClean="0">
              <a:latin typeface="+mj-lt"/>
            </a:endParaRPr>
          </a:p>
          <a:p>
            <a:r>
              <a:rPr lang="en-US" altLang="zh-TW" sz="1800" i="1" dirty="0">
                <a:latin typeface="+mj-lt"/>
              </a:rPr>
              <a:t>My two sons who are 7 </a:t>
            </a:r>
            <a:r>
              <a:rPr lang="en-US" altLang="zh-TW" sz="1800" i="1" dirty="0" smtClean="0">
                <a:latin typeface="+mj-lt"/>
              </a:rPr>
              <a:t>&amp; 9 </a:t>
            </a:r>
            <a:r>
              <a:rPr lang="en-US" altLang="zh-TW" sz="1800" i="1" dirty="0">
                <a:latin typeface="+mj-lt"/>
              </a:rPr>
              <a:t>years old are doing Hoon Dok with us daily. </a:t>
            </a:r>
            <a:r>
              <a:rPr lang="en-US" altLang="zh-TW" sz="1800" i="1" dirty="0" smtClean="0">
                <a:latin typeface="+mj-lt"/>
              </a:rPr>
              <a:t>Sometimes they wake me up to do Hoon Dok together. After </a:t>
            </a:r>
            <a:r>
              <a:rPr lang="en-US" altLang="zh-TW" sz="1800" i="1" dirty="0">
                <a:latin typeface="+mj-lt"/>
              </a:rPr>
              <a:t>100 times </a:t>
            </a:r>
            <a:r>
              <a:rPr lang="en-US" altLang="zh-TW" sz="1800" i="1" dirty="0" smtClean="0">
                <a:latin typeface="+mj-lt"/>
              </a:rPr>
              <a:t>reading,  many good fortune are coming to our family. We are determine to Hoon Dok on EDP continuously and moving on to the next level of EDP reading </a:t>
            </a:r>
            <a:endParaRPr lang="zh-TW" altLang="zh-TW" sz="1800" i="1" dirty="0">
              <a:latin typeface="+mj-lt"/>
            </a:endParaRPr>
          </a:p>
          <a:p>
            <a:endParaRPr lang="zh-TW" altLang="en-US" sz="1400" i="1" dirty="0">
              <a:latin typeface="+mj-lt"/>
            </a:endParaRPr>
          </a:p>
        </p:txBody>
      </p:sp>
      <p:pic>
        <p:nvPicPr>
          <p:cNvPr id="4" name="圖片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286644" y="285728"/>
            <a:ext cx="1606406" cy="1999083"/>
          </a:xfrm>
          <a:prstGeom prst="ellipse">
            <a:avLst/>
          </a:prstGeom>
          <a:ln>
            <a:noFill/>
          </a:ln>
          <a:effectLst>
            <a:softEdge rad="112500"/>
          </a:effectLst>
        </p:spPr>
      </p:pic>
      <p:sp>
        <p:nvSpPr>
          <p:cNvPr id="6" name="Title 1"/>
          <p:cNvSpPr>
            <a:spLocks noGrp="1"/>
          </p:cNvSpPr>
          <p:nvPr/>
        </p:nvSpPr>
        <p:spPr>
          <a:xfrm>
            <a:off x="2007698" y="142852"/>
            <a:ext cx="5207508"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2" name="標題 1"/>
          <p:cNvSpPr>
            <a:spLocks noGrp="1"/>
          </p:cNvSpPr>
          <p:nvPr>
            <p:ph type="title"/>
          </p:nvPr>
        </p:nvSpPr>
        <p:spPr>
          <a:xfrm>
            <a:off x="2571736" y="214290"/>
            <a:ext cx="4643470" cy="830860"/>
          </a:xfrm>
        </p:spPr>
        <p:txBody>
          <a:bodyPr>
            <a:normAutofit/>
          </a:bodyPr>
          <a:lstStyle/>
          <a:p>
            <a:r>
              <a:rPr lang="en-US" altLang="zh-TW" sz="2800" b="1" dirty="0" smtClean="0"/>
              <a:t>Chen, </a:t>
            </a:r>
            <a:r>
              <a:rPr lang="en-US" altLang="zh-TW" sz="2800" b="1" dirty="0" err="1" smtClean="0"/>
              <a:t>Shui</a:t>
            </a:r>
            <a:r>
              <a:rPr lang="en-US" altLang="zh-TW" sz="2800" b="1" dirty="0" smtClean="0"/>
              <a:t>-Mu </a:t>
            </a:r>
            <a:r>
              <a:rPr lang="en-US" altLang="zh-TW" sz="2800" b="1" cap="none" dirty="0" smtClean="0"/>
              <a:t>(Taiwan)</a:t>
            </a:r>
            <a:endParaRPr lang="zh-TW" altLang="en-US" sz="28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85720" y="285728"/>
            <a:ext cx="8571264" cy="6786610"/>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thaiDist"/>
            <a:endParaRPr lang="en-US" sz="2400" dirty="0"/>
          </a:p>
        </p:txBody>
      </p:sp>
      <p:sp>
        <p:nvSpPr>
          <p:cNvPr id="5" name="Title 1"/>
          <p:cNvSpPr>
            <a:spLocks noGrp="1"/>
          </p:cNvSpPr>
          <p:nvPr/>
        </p:nvSpPr>
        <p:spPr>
          <a:xfrm>
            <a:off x="1714480" y="99438"/>
            <a:ext cx="5207508"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5122" name="Rectangle 2"/>
          <p:cNvSpPr>
            <a:spLocks noChangeArrowheads="1"/>
          </p:cNvSpPr>
          <p:nvPr/>
        </p:nvSpPr>
        <p:spPr bwMode="auto">
          <a:xfrm>
            <a:off x="1000100" y="1214422"/>
            <a:ext cx="721523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2000" b="0" i="1" u="none" strike="noStrike" cap="none" normalizeH="0" baseline="0" dirty="0" smtClean="0">
                <a:ln>
                  <a:noFill/>
                </a:ln>
                <a:solidFill>
                  <a:schemeClr val="tx1"/>
                </a:solidFill>
                <a:effectLst/>
                <a:latin typeface="+mj-lt"/>
                <a:ea typeface="Times New Roman" pitchFamily="18" charset="0"/>
                <a:cs typeface="Cordia New" pitchFamily="34" charset="-34"/>
              </a:rPr>
              <a:t>As I read the 1-hour EDP, my conscience became stronger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2000" b="0" i="1" u="none" strike="noStrike" cap="none" normalizeH="0" baseline="0" dirty="0" smtClean="0">
                <a:ln>
                  <a:noFill/>
                </a:ln>
                <a:solidFill>
                  <a:schemeClr val="tx1"/>
                </a:solidFill>
                <a:effectLst/>
                <a:latin typeface="+mj-lt"/>
                <a:ea typeface="Times New Roman" pitchFamily="18" charset="0"/>
                <a:cs typeface="Cordia New" pitchFamily="34" charset="-34"/>
              </a:rPr>
              <a:t>and stronger. My original mind is so happy. It guides  me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2000" b="0" i="1" u="none" strike="noStrike" cap="none" normalizeH="0" baseline="0" dirty="0" smtClean="0">
                <a:ln>
                  <a:noFill/>
                </a:ln>
                <a:solidFill>
                  <a:schemeClr val="tx1"/>
                </a:solidFill>
                <a:effectLst/>
                <a:latin typeface="+mj-lt"/>
                <a:ea typeface="Times New Roman" pitchFamily="18" charset="0"/>
                <a:cs typeface="Cordia New" pitchFamily="34" charset="-34"/>
              </a:rPr>
              <a:t>to serve and sacrifice for God and True Parents. I could make God and True Parents happy through my motivation.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chemeClr val="tx1"/>
              </a:solidFill>
              <a:effectLst/>
              <a:latin typeface="+mj-lt"/>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0" i="1" u="none" strike="noStrike" cap="none" normalizeH="0" baseline="0" dirty="0" smtClean="0">
                <a:ln>
                  <a:noFill/>
                </a:ln>
                <a:solidFill>
                  <a:schemeClr val="tx1"/>
                </a:solidFill>
                <a:effectLst/>
                <a:latin typeface="+mj-lt"/>
                <a:ea typeface="Times New Roman" pitchFamily="18" charset="0"/>
                <a:cs typeface="Cordia New" pitchFamily="34" charset="-34"/>
              </a:rPr>
              <a:t>The evil mind always persuades me to be lazy and stop reading.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0" i="1" u="none" strike="noStrike" cap="none" normalizeH="0" baseline="0" dirty="0" smtClean="0">
                <a:ln>
                  <a:noFill/>
                </a:ln>
                <a:solidFill>
                  <a:schemeClr val="tx1"/>
                </a:solidFill>
                <a:effectLst/>
                <a:latin typeface="+mj-lt"/>
                <a:ea typeface="Times New Roman" pitchFamily="18" charset="0"/>
                <a:cs typeface="Cordia New" pitchFamily="34" charset="-34"/>
              </a:rPr>
              <a:t>I must control my eyes ,mouth ,ears and thinking to focus the word. I have to be patient and  take a time to overcome myself.  When I could  overcome God smiles gently and was so happy with 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chemeClr val="tx1"/>
              </a:solidFill>
              <a:effectLst/>
              <a:latin typeface="+mj-lt"/>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0" i="1" u="none" strike="noStrike" cap="none" normalizeH="0" baseline="0" dirty="0" smtClean="0">
                <a:ln>
                  <a:noFill/>
                </a:ln>
                <a:solidFill>
                  <a:schemeClr val="tx1"/>
                </a:solidFill>
                <a:effectLst/>
                <a:latin typeface="+mj-lt"/>
                <a:ea typeface="Times New Roman" pitchFamily="18" charset="0"/>
                <a:cs typeface="Cordia New" pitchFamily="34" charset="-34"/>
              </a:rPr>
              <a:t>This condition makes me love reading the word (HDK) more and more. The word is the source of True Love. Sometimes I receive the inspiration how to solve the problems. Reading make me forgive and love brothers and sisters.  Hoon Dok reading changed my heart, character and brought close to God and True Parents. </a:t>
            </a:r>
            <a:endParaRPr kumimoji="0" lang="en-US" altLang="ko-KR" sz="4400" b="0" i="0" u="none" strike="noStrike" cap="none" normalizeH="0" baseline="0" dirty="0" smtClean="0">
              <a:ln>
                <a:noFill/>
              </a:ln>
              <a:solidFill>
                <a:schemeClr val="tx1"/>
              </a:solidFill>
              <a:effectLst/>
              <a:latin typeface="+mj-lt"/>
              <a:cs typeface="Angsana New" pitchFamily="18" charset="-34"/>
            </a:endParaRPr>
          </a:p>
        </p:txBody>
      </p:sp>
      <p:sp>
        <p:nvSpPr>
          <p:cNvPr id="5123" name="Rectangle 3"/>
          <p:cNvSpPr>
            <a:spLocks noChangeArrowheads="1"/>
          </p:cNvSpPr>
          <p:nvPr/>
        </p:nvSpPr>
        <p:spPr bwMode="auto">
          <a:xfrm>
            <a:off x="2000232" y="316505"/>
            <a:ext cx="450059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2800" b="1" u="none" strike="noStrike" cap="all" normalizeH="0" dirty="0" err="1" smtClean="0">
                <a:ln>
                  <a:noFill/>
                </a:ln>
                <a:solidFill>
                  <a:schemeClr val="tx1"/>
                </a:solidFill>
                <a:effectLst/>
                <a:latin typeface="+mj-lt"/>
                <a:ea typeface="Times New Roman" pitchFamily="18" charset="0"/>
                <a:cs typeface="Cordia New" pitchFamily="34" charset="-34"/>
              </a:rPr>
              <a:t>Niratchada</a:t>
            </a:r>
            <a:r>
              <a:rPr kumimoji="0" lang="en-US" altLang="ko-KR" sz="2800" b="1" u="none" strike="noStrike" cap="all" normalizeH="0" dirty="0" smtClean="0">
                <a:ln>
                  <a:noFill/>
                </a:ln>
                <a:solidFill>
                  <a:schemeClr val="tx1"/>
                </a:solidFill>
                <a:effectLst/>
                <a:latin typeface="+mj-lt"/>
                <a:ea typeface="Times New Roman" pitchFamily="18" charset="0"/>
                <a:cs typeface="Cordia New" pitchFamily="34" charset="-34"/>
              </a:rPr>
              <a:t>  </a:t>
            </a:r>
            <a:r>
              <a:rPr kumimoji="0" lang="en-US" altLang="ko-KR" sz="2800" b="1" u="none" strike="noStrike" cap="all" normalizeH="0" dirty="0" err="1" smtClean="0">
                <a:ln>
                  <a:noFill/>
                </a:ln>
                <a:solidFill>
                  <a:schemeClr val="tx1"/>
                </a:solidFill>
                <a:effectLst/>
                <a:latin typeface="+mj-lt"/>
                <a:ea typeface="Times New Roman" pitchFamily="18" charset="0"/>
                <a:cs typeface="Cordia New" pitchFamily="34" charset="-34"/>
              </a:rPr>
              <a:t>Insao</a:t>
            </a:r>
            <a:r>
              <a:rPr kumimoji="0" lang="en-US" altLang="ko-KR" sz="2800" b="1" u="none" strike="noStrike" cap="all" normalizeH="0" dirty="0" smtClean="0">
                <a:ln>
                  <a:noFill/>
                </a:ln>
                <a:solidFill>
                  <a:schemeClr val="tx1"/>
                </a:solidFill>
                <a:effectLst/>
                <a:latin typeface="+mj-lt"/>
                <a:ea typeface="Times New Roman" pitchFamily="18" charset="0"/>
                <a:cs typeface="Cordia New" pitchFamily="34" charset="-34"/>
              </a:rPr>
              <a:t> </a:t>
            </a:r>
            <a:r>
              <a:rPr kumimoji="0" lang="en-US" altLang="ko-KR" sz="2800" b="1" u="none" strike="noStrike" cap="none" normalizeH="0" baseline="0" dirty="0" smtClean="0">
                <a:ln>
                  <a:noFill/>
                </a:ln>
                <a:solidFill>
                  <a:schemeClr val="tx1"/>
                </a:solidFill>
                <a:effectLst/>
                <a:latin typeface="+mj-lt"/>
                <a:ea typeface="Times New Roman" pitchFamily="18" charset="0"/>
                <a:cs typeface="Cordia New" pitchFamily="34" charset="-34"/>
              </a:rPr>
              <a:t>(Thai)</a:t>
            </a:r>
            <a:endParaRPr kumimoji="0" lang="en-US" altLang="ko-KR" sz="5400" b="1" u="none" strike="noStrike" cap="none" normalizeH="0" baseline="0" dirty="0" smtClean="0">
              <a:ln>
                <a:noFill/>
              </a:ln>
              <a:solidFill>
                <a:schemeClr val="tx1"/>
              </a:solidFill>
              <a:effectLst/>
              <a:latin typeface="+mj-lt"/>
              <a:cs typeface="Angsana New" pitchFamily="18" charset="-34"/>
            </a:endParaRPr>
          </a:p>
        </p:txBody>
      </p:sp>
      <p:pic>
        <p:nvPicPr>
          <p:cNvPr id="9" name="Picture 8" descr="C:\Users\Public\Pictures\Exports\For_Facebook\2011-05-12\DSC_7645.JPG"/>
          <p:cNvPicPr/>
          <p:nvPr/>
        </p:nvPicPr>
        <p:blipFill>
          <a:blip r:embed="rId2" cstate="screen"/>
          <a:srcRect/>
          <a:stretch>
            <a:fillRect/>
          </a:stretch>
        </p:blipFill>
        <p:spPr bwMode="auto">
          <a:xfrm>
            <a:off x="7215206" y="214290"/>
            <a:ext cx="1697375" cy="2071702"/>
          </a:xfrm>
          <a:prstGeom prst="ellipse">
            <a:avLst/>
          </a:prstGeom>
          <a:ln>
            <a:noFill/>
          </a:ln>
          <a:effectLst>
            <a:softEdge rad="112500"/>
          </a:effectLst>
        </p:spPr>
      </p:pic>
    </p:spTree>
    <p:extLst>
      <p:ext uri="{BB962C8B-B14F-4D97-AF65-F5344CB8AC3E}">
        <p14:creationId xmlns="" xmlns:p14="http://schemas.microsoft.com/office/powerpoint/2010/main" val="12982312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14282" y="642918"/>
            <a:ext cx="8571264" cy="6429420"/>
          </a:xfrm>
          <a:prstGeom prst="horizontalScroll">
            <a:avLst>
              <a:gd name="adj" fmla="val 9223"/>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thaiDist"/>
            <a:endParaRPr lang="en-US" sz="2400" dirty="0"/>
          </a:p>
        </p:txBody>
      </p:sp>
      <p:sp>
        <p:nvSpPr>
          <p:cNvPr id="10" name="Title 1"/>
          <p:cNvSpPr>
            <a:spLocks noGrp="1"/>
          </p:cNvSpPr>
          <p:nvPr/>
        </p:nvSpPr>
        <p:spPr>
          <a:xfrm>
            <a:off x="928662" y="170876"/>
            <a:ext cx="6500858" cy="97210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405 w 10000"/>
              <a:gd name="connsiteY0" fmla="*/ 4258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405 w 10000"/>
              <a:gd name="connsiteY10" fmla="*/ 4258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372 h 10000"/>
              <a:gd name="connsiteX1" fmla="*/ 2601 w 10101"/>
              <a:gd name="connsiteY1" fmla="*/ 2000 h 10000"/>
              <a:gd name="connsiteX2" fmla="*/ 5101 w 10101"/>
              <a:gd name="connsiteY2" fmla="*/ 1000 h 10000"/>
              <a:gd name="connsiteX3" fmla="*/ 7601 w 10101"/>
              <a:gd name="connsiteY3" fmla="*/ 0 h 10000"/>
              <a:gd name="connsiteX4" fmla="*/ 10101 w 10101"/>
              <a:gd name="connsiteY4" fmla="*/ 1000 h 10000"/>
              <a:gd name="connsiteX5" fmla="*/ 10101 w 10101"/>
              <a:gd name="connsiteY5" fmla="*/ 9000 h 10000"/>
              <a:gd name="connsiteX6" fmla="*/ 7601 w 10101"/>
              <a:gd name="connsiteY6" fmla="*/ 8000 h 10000"/>
              <a:gd name="connsiteX7" fmla="*/ 5101 w 10101"/>
              <a:gd name="connsiteY7" fmla="*/ 9000 h 10000"/>
              <a:gd name="connsiteX8" fmla="*/ 2601 w 10101"/>
              <a:gd name="connsiteY8" fmla="*/ 10000 h 10000"/>
              <a:gd name="connsiteX9" fmla="*/ 101 w 10101"/>
              <a:gd name="connsiteY9" fmla="*/ 9000 h 10000"/>
              <a:gd name="connsiteX10" fmla="*/ 0 w 10101"/>
              <a:gd name="connsiteY10" fmla="*/ 1372 h 10000"/>
              <a:gd name="connsiteX0" fmla="*/ 0 w 10101"/>
              <a:gd name="connsiteY0" fmla="*/ 1482 h 10110"/>
              <a:gd name="connsiteX1" fmla="*/ 2601 w 10101"/>
              <a:gd name="connsiteY1" fmla="*/ 2110 h 10110"/>
              <a:gd name="connsiteX2" fmla="*/ 5101 w 10101"/>
              <a:gd name="connsiteY2" fmla="*/ 1110 h 10110"/>
              <a:gd name="connsiteX3" fmla="*/ 7601 w 10101"/>
              <a:gd name="connsiteY3" fmla="*/ 110 h 10110"/>
              <a:gd name="connsiteX4" fmla="*/ 9372 w 10101"/>
              <a:gd name="connsiteY4" fmla="*/ 3624 h 10110"/>
              <a:gd name="connsiteX5" fmla="*/ 10101 w 10101"/>
              <a:gd name="connsiteY5" fmla="*/ 9110 h 10110"/>
              <a:gd name="connsiteX6" fmla="*/ 7601 w 10101"/>
              <a:gd name="connsiteY6" fmla="*/ 8110 h 10110"/>
              <a:gd name="connsiteX7" fmla="*/ 5101 w 10101"/>
              <a:gd name="connsiteY7" fmla="*/ 9110 h 10110"/>
              <a:gd name="connsiteX8" fmla="*/ 2601 w 10101"/>
              <a:gd name="connsiteY8" fmla="*/ 10110 h 10110"/>
              <a:gd name="connsiteX9" fmla="*/ 101 w 10101"/>
              <a:gd name="connsiteY9" fmla="*/ 9110 h 10110"/>
              <a:gd name="connsiteX10" fmla="*/ 0 w 10101"/>
              <a:gd name="connsiteY10" fmla="*/ 1482 h 10110"/>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222"/>
              <a:gd name="connsiteY0" fmla="*/ 1455 h 10083"/>
              <a:gd name="connsiteX1" fmla="*/ 2601 w 10222"/>
              <a:gd name="connsiteY1" fmla="*/ 2083 h 10083"/>
              <a:gd name="connsiteX2" fmla="*/ 5101 w 10222"/>
              <a:gd name="connsiteY2" fmla="*/ 1083 h 10083"/>
              <a:gd name="connsiteX3" fmla="*/ 7601 w 10222"/>
              <a:gd name="connsiteY3" fmla="*/ 83 h 10083"/>
              <a:gd name="connsiteX4" fmla="*/ 10222 w 10222"/>
              <a:gd name="connsiteY4" fmla="*/ 3132 h 10083"/>
              <a:gd name="connsiteX5" fmla="*/ 10101 w 10222"/>
              <a:gd name="connsiteY5" fmla="*/ 9083 h 10083"/>
              <a:gd name="connsiteX6" fmla="*/ 7601 w 10222"/>
              <a:gd name="connsiteY6" fmla="*/ 8083 h 10083"/>
              <a:gd name="connsiteX7" fmla="*/ 5101 w 10222"/>
              <a:gd name="connsiteY7" fmla="*/ 9083 h 10083"/>
              <a:gd name="connsiteX8" fmla="*/ 2601 w 10222"/>
              <a:gd name="connsiteY8" fmla="*/ 10083 h 10083"/>
              <a:gd name="connsiteX9" fmla="*/ 101 w 10222"/>
              <a:gd name="connsiteY9" fmla="*/ 9083 h 10083"/>
              <a:gd name="connsiteX10" fmla="*/ 0 w 10222"/>
              <a:gd name="connsiteY10" fmla="*/ 1455 h 10083"/>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 name="connsiteX0" fmla="*/ 0 w 10586"/>
              <a:gd name="connsiteY0" fmla="*/ 1383 h 10011"/>
              <a:gd name="connsiteX1" fmla="*/ 2601 w 10586"/>
              <a:gd name="connsiteY1" fmla="*/ 2011 h 10011"/>
              <a:gd name="connsiteX2" fmla="*/ 5101 w 10586"/>
              <a:gd name="connsiteY2" fmla="*/ 1011 h 10011"/>
              <a:gd name="connsiteX3" fmla="*/ 7601 w 10586"/>
              <a:gd name="connsiteY3" fmla="*/ 11 h 10011"/>
              <a:gd name="connsiteX4" fmla="*/ 10586 w 10586"/>
              <a:gd name="connsiteY4" fmla="*/ 1570 h 10011"/>
              <a:gd name="connsiteX5" fmla="*/ 10101 w 10586"/>
              <a:gd name="connsiteY5" fmla="*/ 9011 h 10011"/>
              <a:gd name="connsiteX6" fmla="*/ 7601 w 10586"/>
              <a:gd name="connsiteY6" fmla="*/ 8011 h 10011"/>
              <a:gd name="connsiteX7" fmla="*/ 5101 w 10586"/>
              <a:gd name="connsiteY7" fmla="*/ 9011 h 10011"/>
              <a:gd name="connsiteX8" fmla="*/ 2601 w 10586"/>
              <a:gd name="connsiteY8" fmla="*/ 10011 h 10011"/>
              <a:gd name="connsiteX9" fmla="*/ 101 w 10586"/>
              <a:gd name="connsiteY9" fmla="*/ 9011 h 10011"/>
              <a:gd name="connsiteX10" fmla="*/ 0 w 10586"/>
              <a:gd name="connsiteY10" fmla="*/ 1383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86" h="10011">
                <a:moveTo>
                  <a:pt x="0" y="1383"/>
                </a:moveTo>
                <a:cubicBezTo>
                  <a:pt x="0" y="1935"/>
                  <a:pt x="1751" y="2073"/>
                  <a:pt x="2601" y="2011"/>
                </a:cubicBezTo>
                <a:cubicBezTo>
                  <a:pt x="3451" y="1949"/>
                  <a:pt x="5101" y="1563"/>
                  <a:pt x="5101" y="1011"/>
                </a:cubicBezTo>
                <a:cubicBezTo>
                  <a:pt x="5101" y="459"/>
                  <a:pt x="6687" y="-82"/>
                  <a:pt x="7601" y="11"/>
                </a:cubicBezTo>
                <a:cubicBezTo>
                  <a:pt x="8515" y="104"/>
                  <a:pt x="10586" y="1018"/>
                  <a:pt x="10586" y="1570"/>
                </a:cubicBezTo>
                <a:cubicBezTo>
                  <a:pt x="8623" y="5136"/>
                  <a:pt x="10141" y="7027"/>
                  <a:pt x="10101" y="9011"/>
                </a:cubicBezTo>
                <a:cubicBezTo>
                  <a:pt x="10101" y="8459"/>
                  <a:pt x="8982" y="8011"/>
                  <a:pt x="7601" y="8011"/>
                </a:cubicBezTo>
                <a:cubicBezTo>
                  <a:pt x="6220" y="8011"/>
                  <a:pt x="5101" y="8459"/>
                  <a:pt x="5101" y="9011"/>
                </a:cubicBezTo>
                <a:cubicBezTo>
                  <a:pt x="5101" y="9563"/>
                  <a:pt x="3982" y="10011"/>
                  <a:pt x="2601" y="10011"/>
                </a:cubicBezTo>
                <a:cubicBezTo>
                  <a:pt x="1220" y="10011"/>
                  <a:pt x="101" y="9563"/>
                  <a:pt x="101" y="9011"/>
                </a:cubicBezTo>
                <a:cubicBezTo>
                  <a:pt x="101" y="6344"/>
                  <a:pt x="1154" y="6843"/>
                  <a:pt x="0" y="1383"/>
                </a:cubicBezTo>
                <a:close/>
              </a:path>
            </a:pathLst>
          </a:cu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b="1" spc="50" dirty="0">
              <a:ln w="11430"/>
              <a:solidFill>
                <a:schemeClr val="tx2">
                  <a:lumMod val="75000"/>
                </a:schemeClr>
              </a:solidFill>
              <a:effectLst>
                <a:outerShdw blurRad="76200" dist="50800" dir="5400000" algn="tl" rotWithShape="0">
                  <a:srgbClr val="000000">
                    <a:alpha val="65000"/>
                  </a:srgbClr>
                </a:outerShdw>
              </a:effectLst>
            </a:endParaRPr>
          </a:p>
        </p:txBody>
      </p:sp>
      <p:sp>
        <p:nvSpPr>
          <p:cNvPr id="9" name="Rectangle 8"/>
          <p:cNvSpPr/>
          <p:nvPr/>
        </p:nvSpPr>
        <p:spPr>
          <a:xfrm>
            <a:off x="1714480" y="357166"/>
            <a:ext cx="5259517" cy="523220"/>
          </a:xfrm>
          <a:prstGeom prst="rect">
            <a:avLst/>
          </a:prstGeom>
        </p:spPr>
        <p:txBody>
          <a:bodyPr wrap="none">
            <a:spAutoFit/>
          </a:bodyPr>
          <a:lstStyle/>
          <a:p>
            <a:r>
              <a:rPr lang="en-US" sz="2800" b="1" cap="all" dirty="0" err="1" smtClean="0">
                <a:latin typeface="+mj-lt"/>
              </a:rPr>
              <a:t>Kashi</a:t>
            </a:r>
            <a:r>
              <a:rPr lang="en-US" sz="2800" b="1" cap="all" dirty="0" smtClean="0">
                <a:latin typeface="+mj-lt"/>
              </a:rPr>
              <a:t> </a:t>
            </a:r>
            <a:r>
              <a:rPr lang="en-US" sz="2800" b="1" cap="all" dirty="0" err="1" smtClean="0">
                <a:latin typeface="+mj-lt"/>
              </a:rPr>
              <a:t>Nath</a:t>
            </a:r>
            <a:r>
              <a:rPr lang="en-US" sz="2800" b="1" cap="all" dirty="0" smtClean="0">
                <a:latin typeface="+mj-lt"/>
              </a:rPr>
              <a:t> </a:t>
            </a:r>
            <a:r>
              <a:rPr lang="en-US" sz="2800" b="1" cap="all" dirty="0" err="1" smtClean="0">
                <a:latin typeface="+mj-lt"/>
              </a:rPr>
              <a:t>Khanal</a:t>
            </a:r>
            <a:r>
              <a:rPr lang="en-US" sz="2800" b="1" cap="all" dirty="0" smtClean="0">
                <a:latin typeface="+mj-lt"/>
              </a:rPr>
              <a:t> </a:t>
            </a:r>
            <a:r>
              <a:rPr lang="en-US" sz="2800" b="1" dirty="0" smtClean="0">
                <a:latin typeface="+mj-lt"/>
              </a:rPr>
              <a:t>(Nepalese)</a:t>
            </a:r>
          </a:p>
        </p:txBody>
      </p:sp>
      <p:sp>
        <p:nvSpPr>
          <p:cNvPr id="55297" name="Rectangle 1"/>
          <p:cNvSpPr>
            <a:spLocks noChangeArrowheads="1"/>
          </p:cNvSpPr>
          <p:nvPr/>
        </p:nvSpPr>
        <p:spPr bwMode="auto">
          <a:xfrm>
            <a:off x="857224" y="1333086"/>
            <a:ext cx="750099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altLang="ko-KR" b="0" i="1" u="none" strike="noStrike" cap="none" normalizeH="0" baseline="0" dirty="0" smtClean="0">
                <a:ln>
                  <a:noFill/>
                </a:ln>
                <a:solidFill>
                  <a:schemeClr val="tx1"/>
                </a:solidFill>
                <a:effectLst/>
                <a:latin typeface="Cambria" pitchFamily="18" charset="0"/>
                <a:ea typeface="Times New Roman" pitchFamily="18" charset="0"/>
                <a:cs typeface="Cordia New" pitchFamily="34" charset="-34"/>
              </a:rPr>
              <a:t> </a:t>
            </a:r>
            <a:r>
              <a:rPr lang="en-US" sz="1900" i="1" dirty="0" smtClean="0">
                <a:latin typeface="+mj-lt"/>
              </a:rPr>
              <a:t>God’s Words is God’s Love for all humankind. As it is </a:t>
            </a:r>
          </a:p>
          <a:p>
            <a:r>
              <a:rPr lang="en-US" sz="1900" i="1" dirty="0" smtClean="0">
                <a:latin typeface="+mj-lt"/>
              </a:rPr>
              <a:t>Mentioned in the Bible: “in the beginning word was with God </a:t>
            </a:r>
          </a:p>
          <a:p>
            <a:r>
              <a:rPr lang="en-US" sz="1900" i="1" dirty="0" smtClean="0">
                <a:latin typeface="+mj-lt"/>
              </a:rPr>
              <a:t>and God was the  word.” That’s why the only way to receive God’s </a:t>
            </a:r>
          </a:p>
          <a:p>
            <a:r>
              <a:rPr lang="en-US" sz="1900" i="1" dirty="0" smtClean="0">
                <a:latin typeface="+mj-lt"/>
              </a:rPr>
              <a:t>love is His Words. Every thing in the creation desire for love because they were created through and created for the sake of love. So love is the most powerful force in the whole creation. God exists for love and we exist for love.</a:t>
            </a:r>
          </a:p>
          <a:p>
            <a:r>
              <a:rPr lang="en-US" sz="1900" i="1" dirty="0" smtClean="0">
                <a:latin typeface="+mj-lt"/>
              </a:rPr>
              <a:t> </a:t>
            </a:r>
          </a:p>
          <a:p>
            <a:r>
              <a:rPr lang="en-US" sz="1900" i="1" dirty="0" smtClean="0">
                <a:latin typeface="+mj-lt"/>
              </a:rPr>
              <a:t>Hoon Dok reading  is like antibiotic that removes  my fallen natures and it brought me to deep repentance.  Members who used to complain and could not see new hope in the church started to have their mind and heart opened after doing the EDP Hoon Dok.  Spiritually they are revived and revitalized and made determined to discover deeper experience with God. </a:t>
            </a:r>
          </a:p>
          <a:p>
            <a:r>
              <a:rPr lang="en-US" sz="1900" i="1" dirty="0" smtClean="0">
                <a:latin typeface="+mj-lt"/>
              </a:rPr>
              <a:t> </a:t>
            </a:r>
          </a:p>
          <a:p>
            <a:r>
              <a:rPr lang="en-US" sz="1900" i="1" dirty="0" smtClean="0">
                <a:latin typeface="+mj-lt"/>
              </a:rPr>
              <a:t> I am confidence that as we are heading towards foundation day, this will open new pathway and vision and ideas to fulfill God’s Will. </a:t>
            </a:r>
          </a:p>
          <a:p>
            <a:endParaRPr lang="en-US" sz="1900" dirty="0" smtClean="0"/>
          </a:p>
          <a:p>
            <a:endParaRPr lang="en-US" dirty="0" smtClean="0"/>
          </a:p>
        </p:txBody>
      </p:sp>
      <p:pic>
        <p:nvPicPr>
          <p:cNvPr id="7" name="Picture 6" descr="1"/>
          <p:cNvPicPr/>
          <p:nvPr/>
        </p:nvPicPr>
        <p:blipFill>
          <a:blip r:embed="rId2" cstate="screen"/>
          <a:srcRect/>
          <a:stretch>
            <a:fillRect/>
          </a:stretch>
        </p:blipFill>
        <p:spPr bwMode="auto">
          <a:xfrm>
            <a:off x="7000892" y="142852"/>
            <a:ext cx="1878402" cy="1945966"/>
          </a:xfrm>
          <a:prstGeom prst="ellipse">
            <a:avLst/>
          </a:prstGeom>
          <a:ln>
            <a:noFill/>
          </a:ln>
          <a:effectLst>
            <a:softEdge rad="112500"/>
          </a:effectLst>
        </p:spPr>
      </p:pic>
    </p:spTree>
    <p:extLst>
      <p:ext uri="{BB962C8B-B14F-4D97-AF65-F5344CB8AC3E}">
        <p14:creationId xmlns="" xmlns:p14="http://schemas.microsoft.com/office/powerpoint/2010/main" val="12982312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0" lvl="7">
              <a:lnSpc>
                <a:spcPts val="5400"/>
              </a:lnSpc>
            </a:pPr>
            <a:r>
              <a:rPr lang="en-US" sz="5400" b="1" dirty="0" smtClean="0"/>
              <a:t>The End</a:t>
            </a:r>
          </a:p>
        </p:txBody>
      </p:sp>
      <p:pic>
        <p:nvPicPr>
          <p:cNvPr id="7" name="Picture 6"/>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755576" y="2817424"/>
            <a:ext cx="1296144" cy="1223153"/>
          </a:xfrm>
          <a:prstGeom prst="rect">
            <a:avLst/>
          </a:prstGeom>
        </p:spPr>
      </p:pic>
      <p:grpSp>
        <p:nvGrpSpPr>
          <p:cNvPr id="2" name="Group 12"/>
          <p:cNvGrpSpPr/>
          <p:nvPr/>
        </p:nvGrpSpPr>
        <p:grpSpPr>
          <a:xfrm rot="16200000">
            <a:off x="-913122" y="3311191"/>
            <a:ext cx="6597352" cy="235619"/>
            <a:chOff x="539552" y="3068960"/>
            <a:chExt cx="8064896" cy="288032"/>
          </a:xfrm>
        </p:grpSpPr>
        <p:cxnSp>
          <p:nvCxnSpPr>
            <p:cNvPr id="9" name="Straight Connector 8"/>
            <p:cNvCxnSpPr/>
            <p:nvPr/>
          </p:nvCxnSpPr>
          <p:spPr>
            <a:xfrm>
              <a:off x="539552" y="3212976"/>
              <a:ext cx="8064896" cy="0"/>
            </a:xfrm>
            <a:prstGeom prst="line">
              <a:avLst/>
            </a:prstGeom>
            <a:ln w="25400">
              <a:gradFill flip="none" rotWithShape="1">
                <a:gsLst>
                  <a:gs pos="50000">
                    <a:schemeClr val="bg1">
                      <a:alpha val="25000"/>
                    </a:schemeClr>
                  </a:gs>
                  <a:gs pos="0">
                    <a:srgbClr val="72500C"/>
                  </a:gs>
                  <a:gs pos="100000">
                    <a:srgbClr val="72500C"/>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427984" y="3068960"/>
              <a:ext cx="288032" cy="288032"/>
            </a:xfrm>
            <a:prstGeom prst="ellipse">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Diamond 10"/>
            <p:cNvSpPr/>
            <p:nvPr/>
          </p:nvSpPr>
          <p:spPr>
            <a:xfrm>
              <a:off x="4427984" y="3068960"/>
              <a:ext cx="288032" cy="288032"/>
            </a:xfrm>
            <a:prstGeom prst="diamond">
              <a:avLst/>
            </a:prstGeom>
            <a:solidFill>
              <a:schemeClr val="bg1"/>
            </a:solidFill>
            <a:ln>
              <a:solidFill>
                <a:schemeClr val="bg1">
                  <a:alpha val="47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Tree>
    <p:extLst>
      <p:ext uri="{BB962C8B-B14F-4D97-AF65-F5344CB8AC3E}">
        <p14:creationId xmlns:p14="http://schemas.microsoft.com/office/powerpoint/2010/main" xmlns="" val="3667400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descr="CIMG1966.JPG"/>
          <p:cNvPicPr>
            <a:picLocks noChangeAspect="1"/>
          </p:cNvPicPr>
          <p:nvPr/>
        </p:nvPicPr>
        <p:blipFill>
          <a:blip r:embed="rId2" cstate="screen"/>
          <a:srcRect/>
          <a:stretch>
            <a:fillRect/>
          </a:stretch>
        </p:blipFill>
        <p:spPr>
          <a:xfrm>
            <a:off x="785786" y="928670"/>
            <a:ext cx="7745886" cy="54717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0" y="5786454"/>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03429" y="5841290"/>
            <a:ext cx="1317777" cy="1215696"/>
          </a:xfrm>
          <a:prstGeom prst="rect">
            <a:avLst/>
          </a:prstGeom>
        </p:spPr>
      </p:pic>
      <p:sp>
        <p:nvSpPr>
          <p:cNvPr id="9" name="Rectangle 8"/>
          <p:cNvSpPr/>
          <p:nvPr/>
        </p:nvSpPr>
        <p:spPr>
          <a:xfrm>
            <a:off x="1691680" y="5857892"/>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Certificate of Recognition for those who completed 100- time reading</a:t>
            </a:r>
            <a:endParaRPr lang="en-MY" sz="2400" dirty="0"/>
          </a:p>
        </p:txBody>
      </p:sp>
      <p:sp>
        <p:nvSpPr>
          <p:cNvPr id="18" name="Rectangle 17"/>
          <p:cNvSpPr/>
          <p:nvPr/>
        </p:nvSpPr>
        <p:spPr>
          <a:xfrm>
            <a:off x="642910" y="285728"/>
            <a:ext cx="8215370" cy="523220"/>
          </a:xfrm>
          <a:prstGeom prst="rect">
            <a:avLst/>
          </a:prstGeom>
        </p:spPr>
        <p:txBody>
          <a:bodyPr wrap="square">
            <a:spAutoFit/>
          </a:bodyPr>
          <a:lstStyle/>
          <a:p>
            <a:r>
              <a:rPr lang="en-US" sz="2800" b="1" dirty="0" smtClean="0">
                <a:ln w="10541" cmpd="sng">
                  <a:solidFill>
                    <a:schemeClr val="accent1">
                      <a:shade val="88000"/>
                      <a:satMod val="110000"/>
                    </a:schemeClr>
                  </a:solidFill>
                  <a:prstDash val="solid"/>
                </a:ln>
                <a:solidFill>
                  <a:sysClr val="windowText" lastClr="000000"/>
                </a:solidFill>
              </a:rPr>
              <a:t>Certification of Recognition by Regional President </a:t>
            </a:r>
            <a:endParaRPr lang="th-TH"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LL REPORT\Hoon Dok Culture\TW photo\IMG_0364.JPG"/>
          <p:cNvPicPr>
            <a:picLocks noGrp="1" noChangeAspect="1" noChangeArrowheads="1"/>
          </p:cNvPicPr>
          <p:nvPr>
            <p:ph idx="1"/>
          </p:nvPr>
        </p:nvPicPr>
        <p:blipFill>
          <a:blip r:embed="rId2" cstate="screen"/>
          <a:stretch>
            <a:fillRect/>
          </a:stretch>
        </p:blipFill>
        <p:spPr bwMode="auto">
          <a:xfrm>
            <a:off x="1357290" y="928670"/>
            <a:ext cx="6361008" cy="4924278"/>
          </a:xfrm>
          <a:prstGeom prst="rect">
            <a:avLst/>
          </a:prstGeom>
          <a:noFill/>
        </p:spPr>
      </p:pic>
      <p:sp>
        <p:nvSpPr>
          <p:cNvPr id="5" name="Rectangle 4"/>
          <p:cNvSpPr/>
          <p:nvPr/>
        </p:nvSpPr>
        <p:spPr>
          <a:xfrm>
            <a:off x="0" y="5786454"/>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03429" y="5841290"/>
            <a:ext cx="1317777" cy="1215696"/>
          </a:xfrm>
          <a:prstGeom prst="rect">
            <a:avLst/>
          </a:prstGeom>
        </p:spPr>
      </p:pic>
      <p:sp>
        <p:nvSpPr>
          <p:cNvPr id="7" name="Rectangle 6"/>
          <p:cNvSpPr/>
          <p:nvPr/>
        </p:nvSpPr>
        <p:spPr>
          <a:xfrm>
            <a:off x="1691680" y="5857892"/>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One second Gen. who has completed the 100-time reading of 3-hour EDP </a:t>
            </a:r>
            <a:endParaRPr lang="en-MY" sz="2400" dirty="0"/>
          </a:p>
        </p:txBody>
      </p:sp>
      <p:sp>
        <p:nvSpPr>
          <p:cNvPr id="12" name="Rectangle 11"/>
          <p:cNvSpPr/>
          <p:nvPr/>
        </p:nvSpPr>
        <p:spPr>
          <a:xfrm>
            <a:off x="642910" y="285728"/>
            <a:ext cx="8215370" cy="523220"/>
          </a:xfrm>
          <a:prstGeom prst="rect">
            <a:avLst/>
          </a:prstGeom>
        </p:spPr>
        <p:txBody>
          <a:bodyPr wrap="square">
            <a:spAutoFit/>
          </a:bodyPr>
          <a:lstStyle/>
          <a:p>
            <a:r>
              <a:rPr lang="en-US" sz="2800" b="1" dirty="0" smtClean="0">
                <a:ln w="10541" cmpd="sng">
                  <a:solidFill>
                    <a:schemeClr val="accent1">
                      <a:shade val="88000"/>
                      <a:satMod val="110000"/>
                    </a:schemeClr>
                  </a:solidFill>
                  <a:prstDash val="solid"/>
                </a:ln>
                <a:solidFill>
                  <a:sysClr val="windowText" lastClr="000000"/>
                </a:solidFill>
              </a:rPr>
              <a:t>Certification of Recognition by Regional President </a:t>
            </a:r>
            <a:endParaRPr lang="th-TH"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0034" y="1500174"/>
            <a:ext cx="8072494" cy="3847207"/>
          </a:xfrm>
          <a:prstGeom prst="rect">
            <a:avLst/>
          </a:prstGeom>
        </p:spPr>
        <p:txBody>
          <a:bodyPr wrap="square">
            <a:spAutoFit/>
          </a:bodyPr>
          <a:lstStyle/>
          <a:p>
            <a:r>
              <a:rPr lang="en-US" altLang="zh-TW" sz="2800" b="1" u="sng" dirty="0" smtClean="0"/>
              <a:t>Testimonies from Hoon Dok Members:</a:t>
            </a:r>
          </a:p>
          <a:p>
            <a:endParaRPr lang="zh-TW" altLang="zh-TW" sz="2400" b="1" dirty="0" smtClean="0"/>
          </a:p>
          <a:p>
            <a:r>
              <a:rPr lang="en-US" altLang="zh-TW" sz="2400" b="1" dirty="0" smtClean="0"/>
              <a:t> 1. More stable emotionally ; Not easily provoked or  get </a:t>
            </a:r>
          </a:p>
          <a:p>
            <a:r>
              <a:rPr lang="en-US" altLang="zh-TW" sz="2400" b="1" dirty="0" smtClean="0"/>
              <a:t>      angry ; more joyful in heart </a:t>
            </a:r>
          </a:p>
          <a:p>
            <a:r>
              <a:rPr lang="en-US" altLang="zh-TW" sz="2400" b="1" dirty="0" smtClean="0"/>
              <a:t> 2. Career fortune improved; human relationships improved </a:t>
            </a:r>
          </a:p>
          <a:p>
            <a:r>
              <a:rPr lang="en-US" altLang="zh-TW" sz="2400" b="1" dirty="0" smtClean="0"/>
              <a:t>       i.e. husband &amp; wife, parents &amp; children, </a:t>
            </a:r>
          </a:p>
          <a:p>
            <a:r>
              <a:rPr lang="en-US" altLang="zh-TW" sz="2400" b="1" dirty="0" smtClean="0"/>
              <a:t>            with colleagues at work</a:t>
            </a:r>
            <a:endParaRPr lang="zh-TW" altLang="zh-TW" sz="2400" b="1" dirty="0" smtClean="0"/>
          </a:p>
          <a:p>
            <a:r>
              <a:rPr lang="en-US" altLang="zh-TW" sz="2400" b="1" dirty="0" smtClean="0"/>
              <a:t> 3.  DP content becomes real &amp; dreams about True Parents</a:t>
            </a:r>
          </a:p>
          <a:p>
            <a:pPr marL="457200" indent="-457200">
              <a:buAutoNum type="arabicPeriod" startAt="4"/>
            </a:pPr>
            <a:r>
              <a:rPr lang="en-US" altLang="zh-TW" sz="2400" b="1" dirty="0" smtClean="0"/>
              <a:t>Physical illness recovered. </a:t>
            </a:r>
          </a:p>
          <a:p>
            <a:pPr marL="457200" indent="-457200">
              <a:buAutoNum type="arabicPeriod" startAt="4"/>
            </a:pPr>
            <a:r>
              <a:rPr lang="en-US" altLang="zh-TW" sz="2400" b="1" dirty="0" smtClean="0"/>
              <a:t>Overflowing blessing of all things </a:t>
            </a:r>
            <a:endParaRPr lang="zh-TW" altLang="zh-TW" sz="2400" b="1" dirty="0"/>
          </a:p>
        </p:txBody>
      </p:sp>
      <p:sp>
        <p:nvSpPr>
          <p:cNvPr id="9" name="Rectangle 8"/>
          <p:cNvSpPr/>
          <p:nvPr/>
        </p:nvSpPr>
        <p:spPr>
          <a:xfrm>
            <a:off x="2500298" y="285728"/>
            <a:ext cx="5000660" cy="584775"/>
          </a:xfrm>
          <a:prstGeom prst="rect">
            <a:avLst/>
          </a:prstGeom>
        </p:spPr>
        <p:txBody>
          <a:bodyPr wrap="square">
            <a:spAutoFit/>
          </a:bodyPr>
          <a:lstStyle/>
          <a:p>
            <a:r>
              <a:rPr lang="en-US" sz="3200" b="1" dirty="0" smtClean="0">
                <a:ln w="10541" cmpd="sng">
                  <a:solidFill>
                    <a:schemeClr val="accent1">
                      <a:shade val="88000"/>
                      <a:satMod val="110000"/>
                    </a:schemeClr>
                  </a:solidFill>
                  <a:prstDash val="solid"/>
                </a:ln>
                <a:solidFill>
                  <a:sysClr val="windowText" lastClr="000000"/>
                </a:solidFill>
              </a:rPr>
              <a:t>Results &amp; Testimonies </a:t>
            </a:r>
            <a:endParaRPr lang="th-TH"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2011-05-08\DSC_6245-1.JPG"/>
          <p:cNvPicPr>
            <a:picLocks noGrp="1"/>
          </p:cNvPicPr>
          <p:nvPr>
            <p:ph idx="1"/>
          </p:nvPr>
        </p:nvPicPr>
        <p:blipFill>
          <a:blip r:embed="rId2" cstate="screen"/>
          <a:stretch>
            <a:fillRect/>
          </a:stretch>
        </p:blipFill>
        <p:spPr bwMode="auto">
          <a:xfrm>
            <a:off x="2643174" y="1500174"/>
            <a:ext cx="5929354" cy="4143404"/>
          </a:xfrm>
          <a:prstGeom prst="rect">
            <a:avLst/>
          </a:prstGeom>
          <a:noFill/>
          <a:ln w="9525">
            <a:solidFill>
              <a:schemeClr val="tx1"/>
            </a:solidFill>
            <a:miter lim="800000"/>
            <a:headEnd/>
            <a:tailEnd/>
          </a:ln>
        </p:spPr>
      </p:pic>
      <p:pic>
        <p:nvPicPr>
          <p:cNvPr id="5" name="Picture 4" descr="F:\2011-05-08\DSC_6288-1.JPG"/>
          <p:cNvPicPr/>
          <p:nvPr/>
        </p:nvPicPr>
        <p:blipFill>
          <a:blip r:embed="rId3" cstate="screen"/>
          <a:srcRect/>
          <a:stretch>
            <a:fillRect/>
          </a:stretch>
        </p:blipFill>
        <p:spPr bwMode="auto">
          <a:xfrm>
            <a:off x="0" y="1071546"/>
            <a:ext cx="3714776" cy="2643206"/>
          </a:xfrm>
          <a:prstGeom prst="ellipse">
            <a:avLst/>
          </a:prstGeom>
          <a:ln>
            <a:noFill/>
          </a:ln>
          <a:effectLst>
            <a:softEdge rad="112500"/>
          </a:effectLst>
        </p:spPr>
      </p:pic>
      <p:sp>
        <p:nvSpPr>
          <p:cNvPr id="6" name="Rectangle 5"/>
          <p:cNvSpPr/>
          <p:nvPr/>
        </p:nvSpPr>
        <p:spPr>
          <a:xfrm>
            <a:off x="0" y="5786454"/>
            <a:ext cx="9144000" cy="1071546"/>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MY" sz="3600"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03429" y="5841290"/>
            <a:ext cx="1317777" cy="1215696"/>
          </a:xfrm>
          <a:prstGeom prst="rect">
            <a:avLst/>
          </a:prstGeom>
        </p:spPr>
      </p:pic>
      <p:sp>
        <p:nvSpPr>
          <p:cNvPr id="8" name="Rectangle 7"/>
          <p:cNvSpPr/>
          <p:nvPr/>
        </p:nvSpPr>
        <p:spPr>
          <a:xfrm>
            <a:off x="1691680" y="5857892"/>
            <a:ext cx="7452320" cy="1013388"/>
          </a:xfrm>
          <a:prstGeom prst="rect">
            <a:avLst/>
          </a:prstGeom>
          <a:solidFill>
            <a:srgbClr val="725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smtClean="0"/>
              <a:t>Dr Yong signing the EDP Book as encouragement for members to dedicate themselves to reading </a:t>
            </a:r>
            <a:endParaRPr lang="en-MY" sz="2400" dirty="0"/>
          </a:p>
        </p:txBody>
      </p:sp>
      <p:sp>
        <p:nvSpPr>
          <p:cNvPr id="10" name="標題 1"/>
          <p:cNvSpPr>
            <a:spLocks noGrp="1"/>
          </p:cNvSpPr>
          <p:nvPr>
            <p:ph type="title"/>
          </p:nvPr>
        </p:nvSpPr>
        <p:spPr>
          <a:xfrm>
            <a:off x="642910" y="357166"/>
            <a:ext cx="7358114" cy="642942"/>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3200" b="1" cap="none" dirty="0" smtClean="0">
                <a:ln w="10541" cmpd="sng">
                  <a:solidFill>
                    <a:schemeClr val="accent1">
                      <a:shade val="88000"/>
                      <a:satMod val="110000"/>
                    </a:schemeClr>
                  </a:solidFill>
                  <a:prstDash val="solid"/>
                </a:ln>
                <a:solidFill>
                  <a:sysClr val="windowText" lastClr="000000"/>
                </a:solidFill>
                <a:effectLst/>
                <a:latin typeface="+mj-lt"/>
              </a:rPr>
              <a:t>HOON DOK CULTURE IN PHILIPPINES</a:t>
            </a:r>
            <a:endParaRPr lang="en-US" sz="3200" b="1" cap="none" dirty="0">
              <a:ln w="10541" cmpd="sng">
                <a:solidFill>
                  <a:schemeClr val="accent1">
                    <a:shade val="88000"/>
                    <a:satMod val="110000"/>
                  </a:schemeClr>
                </a:solidFill>
                <a:prstDash val="solid"/>
              </a:ln>
              <a:solidFill>
                <a:sysClr val="windowText" lastClr="000000"/>
              </a:solidFill>
              <a:effectLst/>
              <a:latin typeface="+mj-lt"/>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C0C0C0"/>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924</TotalTime>
  <Words>2848</Words>
  <Application>Microsoft Office PowerPoint</Application>
  <PresentationFormat>On-screen Show (4:3)</PresentationFormat>
  <Paragraphs>170</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Trek</vt:lpstr>
      <vt:lpstr>Slide 1</vt:lpstr>
      <vt:lpstr>Slide 2</vt:lpstr>
      <vt:lpstr>Slide 3</vt:lpstr>
      <vt:lpstr>HOON DOK CULTURE IN TAIWAN</vt:lpstr>
      <vt:lpstr>Slide 5</vt:lpstr>
      <vt:lpstr>Slide 6</vt:lpstr>
      <vt:lpstr>Slide 7</vt:lpstr>
      <vt:lpstr>Slide 8</vt:lpstr>
      <vt:lpstr>HOON DOK CULTURE IN PHILIPPINES</vt:lpstr>
      <vt:lpstr>Slide 10</vt:lpstr>
      <vt:lpstr>Slide 11</vt:lpstr>
      <vt:lpstr>Slide 12</vt:lpstr>
      <vt:lpstr>Slide 13</vt:lpstr>
      <vt:lpstr>Slide 14</vt:lpstr>
      <vt:lpstr>Slide 15</vt:lpstr>
      <vt:lpstr>Slide 16</vt:lpstr>
      <vt:lpstr>Slide 17</vt:lpstr>
      <vt:lpstr>Slide 18</vt:lpstr>
      <vt:lpstr>Achievers of 100 times edp reading</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AI LI (2nd Gen. Phils.) </vt:lpstr>
      <vt:lpstr>AI LI (2nd Gen. Phils.) </vt:lpstr>
      <vt:lpstr>Benjamin Y. Rabaňo (2nd Gen. Phils.) </vt:lpstr>
      <vt:lpstr>Chou, Ju-Ying (Taiwan) </vt:lpstr>
      <vt:lpstr>         Ceng, Fang-Rou (Taiwan) </vt:lpstr>
      <vt:lpstr>Huang, Ya-Huei (Taiwan)</vt:lpstr>
      <vt:lpstr>Chen, Shui-Mu (Taiwan)</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honlim</dc:creator>
  <cp:lastModifiedBy>ADMIN</cp:lastModifiedBy>
  <cp:revision>52</cp:revision>
  <dcterms:created xsi:type="dcterms:W3CDTF">2011-12-12T09:17:15Z</dcterms:created>
  <dcterms:modified xsi:type="dcterms:W3CDTF">2012-01-16T05:44:08Z</dcterms:modified>
</cp:coreProperties>
</file>