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87" r:id="rId2"/>
    <p:sldId id="258" r:id="rId3"/>
    <p:sldId id="312" r:id="rId4"/>
    <p:sldId id="293" r:id="rId5"/>
    <p:sldId id="308" r:id="rId6"/>
    <p:sldId id="309" r:id="rId7"/>
    <p:sldId id="295" r:id="rId8"/>
    <p:sldId id="296" r:id="rId9"/>
    <p:sldId id="311" r:id="rId10"/>
    <p:sldId id="262" r:id="rId11"/>
    <p:sldId id="292" r:id="rId12"/>
    <p:sldId id="291" r:id="rId13"/>
    <p:sldId id="278" r:id="rId14"/>
    <p:sldId id="266" r:id="rId15"/>
    <p:sldId id="299" r:id="rId16"/>
    <p:sldId id="294" r:id="rId17"/>
    <p:sldId id="268" r:id="rId18"/>
    <p:sldId id="284" r:id="rId19"/>
    <p:sldId id="286" r:id="rId20"/>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80000"/>
    <a:srgbClr val="FF0000"/>
    <a:srgbClr val="FF99FF"/>
    <a:srgbClr val="D822CB"/>
    <a:srgbClr val="C03C39"/>
    <a:srgbClr val="C80000"/>
    <a:srgbClr val="71893F"/>
    <a:srgbClr val="9BBB59"/>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13" autoAdjust="0"/>
  </p:normalViewPr>
  <p:slideViewPr>
    <p:cSldViewPr>
      <p:cViewPr>
        <p:scale>
          <a:sx n="110" d="100"/>
          <a:sy n="110" d="100"/>
        </p:scale>
        <p:origin x="773" y="12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2" y="3"/>
            <a:ext cx="2920084" cy="493316"/>
          </a:xfrm>
          <a:prstGeom prst="rect">
            <a:avLst/>
          </a:prstGeom>
          <a:noFill/>
          <a:ln w="9525">
            <a:noFill/>
            <a:miter lim="800000"/>
            <a:headEnd/>
            <a:tailEnd/>
          </a:ln>
        </p:spPr>
        <p:txBody>
          <a:bodyPr vert="horz" wrap="square" lIns="91400" tIns="45700" rIns="91400" bIns="45700" numCol="1" anchor="t" anchorCtr="0" compatLnSpc="1">
            <a:prstTxWarp prst="textNoShape">
              <a:avLst/>
            </a:prstTxWarp>
          </a:bodyPr>
          <a:lstStyle>
            <a:lvl1pPr defTabSz="914046">
              <a:defRPr sz="1200"/>
            </a:lvl1pPr>
          </a:lstStyle>
          <a:p>
            <a:endParaRPr lang="ja-JP" altLang="en-US" dirty="0"/>
          </a:p>
        </p:txBody>
      </p:sp>
      <p:sp>
        <p:nvSpPr>
          <p:cNvPr id="3" name="日付プレースホルダー 2"/>
          <p:cNvSpPr>
            <a:spLocks noGrp="1"/>
          </p:cNvSpPr>
          <p:nvPr>
            <p:ph type="dt" sz="quarter" idx="1"/>
          </p:nvPr>
        </p:nvSpPr>
        <p:spPr bwMode="auto">
          <a:xfrm>
            <a:off x="3814605" y="3"/>
            <a:ext cx="2920084" cy="493316"/>
          </a:xfrm>
          <a:prstGeom prst="rect">
            <a:avLst/>
          </a:prstGeom>
          <a:noFill/>
          <a:ln w="9525">
            <a:noFill/>
            <a:miter lim="800000"/>
            <a:headEnd/>
            <a:tailEnd/>
          </a:ln>
        </p:spPr>
        <p:txBody>
          <a:bodyPr vert="horz" wrap="square" lIns="91400" tIns="45700" rIns="91400" bIns="45700" numCol="1" anchor="t" anchorCtr="0" compatLnSpc="1">
            <a:prstTxWarp prst="textNoShape">
              <a:avLst/>
            </a:prstTxWarp>
          </a:bodyPr>
          <a:lstStyle>
            <a:lvl1pPr algn="r" defTabSz="914046">
              <a:defRPr sz="1200"/>
            </a:lvl1pPr>
          </a:lstStyle>
          <a:p>
            <a:fld id="{C37EFE65-E2C1-4EA9-B57E-656F7405756B}" type="datetimeFigureOut">
              <a:rPr lang="ja-JP" altLang="en-US"/>
              <a:pPr/>
              <a:t>2017/4/2</a:t>
            </a:fld>
            <a:endParaRPr lang="en-US" altLang="ja-JP" dirty="0"/>
          </a:p>
        </p:txBody>
      </p:sp>
      <p:sp>
        <p:nvSpPr>
          <p:cNvPr id="4" name="フッター プレースホルダー 3"/>
          <p:cNvSpPr>
            <a:spLocks noGrp="1"/>
          </p:cNvSpPr>
          <p:nvPr>
            <p:ph type="ftr" sz="quarter" idx="2"/>
          </p:nvPr>
        </p:nvSpPr>
        <p:spPr bwMode="auto">
          <a:xfrm>
            <a:off x="2" y="9370717"/>
            <a:ext cx="2920084" cy="493316"/>
          </a:xfrm>
          <a:prstGeom prst="rect">
            <a:avLst/>
          </a:prstGeom>
          <a:noFill/>
          <a:ln w="9525">
            <a:noFill/>
            <a:miter lim="800000"/>
            <a:headEnd/>
            <a:tailEnd/>
          </a:ln>
        </p:spPr>
        <p:txBody>
          <a:bodyPr vert="horz" wrap="square" lIns="91400" tIns="45700" rIns="91400" bIns="45700" numCol="1" anchor="b" anchorCtr="0" compatLnSpc="1">
            <a:prstTxWarp prst="textNoShape">
              <a:avLst/>
            </a:prstTxWarp>
          </a:bodyPr>
          <a:lstStyle>
            <a:lvl1pPr defTabSz="914046">
              <a:defRPr sz="1200"/>
            </a:lvl1pPr>
          </a:lstStyle>
          <a:p>
            <a:endParaRPr lang="ja-JP" altLang="en-US" dirty="0"/>
          </a:p>
        </p:txBody>
      </p:sp>
      <p:sp>
        <p:nvSpPr>
          <p:cNvPr id="5" name="スライド番号プレースホルダー 4"/>
          <p:cNvSpPr>
            <a:spLocks noGrp="1"/>
          </p:cNvSpPr>
          <p:nvPr>
            <p:ph type="sldNum" sz="quarter" idx="3"/>
          </p:nvPr>
        </p:nvSpPr>
        <p:spPr bwMode="auto">
          <a:xfrm>
            <a:off x="3814605" y="9370717"/>
            <a:ext cx="2920084" cy="493316"/>
          </a:xfrm>
          <a:prstGeom prst="rect">
            <a:avLst/>
          </a:prstGeom>
          <a:noFill/>
          <a:ln w="9525">
            <a:noFill/>
            <a:miter lim="800000"/>
            <a:headEnd/>
            <a:tailEnd/>
          </a:ln>
        </p:spPr>
        <p:txBody>
          <a:bodyPr vert="horz" wrap="square" lIns="91400" tIns="45700" rIns="91400" bIns="45700" numCol="1" anchor="b" anchorCtr="0" compatLnSpc="1">
            <a:prstTxWarp prst="textNoShape">
              <a:avLst/>
            </a:prstTxWarp>
          </a:bodyPr>
          <a:lstStyle>
            <a:lvl1pPr algn="r" defTabSz="914046">
              <a:defRPr sz="1200"/>
            </a:lvl1pPr>
          </a:lstStyle>
          <a:p>
            <a:fld id="{6F0C4766-2DAB-4BC3-9AF7-26EC9E7D207D}" type="slidenum">
              <a:rPr lang="ja-JP" altLang="en-US"/>
              <a:pPr/>
              <a:t>‹#›</a:t>
            </a:fld>
            <a:endParaRPr lang="en-US" altLang="ja-JP" dirty="0"/>
          </a:p>
        </p:txBody>
      </p:sp>
    </p:spTree>
    <p:extLst>
      <p:ext uri="{BB962C8B-B14F-4D97-AF65-F5344CB8AC3E}">
        <p14:creationId xmlns:p14="http://schemas.microsoft.com/office/powerpoint/2010/main" xmlns="" val="29702021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5884690-24D2-4882-9134-678F15828F61}" type="datetimeFigureOut">
              <a:rPr lang="ja-JP" altLang="en-US"/>
              <a:pPr>
                <a:defRPr/>
              </a:pPr>
              <a:t>2017/4/2</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7749351A-427A-4493-8940-8F59B9C86B71}"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8F48C0E-E33F-4777-A78E-07E9CBC84533}" type="datetimeFigureOut">
              <a:rPr lang="ja-JP" altLang="en-US"/>
              <a:pPr>
                <a:defRPr/>
              </a:pPr>
              <a:t>2017/4/2</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63E3B402-45CB-4AB3-8405-56BDDAEF6562}"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817514A-2DE1-4B6B-8D90-DA1EBA6D5C4D}" type="datetimeFigureOut">
              <a:rPr lang="ja-JP" altLang="en-US"/>
              <a:pPr>
                <a:defRPr/>
              </a:pPr>
              <a:t>2017/4/2</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40A8D957-779A-4861-BFD6-08E5A671A44B}"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27881EA-AD8D-4C0E-BCBF-EEF26A1F755C}" type="datetimeFigureOut">
              <a:rPr lang="ja-JP" altLang="en-US"/>
              <a:pPr>
                <a:defRPr/>
              </a:pPr>
              <a:t>2017/4/2</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C9BE630F-C9C0-4422-917E-B57EA41EE112}"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3C3E23E-269F-4CBB-843E-FF1048C099D7}" type="datetimeFigureOut">
              <a:rPr lang="ja-JP" altLang="en-US"/>
              <a:pPr>
                <a:defRPr/>
              </a:pPr>
              <a:t>2017/4/2</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923AD01E-8662-47B3-B3C6-534E71A9AFFA}" type="slidenum">
              <a:rPr lang="ja-JP" altLang="en-US"/>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CBFF010B-982A-4683-A1F7-C23CC1F5751B}" type="datetimeFigureOut">
              <a:rPr lang="ja-JP" altLang="en-US"/>
              <a:pPr>
                <a:defRPr/>
              </a:pPr>
              <a:t>2017/4/2</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7FC10D45-B8E7-4B0D-A326-2F7F45F8913D}"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CBD7614D-1932-469E-9ACF-A4DBBDF96DBF}" type="datetimeFigureOut">
              <a:rPr lang="ja-JP" altLang="en-US"/>
              <a:pPr>
                <a:defRPr/>
              </a:pPr>
              <a:t>2017/4/2</a:t>
            </a:fld>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ー 5"/>
          <p:cNvSpPr>
            <a:spLocks noGrp="1"/>
          </p:cNvSpPr>
          <p:nvPr>
            <p:ph type="sldNum" sz="quarter" idx="12"/>
          </p:nvPr>
        </p:nvSpPr>
        <p:spPr/>
        <p:txBody>
          <a:bodyPr/>
          <a:lstStyle>
            <a:lvl1pPr>
              <a:defRPr/>
            </a:lvl1pPr>
          </a:lstStyle>
          <a:p>
            <a:pPr>
              <a:defRPr/>
            </a:pPr>
            <a:fld id="{B39F833F-7992-440F-A7D5-103AA0AB35C0}"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F8153898-A2FC-44C3-BD0F-37E578F8D0C5}" type="datetimeFigureOut">
              <a:rPr lang="ja-JP" altLang="en-US"/>
              <a:pPr>
                <a:defRPr/>
              </a:pPr>
              <a:t>2017/4/2</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5"/>
          <p:cNvSpPr>
            <a:spLocks noGrp="1"/>
          </p:cNvSpPr>
          <p:nvPr>
            <p:ph type="sldNum" sz="quarter" idx="12"/>
          </p:nvPr>
        </p:nvSpPr>
        <p:spPr/>
        <p:txBody>
          <a:bodyPr/>
          <a:lstStyle>
            <a:lvl1pPr>
              <a:defRPr/>
            </a:lvl1pPr>
          </a:lstStyle>
          <a:p>
            <a:pPr>
              <a:defRPr/>
            </a:pPr>
            <a:fld id="{3F8B2FC2-36DE-4771-BB2D-F39246529981}"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B4C25B7-0B62-4E55-ACC3-B8350BB1CE2A}" type="datetimeFigureOut">
              <a:rPr lang="ja-JP" altLang="en-US"/>
              <a:pPr>
                <a:defRPr/>
              </a:pPr>
              <a:t>2017/4/2</a:t>
            </a:fld>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ー 5"/>
          <p:cNvSpPr>
            <a:spLocks noGrp="1"/>
          </p:cNvSpPr>
          <p:nvPr>
            <p:ph type="sldNum" sz="quarter" idx="12"/>
          </p:nvPr>
        </p:nvSpPr>
        <p:spPr/>
        <p:txBody>
          <a:bodyPr/>
          <a:lstStyle>
            <a:lvl1pPr>
              <a:defRPr/>
            </a:lvl1pPr>
          </a:lstStyle>
          <a:p>
            <a:pPr>
              <a:defRPr/>
            </a:pPr>
            <a:fld id="{1777BD24-F1B7-47EA-AA49-9F09BBA26FAA}"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4C51DD8-E152-4861-9CB4-02C6EDA980C2}" type="datetimeFigureOut">
              <a:rPr lang="ja-JP" altLang="en-US"/>
              <a:pPr>
                <a:defRPr/>
              </a:pPr>
              <a:t>2017/4/2</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27C4C85D-7C6B-46A7-9A3C-261BE4720EF9}"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E5E70B3-E6AF-44B5-8050-22894257E53E}" type="datetimeFigureOut">
              <a:rPr lang="ja-JP" altLang="en-US"/>
              <a:pPr>
                <a:defRPr/>
              </a:pPr>
              <a:t>2017/4/2</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086A572F-DBB9-45D0-B603-E67EA3C6EE7B}"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548E0E0-3FA6-45F0-BD6C-B270740F1072}" type="datetimeFigureOut">
              <a:rPr lang="ja-JP" altLang="en-US"/>
              <a:pPr>
                <a:defRPr/>
              </a:pPr>
              <a:t>2017/4/2</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B5EC72D-8A11-4252-B6BD-2EEA97AC688A}"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23728" y="764704"/>
            <a:ext cx="5760640" cy="15081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altLang="ja-JP" sz="4800" b="1" dirty="0" smtClean="0"/>
              <a:t>Family</a:t>
            </a:r>
            <a:r>
              <a:rPr lang="ja-JP" altLang="en-US" sz="4800" b="1" smtClean="0"/>
              <a:t> </a:t>
            </a:r>
            <a:r>
              <a:rPr lang="en-US" altLang="ja-JP" sz="4800" b="1" dirty="0" smtClean="0"/>
              <a:t>Life</a:t>
            </a:r>
            <a:endParaRPr lang="en-US" altLang="ja-JP" sz="4800" b="1" dirty="0" smtClean="0"/>
          </a:p>
          <a:p>
            <a:pPr algn="ctr"/>
            <a:r>
              <a:rPr lang="en-US" altLang="ja-JP" sz="4400" dirty="0" smtClean="0"/>
              <a:t>For CIG </a:t>
            </a:r>
            <a:r>
              <a:rPr lang="en-US" altLang="ja-JP" sz="4400" dirty="0" smtClean="0"/>
              <a:t>Citizens</a:t>
            </a:r>
            <a:endParaRPr kumimoji="1" lang="ja-JP" altLang="en-US" sz="4400" dirty="0"/>
          </a:p>
        </p:txBody>
      </p:sp>
      <p:pic>
        <p:nvPicPr>
          <p:cNvPr id="1028" name="Picture 4" descr="C:\Users\yuki\Pictures\妊婦のイラスト\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6834" y="2822064"/>
            <a:ext cx="3672408" cy="35380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944445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4269" y="180121"/>
            <a:ext cx="2339719"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fontAlgn="auto">
              <a:spcBef>
                <a:spcPts val="0"/>
              </a:spcBef>
              <a:spcAft>
                <a:spcPts val="0"/>
              </a:spcAft>
              <a:defRPr/>
            </a:pPr>
            <a:r>
              <a:rPr lang="en-US" altLang="zh-TW" sz="3200" b="1" dirty="0" smtClean="0">
                <a:latin typeface="ＭＳ Ｐゴシック" pitchFamily="50" charset="-128"/>
                <a:ea typeface="ＭＳ Ｐゴシック" pitchFamily="50" charset="-128"/>
              </a:rPr>
              <a:t>Making Love</a:t>
            </a:r>
            <a:endParaRPr lang="ja-JP" altLang="en-US" sz="3200" b="1" dirty="0">
              <a:latin typeface="ＭＳ Ｐゴシック" pitchFamily="50" charset="-128"/>
            </a:endParaRPr>
          </a:p>
        </p:txBody>
      </p:sp>
      <p:sp>
        <p:nvSpPr>
          <p:cNvPr id="3" name="正方形/長方形 2"/>
          <p:cNvSpPr/>
          <p:nvPr/>
        </p:nvSpPr>
        <p:spPr>
          <a:xfrm>
            <a:off x="323528" y="835025"/>
            <a:ext cx="8568952" cy="1508105"/>
          </a:xfrm>
          <a:prstGeom prst="rect">
            <a:avLst/>
          </a:prstGeom>
          <a:solidFill>
            <a:schemeClr val="accent3">
              <a:lumMod val="20000"/>
              <a:lumOff val="80000"/>
            </a:schemeClr>
          </a:solidFill>
        </p:spPr>
        <p:txBody>
          <a:bodyPr wrap="square">
            <a:spAutoFit/>
          </a:bodyPr>
          <a:lstStyle/>
          <a:p>
            <a:pPr fontAlgn="auto">
              <a:spcBef>
                <a:spcPts val="0"/>
              </a:spcBef>
              <a:spcAft>
                <a:spcPts val="0"/>
              </a:spcAft>
              <a:defRPr/>
            </a:pPr>
            <a:r>
              <a:rPr lang="en-US" altLang="ja-JP" sz="2300" dirty="0" smtClean="0">
                <a:latin typeface="Times New Roman" panose="02020603050405020304" pitchFamily="18" charset="0"/>
                <a:ea typeface="+mn-ea"/>
                <a:cs typeface="Times New Roman" panose="02020603050405020304" pitchFamily="18" charset="0"/>
              </a:rPr>
              <a:t>You are now </a:t>
            </a:r>
            <a:r>
              <a:rPr lang="en-US" altLang="ja-JP" sz="2300" smtClean="0">
                <a:latin typeface="Times New Roman" panose="02020603050405020304" pitchFamily="18" charset="0"/>
                <a:ea typeface="+mn-ea"/>
                <a:cs typeface="Times New Roman" panose="02020603050405020304" pitchFamily="18" charset="0"/>
              </a:rPr>
              <a:t>loving couples. </a:t>
            </a:r>
            <a:r>
              <a:rPr lang="en-US" altLang="ja-JP" sz="2300" dirty="0" smtClean="0">
                <a:latin typeface="Times New Roman" panose="02020603050405020304" pitchFamily="18" charset="0"/>
                <a:ea typeface="+mn-ea"/>
                <a:cs typeface="Times New Roman" panose="02020603050405020304" pitchFamily="18" charset="0"/>
              </a:rPr>
              <a:t>Upon separation from false love, you must live for the sake of each other and invest love in each other. Only in such a relationship, your conjugal love will arise and it will nourish a heart to wish to live forever together.</a:t>
            </a:r>
            <a:endParaRPr lang="ja-JP" altLang="en-US" sz="2300" dirty="0">
              <a:latin typeface="Times New Roman" panose="02020603050405020304" pitchFamily="18" charset="0"/>
              <a:ea typeface="+mn-ea"/>
              <a:cs typeface="Times New Roman" panose="02020603050405020304" pitchFamily="18" charset="0"/>
            </a:endParaRPr>
          </a:p>
        </p:txBody>
      </p:sp>
      <p:sp>
        <p:nvSpPr>
          <p:cNvPr id="4" name="正方形/長方形 3"/>
          <p:cNvSpPr/>
          <p:nvPr/>
        </p:nvSpPr>
        <p:spPr>
          <a:xfrm>
            <a:off x="364810" y="2852936"/>
            <a:ext cx="2911046"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auto">
              <a:lnSpc>
                <a:spcPts val="2400"/>
              </a:lnSpc>
              <a:spcBef>
                <a:spcPts val="0"/>
              </a:spcBef>
              <a:spcAft>
                <a:spcPts val="0"/>
              </a:spcAft>
              <a:defRPr/>
            </a:pPr>
            <a:r>
              <a:rPr lang="en-US" altLang="zh-TW" sz="2200" dirty="0" smtClean="0"/>
              <a:t>Making love=Spiritual and physical concord</a:t>
            </a:r>
          </a:p>
          <a:p>
            <a:pPr algn="ctr" fontAlgn="auto">
              <a:spcBef>
                <a:spcPts val="0"/>
              </a:spcBef>
              <a:spcAft>
                <a:spcPts val="0"/>
              </a:spcAft>
              <a:defRPr/>
            </a:pPr>
            <a:r>
              <a:rPr lang="en-US" altLang="ja-JP" sz="2400" b="1" dirty="0" smtClean="0"/>
              <a:t>Union in true love</a:t>
            </a:r>
            <a:endParaRPr lang="ja-JP" altLang="en-US" sz="2400" b="1" dirty="0"/>
          </a:p>
        </p:txBody>
      </p:sp>
      <p:sp>
        <p:nvSpPr>
          <p:cNvPr id="21517" name="Picture 8"/>
          <p:cNvSpPr>
            <a:spLocks noChangeAspect="1" noChangeArrowheads="1"/>
          </p:cNvSpPr>
          <p:nvPr/>
        </p:nvSpPr>
        <p:spPr bwMode="auto">
          <a:xfrm>
            <a:off x="3171825" y="4179888"/>
            <a:ext cx="639763" cy="536575"/>
          </a:xfrm>
          <a:prstGeom prst="rect">
            <a:avLst/>
          </a:prstGeom>
          <a:noFill/>
          <a:ln w="9525">
            <a:noFill/>
            <a:miter lim="800000"/>
            <a:headEnd/>
            <a:tailEnd/>
          </a:ln>
        </p:spPr>
        <p:txBody>
          <a:bodyPr/>
          <a:lstStyle/>
          <a:p>
            <a:endParaRPr lang="ja-JP" altLang="en-US" dirty="0"/>
          </a:p>
        </p:txBody>
      </p:sp>
      <p:sp>
        <p:nvSpPr>
          <p:cNvPr id="11" name="正方形/長方形 10"/>
          <p:cNvSpPr/>
          <p:nvPr/>
        </p:nvSpPr>
        <p:spPr>
          <a:xfrm>
            <a:off x="3564191" y="2773932"/>
            <a:ext cx="5066546"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altLang="ja-JP" sz="2400" dirty="0" smtClean="0">
                <a:solidFill>
                  <a:prstClr val="black"/>
                </a:solidFill>
                <a:latin typeface="Calibri"/>
                <a:ea typeface="ＭＳ Ｐゴシック"/>
              </a:rPr>
              <a:t>Husband and wife loving each other</a:t>
            </a:r>
            <a:endParaRPr lang="ja-JP" altLang="en-US" dirty="0"/>
          </a:p>
        </p:txBody>
      </p:sp>
      <p:sp>
        <p:nvSpPr>
          <p:cNvPr id="13" name="テキスト ボックス 12"/>
          <p:cNvSpPr txBox="1"/>
          <p:nvPr/>
        </p:nvSpPr>
        <p:spPr>
          <a:xfrm>
            <a:off x="3564191" y="3212976"/>
            <a:ext cx="506654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en-US" altLang="ja-JP" sz="2400" dirty="0" smtClean="0"/>
              <a:t>Unity of the two minds and two bodies</a:t>
            </a:r>
            <a:endParaRPr kumimoji="1" lang="ja-JP" altLang="en-US" sz="2400" dirty="0"/>
          </a:p>
        </p:txBody>
      </p:sp>
      <p:sp>
        <p:nvSpPr>
          <p:cNvPr id="14" name="テキスト ボックス 13"/>
          <p:cNvSpPr txBox="1"/>
          <p:nvPr/>
        </p:nvSpPr>
        <p:spPr>
          <a:xfrm>
            <a:off x="3564191" y="3789040"/>
            <a:ext cx="506654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sz="2400" b="1" dirty="0" smtClean="0">
                <a:solidFill>
                  <a:schemeClr val="tx1"/>
                </a:solidFill>
              </a:rPr>
              <a:t>Their true love (Sungsang) and absolute sex (Hyungsang) are united.</a:t>
            </a:r>
            <a:endParaRPr kumimoji="1" lang="ja-JP" altLang="en-US" sz="2400" b="1" dirty="0">
              <a:solidFill>
                <a:schemeClr val="tx1"/>
              </a:solidFill>
            </a:endParaRPr>
          </a:p>
        </p:txBody>
      </p:sp>
      <p:sp>
        <p:nvSpPr>
          <p:cNvPr id="15" name="正方形/長方形 14"/>
          <p:cNvSpPr/>
          <p:nvPr/>
        </p:nvSpPr>
        <p:spPr>
          <a:xfrm>
            <a:off x="3446464" y="5027676"/>
            <a:ext cx="5302001"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ja-JP" sz="2400" dirty="0"/>
              <a:t>T</a:t>
            </a:r>
            <a:r>
              <a:rPr lang="en-US" altLang="ja-JP" sz="2400" dirty="0" smtClean="0"/>
              <a:t>heir minds shake, and so do the cells of their bodies. The two persons melt into each other. Only then do they experience true joy and happiness for the first time.</a:t>
            </a:r>
            <a:endParaRPr lang="ja-JP" altLang="en-US" sz="2400" dirty="0"/>
          </a:p>
        </p:txBody>
      </p:sp>
      <p:sp>
        <p:nvSpPr>
          <p:cNvPr id="21525" name="Picture 15"/>
          <p:cNvSpPr>
            <a:spLocks noChangeAspect="1" noChangeArrowheads="1"/>
          </p:cNvSpPr>
          <p:nvPr/>
        </p:nvSpPr>
        <p:spPr bwMode="auto">
          <a:xfrm>
            <a:off x="2515460" y="5744906"/>
            <a:ext cx="847725" cy="207962"/>
          </a:xfrm>
          <a:prstGeom prst="rect">
            <a:avLst/>
          </a:prstGeom>
          <a:noFill/>
          <a:ln w="9525">
            <a:noFill/>
            <a:miter lim="800000"/>
            <a:headEnd/>
            <a:tailEnd/>
          </a:ln>
        </p:spPr>
        <p:txBody>
          <a:bodyPr/>
          <a:lstStyle/>
          <a:p>
            <a:endParaRPr lang="ja-JP" altLang="en-US" dirty="0"/>
          </a:p>
        </p:txBody>
      </p:sp>
      <p:grpSp>
        <p:nvGrpSpPr>
          <p:cNvPr id="5" name="グループ化 4"/>
          <p:cNvGrpSpPr/>
          <p:nvPr/>
        </p:nvGrpSpPr>
        <p:grpSpPr>
          <a:xfrm>
            <a:off x="107504" y="3973578"/>
            <a:ext cx="3480088" cy="2263734"/>
            <a:chOff x="107504" y="3973578"/>
            <a:chExt cx="3480088" cy="2263734"/>
          </a:xfrm>
        </p:grpSpPr>
        <p:pic>
          <p:nvPicPr>
            <p:cNvPr id="21510" name="Picture 3"/>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789780" y="4456314"/>
              <a:ext cx="919163" cy="798512"/>
            </a:xfrm>
            <a:prstGeom prst="rect">
              <a:avLst/>
            </a:prstGeom>
            <a:noFill/>
            <a:ln w="9525">
              <a:noFill/>
              <a:miter lim="800000"/>
              <a:headEnd/>
              <a:tailEnd/>
            </a:ln>
            <a:effectLst>
              <a:glow rad="127000">
                <a:schemeClr val="accent3">
                  <a:lumMod val="40000"/>
                  <a:lumOff val="60000"/>
                </a:schemeClr>
              </a:glow>
            </a:effectLst>
          </p:spPr>
        </p:pic>
        <p:cxnSp>
          <p:nvCxnSpPr>
            <p:cNvPr id="9" name="直線コネクタ 8"/>
            <p:cNvCxnSpPr/>
            <p:nvPr/>
          </p:nvCxnSpPr>
          <p:spPr>
            <a:xfrm>
              <a:off x="755204" y="5254368"/>
              <a:ext cx="2047593" cy="5427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514" name="Picture 6"/>
            <p:cNvSpPr>
              <a:spLocks noChangeAspect="1" noChangeArrowheads="1"/>
            </p:cNvSpPr>
            <p:nvPr/>
          </p:nvSpPr>
          <p:spPr bwMode="auto">
            <a:xfrm>
              <a:off x="1069180" y="4601744"/>
              <a:ext cx="639763" cy="536575"/>
            </a:xfrm>
            <a:prstGeom prst="rect">
              <a:avLst/>
            </a:prstGeom>
            <a:noFill/>
            <a:ln w="9525">
              <a:noFill/>
              <a:miter lim="800000"/>
              <a:headEnd/>
              <a:tailEnd/>
            </a:ln>
          </p:spPr>
          <p:txBody>
            <a:bodyPr/>
            <a:lstStyle/>
            <a:p>
              <a:endParaRPr lang="ja-JP" altLang="en-US" dirty="0"/>
            </a:p>
          </p:txBody>
        </p:sp>
        <p:sp>
          <p:nvSpPr>
            <p:cNvPr id="21516" name="Picture 7"/>
            <p:cNvSpPr>
              <a:spLocks noChangeAspect="1" noChangeArrowheads="1"/>
            </p:cNvSpPr>
            <p:nvPr/>
          </p:nvSpPr>
          <p:spPr bwMode="auto">
            <a:xfrm>
              <a:off x="2229710" y="5414706"/>
              <a:ext cx="573087" cy="536575"/>
            </a:xfrm>
            <a:prstGeom prst="rect">
              <a:avLst/>
            </a:prstGeom>
            <a:noFill/>
            <a:ln w="9525">
              <a:noFill/>
              <a:miter lim="800000"/>
              <a:headEnd/>
              <a:tailEnd/>
            </a:ln>
          </p:spPr>
          <p:txBody>
            <a:bodyPr/>
            <a:lstStyle/>
            <a:p>
              <a:endParaRPr lang="ja-JP" altLang="en-US" dirty="0"/>
            </a:p>
          </p:txBody>
        </p:sp>
        <p:sp>
          <p:nvSpPr>
            <p:cNvPr id="21519" name="Picture 9"/>
            <p:cNvSpPr>
              <a:spLocks noChangeAspect="1" noChangeArrowheads="1"/>
            </p:cNvSpPr>
            <p:nvPr/>
          </p:nvSpPr>
          <p:spPr bwMode="auto">
            <a:xfrm>
              <a:off x="1812197" y="4892418"/>
              <a:ext cx="358775" cy="755650"/>
            </a:xfrm>
            <a:prstGeom prst="rect">
              <a:avLst/>
            </a:prstGeom>
            <a:noFill/>
            <a:ln w="9525">
              <a:noFill/>
              <a:miter lim="800000"/>
              <a:headEnd/>
              <a:tailEnd/>
            </a:ln>
          </p:spPr>
          <p:txBody>
            <a:bodyPr/>
            <a:lstStyle/>
            <a:p>
              <a:endParaRPr lang="ja-JP" altLang="en-US" dirty="0"/>
            </a:p>
          </p:txBody>
        </p:sp>
        <p:sp>
          <p:nvSpPr>
            <p:cNvPr id="21520" name="Picture 10"/>
            <p:cNvSpPr>
              <a:spLocks noChangeAspect="1" noChangeArrowheads="1"/>
            </p:cNvSpPr>
            <p:nvPr/>
          </p:nvSpPr>
          <p:spPr bwMode="auto">
            <a:xfrm>
              <a:off x="2728185" y="4892418"/>
              <a:ext cx="360362" cy="755650"/>
            </a:xfrm>
            <a:prstGeom prst="rect">
              <a:avLst/>
            </a:prstGeom>
            <a:noFill/>
            <a:ln w="9525">
              <a:noFill/>
              <a:miter lim="800000"/>
              <a:headEnd/>
              <a:tailEnd/>
            </a:ln>
          </p:spPr>
          <p:txBody>
            <a:bodyPr/>
            <a:lstStyle/>
            <a:p>
              <a:endParaRPr lang="ja-JP" altLang="en-US" dirty="0"/>
            </a:p>
          </p:txBody>
        </p:sp>
        <p:pic>
          <p:nvPicPr>
            <p:cNvPr id="21521" name="Picture 11"/>
            <p:cNvPicPr>
              <a:picLocks noChangeAspect="1" noChangeArrowheads="1"/>
            </p:cNvPicPr>
            <p:nvPr/>
          </p:nvPicPr>
          <p:blipFill>
            <a:blip r:embed="rId3" cstate="print"/>
            <a:srcRect/>
            <a:stretch>
              <a:fillRect/>
            </a:stretch>
          </p:blipFill>
          <p:spPr bwMode="auto">
            <a:xfrm>
              <a:off x="612773" y="4855570"/>
              <a:ext cx="354013" cy="736600"/>
            </a:xfrm>
            <a:prstGeom prst="rect">
              <a:avLst/>
            </a:prstGeom>
            <a:noFill/>
            <a:ln w="9525">
              <a:noFill/>
              <a:miter lim="800000"/>
              <a:headEnd/>
              <a:tailEnd/>
            </a:ln>
          </p:spPr>
        </p:pic>
        <p:pic>
          <p:nvPicPr>
            <p:cNvPr id="21522" name="Picture 12"/>
            <p:cNvPicPr>
              <a:picLocks noChangeAspect="1" noChangeArrowheads="1"/>
            </p:cNvPicPr>
            <p:nvPr/>
          </p:nvPicPr>
          <p:blipFill>
            <a:blip r:embed="rId4" cstate="print"/>
            <a:srcRect/>
            <a:stretch>
              <a:fillRect/>
            </a:stretch>
          </p:blipFill>
          <p:spPr bwMode="auto">
            <a:xfrm>
              <a:off x="1364523" y="6024493"/>
              <a:ext cx="785812" cy="212819"/>
            </a:xfrm>
            <a:prstGeom prst="rect">
              <a:avLst/>
            </a:prstGeom>
            <a:noFill/>
            <a:ln w="9525">
              <a:noFill/>
              <a:miter lim="800000"/>
              <a:headEnd/>
              <a:tailEnd/>
            </a:ln>
          </p:spPr>
        </p:pic>
        <p:pic>
          <p:nvPicPr>
            <p:cNvPr id="21523" name="Picture 13"/>
            <p:cNvPicPr>
              <a:picLocks noChangeAspect="1" noChangeArrowheads="1"/>
            </p:cNvPicPr>
            <p:nvPr/>
          </p:nvPicPr>
          <p:blipFill>
            <a:blip r:embed="rId5" cstate="print"/>
            <a:srcRect/>
            <a:stretch>
              <a:fillRect/>
            </a:stretch>
          </p:blipFill>
          <p:spPr bwMode="auto">
            <a:xfrm>
              <a:off x="1258913" y="4310713"/>
              <a:ext cx="842963" cy="201612"/>
            </a:xfrm>
            <a:prstGeom prst="rect">
              <a:avLst/>
            </a:prstGeom>
            <a:noFill/>
            <a:ln w="9525">
              <a:noFill/>
              <a:miter lim="800000"/>
              <a:headEnd/>
              <a:tailEnd/>
            </a:ln>
          </p:spPr>
        </p:pic>
        <p:sp>
          <p:nvSpPr>
            <p:cNvPr id="21524" name="Picture 14"/>
            <p:cNvSpPr>
              <a:spLocks noChangeAspect="1" noChangeArrowheads="1"/>
            </p:cNvSpPr>
            <p:nvPr/>
          </p:nvSpPr>
          <p:spPr bwMode="auto">
            <a:xfrm>
              <a:off x="2485297" y="4562218"/>
              <a:ext cx="828675" cy="427038"/>
            </a:xfrm>
            <a:prstGeom prst="rect">
              <a:avLst/>
            </a:prstGeom>
            <a:noFill/>
            <a:ln w="9525">
              <a:noFill/>
              <a:miter lim="800000"/>
              <a:headEnd/>
              <a:tailEnd/>
            </a:ln>
          </p:spPr>
          <p:txBody>
            <a:bodyPr/>
            <a:lstStyle/>
            <a:p>
              <a:endParaRPr lang="ja-JP" altLang="en-US" dirty="0"/>
            </a:p>
          </p:txBody>
        </p:sp>
        <p:sp>
          <p:nvSpPr>
            <p:cNvPr id="21526" name="テキスト ボックス 15"/>
            <p:cNvSpPr txBox="1">
              <a:spLocks noChangeArrowheads="1"/>
            </p:cNvSpPr>
            <p:nvPr/>
          </p:nvSpPr>
          <p:spPr bwMode="auto">
            <a:xfrm>
              <a:off x="2760530" y="5044656"/>
              <a:ext cx="827062" cy="461665"/>
            </a:xfrm>
            <a:prstGeom prst="rect">
              <a:avLst/>
            </a:prstGeom>
            <a:noFill/>
            <a:ln w="9525">
              <a:noFill/>
              <a:miter lim="800000"/>
              <a:headEnd/>
              <a:tailEnd/>
            </a:ln>
          </p:spPr>
          <p:txBody>
            <a:bodyPr wrap="square">
              <a:spAutoFit/>
            </a:bodyPr>
            <a:lstStyle/>
            <a:p>
              <a:r>
                <a:rPr lang="en-US" altLang="ja-JP" sz="2400" b="1" dirty="0" smtClean="0">
                  <a:latin typeface="Calibri" pitchFamily="34" charset="0"/>
                </a:rPr>
                <a:t>Hus.</a:t>
              </a:r>
              <a:endParaRPr lang="ja-JP" altLang="en-US" sz="2400" b="1" dirty="0">
                <a:latin typeface="Calibri" pitchFamily="34" charset="0"/>
              </a:endParaRPr>
            </a:p>
          </p:txBody>
        </p:sp>
        <p:sp>
          <p:nvSpPr>
            <p:cNvPr id="21527" name="テキスト ボックス 16"/>
            <p:cNvSpPr txBox="1">
              <a:spLocks noChangeArrowheads="1"/>
            </p:cNvSpPr>
            <p:nvPr/>
          </p:nvSpPr>
          <p:spPr bwMode="auto">
            <a:xfrm>
              <a:off x="107504" y="5016243"/>
              <a:ext cx="810860" cy="461665"/>
            </a:xfrm>
            <a:prstGeom prst="rect">
              <a:avLst/>
            </a:prstGeom>
            <a:noFill/>
            <a:ln w="9525">
              <a:noFill/>
              <a:miter lim="800000"/>
              <a:headEnd/>
              <a:tailEnd/>
            </a:ln>
          </p:spPr>
          <p:txBody>
            <a:bodyPr wrap="square">
              <a:spAutoFit/>
            </a:bodyPr>
            <a:lstStyle/>
            <a:p>
              <a:r>
                <a:rPr lang="en-US" altLang="ja-JP" sz="2400" b="1" dirty="0" smtClean="0">
                  <a:latin typeface="Calibri" pitchFamily="34" charset="0"/>
                </a:rPr>
                <a:t>Wife</a:t>
              </a:r>
              <a:endParaRPr lang="ja-JP" altLang="en-US" sz="2400" b="1" dirty="0">
                <a:latin typeface="Calibri" pitchFamily="34" charset="0"/>
              </a:endParaRPr>
            </a:p>
          </p:txBody>
        </p:sp>
        <p:cxnSp>
          <p:nvCxnSpPr>
            <p:cNvPr id="19" name="直線コネクタ 18"/>
            <p:cNvCxnSpPr>
              <a:endCxn id="21522" idx="2"/>
            </p:cNvCxnSpPr>
            <p:nvPr/>
          </p:nvCxnSpPr>
          <p:spPr>
            <a:xfrm>
              <a:off x="1715414" y="3973578"/>
              <a:ext cx="42015" cy="226373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796668" y="5218650"/>
              <a:ext cx="920750" cy="798512"/>
            </a:xfrm>
            <a:prstGeom prst="rect">
              <a:avLst/>
            </a:prstGeom>
            <a:solidFill>
              <a:schemeClr val="accent3">
                <a:lumMod val="20000"/>
                <a:lumOff val="80000"/>
              </a:schemeClr>
            </a:solidFill>
            <a:ln>
              <a:noFill/>
            </a:ln>
            <a:effectLst/>
          </p:spPr>
        </p:pic>
        <p:sp>
          <p:nvSpPr>
            <p:cNvPr id="7" name="左カーブ矢印 11"/>
            <p:cNvSpPr/>
            <p:nvPr/>
          </p:nvSpPr>
          <p:spPr>
            <a:xfrm>
              <a:off x="1413911" y="4824088"/>
              <a:ext cx="331787" cy="736600"/>
            </a:xfrm>
            <a:prstGeom prst="curved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21535" name="テキスト ボックス 10"/>
            <p:cNvSpPr txBox="1">
              <a:spLocks noChangeArrowheads="1"/>
            </p:cNvSpPr>
            <p:nvPr/>
          </p:nvSpPr>
          <p:spPr bwMode="auto">
            <a:xfrm>
              <a:off x="789938" y="5358902"/>
              <a:ext cx="749206" cy="400110"/>
            </a:xfrm>
            <a:prstGeom prst="rect">
              <a:avLst/>
            </a:prstGeom>
            <a:noFill/>
            <a:ln w="9525">
              <a:noFill/>
              <a:miter lim="800000"/>
              <a:headEnd/>
              <a:tailEnd/>
            </a:ln>
          </p:spPr>
          <p:txBody>
            <a:bodyPr wrap="square">
              <a:spAutoFit/>
            </a:bodyPr>
            <a:lstStyle/>
            <a:p>
              <a:r>
                <a:rPr lang="en-US" altLang="ja-JP" sz="2000" b="1" dirty="0" smtClean="0">
                  <a:latin typeface="Calibri" pitchFamily="34" charset="0"/>
                </a:rPr>
                <a:t>body</a:t>
              </a:r>
              <a:endParaRPr lang="ja-JP" altLang="en-US" sz="2000" b="1" dirty="0">
                <a:latin typeface="Calibri" pitchFamily="34" charset="0"/>
              </a:endParaRPr>
            </a:p>
          </p:txBody>
        </p:sp>
        <p:sp>
          <p:nvSpPr>
            <p:cNvPr id="21536" name="テキスト ボックス 10"/>
            <p:cNvSpPr txBox="1">
              <a:spLocks noChangeArrowheads="1"/>
            </p:cNvSpPr>
            <p:nvPr/>
          </p:nvSpPr>
          <p:spPr bwMode="auto">
            <a:xfrm>
              <a:off x="855419" y="4669374"/>
              <a:ext cx="670676" cy="369332"/>
            </a:xfrm>
            <a:prstGeom prst="rect">
              <a:avLst/>
            </a:prstGeom>
            <a:noFill/>
            <a:ln w="9525">
              <a:noFill/>
              <a:miter lim="800000"/>
              <a:headEnd/>
              <a:tailEnd/>
            </a:ln>
          </p:spPr>
          <p:txBody>
            <a:bodyPr wrap="square">
              <a:spAutoFit/>
            </a:bodyPr>
            <a:lstStyle/>
            <a:p>
              <a:r>
                <a:rPr lang="en-US" altLang="ja-JP" b="1" dirty="0" smtClean="0">
                  <a:latin typeface="Calibri" pitchFamily="34" charset="0"/>
                </a:rPr>
                <a:t>mind</a:t>
              </a:r>
              <a:endParaRPr lang="ja-JP" altLang="en-US" b="1" dirty="0">
                <a:latin typeface="Calibri" pitchFamily="34" charset="0"/>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36394" y="4342981"/>
              <a:ext cx="1176337" cy="105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89960" y="5265346"/>
              <a:ext cx="920750"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32" name="Picture 13"/>
            <p:cNvPicPr>
              <a:picLocks noChangeAspect="1" noChangeArrowheads="1"/>
            </p:cNvPicPr>
            <p:nvPr/>
          </p:nvPicPr>
          <p:blipFill>
            <a:blip r:embed="rId5" cstate="print"/>
            <a:srcRect/>
            <a:stretch>
              <a:fillRect/>
            </a:stretch>
          </p:blipFill>
          <p:spPr bwMode="auto">
            <a:xfrm>
              <a:off x="1281704" y="5633625"/>
              <a:ext cx="955204" cy="289693"/>
            </a:xfrm>
            <a:prstGeom prst="rect">
              <a:avLst/>
            </a:prstGeom>
            <a:noFill/>
            <a:ln w="9525">
              <a:noFill/>
              <a:miter lim="800000"/>
              <a:headEnd/>
              <a:tailEnd/>
            </a:ln>
          </p:spPr>
        </p:pic>
        <p:pic>
          <p:nvPicPr>
            <p:cNvPr id="21531" name="Picture 12"/>
            <p:cNvPicPr>
              <a:picLocks noChangeAspect="1" noChangeArrowheads="1"/>
            </p:cNvPicPr>
            <p:nvPr/>
          </p:nvPicPr>
          <p:blipFill>
            <a:blip r:embed="rId4" cstate="print"/>
            <a:srcRect/>
            <a:stretch>
              <a:fillRect/>
            </a:stretch>
          </p:blipFill>
          <p:spPr bwMode="auto">
            <a:xfrm>
              <a:off x="1244733" y="4551382"/>
              <a:ext cx="785813" cy="248975"/>
            </a:xfrm>
            <a:prstGeom prst="rect">
              <a:avLst/>
            </a:prstGeom>
            <a:noFill/>
            <a:ln w="9525">
              <a:noFill/>
              <a:miter lim="800000"/>
              <a:headEnd/>
              <a:tailEnd/>
            </a:ln>
          </p:spPr>
        </p:pic>
        <p:pic>
          <p:nvPicPr>
            <p:cNvPr id="21534" name="Picture 11"/>
            <p:cNvPicPr>
              <a:picLocks noChangeAspect="1" noChangeArrowheads="1"/>
            </p:cNvPicPr>
            <p:nvPr/>
          </p:nvPicPr>
          <p:blipFill>
            <a:blip r:embed="rId3" cstate="print"/>
            <a:srcRect/>
            <a:stretch>
              <a:fillRect/>
            </a:stretch>
          </p:blipFill>
          <p:spPr bwMode="auto">
            <a:xfrm rot="21348629">
              <a:off x="1651145" y="4697948"/>
              <a:ext cx="354012" cy="736600"/>
            </a:xfrm>
            <a:prstGeom prst="rect">
              <a:avLst/>
            </a:prstGeom>
            <a:noFill/>
            <a:ln w="9525">
              <a:noFill/>
              <a:miter lim="800000"/>
              <a:headEnd/>
              <a:tailEnd/>
            </a:ln>
          </p:spPr>
        </p:pic>
        <p:sp>
          <p:nvSpPr>
            <p:cNvPr id="12" name="左カーブ矢印 11"/>
            <p:cNvSpPr/>
            <p:nvPr/>
          </p:nvSpPr>
          <p:spPr>
            <a:xfrm>
              <a:off x="2420050" y="4697949"/>
              <a:ext cx="331788" cy="736600"/>
            </a:xfrm>
            <a:prstGeom prst="curved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21515" name="テキスト ボックス 10"/>
            <p:cNvSpPr txBox="1">
              <a:spLocks noChangeArrowheads="1"/>
            </p:cNvSpPr>
            <p:nvPr/>
          </p:nvSpPr>
          <p:spPr bwMode="auto">
            <a:xfrm>
              <a:off x="1978091" y="5476618"/>
              <a:ext cx="753269" cy="400110"/>
            </a:xfrm>
            <a:prstGeom prst="rect">
              <a:avLst/>
            </a:prstGeom>
            <a:noFill/>
            <a:ln w="9525">
              <a:noFill/>
              <a:miter lim="800000"/>
              <a:headEnd/>
              <a:tailEnd/>
            </a:ln>
          </p:spPr>
          <p:txBody>
            <a:bodyPr wrap="square">
              <a:spAutoFit/>
            </a:bodyPr>
            <a:lstStyle/>
            <a:p>
              <a:r>
                <a:rPr lang="en-US" altLang="ja-JP" sz="2000" b="1" dirty="0" smtClean="0">
                  <a:latin typeface="Calibri" pitchFamily="34" charset="0"/>
                </a:rPr>
                <a:t>body</a:t>
              </a:r>
              <a:endParaRPr lang="ja-JP" altLang="en-US" sz="2000" b="1" dirty="0">
                <a:latin typeface="Calibri" pitchFamily="34" charset="0"/>
              </a:endParaRPr>
            </a:p>
          </p:txBody>
        </p:sp>
        <p:sp>
          <p:nvSpPr>
            <p:cNvPr id="40" name="テキスト ボックス 10"/>
            <p:cNvSpPr txBox="1">
              <a:spLocks noChangeArrowheads="1"/>
            </p:cNvSpPr>
            <p:nvPr/>
          </p:nvSpPr>
          <p:spPr bwMode="auto">
            <a:xfrm>
              <a:off x="1820730" y="4672787"/>
              <a:ext cx="670676" cy="369332"/>
            </a:xfrm>
            <a:prstGeom prst="rect">
              <a:avLst/>
            </a:prstGeom>
            <a:noFill/>
            <a:ln w="9525">
              <a:noFill/>
              <a:miter lim="800000"/>
              <a:headEnd/>
              <a:tailEnd/>
            </a:ln>
          </p:spPr>
          <p:txBody>
            <a:bodyPr wrap="square">
              <a:spAutoFit/>
            </a:bodyPr>
            <a:lstStyle/>
            <a:p>
              <a:r>
                <a:rPr lang="en-US" altLang="ja-JP" b="1" dirty="0" smtClean="0">
                  <a:latin typeface="Calibri" pitchFamily="34" charset="0"/>
                </a:rPr>
                <a:t>mind</a:t>
              </a:r>
              <a:endParaRPr lang="ja-JP" altLang="en-US" b="1" dirty="0">
                <a:latin typeface="Calibri" pitchFamily="34" charset="0"/>
              </a:endParaRPr>
            </a:p>
          </p:txBody>
        </p:sp>
      </p:grpSp>
      <p:sp>
        <p:nvSpPr>
          <p:cNvPr id="16" name="下矢印 15"/>
          <p:cNvSpPr/>
          <p:nvPr/>
        </p:nvSpPr>
        <p:spPr>
          <a:xfrm>
            <a:off x="5946801" y="4653136"/>
            <a:ext cx="301327" cy="374540"/>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2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9830" y="801280"/>
            <a:ext cx="8652649" cy="5940088"/>
          </a:xfrm>
          <a:prstGeom prst="rect">
            <a:avLst/>
          </a:prstGeom>
        </p:spPr>
        <p:txBody>
          <a:bodyPr wrap="square">
            <a:spAutoFit/>
          </a:bodyPr>
          <a:lstStyle/>
          <a:p>
            <a:pPr>
              <a:spcAft>
                <a:spcPts val="1200"/>
              </a:spcAft>
            </a:pPr>
            <a:r>
              <a:rPr lang="en-US" altLang="ja-JP" sz="2400" dirty="0" smtClean="0">
                <a:latin typeface="Times New Roman" panose="02020603050405020304" pitchFamily="18" charset="0"/>
                <a:ea typeface="ＭＳ Ｐゴシック" pitchFamily="50" charset="-128"/>
                <a:cs typeface="Times New Roman" panose="02020603050405020304" pitchFamily="18" charset="0"/>
              </a:rPr>
              <a:t>“Exposition of the Divine Principle” teaches the definition of God;  “God is the Subject in whom the dual characteristics of original internal nature and original external form are in harmony. At the same time, God is the harmonious union of masculinity and femininity, which manifest the qualities of original internal nature and original external form.”</a:t>
            </a:r>
            <a:endParaRPr lang="ja-JP" altLang="en-US" sz="2400" dirty="0">
              <a:latin typeface="ＭＳ Ｐゴシック" pitchFamily="50" charset="-128"/>
              <a:ea typeface="ＭＳ Ｐゴシック" pitchFamily="50" charset="-128"/>
            </a:endParaRPr>
          </a:p>
          <a:p>
            <a:pPr>
              <a:spcAft>
                <a:spcPts val="1200"/>
              </a:spcAft>
            </a:pPr>
            <a:r>
              <a:rPr lang="en-US" altLang="ja-JP" sz="2400" dirty="0" smtClean="0">
                <a:latin typeface="Times New Roman" panose="02020603050405020304" pitchFamily="18" charset="0"/>
                <a:ea typeface="ＭＳ Ｐゴシック" pitchFamily="50" charset="-128"/>
                <a:cs typeface="Times New Roman" panose="02020603050405020304" pitchFamily="18" charset="0"/>
              </a:rPr>
              <a:t>What works to bring the dual characteristics into oneness is “sex.” “Sex” combines masculinity and femininity, husband and wife, and we can know that it is in God. Since the origin of the “absolute sex” is in God, we know this is why human beings who resemble Him have sex. </a:t>
            </a:r>
            <a:endParaRPr lang="ja-JP" altLang="en-US" sz="2400" dirty="0">
              <a:latin typeface="Times New Roman" panose="02020603050405020304" pitchFamily="18" charset="0"/>
              <a:ea typeface="ＭＳ Ｐゴシック" pitchFamily="50" charset="-128"/>
              <a:cs typeface="Times New Roman" panose="02020603050405020304" pitchFamily="18" charset="0"/>
            </a:endParaRPr>
          </a:p>
          <a:p>
            <a:pPr>
              <a:spcAft>
                <a:spcPts val="1200"/>
              </a:spcAft>
            </a:pPr>
            <a:r>
              <a:rPr lang="en-US" altLang="ja-JP" sz="2400" dirty="0" smtClean="0">
                <a:latin typeface="Times New Roman" panose="02020603050405020304" pitchFamily="18" charset="0"/>
                <a:ea typeface="ＭＳ Ｐゴシック" pitchFamily="50" charset="-128"/>
                <a:cs typeface="Times New Roman" panose="02020603050405020304" pitchFamily="18" charset="0"/>
              </a:rPr>
              <a:t>The very God has an attribute to </a:t>
            </a:r>
            <a:r>
              <a:rPr lang="en-US" altLang="ja-JP" sz="2400" u="sng" dirty="0" smtClean="0">
                <a:solidFill>
                  <a:srgbClr val="FF0000"/>
                </a:solidFill>
                <a:latin typeface="Times New Roman" panose="02020603050405020304" pitchFamily="18" charset="0"/>
                <a:ea typeface="ＭＳ Ｐゴシック" pitchFamily="50" charset="-128"/>
                <a:cs typeface="Times New Roman" panose="02020603050405020304" pitchFamily="18" charset="0"/>
              </a:rPr>
              <a:t>absolutize His object</a:t>
            </a:r>
            <a:r>
              <a:rPr lang="en-US" altLang="ja-JP" sz="2400" dirty="0" smtClean="0">
                <a:solidFill>
                  <a:srgbClr val="FF0000"/>
                </a:solidFill>
                <a:latin typeface="Times New Roman" panose="02020603050405020304" pitchFamily="18" charset="0"/>
                <a:ea typeface="ＭＳ Ｐゴシック" pitchFamily="50" charset="-128"/>
                <a:cs typeface="Times New Roman" panose="02020603050405020304" pitchFamily="18" charset="0"/>
              </a:rPr>
              <a:t>. </a:t>
            </a:r>
            <a:r>
              <a:rPr lang="en-US" altLang="ja-JP" sz="2400" dirty="0" smtClean="0">
                <a:latin typeface="Times New Roman" panose="02020603050405020304" pitchFamily="18" charset="0"/>
                <a:ea typeface="ＭＳ Ｐゴシック" pitchFamily="50" charset="-128"/>
                <a:cs typeface="Times New Roman" panose="02020603050405020304" pitchFamily="18" charset="0"/>
              </a:rPr>
              <a:t>Love does not start from oneself, but from the object (spouse). So, who is the master of love? The object (spouse) is. The conjugal relationship starts when the husband and wife </a:t>
            </a:r>
            <a:r>
              <a:rPr lang="en-US" altLang="ja-JP" sz="2400" u="sng" dirty="0" smtClean="0">
                <a:latin typeface="Times New Roman" panose="02020603050405020304" pitchFamily="18" charset="0"/>
                <a:ea typeface="ＭＳ Ｐゴシック" pitchFamily="50" charset="-128"/>
                <a:cs typeface="Times New Roman" panose="02020603050405020304" pitchFamily="18" charset="0"/>
              </a:rPr>
              <a:t>absolutize</a:t>
            </a:r>
            <a:r>
              <a:rPr lang="en-US" altLang="ja-JP" sz="2400" dirty="0" smtClean="0">
                <a:latin typeface="Times New Roman" panose="02020603050405020304" pitchFamily="18" charset="0"/>
                <a:ea typeface="ＭＳ Ｐゴシック" pitchFamily="50" charset="-128"/>
                <a:cs typeface="Times New Roman" panose="02020603050405020304" pitchFamily="18" charset="0"/>
              </a:rPr>
              <a:t> each other.</a:t>
            </a:r>
            <a:endParaRPr lang="ja-JP" altLang="en-US" sz="2400" dirty="0">
              <a:latin typeface="Times New Roman" panose="02020603050405020304" pitchFamily="18" charset="0"/>
              <a:ea typeface="ＭＳ Ｐゴシック" pitchFamily="50" charset="-128"/>
              <a:cs typeface="Times New Roman" panose="02020603050405020304" pitchFamily="18" charset="0"/>
            </a:endParaRPr>
          </a:p>
        </p:txBody>
      </p:sp>
      <p:sp>
        <p:nvSpPr>
          <p:cNvPr id="3" name="テキスト ボックス 2"/>
          <p:cNvSpPr txBox="1"/>
          <p:nvPr/>
        </p:nvSpPr>
        <p:spPr>
          <a:xfrm>
            <a:off x="239830" y="116632"/>
            <a:ext cx="663642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en-US" altLang="ja-JP" sz="3200" b="1" dirty="0" smtClean="0"/>
              <a:t>God is the Origin of the Absolute Sex.</a:t>
            </a:r>
            <a:endParaRPr kumimoji="1" lang="ja-JP" altLang="en-US" sz="3200" b="1" dirty="0"/>
          </a:p>
        </p:txBody>
      </p:sp>
    </p:spTree>
    <p:extLst>
      <p:ext uri="{BB962C8B-B14F-4D97-AF65-F5344CB8AC3E}">
        <p14:creationId xmlns:p14="http://schemas.microsoft.com/office/powerpoint/2010/main" xmlns="" val="361700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4117" y="116632"/>
            <a:ext cx="8602559" cy="1862048"/>
          </a:xfrm>
          <a:prstGeom prst="rect">
            <a:avLst/>
          </a:prstGeom>
        </p:spPr>
        <p:txBody>
          <a:bodyPr wrap="square">
            <a:spAutoFit/>
          </a:bodyPr>
          <a:lstStyle/>
          <a:p>
            <a:r>
              <a:rPr lang="en-US" altLang="ja-JP" sz="2300" dirty="0" smtClean="0">
                <a:latin typeface="Times New Roman" panose="02020603050405020304" pitchFamily="18" charset="0"/>
                <a:cs typeface="Times New Roman" panose="02020603050405020304" pitchFamily="18" charset="0"/>
              </a:rPr>
              <a:t>When the two bodies unite into one, they begin to rotate like God, and form a four position foundation of love. It is exactly the ideal world of love. It is inviolable by false love. Only true love will be present there. If a man and a woman receive God’s blessing and reach perfection, God will visit them at any moment.</a:t>
            </a:r>
            <a:endParaRPr lang="ja-JP" altLang="en-US" sz="2300" dirty="0">
              <a:latin typeface="Times New Roman" panose="02020603050405020304" pitchFamily="18" charset="0"/>
              <a:cs typeface="Times New Roman" panose="02020603050405020304" pitchFamily="18" charset="0"/>
            </a:endParaRPr>
          </a:p>
        </p:txBody>
      </p:sp>
      <p:sp>
        <p:nvSpPr>
          <p:cNvPr id="3" name="正方形/長方形 2"/>
          <p:cNvSpPr/>
          <p:nvPr/>
        </p:nvSpPr>
        <p:spPr>
          <a:xfrm>
            <a:off x="234118" y="2210525"/>
            <a:ext cx="8602558" cy="1154162"/>
          </a:xfrm>
          <a:prstGeom prst="rect">
            <a:avLst/>
          </a:prstGeom>
        </p:spPr>
        <p:txBody>
          <a:bodyPr wrap="square">
            <a:spAutoFit/>
          </a:bodyPr>
          <a:lstStyle/>
          <a:p>
            <a:r>
              <a:rPr lang="en-US" altLang="ja-JP" sz="2300" dirty="0" smtClean="0">
                <a:solidFill>
                  <a:srgbClr val="FF0000"/>
                </a:solidFill>
                <a:latin typeface="Times New Roman" panose="02020603050405020304" pitchFamily="18" charset="0"/>
                <a:ea typeface="HG明朝E" pitchFamily="17" charset="-128"/>
                <a:cs typeface="Times New Roman" panose="02020603050405020304" pitchFamily="18" charset="0"/>
              </a:rPr>
              <a:t>In the conjugality, the “absolute sex” is more valuable than life, and it should be protected by all means. This will be written in the Heavenly law for the “Absolute Chastity.”</a:t>
            </a:r>
            <a:endParaRPr lang="ja-JP" altLang="en-US" sz="2300" dirty="0">
              <a:solidFill>
                <a:srgbClr val="FF0000"/>
              </a:solidFill>
              <a:latin typeface="HG明朝E" pitchFamily="17" charset="-128"/>
              <a:ea typeface="HG明朝E" pitchFamily="17" charset="-128"/>
            </a:endParaRPr>
          </a:p>
        </p:txBody>
      </p:sp>
      <p:sp>
        <p:nvSpPr>
          <p:cNvPr id="4" name="正方形/長方形 3"/>
          <p:cNvSpPr/>
          <p:nvPr/>
        </p:nvSpPr>
        <p:spPr>
          <a:xfrm>
            <a:off x="234117" y="3596531"/>
            <a:ext cx="8730371" cy="3000821"/>
          </a:xfrm>
          <a:prstGeom prst="rect">
            <a:avLst/>
          </a:prstGeom>
        </p:spPr>
        <p:txBody>
          <a:bodyPr wrap="square">
            <a:spAutoFit/>
          </a:bodyPr>
          <a:lstStyle/>
          <a:p>
            <a:pPr>
              <a:spcAft>
                <a:spcPts val="600"/>
              </a:spcAft>
            </a:pPr>
            <a:r>
              <a:rPr lang="en-US" altLang="ja-JP" sz="2300" dirty="0" smtClean="0">
                <a:latin typeface="Times New Roman" panose="02020603050405020304" pitchFamily="18" charset="0"/>
                <a:cs typeface="Times New Roman" panose="02020603050405020304" pitchFamily="18" charset="0"/>
              </a:rPr>
              <a:t>Absolute Adam and absolute Eve become an eternal couple. They are the only man and the only woman in the world. Only such a couple can become the </a:t>
            </a:r>
            <a:r>
              <a:rPr lang="en-US" altLang="ja-JP" sz="2300" u="sng" dirty="0" smtClean="0">
                <a:latin typeface="Times New Roman" panose="02020603050405020304" pitchFamily="18" charset="0"/>
                <a:cs typeface="Times New Roman" panose="02020603050405020304" pitchFamily="18" charset="0"/>
              </a:rPr>
              <a:t>substantiation of God </a:t>
            </a:r>
            <a:r>
              <a:rPr lang="en-US" altLang="ja-JP" sz="2300" dirty="0" smtClean="0">
                <a:latin typeface="Times New Roman" panose="02020603050405020304" pitchFamily="18" charset="0"/>
                <a:cs typeface="Times New Roman" panose="02020603050405020304" pitchFamily="18" charset="0"/>
              </a:rPr>
              <a:t>when united into one. Then, what does it mean that a couple loves each other? It means the husband, whose mind and body are united, and his wife, whose mind and body are united, unite into one centering on their sexual organs.</a:t>
            </a:r>
          </a:p>
          <a:p>
            <a:pPr>
              <a:spcAft>
                <a:spcPts val="600"/>
              </a:spcAft>
            </a:pPr>
            <a:r>
              <a:rPr lang="en-US" altLang="ja-JP" sz="2300" dirty="0" smtClean="0">
                <a:latin typeface="Times New Roman" panose="02020603050405020304" pitchFamily="18" charset="0"/>
                <a:cs typeface="Times New Roman" panose="02020603050405020304" pitchFamily="18" charset="0"/>
              </a:rPr>
              <a:t>Whose sexual organs do the man and woman have by birth? The husband’s sexual organ belongs to his wife; and the wife’s, her husband.</a:t>
            </a:r>
            <a:endParaRPr lang="ja-JP" alt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3157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18536" y="260648"/>
            <a:ext cx="8501936"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ltLang="ja-JP" sz="2400" dirty="0" smtClean="0"/>
              <a:t>Extract from the book, “</a:t>
            </a:r>
            <a:r>
              <a:rPr lang="ja-JP" altLang="en-US" sz="2400" dirty="0"/>
              <a:t>神様の天宙安息圏と絶対「性</a:t>
            </a:r>
            <a:r>
              <a:rPr lang="ja-JP" altLang="en-US" sz="2400" dirty="0" smtClean="0"/>
              <a:t>」</a:t>
            </a:r>
            <a:r>
              <a:rPr lang="en-US" altLang="ja-JP" sz="2400" dirty="0" smtClean="0"/>
              <a:t>”</a:t>
            </a:r>
          </a:p>
          <a:p>
            <a:r>
              <a:rPr lang="en-US" altLang="ja-JP" sz="2400" b="1" dirty="0" smtClean="0"/>
              <a:t>(“Realm of the Cosmic Sabbath for God and Absolute Sex”)</a:t>
            </a:r>
            <a:endParaRPr kumimoji="1" lang="ja-JP" altLang="en-US" sz="2400" b="1" dirty="0"/>
          </a:p>
        </p:txBody>
      </p:sp>
      <p:sp>
        <p:nvSpPr>
          <p:cNvPr id="4" name="テキスト ボックス 3"/>
          <p:cNvSpPr txBox="1"/>
          <p:nvPr/>
        </p:nvSpPr>
        <p:spPr>
          <a:xfrm>
            <a:off x="263964" y="1268760"/>
            <a:ext cx="8640959" cy="2703304"/>
          </a:xfrm>
          <a:prstGeom prst="rect">
            <a:avLst/>
          </a:prstGeom>
          <a:noFill/>
        </p:spPr>
        <p:txBody>
          <a:bodyPr wrap="square" rtlCol="0">
            <a:spAutoFit/>
          </a:bodyPr>
          <a:lstStyle/>
          <a:p>
            <a:pPr>
              <a:lnSpc>
                <a:spcPts val="2600"/>
              </a:lnSpc>
            </a:pPr>
            <a:r>
              <a:rPr lang="en-US" altLang="ja-JP" sz="2000" dirty="0">
                <a:latin typeface="Times New Roman" panose="02020603050405020304" pitchFamily="18" charset="0"/>
                <a:cs typeface="Times New Roman" panose="02020603050405020304" pitchFamily="18" charset="0"/>
              </a:rPr>
              <a:t>S</a:t>
            </a:r>
            <a:r>
              <a:rPr lang="en-US" altLang="ja-JP" sz="2000" dirty="0" smtClean="0">
                <a:latin typeface="Times New Roman" panose="02020603050405020304" pitchFamily="18" charset="0"/>
                <a:cs typeface="Times New Roman" panose="02020603050405020304" pitchFamily="18" charset="0"/>
              </a:rPr>
              <a:t>ince </a:t>
            </a:r>
            <a:r>
              <a:rPr lang="en-US" altLang="ja-JP" sz="2000" dirty="0">
                <a:latin typeface="Times New Roman" panose="02020603050405020304" pitchFamily="18" charset="0"/>
                <a:cs typeface="Times New Roman" panose="02020603050405020304" pitchFamily="18" charset="0"/>
              </a:rPr>
              <a:t>true love was lost through the </a:t>
            </a:r>
            <a:r>
              <a:rPr lang="en-US" altLang="ja-JP" sz="2000" dirty="0" smtClean="0">
                <a:latin typeface="Times New Roman" panose="02020603050405020304" pitchFamily="18" charset="0"/>
                <a:cs typeface="Times New Roman" panose="02020603050405020304" pitchFamily="18" charset="0"/>
              </a:rPr>
              <a:t>misuse of sexual organs, </a:t>
            </a:r>
            <a:r>
              <a:rPr lang="en-US" altLang="ja-JP" sz="2000" dirty="0">
                <a:latin typeface="Times New Roman" panose="02020603050405020304" pitchFamily="18" charset="0"/>
                <a:cs typeface="Times New Roman" panose="02020603050405020304" pitchFamily="18" charset="0"/>
              </a:rPr>
              <a:t>it can only be recovered through a reversal of the </a:t>
            </a:r>
            <a:r>
              <a:rPr lang="en-US" altLang="ja-JP" sz="2000" dirty="0" smtClean="0">
                <a:latin typeface="Times New Roman" panose="02020603050405020304" pitchFamily="18" charset="0"/>
                <a:cs typeface="Times New Roman" panose="02020603050405020304" pitchFamily="18" charset="0"/>
              </a:rPr>
              <a:t>fall</a:t>
            </a:r>
            <a:r>
              <a:rPr lang="en-US" altLang="ja-JP" sz="2000" dirty="0">
                <a:latin typeface="Times New Roman" panose="02020603050405020304" pitchFamily="18" charset="0"/>
                <a:cs typeface="Times New Roman" panose="02020603050405020304" pitchFamily="18" charset="0"/>
              </a:rPr>
              <a:t>. As false love was planted this way in the Garden of Eden, the phenomenon appearing as its result at the time of harvest in the Last Days is the youth problem. Thus, the age of sexual chaos is manifesting itself. There is nothing other than absolute sexual purity that can resolve this state of affairs. Only this idea of absolute sex can prevent family breakdown and prevent juvenile delinquency</a:t>
            </a:r>
            <a:r>
              <a:rPr lang="en-US" altLang="ja-JP" sz="2000" dirty="0" smtClean="0">
                <a:latin typeface="Times New Roman" panose="02020603050405020304" pitchFamily="18" charset="0"/>
                <a:cs typeface="Times New Roman" panose="02020603050405020304" pitchFamily="18" charset="0"/>
              </a:rPr>
              <a:t>.</a:t>
            </a:r>
          </a:p>
          <a:p>
            <a:pPr algn="r">
              <a:lnSpc>
                <a:spcPts val="1600"/>
              </a:lnSpc>
            </a:pPr>
            <a:r>
              <a:rPr lang="en-US" altLang="ja-JP" i="1" dirty="0" smtClean="0">
                <a:latin typeface="Times New Roman" panose="02020603050405020304" pitchFamily="18" charset="0"/>
                <a:cs typeface="Times New Roman" panose="02020603050405020304" pitchFamily="18" charset="0"/>
              </a:rPr>
              <a:t>(“Cheon Seong Gyeong, True </a:t>
            </a:r>
            <a:r>
              <a:rPr lang="en-US" altLang="ja-JP" i="1" dirty="0">
                <a:latin typeface="Times New Roman" panose="02020603050405020304" pitchFamily="18" charset="0"/>
                <a:cs typeface="Times New Roman" panose="02020603050405020304" pitchFamily="18" charset="0"/>
              </a:rPr>
              <a:t>Family" 12.7) </a:t>
            </a:r>
            <a:endParaRPr kumimoji="1" lang="ja-JP" altLang="en-US" i="1" dirty="0">
              <a:latin typeface="+mj-ea"/>
              <a:ea typeface="+mj-ea"/>
            </a:endParaRPr>
          </a:p>
        </p:txBody>
      </p:sp>
      <p:sp>
        <p:nvSpPr>
          <p:cNvPr id="5" name="正方形/長方形 4"/>
          <p:cNvSpPr/>
          <p:nvPr/>
        </p:nvSpPr>
        <p:spPr>
          <a:xfrm>
            <a:off x="251519" y="3933056"/>
            <a:ext cx="8653403" cy="2626360"/>
          </a:xfrm>
          <a:prstGeom prst="rect">
            <a:avLst/>
          </a:prstGeom>
        </p:spPr>
        <p:txBody>
          <a:bodyPr wrap="square">
            <a:spAutoFit/>
          </a:bodyPr>
          <a:lstStyle/>
          <a:p>
            <a:pPr>
              <a:lnSpc>
                <a:spcPts val="2600"/>
              </a:lnSpc>
            </a:pPr>
            <a:r>
              <a:rPr lang="en-US" altLang="ja-JP" sz="2000" dirty="0">
                <a:latin typeface="Times New Roman" panose="02020603050405020304" pitchFamily="18" charset="0"/>
                <a:cs typeface="Times New Roman" panose="02020603050405020304" pitchFamily="18" charset="0"/>
              </a:rPr>
              <a:t>What kind of weapons did Satan use? He used an airborne weapon: that is smoking. Next, the liquid weapon is liquor; and then the solid weapon is drugs. Through these means, everything including your spirit is made to rot. He makes everything rot – your body and spirit, and everything from the nostrils to the lungs.</a:t>
            </a:r>
          </a:p>
          <a:p>
            <a:r>
              <a:rPr lang="en-US" altLang="ja-JP" sz="2000" dirty="0" smtClean="0">
                <a:latin typeface="Times New Roman" panose="02020603050405020304" pitchFamily="18" charset="0"/>
                <a:cs typeface="Times New Roman" panose="02020603050405020304" pitchFamily="18" charset="0"/>
              </a:rPr>
              <a:t>So </a:t>
            </a:r>
            <a:r>
              <a:rPr lang="en-US" altLang="ja-JP" sz="2000" dirty="0">
                <a:latin typeface="Times New Roman" panose="02020603050405020304" pitchFamily="18" charset="0"/>
                <a:cs typeface="Times New Roman" panose="02020603050405020304" pitchFamily="18" charset="0"/>
              </a:rPr>
              <a:t>we do not drink liquor or smoke cigarettes. These are the weapons Satan uses to destroy human beings</a:t>
            </a:r>
            <a:r>
              <a:rPr lang="en-US" altLang="ja-JP" sz="2000" dirty="0" smtClean="0">
                <a:latin typeface="Times New Roman" panose="02020603050405020304" pitchFamily="18" charset="0"/>
                <a:cs typeface="Times New Roman" panose="02020603050405020304" pitchFamily="18" charset="0"/>
              </a:rPr>
              <a:t>. These </a:t>
            </a:r>
            <a:r>
              <a:rPr lang="en-US" altLang="ja-JP" sz="2000" dirty="0">
                <a:latin typeface="Times New Roman" panose="02020603050405020304" pitchFamily="18" charset="0"/>
                <a:cs typeface="Times New Roman" panose="02020603050405020304" pitchFamily="18" charset="0"/>
              </a:rPr>
              <a:t>three things, which are elements that prevent one’s spirit from communicating with God, are the enemy’s best weapons</a:t>
            </a:r>
            <a:r>
              <a:rPr lang="en-US" altLang="ja-JP" i="1" dirty="0">
                <a:latin typeface="Times New Roman" panose="02020603050405020304" pitchFamily="18" charset="0"/>
                <a:cs typeface="Times New Roman" panose="02020603050405020304" pitchFamily="18" charset="0"/>
              </a:rPr>
              <a:t>. </a:t>
            </a:r>
            <a:endParaRPr lang="en-US" altLang="ja-JP" i="1" dirty="0" smtClean="0">
              <a:latin typeface="Times New Roman" panose="02020603050405020304" pitchFamily="18" charset="0"/>
              <a:cs typeface="Times New Roman" panose="02020603050405020304" pitchFamily="18" charset="0"/>
            </a:endParaRPr>
          </a:p>
          <a:p>
            <a:pPr algn="r"/>
            <a:r>
              <a:rPr lang="en-US" altLang="ja-JP" i="1" dirty="0" smtClean="0">
                <a:latin typeface="Times New Roman" panose="02020603050405020304" pitchFamily="18" charset="0"/>
                <a:cs typeface="Times New Roman" panose="02020603050405020304" pitchFamily="18" charset="0"/>
              </a:rPr>
              <a:t>(“Cheon Seong Gyeong, The Root of the Universe” 2.1.1)</a:t>
            </a:r>
            <a:endParaRPr lang="ja-JP" altLang="en-US" i="1" dirty="0"/>
          </a:p>
        </p:txBody>
      </p:sp>
    </p:spTree>
    <p:extLst>
      <p:ext uri="{BB962C8B-B14F-4D97-AF65-F5344CB8AC3E}">
        <p14:creationId xmlns:p14="http://schemas.microsoft.com/office/powerpoint/2010/main" xmlns="" val="233595979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0251" y="1102765"/>
            <a:ext cx="8640763" cy="517064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lnSpc>
                <a:spcPts val="3000"/>
              </a:lnSpc>
              <a:spcBef>
                <a:spcPts val="0"/>
              </a:spcBef>
              <a:spcAft>
                <a:spcPts val="1200"/>
              </a:spcAft>
              <a:defRPr/>
            </a:pPr>
            <a:r>
              <a:rPr lang="en-US" altLang="ja-JP" sz="2000" dirty="0" smtClean="0">
                <a:latin typeface="Times New Roman" panose="02020603050405020304" pitchFamily="18" charset="0"/>
                <a:cs typeface="Times New Roman" panose="02020603050405020304" pitchFamily="18" charset="0"/>
              </a:rPr>
              <a:t>According to Father’s words, God comes down vertically at the moment when the loving couple, who has attained mind and body unity, reaches the supreme summit of sex, love, </a:t>
            </a:r>
            <a:r>
              <a:rPr lang="en-US" altLang="ja-JP" sz="2000" dirty="0">
                <a:latin typeface="Times New Roman" panose="02020603050405020304" pitchFamily="18" charset="0"/>
                <a:cs typeface="Times New Roman" panose="02020603050405020304" pitchFamily="18" charset="0"/>
              </a:rPr>
              <a:t>and all </a:t>
            </a:r>
            <a:r>
              <a:rPr lang="en-US" altLang="ja-JP" sz="2000" dirty="0" smtClean="0">
                <a:latin typeface="Times New Roman" panose="02020603050405020304" pitchFamily="18" charset="0"/>
                <a:cs typeface="Times New Roman" panose="02020603050405020304" pitchFamily="18" charset="0"/>
              </a:rPr>
              <a:t>spiritual senses in their act of love.</a:t>
            </a:r>
          </a:p>
          <a:p>
            <a:pPr fontAlgn="auto">
              <a:lnSpc>
                <a:spcPts val="3000"/>
              </a:lnSpc>
              <a:spcBef>
                <a:spcPts val="0"/>
              </a:spcBef>
              <a:spcAft>
                <a:spcPts val="1200"/>
              </a:spcAft>
              <a:defRPr/>
            </a:pPr>
            <a:r>
              <a:rPr lang="en-US" altLang="ja-JP" sz="2000" dirty="0" smtClean="0">
                <a:latin typeface="Times New Roman" panose="02020603050405020304" pitchFamily="18" charset="0"/>
                <a:cs typeface="Times New Roman" panose="02020603050405020304" pitchFamily="18" charset="0"/>
              </a:rPr>
              <a:t>According to Dr. Sang Hun Lee’s report from the spirit world, </a:t>
            </a:r>
            <a:r>
              <a:rPr lang="en-US" altLang="ja-JP" sz="2000" dirty="0">
                <a:latin typeface="Times New Roman" panose="02020603050405020304" pitchFamily="18" charset="0"/>
                <a:cs typeface="Times New Roman" panose="02020603050405020304" pitchFamily="18" charset="0"/>
              </a:rPr>
              <a:t>c</a:t>
            </a:r>
            <a:r>
              <a:rPr lang="en-US" altLang="ja-JP" sz="2000" dirty="0" smtClean="0">
                <a:latin typeface="Times New Roman" panose="02020603050405020304" pitchFamily="18" charset="0"/>
                <a:cs typeface="Times New Roman" panose="02020603050405020304" pitchFamily="18" charset="0"/>
              </a:rPr>
              <a:t>ouples in the realm of Heaven of the Unification spirit world make love openly without any shyness in the sight of many spirits. They do in flowers, in the ocean, or in brilliant light.</a:t>
            </a:r>
          </a:p>
          <a:p>
            <a:pPr fontAlgn="auto">
              <a:lnSpc>
                <a:spcPts val="3000"/>
              </a:lnSpc>
              <a:spcBef>
                <a:spcPts val="0"/>
              </a:spcBef>
              <a:spcAft>
                <a:spcPts val="1200"/>
              </a:spcAft>
              <a:defRPr/>
            </a:pPr>
            <a:r>
              <a:rPr lang="en-US" altLang="ja-JP" sz="2000" dirty="0" smtClean="0">
                <a:latin typeface="Times New Roman" panose="02020603050405020304" pitchFamily="18" charset="0"/>
                <a:cs typeface="Times New Roman" panose="02020603050405020304" pitchFamily="18" charset="0"/>
              </a:rPr>
              <a:t>However, you cannot become such a perfect couple and make such bright love</a:t>
            </a:r>
            <a:r>
              <a:rPr lang="en-US" altLang="ja-JP" sz="2000" dirty="0">
                <a:latin typeface="Times New Roman" panose="02020603050405020304" pitchFamily="18" charset="0"/>
                <a:cs typeface="Times New Roman" panose="02020603050405020304" pitchFamily="18" charset="0"/>
              </a:rPr>
              <a:t> without any shyness</a:t>
            </a:r>
            <a:r>
              <a:rPr lang="en-US" altLang="ja-JP" sz="2000" dirty="0" smtClean="0">
                <a:latin typeface="Times New Roman" panose="02020603050405020304" pitchFamily="18" charset="0"/>
                <a:cs typeface="Times New Roman" panose="02020603050405020304" pitchFamily="18" charset="0"/>
              </a:rPr>
              <a:t> in the spirit world that God may directly come down to you, unless you experience such a life of love on earth. This you must know.</a:t>
            </a:r>
          </a:p>
          <a:p>
            <a:pPr fontAlgn="auto">
              <a:lnSpc>
                <a:spcPts val="3000"/>
              </a:lnSpc>
              <a:spcBef>
                <a:spcPts val="0"/>
              </a:spcBef>
              <a:spcAft>
                <a:spcPts val="1200"/>
              </a:spcAft>
              <a:defRPr/>
            </a:pPr>
            <a:r>
              <a:rPr lang="en-US" altLang="ja-JP" sz="2000" dirty="0" smtClean="0">
                <a:latin typeface="Times New Roman" panose="02020603050405020304" pitchFamily="18" charset="0"/>
                <a:cs typeface="Times New Roman" panose="02020603050405020304" pitchFamily="18" charset="0"/>
              </a:rPr>
              <a:t>The time to make love is the time for God to show Himself.</a:t>
            </a:r>
            <a:r>
              <a:rPr lang="ja-JP" altLang="en-US" sz="2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It is, of course, not sufficient to act just frequently. God comes in the midst of the husband and wife lifting each other high with the maximum investment of their sprit and flesh.</a:t>
            </a:r>
            <a:endParaRPr lang="ja-JP" altLang="en-US" sz="2000" dirty="0">
              <a:latin typeface="Times New Roman" panose="02020603050405020304" pitchFamily="18" charset="0"/>
              <a:cs typeface="Times New Roman" panose="02020603050405020304" pitchFamily="18" charset="0"/>
            </a:endParaRPr>
          </a:p>
        </p:txBody>
      </p:sp>
      <p:sp>
        <p:nvSpPr>
          <p:cNvPr id="3" name="正方形/長方形 2"/>
          <p:cNvSpPr/>
          <p:nvPr/>
        </p:nvSpPr>
        <p:spPr>
          <a:xfrm>
            <a:off x="270741" y="251937"/>
            <a:ext cx="8534324"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altLang="ja-JP" sz="3200" dirty="0" smtClean="0"/>
              <a:t>【</a:t>
            </a:r>
            <a:r>
              <a:rPr lang="en-US" altLang="ja-JP" sz="3200" b="1" dirty="0" smtClean="0"/>
              <a:t>God comes to be at the summit of love making</a:t>
            </a:r>
            <a:r>
              <a:rPr lang="en-US" altLang="ja-JP" sz="3200" dirty="0" smtClean="0"/>
              <a:t>】</a:t>
            </a:r>
            <a:endParaRPr lang="en-US" altLang="ja-JP" sz="3200"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3150" y="764704"/>
            <a:ext cx="8568952" cy="6004208"/>
          </a:xfrm>
          <a:prstGeom prst="rect">
            <a:avLst/>
          </a:prstGeom>
        </p:spPr>
        <p:txBody>
          <a:bodyPr wrap="square">
            <a:spAutoFit/>
          </a:bodyPr>
          <a:lstStyle/>
          <a:p>
            <a:pPr>
              <a:lnSpc>
                <a:spcPts val="2700"/>
              </a:lnSpc>
              <a:spcAft>
                <a:spcPts val="800"/>
              </a:spcAft>
            </a:pPr>
            <a:r>
              <a:rPr lang="en-US" altLang="ja-JP" sz="2400" dirty="0" smtClean="0">
                <a:latin typeface="Times New Roman" panose="02020603050405020304" pitchFamily="18" charset="0"/>
                <a:ea typeface="HGPｺﾞｼｯｸE" pitchFamily="50" charset="-128"/>
                <a:cs typeface="Times New Roman" panose="02020603050405020304" pitchFamily="18" charset="0"/>
              </a:rPr>
              <a:t>“They should encounter each other as if they were making a profound bow to their parents. They should have a heart higher than that which they had at the wedding, for their standard. That will motivate children’s lineage. The time of their encounter is the time they draw the best Heavenly fortune. It is the time God comes to be in them, because that’s the moment the spirit and flesh encounter.</a:t>
            </a:r>
          </a:p>
          <a:p>
            <a:pPr>
              <a:lnSpc>
                <a:spcPts val="2700"/>
              </a:lnSpc>
              <a:spcAft>
                <a:spcPts val="800"/>
              </a:spcAft>
            </a:pPr>
            <a:r>
              <a:rPr lang="en-US" altLang="ja-JP" sz="2400" dirty="0" smtClean="0">
                <a:latin typeface="Times New Roman" panose="02020603050405020304" pitchFamily="18" charset="0"/>
                <a:ea typeface="HGPｺﾞｼｯｸE" pitchFamily="50" charset="-128"/>
                <a:cs typeface="Times New Roman" panose="02020603050405020304" pitchFamily="18" charset="0"/>
              </a:rPr>
              <a:t>God shows Himself there, so that the babies belong to Him. Right?</a:t>
            </a:r>
          </a:p>
          <a:p>
            <a:pPr>
              <a:lnSpc>
                <a:spcPts val="2700"/>
              </a:lnSpc>
              <a:spcAft>
                <a:spcPts val="800"/>
              </a:spcAft>
            </a:pPr>
            <a:r>
              <a:rPr lang="en-US" altLang="ja-JP" sz="2400" dirty="0" smtClean="0">
                <a:latin typeface="Times New Roman" panose="02020603050405020304" pitchFamily="18" charset="0"/>
                <a:ea typeface="HGPｺﾞｼｯｸE" pitchFamily="50" charset="-128"/>
                <a:cs typeface="Times New Roman" panose="02020603050405020304" pitchFamily="18" charset="0"/>
              </a:rPr>
              <a:t>They are God’s children, not yours, as I told you. </a:t>
            </a:r>
            <a:r>
              <a:rPr lang="en-US" altLang="ja-JP" sz="2400" dirty="0">
                <a:latin typeface="Times New Roman" panose="02020603050405020304" pitchFamily="18" charset="0"/>
                <a:ea typeface="HGPｺﾞｼｯｸE" pitchFamily="50" charset="-128"/>
                <a:cs typeface="Times New Roman" panose="02020603050405020304" pitchFamily="18" charset="0"/>
              </a:rPr>
              <a:t>T</a:t>
            </a:r>
            <a:r>
              <a:rPr lang="en-US" altLang="ja-JP" sz="2400" dirty="0" smtClean="0">
                <a:latin typeface="Times New Roman" panose="02020603050405020304" pitchFamily="18" charset="0"/>
                <a:ea typeface="HGPｺﾞｼｯｸE" pitchFamily="50" charset="-128"/>
                <a:cs typeface="Times New Roman" panose="02020603050405020304" pitchFamily="18" charset="0"/>
              </a:rPr>
              <a:t>he presence of God qualifies the sexual life of the couple.</a:t>
            </a:r>
          </a:p>
          <a:p>
            <a:pPr>
              <a:lnSpc>
                <a:spcPts val="2700"/>
              </a:lnSpc>
              <a:spcAft>
                <a:spcPts val="800"/>
              </a:spcAft>
            </a:pPr>
            <a:r>
              <a:rPr lang="en-US" altLang="ja-JP" sz="2400" dirty="0" smtClean="0">
                <a:latin typeface="Times New Roman" panose="02020603050405020304" pitchFamily="18" charset="0"/>
                <a:ea typeface="HGPｺﾞｼｯｸE" pitchFamily="50" charset="-128"/>
                <a:cs typeface="Times New Roman" panose="02020603050405020304" pitchFamily="18" charset="0"/>
              </a:rPr>
              <a:t>You had the ceremony for the change of blood lineage: formation, growth, and completion. </a:t>
            </a:r>
            <a:r>
              <a:rPr lang="en-US" altLang="ja-JP" sz="2400" dirty="0" smtClean="0">
                <a:solidFill>
                  <a:srgbClr val="FF0000"/>
                </a:solidFill>
                <a:latin typeface="Times New Roman" panose="02020603050405020304" pitchFamily="18" charset="0"/>
                <a:ea typeface="HGPｺﾞｼｯｸE" pitchFamily="50" charset="-128"/>
                <a:cs typeface="Times New Roman" panose="02020603050405020304" pitchFamily="18" charset="0"/>
              </a:rPr>
              <a:t>You can have great children if you keep your sexual life always on that foundation.</a:t>
            </a:r>
            <a:r>
              <a:rPr lang="en-US" altLang="ja-JP" sz="2400" dirty="0" smtClean="0">
                <a:latin typeface="Times New Roman" panose="02020603050405020304" pitchFamily="18" charset="0"/>
                <a:ea typeface="HGPｺﾞｼｯｸE" pitchFamily="50" charset="-128"/>
                <a:cs typeface="Times New Roman" panose="02020603050405020304" pitchFamily="18" charset="0"/>
              </a:rPr>
              <a:t> </a:t>
            </a:r>
            <a:endParaRPr lang="ja-JP" altLang="en-US" sz="2400" dirty="0">
              <a:latin typeface="Times New Roman" panose="02020603050405020304" pitchFamily="18" charset="0"/>
              <a:ea typeface="HGPｺﾞｼｯｸE" pitchFamily="50" charset="-128"/>
              <a:cs typeface="Times New Roman" panose="02020603050405020304" pitchFamily="18" charset="0"/>
            </a:endParaRPr>
          </a:p>
          <a:p>
            <a:pPr>
              <a:lnSpc>
                <a:spcPts val="2700"/>
              </a:lnSpc>
              <a:spcAft>
                <a:spcPts val="600"/>
              </a:spcAft>
            </a:pPr>
            <a:r>
              <a:rPr lang="en-US" altLang="ja-JP" sz="2400" dirty="0" smtClean="0">
                <a:latin typeface="Times New Roman" panose="02020603050405020304" pitchFamily="18" charset="0"/>
                <a:ea typeface="HGPｺﾞｼｯｸE" pitchFamily="50" charset="-128"/>
                <a:cs typeface="Times New Roman" panose="02020603050405020304" pitchFamily="18" charset="0"/>
              </a:rPr>
              <a:t>Then, you won’t need to teach them anything. No problem, because they will have been born from the lineage at a fundamentally high level. Such children will always regard God as absolute.”</a:t>
            </a:r>
            <a:endParaRPr lang="en-US" altLang="ja-JP" sz="2400" dirty="0" smtClean="0">
              <a:latin typeface="HGPｺﾞｼｯｸE" pitchFamily="50" charset="-128"/>
              <a:ea typeface="HGPｺﾞｼｯｸE" pitchFamily="50" charset="-128"/>
            </a:endParaRPr>
          </a:p>
          <a:p>
            <a:pPr algn="r"/>
            <a:r>
              <a:rPr lang="en-US" altLang="ja-JP" i="1" dirty="0" smtClean="0">
                <a:latin typeface="Times New Roman" panose="02020603050405020304" pitchFamily="18" charset="0"/>
                <a:ea typeface="HGPｺﾞｼｯｸE" pitchFamily="50" charset="-128"/>
                <a:cs typeface="Times New Roman" panose="02020603050405020304" pitchFamily="18" charset="0"/>
              </a:rPr>
              <a:t>(“The Last Winners of History” Feb. 7, 1988, Seoul HQ Church)</a:t>
            </a:r>
            <a:endParaRPr lang="ja-JP" altLang="en-US" i="1" dirty="0">
              <a:latin typeface="Times New Roman" panose="02020603050405020304" pitchFamily="18" charset="0"/>
              <a:ea typeface="HGPｺﾞｼｯｸE" pitchFamily="50" charset="-128"/>
              <a:cs typeface="Times New Roman" panose="02020603050405020304" pitchFamily="18" charset="0"/>
            </a:endParaRPr>
          </a:p>
        </p:txBody>
      </p:sp>
      <p:sp>
        <p:nvSpPr>
          <p:cNvPr id="5" name="正方形/長方形 4"/>
          <p:cNvSpPr/>
          <p:nvPr/>
        </p:nvSpPr>
        <p:spPr>
          <a:xfrm>
            <a:off x="223150" y="116477"/>
            <a:ext cx="700916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altLang="ja-JP" sz="3600" b="1" dirty="0" smtClean="0"/>
              <a:t>Encounter of the husband and wife </a:t>
            </a:r>
            <a:endParaRPr lang="ja-JP" altLang="en-US" sz="3600" b="1" dirty="0"/>
          </a:p>
        </p:txBody>
      </p:sp>
    </p:spTree>
    <p:extLst>
      <p:ext uri="{BB962C8B-B14F-4D97-AF65-F5344CB8AC3E}">
        <p14:creationId xmlns:p14="http://schemas.microsoft.com/office/powerpoint/2010/main" xmlns="" val="110434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908720"/>
            <a:ext cx="8399462" cy="33239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lnSpc>
                <a:spcPts val="2800"/>
              </a:lnSpc>
              <a:spcBef>
                <a:spcPts val="0"/>
              </a:spcBef>
              <a:spcAft>
                <a:spcPts val="0"/>
              </a:spcAft>
              <a:defRPr/>
            </a:pPr>
            <a:r>
              <a:rPr lang="en-US" altLang="ja-JP" sz="2400" dirty="0" smtClean="0">
                <a:latin typeface="Times New Roman" panose="02020603050405020304" pitchFamily="18" charset="0"/>
                <a:cs typeface="Times New Roman" panose="02020603050405020304" pitchFamily="18" charset="0"/>
              </a:rPr>
              <a:t>“A couple should sleep naked”, said True Father repeatedly during the Hoon Dok Hae held in the East Garden in the spring of 2004, which marked the turning point from the “Age before the Coming of Heaven” to the “Age after the Coming of Heaven.” And True Parents themselves testified that they had started to practice sleeping naked from the springtime of 2004. One of the attendants asked a question, “Don’t you feel cold when you sleep naked?” Father answered, “While we are sleeping naked, our sexual organs produce heat, and I even kick away our blankets.”</a:t>
            </a:r>
            <a:endParaRPr lang="ja-JP" altLang="en-US" sz="2400" dirty="0">
              <a:latin typeface="Times New Roman" panose="02020603050405020304" pitchFamily="18" charset="0"/>
              <a:ea typeface="+mj-ea"/>
              <a:cs typeface="Times New Roman" panose="02020603050405020304" pitchFamily="18" charset="0"/>
            </a:endParaRPr>
          </a:p>
        </p:txBody>
      </p:sp>
      <p:sp>
        <p:nvSpPr>
          <p:cNvPr id="4" name="正方形/長方形 3"/>
          <p:cNvSpPr/>
          <p:nvPr/>
        </p:nvSpPr>
        <p:spPr>
          <a:xfrm>
            <a:off x="323528" y="4371488"/>
            <a:ext cx="8399462" cy="2369880"/>
          </a:xfrm>
          <a:prstGeom prst="rect">
            <a:avLst/>
          </a:prstGeom>
        </p:spPr>
        <p:txBody>
          <a:bodyPr wrap="square">
            <a:spAutoFit/>
          </a:bodyPr>
          <a:lstStyle/>
          <a:p>
            <a:r>
              <a:rPr lang="en-US" altLang="ja-JP" sz="2800" dirty="0" smtClean="0">
                <a:latin typeface="+mj-lt"/>
              </a:rPr>
              <a:t>【</a:t>
            </a:r>
            <a:r>
              <a:rPr lang="en-US" altLang="ja-JP" sz="2800" b="1" dirty="0" smtClean="0">
                <a:latin typeface="+mj-lt"/>
              </a:rPr>
              <a:t>Sleeping positions of the husband and wife</a:t>
            </a:r>
            <a:r>
              <a:rPr lang="en-US" altLang="ja-JP" sz="2800" dirty="0" smtClean="0">
                <a:latin typeface="+mj-lt"/>
              </a:rPr>
              <a:t>】</a:t>
            </a:r>
          </a:p>
          <a:p>
            <a:pPr lvl="1"/>
            <a:r>
              <a:rPr lang="en-US" altLang="ja-JP" sz="2400" dirty="0" smtClean="0">
                <a:latin typeface="+mn-lt"/>
              </a:rPr>
              <a:t>The husband on the right of the wife; and the wife, on the left of the husband.</a:t>
            </a:r>
            <a:endParaRPr lang="ja-JP" altLang="en-US" sz="2400" u="sng" dirty="0" smtClean="0">
              <a:latin typeface="+mn-lt"/>
            </a:endParaRPr>
          </a:p>
          <a:p>
            <a:pPr lvl="1"/>
            <a:r>
              <a:rPr lang="en-US" altLang="ja-JP" sz="2400" b="1" dirty="0" smtClean="0">
                <a:latin typeface="+mj-lt"/>
              </a:rPr>
              <a:t>Song of Solomon 2:6, 8:3</a:t>
            </a:r>
            <a:endParaRPr lang="ja-JP" altLang="en-US" sz="2400" b="1" dirty="0">
              <a:latin typeface="+mj-lt"/>
            </a:endParaRPr>
          </a:p>
          <a:p>
            <a:pPr lvl="2"/>
            <a:r>
              <a:rPr lang="en-US" altLang="ja-JP" sz="2400" dirty="0" smtClean="0">
                <a:latin typeface="Times New Roman" panose="02020603050405020304" pitchFamily="18" charset="0"/>
                <a:cs typeface="Times New Roman" panose="02020603050405020304" pitchFamily="18" charset="0"/>
              </a:rPr>
              <a:t>“His </a:t>
            </a:r>
            <a:r>
              <a:rPr lang="en-US" altLang="ja-JP" sz="2400" dirty="0">
                <a:latin typeface="Times New Roman" panose="02020603050405020304" pitchFamily="18" charset="0"/>
                <a:cs typeface="Times New Roman" panose="02020603050405020304" pitchFamily="18" charset="0"/>
              </a:rPr>
              <a:t>left hand caresses my </a:t>
            </a:r>
            <a:r>
              <a:rPr lang="en-US" altLang="ja-JP" sz="2400" dirty="0" smtClean="0">
                <a:latin typeface="Times New Roman" panose="02020603050405020304" pitchFamily="18" charset="0"/>
                <a:cs typeface="Times New Roman" panose="02020603050405020304" pitchFamily="18" charset="0"/>
              </a:rPr>
              <a:t>head, and </a:t>
            </a:r>
            <a:r>
              <a:rPr lang="en-US" altLang="ja-JP" sz="2400" dirty="0">
                <a:latin typeface="Times New Roman" panose="02020603050405020304" pitchFamily="18" charset="0"/>
                <a:cs typeface="Times New Roman" panose="02020603050405020304" pitchFamily="18" charset="0"/>
              </a:rPr>
              <a:t>his right hand stimulates me</a:t>
            </a:r>
            <a:r>
              <a:rPr lang="en-US" altLang="ja-JP" sz="2400" dirty="0" smtClean="0">
                <a:latin typeface="Times New Roman" panose="02020603050405020304" pitchFamily="18" charset="0"/>
                <a:cs typeface="Times New Roman" panose="02020603050405020304" pitchFamily="18" charset="0"/>
              </a:rPr>
              <a:t>.”</a:t>
            </a:r>
            <a:endParaRPr lang="ja-JP" altLang="en-US" sz="2400" dirty="0">
              <a:latin typeface="Times New Roman" panose="02020603050405020304" pitchFamily="18" charset="0"/>
              <a:cs typeface="Times New Roman" panose="02020603050405020304" pitchFamily="18" charset="0"/>
            </a:endParaRPr>
          </a:p>
        </p:txBody>
      </p:sp>
      <p:sp>
        <p:nvSpPr>
          <p:cNvPr id="5" name="正方形/長方形 4"/>
          <p:cNvSpPr/>
          <p:nvPr/>
        </p:nvSpPr>
        <p:spPr>
          <a:xfrm>
            <a:off x="323528" y="367546"/>
            <a:ext cx="4990874" cy="541174"/>
          </a:xfrm>
          <a:prstGeom prst="rect">
            <a:avLst/>
          </a:prstGeom>
        </p:spPr>
        <p:txBody>
          <a:bodyPr wrap="square">
            <a:spAutoFit/>
          </a:bodyPr>
          <a:lstStyle/>
          <a:p>
            <a:pPr lvl="0" fontAlgn="auto">
              <a:lnSpc>
                <a:spcPts val="3500"/>
              </a:lnSpc>
              <a:spcBef>
                <a:spcPts val="0"/>
              </a:spcBef>
              <a:spcAft>
                <a:spcPts val="0"/>
              </a:spcAft>
              <a:defRPr/>
            </a:pPr>
            <a:r>
              <a:rPr lang="en-US" altLang="ja-JP" sz="3200" dirty="0" smtClean="0">
                <a:solidFill>
                  <a:prstClr val="black"/>
                </a:solidFill>
                <a:latin typeface="+mj-lt"/>
                <a:ea typeface="ＭＳ Ｐゴシック"/>
              </a:rPr>
              <a:t>【</a:t>
            </a:r>
            <a:r>
              <a:rPr lang="en-US" altLang="ja-JP" sz="3200" b="1" dirty="0" smtClean="0">
                <a:solidFill>
                  <a:prstClr val="black"/>
                </a:solidFill>
                <a:latin typeface="+mj-lt"/>
                <a:ea typeface="ＭＳ Ｐゴシック"/>
              </a:rPr>
              <a:t>Love</a:t>
            </a:r>
            <a:r>
              <a:rPr lang="ja-JP" altLang="en-US" sz="3200" b="1" dirty="0" smtClean="0">
                <a:solidFill>
                  <a:prstClr val="black"/>
                </a:solidFill>
                <a:latin typeface="+mj-lt"/>
                <a:ea typeface="ＭＳ Ｐゴシック"/>
              </a:rPr>
              <a:t> </a:t>
            </a:r>
            <a:r>
              <a:rPr lang="en-US" altLang="ja-JP" sz="3200" b="1" dirty="0" smtClean="0">
                <a:solidFill>
                  <a:prstClr val="black"/>
                </a:solidFill>
                <a:latin typeface="+mj-lt"/>
                <a:ea typeface="ＭＳ Ｐゴシック"/>
              </a:rPr>
              <a:t>making of a couple</a:t>
            </a:r>
            <a:r>
              <a:rPr lang="en-US" altLang="ja-JP" sz="3200" dirty="0" smtClean="0">
                <a:solidFill>
                  <a:prstClr val="black"/>
                </a:solidFill>
                <a:latin typeface="+mj-lt"/>
                <a:ea typeface="ＭＳ Ｐゴシック"/>
              </a:rPr>
              <a:t>】</a:t>
            </a:r>
            <a:endParaRPr lang="en-US" altLang="ja-JP" sz="3200" dirty="0">
              <a:solidFill>
                <a:prstClr val="black"/>
              </a:solidFill>
              <a:latin typeface="+mj-lt"/>
              <a:ea typeface="ＭＳ Ｐゴシック"/>
            </a:endParaRPr>
          </a:p>
        </p:txBody>
      </p:sp>
    </p:spTree>
    <p:extLst>
      <p:ext uri="{BB962C8B-B14F-4D97-AF65-F5344CB8AC3E}">
        <p14:creationId xmlns:p14="http://schemas.microsoft.com/office/powerpoint/2010/main" xmlns="" val="37313517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698" y="-27384"/>
            <a:ext cx="9118717" cy="686341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fontAlgn="auto">
              <a:lnSpc>
                <a:spcPts val="2600"/>
              </a:lnSpc>
              <a:spcBef>
                <a:spcPts val="0"/>
              </a:spcBef>
              <a:spcAft>
                <a:spcPts val="1200"/>
              </a:spcAft>
              <a:buFont typeface="Wingdings" panose="05000000000000000000" pitchFamily="2" charset="2"/>
              <a:buChar char="l"/>
              <a:defRPr/>
            </a:pPr>
            <a:r>
              <a:rPr lang="en-US" altLang="ja-JP" sz="2400" dirty="0" smtClean="0">
                <a:latin typeface="Times New Roman" panose="02020603050405020304" pitchFamily="18" charset="0"/>
                <a:cs typeface="Times New Roman" panose="02020603050405020304" pitchFamily="18" charset="0"/>
              </a:rPr>
              <a:t>If</a:t>
            </a:r>
            <a:r>
              <a:rPr lang="ja-JP" altLang="en-US" sz="2400" dirty="0" smtClean="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a</a:t>
            </a:r>
            <a:r>
              <a:rPr lang="ja-JP" altLang="en-US" sz="2400" dirty="0" smtClean="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couple</a:t>
            </a:r>
            <a:r>
              <a:rPr lang="ja-JP" altLang="en-US" sz="2400" dirty="0" smtClean="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makes</a:t>
            </a:r>
            <a:r>
              <a:rPr lang="ja-JP" altLang="en-US" sz="2400" dirty="0" smtClean="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love</a:t>
            </a:r>
            <a:r>
              <a:rPr lang="ja-JP" altLang="en-US" sz="2400" dirty="0" smtClean="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centering on carnal desire, their heart will be cooled down as time goes by. They should be serious every time as if they were there for the first and last time.</a:t>
            </a:r>
          </a:p>
          <a:p>
            <a:pPr marL="342900" indent="-342900" fontAlgn="auto">
              <a:lnSpc>
                <a:spcPts val="2600"/>
              </a:lnSpc>
              <a:spcBef>
                <a:spcPts val="0"/>
              </a:spcBef>
              <a:spcAft>
                <a:spcPts val="1200"/>
              </a:spcAft>
              <a:buFont typeface="Wingdings" panose="05000000000000000000" pitchFamily="2" charset="2"/>
              <a:buChar char="l"/>
              <a:defRPr/>
            </a:pPr>
            <a:r>
              <a:rPr lang="en-US" altLang="ja-JP" sz="2400" dirty="0" smtClean="0">
                <a:latin typeface="Times New Roman" panose="02020603050405020304" pitchFamily="18" charset="0"/>
                <a:cs typeface="Times New Roman" panose="02020603050405020304" pitchFamily="18" charset="0"/>
              </a:rPr>
              <a:t>The way of a couple is a way to go without hesitation in making love and that even in the spirit world. The spirit world is not a world to go after death, but it is here with you and for you to live in. Making love is the very way to deeply experience God.</a:t>
            </a:r>
          </a:p>
          <a:p>
            <a:pPr marL="342900" indent="-342900" fontAlgn="auto">
              <a:lnSpc>
                <a:spcPts val="2600"/>
              </a:lnSpc>
              <a:spcBef>
                <a:spcPts val="0"/>
              </a:spcBef>
              <a:spcAft>
                <a:spcPts val="1200"/>
              </a:spcAft>
              <a:buFont typeface="Wingdings" panose="05000000000000000000" pitchFamily="2" charset="2"/>
              <a:buChar char="l"/>
              <a:defRPr/>
            </a:pPr>
            <a:r>
              <a:rPr lang="en-US" altLang="ja-JP" sz="2400" dirty="0" smtClean="0">
                <a:latin typeface="Times New Roman" panose="02020603050405020304" pitchFamily="18" charset="0"/>
                <a:cs typeface="Times New Roman" panose="02020603050405020304" pitchFamily="18" charset="0"/>
              </a:rPr>
              <a:t>Making love is not for you to abruptly begin.</a:t>
            </a:r>
          </a:p>
          <a:p>
            <a:pPr marL="342900" indent="-342900" fontAlgn="auto">
              <a:lnSpc>
                <a:spcPts val="2600"/>
              </a:lnSpc>
              <a:spcBef>
                <a:spcPts val="0"/>
              </a:spcBef>
              <a:spcAft>
                <a:spcPts val="1200"/>
              </a:spcAft>
              <a:buFont typeface="Wingdings" panose="05000000000000000000" pitchFamily="2" charset="2"/>
              <a:buChar char="l"/>
              <a:defRPr/>
            </a:pPr>
            <a:r>
              <a:rPr lang="en-US" altLang="ja-JP" sz="2400" dirty="0">
                <a:latin typeface="Times New Roman" panose="02020603050405020304" pitchFamily="18" charset="0"/>
                <a:cs typeface="Times New Roman" panose="02020603050405020304" pitchFamily="18" charset="0"/>
              </a:rPr>
              <a:t>W</a:t>
            </a:r>
            <a:r>
              <a:rPr lang="en-US" altLang="ja-JP" sz="2400" dirty="0" smtClean="0">
                <a:latin typeface="Times New Roman" panose="02020603050405020304" pitchFamily="18" charset="0"/>
                <a:cs typeface="Times New Roman" panose="02020603050405020304" pitchFamily="18" charset="0"/>
              </a:rPr>
              <a:t>ishing to vitalize each other, wishing to give joy to each other, and wishing to love for the sake of each other, you can resurrect each other.</a:t>
            </a:r>
            <a:endParaRPr lang="ja-JP" altLang="en-US" sz="2400" dirty="0">
              <a:latin typeface="Times New Roman" panose="02020603050405020304" pitchFamily="18" charset="0"/>
              <a:cs typeface="Times New Roman" panose="02020603050405020304" pitchFamily="18" charset="0"/>
            </a:endParaRPr>
          </a:p>
          <a:p>
            <a:pPr marL="342900" indent="-342900" fontAlgn="auto">
              <a:lnSpc>
                <a:spcPts val="2600"/>
              </a:lnSpc>
              <a:spcBef>
                <a:spcPts val="0"/>
              </a:spcBef>
              <a:spcAft>
                <a:spcPts val="1200"/>
              </a:spcAft>
              <a:buFont typeface="Wingdings" panose="05000000000000000000" pitchFamily="2" charset="2"/>
              <a:buChar char="l"/>
              <a:defRPr/>
            </a:pPr>
            <a:r>
              <a:rPr lang="en-US" altLang="ja-JP" sz="2400" dirty="0" smtClean="0">
                <a:latin typeface="Times New Roman" panose="02020603050405020304" pitchFamily="18" charset="0"/>
                <a:cs typeface="Times New Roman" panose="02020603050405020304" pitchFamily="18" charset="0"/>
              </a:rPr>
              <a:t>You should not just focus on satisfying your sexual desire. You should live for the sake of each other, embrace each other with God’s love, and love each other. This genuine love should motivate you, and with it you will vitalize each other.</a:t>
            </a:r>
          </a:p>
          <a:p>
            <a:pPr marL="342900" indent="-342900" fontAlgn="auto">
              <a:lnSpc>
                <a:spcPts val="2600"/>
              </a:lnSpc>
              <a:spcBef>
                <a:spcPts val="0"/>
              </a:spcBef>
              <a:spcAft>
                <a:spcPts val="1200"/>
              </a:spcAft>
              <a:buFont typeface="Wingdings" panose="05000000000000000000" pitchFamily="2" charset="2"/>
              <a:buChar char="l"/>
              <a:defRPr/>
            </a:pPr>
            <a:r>
              <a:rPr lang="en-US" altLang="ja-JP" sz="2400" dirty="0" smtClean="0">
                <a:latin typeface="Times New Roman" panose="02020603050405020304" pitchFamily="18" charset="0"/>
                <a:cs typeface="Times New Roman" panose="02020603050405020304" pitchFamily="18" charset="0"/>
              </a:rPr>
              <a:t>Conjugal love has to lead to conjugal liberation. When the husband and wife have a good relationship of heart, they can enjoy free conjugal communications, even without having sex.</a:t>
            </a:r>
            <a:endParaRPr lang="ja-JP" alt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 y="1670371"/>
            <a:ext cx="91440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buFont typeface="+mj-lt"/>
              <a:buAutoNum type="arabicPeriod"/>
            </a:pPr>
            <a:r>
              <a:rPr lang="en-US" altLang="ja-JP" sz="2800" dirty="0" smtClean="0"/>
              <a:t>We </a:t>
            </a:r>
            <a:r>
              <a:rPr lang="en-US" altLang="ja-JP" sz="2800" dirty="0"/>
              <a:t>should always walk hand in hand when we go out with our spouse</a:t>
            </a:r>
            <a:r>
              <a:rPr lang="en-US" altLang="ja-JP" sz="2800" dirty="0" smtClean="0"/>
              <a:t>.</a:t>
            </a:r>
            <a:endParaRPr lang="ja-JP" altLang="en-US" sz="2800" dirty="0">
              <a:latin typeface="Calibri" pitchFamily="34" charset="0"/>
            </a:endParaRPr>
          </a:p>
        </p:txBody>
      </p:sp>
      <p:sp>
        <p:nvSpPr>
          <p:cNvPr id="3" name="正方形/長方形 2"/>
          <p:cNvSpPr/>
          <p:nvPr/>
        </p:nvSpPr>
        <p:spPr>
          <a:xfrm>
            <a:off x="1583668" y="224049"/>
            <a:ext cx="5976664"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fontAlgn="auto">
              <a:spcBef>
                <a:spcPts val="0"/>
              </a:spcBef>
              <a:spcAft>
                <a:spcPts val="0"/>
              </a:spcAft>
              <a:defRPr/>
            </a:pPr>
            <a:r>
              <a:rPr lang="en-US" altLang="ja-JP" sz="3600" b="1" dirty="0"/>
              <a:t>10 daily-life habits that make a supremely happy </a:t>
            </a:r>
            <a:r>
              <a:rPr lang="en-US" altLang="ja-JP" sz="3600" b="1" dirty="0" smtClean="0"/>
              <a:t>couple</a:t>
            </a:r>
            <a:endParaRPr lang="ja-JP" altLang="en-US" sz="3600" dirty="0">
              <a:latin typeface="HGP創英ﾌﾟﾚｾﾞﾝｽEB" pitchFamily="18" charset="-128"/>
              <a:ea typeface="HGP創英ﾌﾟﾚｾﾞﾝｽEB" pitchFamily="18" charset="-128"/>
            </a:endParaRPr>
          </a:p>
        </p:txBody>
      </p:sp>
      <p:sp>
        <p:nvSpPr>
          <p:cNvPr id="28675" name="テキスト ボックス 3"/>
          <p:cNvSpPr txBox="1">
            <a:spLocks noChangeArrowheads="1"/>
          </p:cNvSpPr>
          <p:nvPr/>
        </p:nvSpPr>
        <p:spPr bwMode="auto">
          <a:xfrm>
            <a:off x="5219700" y="115888"/>
            <a:ext cx="1873250" cy="647700"/>
          </a:xfrm>
          <a:prstGeom prst="rect">
            <a:avLst/>
          </a:prstGeom>
          <a:noFill/>
          <a:ln w="9525">
            <a:noFill/>
            <a:miter lim="800000"/>
            <a:headEnd/>
            <a:tailEnd/>
          </a:ln>
        </p:spPr>
        <p:txBody>
          <a:bodyPr>
            <a:spAutoFit/>
          </a:bodyPr>
          <a:lstStyle/>
          <a:p>
            <a:endParaRPr lang="en-US" altLang="ja-JP" dirty="0">
              <a:latin typeface="Calibri" pitchFamily="34" charset="0"/>
            </a:endParaRPr>
          </a:p>
          <a:p>
            <a:endParaRPr lang="ja-JP" altLang="en-US" dirty="0">
              <a:latin typeface="Calibri" pitchFamily="34" charset="0"/>
            </a:endParaRPr>
          </a:p>
        </p:txBody>
      </p:sp>
      <p:sp>
        <p:nvSpPr>
          <p:cNvPr id="4" name="正方形/長方形 3"/>
          <p:cNvSpPr/>
          <p:nvPr/>
        </p:nvSpPr>
        <p:spPr>
          <a:xfrm>
            <a:off x="-35" y="2685802"/>
            <a:ext cx="91440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buFont typeface="+mj-lt"/>
              <a:buAutoNum type="arabicPeriod" startAt="2"/>
            </a:pPr>
            <a:r>
              <a:rPr lang="en-US" altLang="ja-JP" sz="2800" dirty="0" smtClean="0"/>
              <a:t>We </a:t>
            </a:r>
            <a:r>
              <a:rPr lang="en-US" altLang="ja-JP" sz="2800" dirty="0"/>
              <a:t>should always hold our spouse’s hand when we watch TV together</a:t>
            </a:r>
            <a:r>
              <a:rPr lang="en-US" altLang="ja-JP" sz="2800" dirty="0" smtClean="0"/>
              <a:t>.</a:t>
            </a:r>
            <a:endParaRPr lang="ja-JP" altLang="en-US" sz="2800" dirty="0"/>
          </a:p>
        </p:txBody>
      </p:sp>
      <p:sp>
        <p:nvSpPr>
          <p:cNvPr id="5" name="正方形/長方形 4"/>
          <p:cNvSpPr/>
          <p:nvPr/>
        </p:nvSpPr>
        <p:spPr>
          <a:xfrm>
            <a:off x="-35" y="3701233"/>
            <a:ext cx="914456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buFont typeface="+mj-lt"/>
              <a:buAutoNum type="arabicPeriod" startAt="3"/>
            </a:pPr>
            <a:r>
              <a:rPr lang="en-US" altLang="ja-JP" sz="2800" dirty="0" smtClean="0"/>
              <a:t>We </a:t>
            </a:r>
            <a:r>
              <a:rPr lang="en-US" altLang="ja-JP" sz="2800" dirty="0"/>
              <a:t>should always hold each other’s hand in bed and have a pillow-talk before going to sleep</a:t>
            </a:r>
            <a:r>
              <a:rPr lang="en-US" altLang="ja-JP" sz="2800" dirty="0" smtClean="0"/>
              <a:t>.</a:t>
            </a:r>
            <a:endParaRPr lang="ja-JP" altLang="en-US" sz="2800" dirty="0"/>
          </a:p>
        </p:txBody>
      </p:sp>
      <p:sp>
        <p:nvSpPr>
          <p:cNvPr id="6" name="正方形/長方形 5"/>
          <p:cNvSpPr/>
          <p:nvPr/>
        </p:nvSpPr>
        <p:spPr>
          <a:xfrm>
            <a:off x="-35" y="4716664"/>
            <a:ext cx="91602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buFont typeface="+mj-lt"/>
              <a:buAutoNum type="arabicPeriod" startAt="4"/>
            </a:pPr>
            <a:r>
              <a:rPr lang="en-US" altLang="ja-JP" sz="2800" dirty="0" smtClean="0"/>
              <a:t>We </a:t>
            </a:r>
            <a:r>
              <a:rPr lang="en-US" altLang="ja-JP" sz="2800" dirty="0"/>
              <a:t>should sleep naked together in one bed every night</a:t>
            </a:r>
            <a:r>
              <a:rPr lang="en-US" altLang="ja-JP" sz="2800" dirty="0" smtClean="0"/>
              <a:t>.</a:t>
            </a:r>
            <a:endParaRPr lang="ja-JP" altLang="en-US" sz="2800" dirty="0"/>
          </a:p>
        </p:txBody>
      </p:sp>
      <p:sp>
        <p:nvSpPr>
          <p:cNvPr id="7" name="正方形/長方形 6"/>
          <p:cNvSpPr/>
          <p:nvPr/>
        </p:nvSpPr>
        <p:spPr>
          <a:xfrm>
            <a:off x="-35" y="5301208"/>
            <a:ext cx="916161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buFont typeface="+mj-lt"/>
              <a:buAutoNum type="arabicPeriod" startAt="5"/>
            </a:pPr>
            <a:r>
              <a:rPr lang="en-US" altLang="ja-JP" sz="2800" dirty="0" smtClean="0"/>
              <a:t>We </a:t>
            </a:r>
            <a:r>
              <a:rPr lang="en-US" altLang="ja-JP" sz="2800" dirty="0"/>
              <a:t>should call each other at least once a day in the daytime and always keep in touch</a:t>
            </a:r>
            <a:r>
              <a:rPr lang="en-US" altLang="ja-JP" sz="2800" dirty="0" smtClean="0"/>
              <a:t>.</a:t>
            </a:r>
            <a:endParaRPr lang="ja-JP" altLang="en-US" sz="2800" dirty="0"/>
          </a:p>
        </p:txBody>
      </p:sp>
    </p:spTree>
    <p:extLst>
      <p:ext uri="{BB962C8B-B14F-4D97-AF65-F5344CB8AC3E}">
        <p14:creationId xmlns:p14="http://schemas.microsoft.com/office/powerpoint/2010/main" xmlns="" val="115452601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63" y="260648"/>
            <a:ext cx="9132311"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fontAlgn="auto">
              <a:spcBef>
                <a:spcPts val="0"/>
              </a:spcBef>
              <a:spcAft>
                <a:spcPts val="0"/>
              </a:spcAft>
              <a:buFont typeface="+mj-lt"/>
              <a:buAutoNum type="arabicPeriod" startAt="6"/>
              <a:defRPr/>
            </a:pPr>
            <a:r>
              <a:rPr lang="en-US" altLang="ja-JP" sz="2800" dirty="0" smtClean="0"/>
              <a:t>We </a:t>
            </a:r>
            <a:r>
              <a:rPr lang="en-US" altLang="ja-JP" sz="2800" dirty="0"/>
              <a:t>should bow (down) to the picture of True Parents, recite the Family Pledge, report to God facing each other and holding each other’s hands, and bow (down) to each other at the end, every morning and night</a:t>
            </a:r>
            <a:r>
              <a:rPr lang="en-US" altLang="ja-JP" sz="2800" dirty="0" smtClean="0"/>
              <a:t>.</a:t>
            </a:r>
            <a:endParaRPr lang="ja-JP" altLang="en-US" sz="2800" dirty="0"/>
          </a:p>
        </p:txBody>
      </p:sp>
      <p:sp>
        <p:nvSpPr>
          <p:cNvPr id="3" name="正方形/長方形 2"/>
          <p:cNvSpPr/>
          <p:nvPr/>
        </p:nvSpPr>
        <p:spPr>
          <a:xfrm>
            <a:off x="-963" y="2149407"/>
            <a:ext cx="9132311"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buFont typeface="+mj-lt"/>
              <a:buAutoNum type="arabicPeriod" startAt="7"/>
            </a:pPr>
            <a:r>
              <a:rPr lang="en-US" altLang="ja-JP" sz="2800" dirty="0" smtClean="0"/>
              <a:t>We </a:t>
            </a:r>
            <a:r>
              <a:rPr lang="en-US" altLang="ja-JP" sz="2800" dirty="0"/>
              <a:t>should always send off and welcome home our husband (wife), by holding his (her) hand, kissing, and/or hugging at the front door when he (she) goes out for work and returns from work.</a:t>
            </a:r>
            <a:endParaRPr lang="ja-JP" altLang="en-US" sz="2800" dirty="0"/>
          </a:p>
        </p:txBody>
      </p:sp>
      <p:sp>
        <p:nvSpPr>
          <p:cNvPr id="4" name="正方形/長方形 3"/>
          <p:cNvSpPr/>
          <p:nvPr/>
        </p:nvSpPr>
        <p:spPr>
          <a:xfrm>
            <a:off x="-963" y="4038166"/>
            <a:ext cx="913231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buFont typeface="+mj-lt"/>
              <a:buAutoNum type="arabicPeriod" startAt="8"/>
            </a:pPr>
            <a:r>
              <a:rPr lang="en-US" altLang="ja-JP" sz="2800" dirty="0" smtClean="0"/>
              <a:t>We </a:t>
            </a:r>
            <a:r>
              <a:rPr lang="en-US" altLang="ja-JP" sz="2800" dirty="0"/>
              <a:t>should always talk to each other politely with respect.</a:t>
            </a:r>
            <a:endParaRPr lang="ja-JP" altLang="en-US" sz="2800" dirty="0"/>
          </a:p>
        </p:txBody>
      </p:sp>
      <p:sp>
        <p:nvSpPr>
          <p:cNvPr id="5" name="正方形/長方形 4"/>
          <p:cNvSpPr/>
          <p:nvPr/>
        </p:nvSpPr>
        <p:spPr>
          <a:xfrm>
            <a:off x="-963" y="4634263"/>
            <a:ext cx="9102077"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buFont typeface="+mj-lt"/>
              <a:buAutoNum type="arabicPeriod" startAt="9"/>
            </a:pPr>
            <a:r>
              <a:rPr lang="en-US" altLang="ja-JP" sz="2800" dirty="0" smtClean="0"/>
              <a:t>We </a:t>
            </a:r>
            <a:r>
              <a:rPr lang="en-US" altLang="ja-JP" sz="2800" dirty="0"/>
              <a:t>should practice </a:t>
            </a:r>
            <a:r>
              <a:rPr lang="en-US" altLang="ja-JP" sz="2800" i="1" dirty="0" smtClean="0"/>
              <a:t>Hoon Dok Hae</a:t>
            </a:r>
            <a:r>
              <a:rPr lang="en-US" altLang="ja-JP" sz="2800" dirty="0" smtClean="0"/>
              <a:t> </a:t>
            </a:r>
            <a:r>
              <a:rPr lang="en-US" altLang="ja-JP" sz="2800" dirty="0"/>
              <a:t>[i.e., reading True Parents’ speeches] together every day</a:t>
            </a:r>
            <a:r>
              <a:rPr lang="en-US" altLang="ja-JP" sz="2800" dirty="0" smtClean="0"/>
              <a:t>.</a:t>
            </a:r>
            <a:endParaRPr lang="ja-JP" altLang="en-US" sz="2800" dirty="0"/>
          </a:p>
        </p:txBody>
      </p:sp>
      <p:sp>
        <p:nvSpPr>
          <p:cNvPr id="6" name="正方形/長方形 5"/>
          <p:cNvSpPr/>
          <p:nvPr/>
        </p:nvSpPr>
        <p:spPr>
          <a:xfrm>
            <a:off x="-963" y="5661248"/>
            <a:ext cx="911376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buFont typeface="+mj-lt"/>
              <a:buAutoNum type="arabicPeriod" startAt="10"/>
            </a:pPr>
            <a:r>
              <a:rPr lang="en-US" altLang="ja-JP" sz="2800" dirty="0" smtClean="0"/>
              <a:t>We </a:t>
            </a:r>
            <a:r>
              <a:rPr lang="en-US" altLang="ja-JP" sz="2800" dirty="0"/>
              <a:t>should make love at least twice a week.</a:t>
            </a:r>
            <a:endParaRPr lang="ja-JP" altLang="en-US" sz="2800" dirty="0"/>
          </a:p>
        </p:txBody>
      </p:sp>
    </p:spTree>
    <p:extLst>
      <p:ext uri="{BB962C8B-B14F-4D97-AF65-F5344CB8AC3E}">
        <p14:creationId xmlns:p14="http://schemas.microsoft.com/office/powerpoint/2010/main" xmlns="" val="245857427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02497" y="1386502"/>
            <a:ext cx="7697895"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altLang="ja-JP" sz="2400" dirty="0" smtClean="0"/>
              <a:t>The major origin of the fall of man was in the “conjugality.”</a:t>
            </a:r>
            <a:r>
              <a:rPr lang="ja-JP" altLang="en-US" sz="2400" dirty="0"/>
              <a:t>　</a:t>
            </a:r>
            <a:endParaRPr lang="en-US" altLang="ja-JP" sz="2400" dirty="0" smtClean="0"/>
          </a:p>
          <a:p>
            <a:pPr fontAlgn="auto">
              <a:spcBef>
                <a:spcPts val="0"/>
              </a:spcBef>
              <a:spcAft>
                <a:spcPts val="0"/>
              </a:spcAft>
              <a:defRPr/>
            </a:pPr>
            <a:r>
              <a:rPr lang="en-US" altLang="ja-JP" sz="2400" dirty="0" smtClean="0"/>
              <a:t>For the restoration, the origin of the fall and enmity must be removed from the conjugality.</a:t>
            </a:r>
          </a:p>
        </p:txBody>
      </p:sp>
      <p:sp>
        <p:nvSpPr>
          <p:cNvPr id="7" name="正方形/長方形 6"/>
          <p:cNvSpPr/>
          <p:nvPr/>
        </p:nvSpPr>
        <p:spPr>
          <a:xfrm>
            <a:off x="402498" y="3501008"/>
            <a:ext cx="8282580" cy="310854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514350" indent="-514350" fontAlgn="auto">
              <a:spcBef>
                <a:spcPts val="0"/>
              </a:spcBef>
              <a:spcAft>
                <a:spcPts val="0"/>
              </a:spcAft>
              <a:buFont typeface="+mj-ea"/>
              <a:buAutoNum type="circleNumDbPlain"/>
              <a:defRPr/>
            </a:pPr>
            <a:r>
              <a:rPr lang="en-US" altLang="ja-JP" sz="2800" dirty="0" smtClean="0">
                <a:latin typeface="+mn-lt"/>
                <a:ea typeface="+mn-ea"/>
              </a:rPr>
              <a:t>Be selfless unlike Adam &amp; Eve who married selfishly.</a:t>
            </a:r>
            <a:br>
              <a:rPr lang="en-US" altLang="ja-JP" sz="2800" dirty="0" smtClean="0">
                <a:latin typeface="+mn-lt"/>
                <a:ea typeface="+mn-ea"/>
              </a:rPr>
            </a:br>
            <a:r>
              <a:rPr lang="en-US" altLang="ja-JP" sz="2800" dirty="0" smtClean="0">
                <a:latin typeface="+mn-lt"/>
                <a:ea typeface="+mn-ea"/>
              </a:rPr>
              <a:t>	</a:t>
            </a:r>
            <a:r>
              <a:rPr lang="en-US" altLang="ja-JP" sz="2800" u="sng" dirty="0" smtClean="0">
                <a:latin typeface="+mn-lt"/>
                <a:ea typeface="+mn-ea"/>
              </a:rPr>
              <a:t>Marriage with the spouse given by God</a:t>
            </a:r>
          </a:p>
          <a:p>
            <a:pPr fontAlgn="auto">
              <a:spcBef>
                <a:spcPts val="0"/>
              </a:spcBef>
              <a:spcAft>
                <a:spcPts val="0"/>
              </a:spcAft>
              <a:defRPr/>
            </a:pPr>
            <a:endParaRPr lang="ja-JP" altLang="en-US" sz="2800" u="sng" dirty="0">
              <a:latin typeface="+mn-lt"/>
              <a:ea typeface="+mn-ea"/>
            </a:endParaRPr>
          </a:p>
          <a:p>
            <a:pPr marL="514350" indent="-514350" fontAlgn="auto">
              <a:spcBef>
                <a:spcPts val="0"/>
              </a:spcBef>
              <a:spcAft>
                <a:spcPts val="0"/>
              </a:spcAft>
              <a:buFont typeface="+mj-ea"/>
              <a:buAutoNum type="circleNumDbPlain" startAt="2"/>
              <a:defRPr/>
            </a:pPr>
            <a:r>
              <a:rPr lang="en-US" altLang="ja-JP" sz="2800" dirty="0" smtClean="0">
                <a:latin typeface="+mn-lt"/>
                <a:ea typeface="+mn-ea"/>
              </a:rPr>
              <a:t>Keep monogamy unlike Eve who had two mates.</a:t>
            </a:r>
            <a:br>
              <a:rPr lang="en-US" altLang="ja-JP" sz="2800" dirty="0" smtClean="0">
                <a:latin typeface="+mn-lt"/>
                <a:ea typeface="+mn-ea"/>
              </a:rPr>
            </a:br>
            <a:r>
              <a:rPr lang="en-US" altLang="ja-JP" sz="2800" dirty="0" smtClean="0">
                <a:latin typeface="+mn-lt"/>
                <a:ea typeface="+mn-ea"/>
              </a:rPr>
              <a:t>	</a:t>
            </a:r>
            <a:r>
              <a:rPr lang="en-US" altLang="ja-JP" sz="2800" u="sng" dirty="0" smtClean="0">
                <a:latin typeface="+mn-lt"/>
                <a:ea typeface="+mn-ea"/>
              </a:rPr>
              <a:t>My only husband / My only wife</a:t>
            </a:r>
          </a:p>
          <a:p>
            <a:pPr fontAlgn="auto">
              <a:spcBef>
                <a:spcPts val="0"/>
              </a:spcBef>
              <a:spcAft>
                <a:spcPts val="0"/>
              </a:spcAft>
              <a:defRPr/>
            </a:pPr>
            <a:endParaRPr lang="en-US" altLang="ja-JP" sz="2800" dirty="0"/>
          </a:p>
          <a:p>
            <a:pPr fontAlgn="auto">
              <a:spcBef>
                <a:spcPts val="0"/>
              </a:spcBef>
              <a:spcAft>
                <a:spcPts val="0"/>
              </a:spcAft>
              <a:defRPr/>
            </a:pPr>
            <a:r>
              <a:rPr lang="en-US" altLang="ja-JP" sz="2800" dirty="0">
                <a:latin typeface="+mn-lt"/>
                <a:ea typeface="+mn-ea"/>
              </a:rPr>
              <a:t>	</a:t>
            </a:r>
            <a:r>
              <a:rPr lang="en-US" altLang="ja-JP" sz="2800" dirty="0" smtClean="0">
                <a:latin typeface="+mn-lt"/>
                <a:ea typeface="+mn-ea"/>
              </a:rPr>
              <a:t>Absolute conjugality </a:t>
            </a:r>
            <a:r>
              <a:rPr lang="ja-JP" altLang="en-US" sz="2800" dirty="0" smtClean="0">
                <a:latin typeface="+mn-lt"/>
                <a:ea typeface="+mn-ea"/>
              </a:rPr>
              <a:t>＝ </a:t>
            </a:r>
            <a:r>
              <a:rPr lang="en-US" altLang="ja-JP" sz="2800" dirty="0" smtClean="0"/>
              <a:t>“</a:t>
            </a:r>
            <a:r>
              <a:rPr lang="en-US" altLang="ja-JP" sz="2800" dirty="0" smtClean="0">
                <a:latin typeface="+mn-lt"/>
                <a:ea typeface="+mn-ea"/>
              </a:rPr>
              <a:t>Absolute sex”</a:t>
            </a:r>
            <a:endParaRPr lang="en-US" altLang="ja-JP" sz="2800" dirty="0">
              <a:latin typeface="+mn-lt"/>
              <a:ea typeface="+mn-ea"/>
            </a:endParaRPr>
          </a:p>
        </p:txBody>
      </p:sp>
      <p:sp>
        <p:nvSpPr>
          <p:cNvPr id="3" name="正方形/長方形 2"/>
          <p:cNvSpPr/>
          <p:nvPr/>
        </p:nvSpPr>
        <p:spPr>
          <a:xfrm>
            <a:off x="402497" y="2905780"/>
            <a:ext cx="8282581"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ja-JP" sz="2800" b="1" dirty="0" smtClean="0"/>
              <a:t>To clear enmity and stand as a couple of original value</a:t>
            </a:r>
            <a:endParaRPr lang="ja-JP" altLang="en-US" sz="2800" b="1" dirty="0"/>
          </a:p>
        </p:txBody>
      </p:sp>
      <p:sp>
        <p:nvSpPr>
          <p:cNvPr id="6" name="正方形/長方形 5"/>
          <p:cNvSpPr/>
          <p:nvPr/>
        </p:nvSpPr>
        <p:spPr>
          <a:xfrm>
            <a:off x="386752" y="836711"/>
            <a:ext cx="468930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ja-JP" sz="2400" dirty="0" smtClean="0"/>
              <a:t>【</a:t>
            </a:r>
            <a:r>
              <a:rPr lang="en-US" altLang="ja-JP" sz="2400" b="1" dirty="0" smtClean="0"/>
              <a:t>Our</a:t>
            </a:r>
            <a:r>
              <a:rPr lang="ja-JP" altLang="en-US" sz="2400" b="1" dirty="0" smtClean="0"/>
              <a:t> </a:t>
            </a:r>
            <a:r>
              <a:rPr lang="en-US" altLang="ja-JP" sz="2400" b="1" dirty="0" smtClean="0"/>
              <a:t>motive</a:t>
            </a:r>
            <a:r>
              <a:rPr lang="ja-JP" altLang="en-US" sz="2400" b="1" dirty="0"/>
              <a:t> </a:t>
            </a:r>
            <a:r>
              <a:rPr lang="en-US" altLang="ja-JP" sz="2400" b="1" dirty="0" smtClean="0"/>
              <a:t>to start a family life</a:t>
            </a:r>
            <a:r>
              <a:rPr lang="en-US" altLang="ja-JP" sz="2400" dirty="0" smtClean="0"/>
              <a:t>】</a:t>
            </a:r>
            <a:r>
              <a:rPr lang="ja-JP" altLang="en-US" sz="2400" dirty="0"/>
              <a:t>　</a:t>
            </a:r>
          </a:p>
        </p:txBody>
      </p:sp>
      <p:sp>
        <p:nvSpPr>
          <p:cNvPr id="4" name="テキスト ボックス 3"/>
          <p:cNvSpPr txBox="1"/>
          <p:nvPr/>
        </p:nvSpPr>
        <p:spPr>
          <a:xfrm>
            <a:off x="395536" y="116632"/>
            <a:ext cx="2448272" cy="646331"/>
          </a:xfrm>
          <a:prstGeom prst="rect">
            <a:avLst/>
          </a:prstGeom>
          <a:solidFill>
            <a:srgbClr val="9BBB59"/>
          </a:solidFill>
          <a:ln w="28575">
            <a:solidFill>
              <a:srgbClr val="71893F"/>
            </a:solidFill>
          </a:ln>
        </p:spPr>
        <p:txBody>
          <a:bodyPr wrap="square" rtlCol="0">
            <a:spAutoFit/>
          </a:bodyPr>
          <a:lstStyle/>
          <a:p>
            <a:r>
              <a:rPr kumimoji="1" lang="en-US" altLang="ja-JP" sz="3600" b="1" dirty="0" smtClean="0">
                <a:solidFill>
                  <a:schemeClr val="bg1"/>
                </a:solidFill>
                <a:latin typeface="+mj-lt"/>
              </a:rPr>
              <a:t>Family Life</a:t>
            </a:r>
            <a:endParaRPr kumimoji="1" lang="ja-JP" altLang="en-US" sz="3600" b="1" dirty="0">
              <a:solidFill>
                <a:schemeClr val="bg1"/>
              </a:solidFill>
              <a:latin typeface="+mj-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100" fill="hold"/>
                                        <p:tgtEl>
                                          <p:spTgt spid="6"/>
                                        </p:tgtEl>
                                        <p:attrNameLst>
                                          <p:attrName>ppt_x</p:attrName>
                                        </p:attrNameLst>
                                      </p:cBhvr>
                                      <p:tavLst>
                                        <p:tav tm="0">
                                          <p:val>
                                            <p:strVal val="1+#ppt_w/2"/>
                                          </p:val>
                                        </p:tav>
                                        <p:tav tm="100000">
                                          <p:val>
                                            <p:strVal val="#ppt_x"/>
                                          </p:val>
                                        </p:tav>
                                      </p:tavLst>
                                    </p:anim>
                                    <p:anim calcmode="lin" valueType="num">
                                      <p:cBhvr additive="base">
                                        <p:cTn id="14" dur="11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70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8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P spid="6"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53700" y="0"/>
            <a:ext cx="9432032" cy="6858000"/>
          </a:xfrm>
          <a:prstGeom prst="rect">
            <a:avLst/>
          </a:prstGeom>
          <a:noFill/>
          <a:ln w="9525">
            <a:solidFill>
              <a:schemeClr val="accent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7" name="グループ化 16"/>
          <p:cNvGrpSpPr/>
          <p:nvPr/>
        </p:nvGrpSpPr>
        <p:grpSpPr>
          <a:xfrm>
            <a:off x="-227832" y="24612"/>
            <a:ext cx="9406164" cy="6792864"/>
            <a:chOff x="-227832" y="24612"/>
            <a:chExt cx="9406164" cy="6792864"/>
          </a:xfrm>
        </p:grpSpPr>
        <p:sp>
          <p:nvSpPr>
            <p:cNvPr id="2070" name="正方形/長方形 2069"/>
            <p:cNvSpPr/>
            <p:nvPr/>
          </p:nvSpPr>
          <p:spPr>
            <a:xfrm>
              <a:off x="6937717" y="35662"/>
              <a:ext cx="2169116" cy="447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9" name="正方形/長方形 2068"/>
            <p:cNvSpPr/>
            <p:nvPr/>
          </p:nvSpPr>
          <p:spPr>
            <a:xfrm>
              <a:off x="-227832" y="1268760"/>
              <a:ext cx="2212053" cy="5548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2" name="正方形/長方形 2061"/>
            <p:cNvSpPr/>
            <p:nvPr/>
          </p:nvSpPr>
          <p:spPr>
            <a:xfrm>
              <a:off x="-182200" y="24612"/>
              <a:ext cx="3893460" cy="594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8" name="正方形/長方形 2067"/>
            <p:cNvSpPr/>
            <p:nvPr/>
          </p:nvSpPr>
          <p:spPr>
            <a:xfrm>
              <a:off x="5481396" y="4509120"/>
              <a:ext cx="3696936" cy="123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7" name="正方形/長方形 2066"/>
            <p:cNvSpPr/>
            <p:nvPr/>
          </p:nvSpPr>
          <p:spPr>
            <a:xfrm>
              <a:off x="3948921" y="5748710"/>
              <a:ext cx="5214007" cy="1068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3591479" y="2454547"/>
              <a:ext cx="2102167" cy="649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3948921" y="105998"/>
              <a:ext cx="293353" cy="622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1723656" y="5192247"/>
              <a:ext cx="784816" cy="449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5" name="角丸四角形 2064"/>
            <p:cNvSpPr/>
            <p:nvPr/>
          </p:nvSpPr>
          <p:spPr>
            <a:xfrm>
              <a:off x="3261756" y="4941168"/>
              <a:ext cx="372468" cy="2834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64" name="角丸四角形 2063"/>
          <p:cNvSpPr/>
          <p:nvPr/>
        </p:nvSpPr>
        <p:spPr>
          <a:xfrm>
            <a:off x="3562215" y="4183397"/>
            <a:ext cx="360041" cy="4118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6" name="正方形/長方形 2065"/>
          <p:cNvSpPr/>
          <p:nvPr/>
        </p:nvSpPr>
        <p:spPr>
          <a:xfrm>
            <a:off x="-227832" y="5565811"/>
            <a:ext cx="1800200" cy="1251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3622983" y="1795251"/>
            <a:ext cx="457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3828297" y="1628800"/>
            <a:ext cx="124608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4786352" y="548680"/>
            <a:ext cx="1421709"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73184" y="95796"/>
            <a:ext cx="1715208"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sz="2800" b="1" dirty="0" smtClean="0"/>
              <a:t>Grafting</a:t>
            </a:r>
            <a:endParaRPr kumimoji="1" lang="ja-JP" altLang="en-US" sz="2800" b="1" dirty="0"/>
          </a:p>
        </p:txBody>
      </p:sp>
      <p:sp>
        <p:nvSpPr>
          <p:cNvPr id="5" name="テキスト ボックス 4"/>
          <p:cNvSpPr txBox="1"/>
          <p:nvPr/>
        </p:nvSpPr>
        <p:spPr>
          <a:xfrm>
            <a:off x="220391" y="789660"/>
            <a:ext cx="3428403"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2000" dirty="0" smtClean="0"/>
              <a:t>Satan’s false love, life &amp; lineage</a:t>
            </a:r>
            <a:endParaRPr kumimoji="1" lang="ja-JP" altLang="en-US" sz="2000" dirty="0"/>
          </a:p>
        </p:txBody>
      </p:sp>
      <p:sp>
        <p:nvSpPr>
          <p:cNvPr id="6" name="右矢印 5"/>
          <p:cNvSpPr/>
          <p:nvPr/>
        </p:nvSpPr>
        <p:spPr>
          <a:xfrm>
            <a:off x="3688648" y="763032"/>
            <a:ext cx="614720" cy="410720"/>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4338880" y="105998"/>
            <a:ext cx="4433990" cy="11951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nSpc>
                <a:spcPts val="2000"/>
              </a:lnSpc>
              <a:spcAft>
                <a:spcPts val="600"/>
              </a:spcAft>
            </a:pPr>
            <a:r>
              <a:rPr lang="en-US" altLang="ja-JP" sz="2000" dirty="0" smtClean="0">
                <a:ea typeface="HGPｺﾞｼｯｸE" pitchFamily="50" charset="-128"/>
              </a:rPr>
              <a:t>Linkage of lineage by being grafted with the Messiah who has God’s lineage. </a:t>
            </a:r>
          </a:p>
          <a:p>
            <a:pPr>
              <a:lnSpc>
                <a:spcPts val="2000"/>
              </a:lnSpc>
            </a:pPr>
            <a:r>
              <a:rPr lang="en-US" altLang="ja-JP" sz="2000" dirty="0" smtClean="0">
                <a:ea typeface="HGPｺﾞｼｯｸE" pitchFamily="50" charset="-128"/>
              </a:rPr>
              <a:t>Inheritance of true love, true life, &amp; true lineage from the victorious True Parents.</a:t>
            </a:r>
            <a:endParaRPr kumimoji="1" lang="ja-JP" altLang="en-US" sz="2000" dirty="0">
              <a:ea typeface="HGPｺﾞｼｯｸE" pitchFamily="50" charset="-128"/>
            </a:endParaRPr>
          </a:p>
        </p:txBody>
      </p:sp>
      <p:sp>
        <p:nvSpPr>
          <p:cNvPr id="19" name="テキスト ボックス 18"/>
          <p:cNvSpPr txBox="1"/>
          <p:nvPr/>
        </p:nvSpPr>
        <p:spPr>
          <a:xfrm>
            <a:off x="4451340" y="6443851"/>
            <a:ext cx="4567281" cy="297517"/>
          </a:xfrm>
          <a:prstGeom prst="rect">
            <a:avLst/>
          </a:prstGeom>
          <a:solidFill>
            <a:schemeClr val="bg1"/>
          </a:solidFill>
        </p:spPr>
        <p:txBody>
          <a:bodyPr wrap="square" rtlCol="0">
            <a:spAutoFit/>
          </a:bodyPr>
          <a:lstStyle/>
          <a:p>
            <a:pPr algn="r">
              <a:lnSpc>
                <a:spcPts val="1600"/>
              </a:lnSpc>
            </a:pPr>
            <a:r>
              <a:rPr kumimoji="1" lang="en-US" altLang="ja-JP" sz="1600" i="1" dirty="0" smtClean="0">
                <a:latin typeface="Times New Roman" panose="02020603050405020304" pitchFamily="18" charset="0"/>
                <a:cs typeface="Times New Roman" panose="02020603050405020304" pitchFamily="18" charset="0"/>
              </a:rPr>
              <a:t>(“Blessed Family” magazine, vol.14, Autumn, 1999)</a:t>
            </a:r>
            <a:endParaRPr kumimoji="1" lang="ja-JP" altLang="en-US" sz="1600" i="1" dirty="0">
              <a:latin typeface="Times New Roman" panose="02020603050405020304" pitchFamily="18" charset="0"/>
              <a:cs typeface="Times New Roman" panose="02020603050405020304" pitchFamily="18" charset="0"/>
            </a:endParaRPr>
          </a:p>
        </p:txBody>
      </p:sp>
      <p:grpSp>
        <p:nvGrpSpPr>
          <p:cNvPr id="2061" name="グループ化 2060"/>
          <p:cNvGrpSpPr/>
          <p:nvPr/>
        </p:nvGrpSpPr>
        <p:grpSpPr>
          <a:xfrm>
            <a:off x="366047" y="1647396"/>
            <a:ext cx="2735885" cy="640611"/>
            <a:chOff x="348463" y="1550684"/>
            <a:chExt cx="2735885" cy="640611"/>
          </a:xfrm>
        </p:grpSpPr>
        <p:sp>
          <p:nvSpPr>
            <p:cNvPr id="22" name="角丸四角形吹き出し 21"/>
            <p:cNvSpPr/>
            <p:nvPr/>
          </p:nvSpPr>
          <p:spPr>
            <a:xfrm>
              <a:off x="348463" y="1550684"/>
              <a:ext cx="2735885" cy="640611"/>
            </a:xfrm>
            <a:prstGeom prst="wedgeRoundRectCallout">
              <a:avLst>
                <a:gd name="adj1" fmla="val 61160"/>
                <a:gd name="adj2" fmla="val 112003"/>
                <a:gd name="adj3" fmla="val 16667"/>
              </a:avLst>
            </a:prstGeom>
            <a:solidFill>
              <a:schemeClr val="accent6">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348464" y="1580925"/>
              <a:ext cx="2729825" cy="553998"/>
            </a:xfrm>
            <a:prstGeom prst="rect">
              <a:avLst/>
            </a:prstGeom>
            <a:noFill/>
          </p:spPr>
          <p:txBody>
            <a:bodyPr wrap="square" rtlCol="0">
              <a:spAutoFit/>
            </a:bodyPr>
            <a:lstStyle/>
            <a:p>
              <a:pPr>
                <a:lnSpc>
                  <a:spcPts val="1800"/>
                </a:lnSpc>
              </a:pPr>
              <a:r>
                <a:rPr kumimoji="1" lang="en-US" altLang="ja-JP" sz="1600" dirty="0" smtClean="0">
                  <a:solidFill>
                    <a:srgbClr val="0070C0"/>
                  </a:solidFill>
                  <a:latin typeface="+mn-lt"/>
                </a:rPr>
                <a:t>Woman’s role as an embryo of the sweet persimmon tree</a:t>
              </a:r>
            </a:p>
          </p:txBody>
        </p:sp>
      </p:grpSp>
      <p:sp>
        <p:nvSpPr>
          <p:cNvPr id="2054" name="角丸四角形 2053"/>
          <p:cNvSpPr/>
          <p:nvPr/>
        </p:nvSpPr>
        <p:spPr>
          <a:xfrm>
            <a:off x="5531195" y="4509120"/>
            <a:ext cx="1708565"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53" name="テキスト ボックス 2052"/>
          <p:cNvSpPr txBox="1"/>
          <p:nvPr/>
        </p:nvSpPr>
        <p:spPr>
          <a:xfrm>
            <a:off x="5589289" y="4509120"/>
            <a:ext cx="3300942" cy="55720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ts val="1800"/>
              </a:lnSpc>
            </a:pPr>
            <a:r>
              <a:rPr kumimoji="1" lang="en-US" altLang="ja-JP" dirty="0" smtClean="0">
                <a:solidFill>
                  <a:srgbClr val="0070C0"/>
                </a:solidFill>
              </a:rPr>
              <a:t>Good fruits of sweet persimmon </a:t>
            </a:r>
            <a:r>
              <a:rPr lang="en-US" altLang="ja-JP" dirty="0" smtClean="0">
                <a:solidFill>
                  <a:srgbClr val="0070C0"/>
                </a:solidFill>
              </a:rPr>
              <a:t>of the family of God’s lineage</a:t>
            </a:r>
            <a:endParaRPr kumimoji="1" lang="ja-JP" altLang="en-US" dirty="0">
              <a:solidFill>
                <a:srgbClr val="0070C0"/>
              </a:solidFill>
            </a:endParaRPr>
          </a:p>
        </p:txBody>
      </p:sp>
      <p:sp>
        <p:nvSpPr>
          <p:cNvPr id="2055" name="テキスト ボックス 2054"/>
          <p:cNvSpPr txBox="1"/>
          <p:nvPr/>
        </p:nvSpPr>
        <p:spPr>
          <a:xfrm>
            <a:off x="177840" y="2916680"/>
            <a:ext cx="1806381" cy="512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ts val="1600"/>
              </a:lnSpc>
            </a:pPr>
            <a:r>
              <a:rPr kumimoji="1" lang="en-US" altLang="ja-JP" dirty="0" smtClean="0"/>
              <a:t>Woman</a:t>
            </a:r>
            <a:r>
              <a:rPr lang="ja-JP" altLang="en-US" dirty="0" smtClean="0"/>
              <a:t> </a:t>
            </a:r>
            <a:r>
              <a:rPr lang="en-US" altLang="ja-JP" dirty="0" smtClean="0"/>
              <a:t>united with True Adam</a:t>
            </a:r>
            <a:endParaRPr kumimoji="1" lang="ja-JP" altLang="en-US" dirty="0"/>
          </a:p>
        </p:txBody>
      </p:sp>
      <p:sp>
        <p:nvSpPr>
          <p:cNvPr id="15" name="テキスト ボックス 14"/>
          <p:cNvSpPr txBox="1"/>
          <p:nvPr/>
        </p:nvSpPr>
        <p:spPr>
          <a:xfrm>
            <a:off x="3203848" y="1610410"/>
            <a:ext cx="4517429" cy="810478"/>
          </a:xfrm>
          <a:prstGeom prst="rect">
            <a:avLst/>
          </a:prstGeom>
          <a:solidFill>
            <a:schemeClr val="accent6">
              <a:lumMod val="20000"/>
              <a:lumOff val="80000"/>
            </a:schemeClr>
          </a:solidFill>
          <a:ln>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ts val="2800"/>
              </a:lnSpc>
            </a:pPr>
            <a:r>
              <a:rPr kumimoji="1" lang="en-US" altLang="ja-JP" dirty="0" smtClean="0"/>
              <a:t>Woman, being the object of True Adam</a:t>
            </a:r>
          </a:p>
          <a:p>
            <a:pPr>
              <a:lnSpc>
                <a:spcPts val="2800"/>
              </a:lnSpc>
            </a:pPr>
            <a:r>
              <a:rPr lang="en-US" altLang="ja-JP" dirty="0" smtClean="0"/>
              <a:t>Woman grafted to the sweet persimmon tree</a:t>
            </a:r>
            <a:endParaRPr kumimoji="1" lang="en-US" altLang="ja-JP" dirty="0" smtClean="0"/>
          </a:p>
        </p:txBody>
      </p:sp>
      <p:sp>
        <p:nvSpPr>
          <p:cNvPr id="9" name="角丸四角形 8"/>
          <p:cNvSpPr/>
          <p:nvPr/>
        </p:nvSpPr>
        <p:spPr>
          <a:xfrm>
            <a:off x="2102132" y="5777198"/>
            <a:ext cx="1306561" cy="7078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1614974" y="5802519"/>
            <a:ext cx="1947241" cy="79483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ts val="1800"/>
              </a:lnSpc>
            </a:pPr>
            <a:r>
              <a:rPr lang="en-US" altLang="ja-JP" dirty="0" smtClean="0"/>
              <a:t>Man separated from Satan through self-denial</a:t>
            </a:r>
            <a:endParaRPr kumimoji="1" lang="en-US" altLang="ja-JP" dirty="0" smtClean="0"/>
          </a:p>
        </p:txBody>
      </p:sp>
      <p:sp>
        <p:nvSpPr>
          <p:cNvPr id="14" name="角丸四角形吹き出し 13"/>
          <p:cNvSpPr/>
          <p:nvPr/>
        </p:nvSpPr>
        <p:spPr>
          <a:xfrm>
            <a:off x="73184" y="4755619"/>
            <a:ext cx="1778349" cy="735237"/>
          </a:xfrm>
          <a:prstGeom prst="wedgeRoundRectCallout">
            <a:avLst>
              <a:gd name="adj1" fmla="val 92302"/>
              <a:gd name="adj2" fmla="val 30881"/>
              <a:gd name="adj3" fmla="val 16667"/>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1600"/>
              </a:lnSpc>
            </a:pPr>
            <a:r>
              <a:rPr kumimoji="1" lang="en-US" altLang="ja-JP" dirty="0" smtClean="0">
                <a:latin typeface="+mj-lt"/>
                <a:ea typeface="HGPｺﾞｼｯｸE" pitchFamily="50" charset="-128"/>
              </a:rPr>
              <a:t>Bitter persimmon tree cut off</a:t>
            </a:r>
            <a:endParaRPr kumimoji="1" lang="ja-JP" altLang="en-US" dirty="0">
              <a:latin typeface="+mj-lt"/>
              <a:ea typeface="HGPｺﾞｼｯｸE" pitchFamily="50" charset="-128"/>
            </a:endParaRPr>
          </a:p>
        </p:txBody>
      </p:sp>
      <p:sp>
        <p:nvSpPr>
          <p:cNvPr id="16" name="角丸四角形 15"/>
          <p:cNvSpPr/>
          <p:nvPr/>
        </p:nvSpPr>
        <p:spPr>
          <a:xfrm>
            <a:off x="4066272" y="5754475"/>
            <a:ext cx="648072" cy="4828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3634224" y="5749282"/>
            <a:ext cx="145821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ja-JP" sz="2000" dirty="0" smtClean="0">
                <a:latin typeface="+mj-lt"/>
                <a:ea typeface="HGPｺﾞｼｯｸE" pitchFamily="50" charset="-128"/>
              </a:rPr>
              <a:t>Bound solid</a:t>
            </a:r>
            <a:endParaRPr kumimoji="1" lang="ja-JP" altLang="en-US" sz="2000" dirty="0">
              <a:latin typeface="+mj-lt"/>
              <a:ea typeface="HGPｺﾞｼｯｸE" pitchFamily="50" charset="-128"/>
            </a:endParaRPr>
          </a:p>
        </p:txBody>
      </p:sp>
      <p:grpSp>
        <p:nvGrpSpPr>
          <p:cNvPr id="23" name="グループ化 22"/>
          <p:cNvGrpSpPr/>
          <p:nvPr/>
        </p:nvGrpSpPr>
        <p:grpSpPr>
          <a:xfrm>
            <a:off x="1496107" y="728560"/>
            <a:ext cx="1007620" cy="539134"/>
            <a:chOff x="971600" y="620688"/>
            <a:chExt cx="1007620" cy="720080"/>
          </a:xfrm>
        </p:grpSpPr>
        <p:cxnSp>
          <p:nvCxnSpPr>
            <p:cNvPr id="10" name="直線コネクタ 9"/>
            <p:cNvCxnSpPr/>
            <p:nvPr/>
          </p:nvCxnSpPr>
          <p:spPr>
            <a:xfrm>
              <a:off x="1007112" y="620688"/>
              <a:ext cx="972108" cy="720080"/>
            </a:xfrm>
            <a:prstGeom prst="line">
              <a:avLst/>
            </a:prstGeom>
            <a:ln w="76200">
              <a:solidFill>
                <a:srgbClr val="FF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971600" y="620688"/>
              <a:ext cx="972108" cy="720080"/>
            </a:xfrm>
            <a:prstGeom prst="line">
              <a:avLst/>
            </a:prstGeom>
            <a:ln w="76200">
              <a:solidFill>
                <a:srgbClr val="FF0000">
                  <a:alpha val="50196"/>
                </a:srgbClr>
              </a:solidFill>
            </a:ln>
          </p:spPr>
          <p:style>
            <a:lnRef idx="1">
              <a:schemeClr val="accent1"/>
            </a:lnRef>
            <a:fillRef idx="0">
              <a:schemeClr val="accent1"/>
            </a:fillRef>
            <a:effectRef idx="0">
              <a:schemeClr val="accent1"/>
            </a:effectRef>
            <a:fontRef idx="minor">
              <a:schemeClr val="tx1"/>
            </a:fontRef>
          </p:style>
        </p:cxnSp>
      </p:grpSp>
      <p:sp>
        <p:nvSpPr>
          <p:cNvPr id="25" name="テキスト ボックス 24"/>
          <p:cNvSpPr txBox="1"/>
          <p:nvPr/>
        </p:nvSpPr>
        <p:spPr>
          <a:xfrm>
            <a:off x="5481396" y="5677876"/>
            <a:ext cx="2583963" cy="369332"/>
          </a:xfrm>
          <a:prstGeom prst="rect">
            <a:avLst/>
          </a:prstGeom>
          <a:solidFill>
            <a:schemeClr val="bg1"/>
          </a:solidFill>
        </p:spPr>
        <p:txBody>
          <a:bodyPr wrap="square" rtlCol="0">
            <a:spAutoFit/>
          </a:bodyPr>
          <a:lstStyle/>
          <a:p>
            <a:r>
              <a:rPr kumimoji="1" lang="en-US" altLang="ja-JP" dirty="0" smtClean="0"/>
              <a:t>Start of God’s Kingdom</a:t>
            </a:r>
            <a:endParaRPr kumimoji="1" lang="ja-JP" altLang="en-US" dirty="0"/>
          </a:p>
        </p:txBody>
      </p:sp>
      <p:sp>
        <p:nvSpPr>
          <p:cNvPr id="2048" name="下矢印 2047"/>
          <p:cNvSpPr/>
          <p:nvPr/>
        </p:nvSpPr>
        <p:spPr>
          <a:xfrm>
            <a:off x="5911528" y="5083299"/>
            <a:ext cx="468053" cy="648435"/>
          </a:xfrm>
          <a:prstGeom prst="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7" name="円/楕円 26"/>
          <p:cNvSpPr/>
          <p:nvPr/>
        </p:nvSpPr>
        <p:spPr>
          <a:xfrm>
            <a:off x="2161696" y="2842424"/>
            <a:ext cx="1066596" cy="48432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2298383" y="2853008"/>
            <a:ext cx="864096" cy="503984"/>
          </a:xfrm>
          <a:prstGeom prst="rect">
            <a:avLst/>
          </a:prstGeom>
          <a:noFill/>
        </p:spPr>
        <p:txBody>
          <a:bodyPr wrap="square" rtlCol="0">
            <a:spAutoFit/>
          </a:bodyPr>
          <a:lstStyle/>
          <a:p>
            <a:pPr>
              <a:lnSpc>
                <a:spcPts val="1600"/>
              </a:lnSpc>
            </a:pPr>
            <a:r>
              <a:rPr kumimoji="1" lang="en-US" altLang="ja-JP" b="1" dirty="0" smtClean="0">
                <a:solidFill>
                  <a:schemeClr val="bg1"/>
                </a:solidFill>
              </a:rPr>
              <a:t>True Adam</a:t>
            </a:r>
            <a:endParaRPr kumimoji="1" lang="ja-JP" altLang="en-US" b="1" dirty="0">
              <a:solidFill>
                <a:schemeClr val="bg1"/>
              </a:solidFill>
            </a:endParaRPr>
          </a:p>
        </p:txBody>
      </p:sp>
      <p:sp>
        <p:nvSpPr>
          <p:cNvPr id="28" name="テキスト ボックス 27"/>
          <p:cNvSpPr txBox="1"/>
          <p:nvPr/>
        </p:nvSpPr>
        <p:spPr>
          <a:xfrm>
            <a:off x="2432238" y="4499828"/>
            <a:ext cx="716387" cy="369332"/>
          </a:xfrm>
          <a:prstGeom prst="rect">
            <a:avLst/>
          </a:prstGeom>
          <a:solidFill>
            <a:schemeClr val="bg1"/>
          </a:solidFill>
        </p:spPr>
        <p:txBody>
          <a:bodyPr wrap="square" rtlCol="0">
            <a:spAutoFit/>
          </a:bodyPr>
          <a:lstStyle/>
          <a:p>
            <a:r>
              <a:rPr kumimoji="1" lang="en-US" altLang="ja-JP" dirty="0" smtClean="0"/>
              <a:t>Man</a:t>
            </a:r>
            <a:endParaRPr kumimoji="1" lang="ja-JP" altLang="en-US" dirty="0"/>
          </a:p>
        </p:txBody>
      </p:sp>
      <p:sp>
        <p:nvSpPr>
          <p:cNvPr id="30" name="テキスト ボックス 29"/>
          <p:cNvSpPr txBox="1"/>
          <p:nvPr/>
        </p:nvSpPr>
        <p:spPr>
          <a:xfrm>
            <a:off x="4799829" y="2636912"/>
            <a:ext cx="2880320" cy="375345"/>
          </a:xfrm>
          <a:prstGeom prst="rect">
            <a:avLst/>
          </a:prstGeom>
          <a:solidFill>
            <a:schemeClr val="bg1"/>
          </a:solidFill>
        </p:spPr>
        <p:txBody>
          <a:bodyPr wrap="square" rtlCol="0">
            <a:spAutoFit/>
          </a:bodyPr>
          <a:lstStyle/>
          <a:p>
            <a:r>
              <a:rPr kumimoji="1" lang="en-US" altLang="ja-JP" dirty="0" smtClean="0">
                <a:solidFill>
                  <a:srgbClr val="0070C0"/>
                </a:solidFill>
              </a:rPr>
              <a:t>Fruits of sweet persimmon</a:t>
            </a:r>
            <a:endParaRPr kumimoji="1" lang="ja-JP" altLang="en-US" dirty="0">
              <a:solidFill>
                <a:srgbClr val="0070C0"/>
              </a:solidFill>
            </a:endParaRPr>
          </a:p>
        </p:txBody>
      </p:sp>
      <p:sp>
        <p:nvSpPr>
          <p:cNvPr id="2049" name="角丸四角形 2048"/>
          <p:cNvSpPr/>
          <p:nvPr/>
        </p:nvSpPr>
        <p:spPr>
          <a:xfrm>
            <a:off x="2554104" y="3695128"/>
            <a:ext cx="288032" cy="1879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1329968" y="3522494"/>
            <a:ext cx="2592288" cy="338554"/>
          </a:xfrm>
          <a:prstGeom prst="rect">
            <a:avLst/>
          </a:prstGeom>
          <a:noFill/>
        </p:spPr>
        <p:txBody>
          <a:bodyPr wrap="square" rtlCol="0">
            <a:spAutoFit/>
          </a:bodyPr>
          <a:lstStyle/>
          <a:p>
            <a:r>
              <a:rPr lang="en-US" altLang="ja-JP" sz="1600" dirty="0" smtClean="0">
                <a:solidFill>
                  <a:srgbClr val="0070C0"/>
                </a:solidFill>
              </a:rPr>
              <a:t>Tree of sweet persimmon</a:t>
            </a:r>
            <a:endParaRPr kumimoji="1" lang="ja-JP" altLang="en-US" sz="1600" dirty="0">
              <a:solidFill>
                <a:srgbClr val="0070C0"/>
              </a:solidFill>
            </a:endParaRPr>
          </a:p>
        </p:txBody>
      </p:sp>
      <p:sp>
        <p:nvSpPr>
          <p:cNvPr id="2052" name="正方形/長方形 2051"/>
          <p:cNvSpPr/>
          <p:nvPr/>
        </p:nvSpPr>
        <p:spPr>
          <a:xfrm>
            <a:off x="4363329" y="3601933"/>
            <a:ext cx="1092766" cy="69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51" name="テキスト ボックス 2050"/>
          <p:cNvSpPr txBox="1"/>
          <p:nvPr/>
        </p:nvSpPr>
        <p:spPr>
          <a:xfrm>
            <a:off x="4416504" y="3614885"/>
            <a:ext cx="1289379" cy="954107"/>
          </a:xfrm>
          <a:prstGeom prst="rect">
            <a:avLst/>
          </a:prstGeom>
          <a:noFill/>
        </p:spPr>
        <p:txBody>
          <a:bodyPr wrap="square" rtlCol="0">
            <a:spAutoFit/>
          </a:bodyPr>
          <a:lstStyle/>
          <a:p>
            <a:r>
              <a:rPr kumimoji="1" lang="en-US" altLang="ja-JP" sz="1400" dirty="0" smtClean="0"/>
              <a:t>Perseverance</a:t>
            </a:r>
          </a:p>
          <a:p>
            <a:r>
              <a:rPr lang="en-US" altLang="ja-JP" sz="1400" dirty="0" smtClean="0"/>
              <a:t>Self-denial</a:t>
            </a:r>
          </a:p>
          <a:p>
            <a:r>
              <a:rPr kumimoji="1" lang="en-US" altLang="ja-JP" sz="1400" dirty="0" smtClean="0"/>
              <a:t>Honoring the spouse</a:t>
            </a:r>
            <a:endParaRPr kumimoji="1" lang="ja-JP" altLang="en-US" sz="1400" dirty="0"/>
          </a:p>
        </p:txBody>
      </p:sp>
      <p:sp>
        <p:nvSpPr>
          <p:cNvPr id="2057" name="正方形/長方形 2056"/>
          <p:cNvSpPr/>
          <p:nvPr/>
        </p:nvSpPr>
        <p:spPr>
          <a:xfrm>
            <a:off x="3648277" y="4595248"/>
            <a:ext cx="715052" cy="478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56" name="テキスト ボックス 2055"/>
          <p:cNvSpPr txBox="1"/>
          <p:nvPr/>
        </p:nvSpPr>
        <p:spPr>
          <a:xfrm>
            <a:off x="3543218" y="4595248"/>
            <a:ext cx="954636" cy="523220"/>
          </a:xfrm>
          <a:prstGeom prst="rect">
            <a:avLst/>
          </a:prstGeom>
          <a:noFill/>
        </p:spPr>
        <p:txBody>
          <a:bodyPr wrap="square" rtlCol="0">
            <a:spAutoFit/>
          </a:bodyPr>
          <a:lstStyle/>
          <a:p>
            <a:pPr algn="ctr"/>
            <a:r>
              <a:rPr kumimoji="1" lang="en-US" altLang="ja-JP" sz="1400" dirty="0" smtClean="0">
                <a:solidFill>
                  <a:srgbClr val="0070C0"/>
                </a:solidFill>
              </a:rPr>
              <a:t>Embryo</a:t>
            </a:r>
          </a:p>
          <a:p>
            <a:pPr algn="r"/>
            <a:r>
              <a:rPr kumimoji="1" lang="en-US" altLang="ja-JP" sz="1400" dirty="0" smtClean="0">
                <a:solidFill>
                  <a:srgbClr val="0070C0"/>
                </a:solidFill>
              </a:rPr>
              <a:t>(Woman)</a:t>
            </a:r>
            <a:endParaRPr kumimoji="1" lang="ja-JP" altLang="en-US" sz="1400" dirty="0">
              <a:solidFill>
                <a:srgbClr val="0070C0"/>
              </a:solidFill>
            </a:endParaRPr>
          </a:p>
        </p:txBody>
      </p:sp>
      <p:sp>
        <p:nvSpPr>
          <p:cNvPr id="2058" name="左大かっこ 2057"/>
          <p:cNvSpPr/>
          <p:nvPr/>
        </p:nvSpPr>
        <p:spPr>
          <a:xfrm>
            <a:off x="4427480" y="3700053"/>
            <a:ext cx="45719" cy="759625"/>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059" name="正方形/長方形 2058"/>
          <p:cNvSpPr/>
          <p:nvPr/>
        </p:nvSpPr>
        <p:spPr>
          <a:xfrm>
            <a:off x="2632895" y="5464194"/>
            <a:ext cx="237626" cy="101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4242274" y="5428879"/>
            <a:ext cx="237626" cy="122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0" name="テキスト ボックス 2059"/>
          <p:cNvSpPr txBox="1"/>
          <p:nvPr/>
        </p:nvSpPr>
        <p:spPr>
          <a:xfrm>
            <a:off x="2510072" y="5417176"/>
            <a:ext cx="521297" cy="253916"/>
          </a:xfrm>
          <a:prstGeom prst="rect">
            <a:avLst/>
          </a:prstGeom>
          <a:noFill/>
        </p:spPr>
        <p:txBody>
          <a:bodyPr wrap="none" rtlCol="0">
            <a:spAutoFit/>
          </a:bodyPr>
          <a:lstStyle/>
          <a:p>
            <a:r>
              <a:rPr kumimoji="1" lang="en-US" altLang="ja-JP" sz="1050" b="1" dirty="0" smtClean="0">
                <a:solidFill>
                  <a:srgbClr val="CC3300"/>
                </a:solidFill>
              </a:rPr>
              <a:t>bitter</a:t>
            </a:r>
            <a:endParaRPr kumimoji="1" lang="ja-JP" altLang="en-US" sz="1050" b="1" dirty="0">
              <a:solidFill>
                <a:srgbClr val="CC3300"/>
              </a:solidFill>
            </a:endParaRPr>
          </a:p>
        </p:txBody>
      </p:sp>
      <p:sp>
        <p:nvSpPr>
          <p:cNvPr id="46" name="テキスト ボックス 45"/>
          <p:cNvSpPr txBox="1"/>
          <p:nvPr/>
        </p:nvSpPr>
        <p:spPr>
          <a:xfrm>
            <a:off x="4120696" y="5380336"/>
            <a:ext cx="521297" cy="253916"/>
          </a:xfrm>
          <a:prstGeom prst="rect">
            <a:avLst/>
          </a:prstGeom>
          <a:noFill/>
        </p:spPr>
        <p:txBody>
          <a:bodyPr wrap="none" rtlCol="0">
            <a:spAutoFit/>
          </a:bodyPr>
          <a:lstStyle/>
          <a:p>
            <a:r>
              <a:rPr kumimoji="1" lang="en-US" altLang="ja-JP" sz="1050" b="1" dirty="0" smtClean="0">
                <a:solidFill>
                  <a:srgbClr val="CC3300"/>
                </a:solidFill>
              </a:rPr>
              <a:t>bitter</a:t>
            </a:r>
            <a:endParaRPr kumimoji="1" lang="ja-JP" altLang="en-US" sz="1050" b="1" dirty="0">
              <a:solidFill>
                <a:srgbClr val="CC3300"/>
              </a:solidFill>
            </a:endParaRPr>
          </a:p>
        </p:txBody>
      </p:sp>
    </p:spTree>
    <p:extLst>
      <p:ext uri="{BB962C8B-B14F-4D97-AF65-F5344CB8AC3E}">
        <p14:creationId xmlns:p14="http://schemas.microsoft.com/office/powerpoint/2010/main" xmlns="" val="398048748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1565336" y="972252"/>
            <a:ext cx="1018381" cy="731372"/>
          </a:xfrm>
          <a:prstGeom prst="ellipse">
            <a:avLst/>
          </a:prstGeom>
          <a:solidFill>
            <a:schemeClr val="accent3">
              <a:lumMod val="20000"/>
              <a:lumOff val="80000"/>
            </a:schemeClr>
          </a:solidFill>
          <a:ln w="508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7"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718725" y="1997771"/>
            <a:ext cx="1778381"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24" name="直線コネクタ 1023"/>
          <p:cNvCxnSpPr>
            <a:stCxn id="1027" idx="0"/>
            <a:endCxn id="1027" idx="2"/>
          </p:cNvCxnSpPr>
          <p:nvPr/>
        </p:nvCxnSpPr>
        <p:spPr>
          <a:xfrm>
            <a:off x="2607916" y="1997771"/>
            <a:ext cx="0" cy="1390650"/>
          </a:xfrm>
          <a:prstGeom prst="line">
            <a:avLst/>
          </a:prstGeom>
        </p:spPr>
        <p:style>
          <a:lnRef idx="1">
            <a:schemeClr val="accent1"/>
          </a:lnRef>
          <a:fillRef idx="0">
            <a:schemeClr val="accent1"/>
          </a:fillRef>
          <a:effectRef idx="0">
            <a:schemeClr val="accent1"/>
          </a:effectRef>
          <a:fontRef idx="minor">
            <a:schemeClr val="tx1"/>
          </a:fontRef>
        </p:style>
      </p:cxnSp>
      <p:sp>
        <p:nvSpPr>
          <p:cNvPr id="1031" name="正方形/長方形 1030"/>
          <p:cNvSpPr/>
          <p:nvPr/>
        </p:nvSpPr>
        <p:spPr>
          <a:xfrm>
            <a:off x="2118311" y="1928922"/>
            <a:ext cx="772891"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33" name="Picture 5"/>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11560" y="2040000"/>
            <a:ext cx="1532859"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4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66077" y="1869344"/>
            <a:ext cx="1090613" cy="173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42" name="直線コネクタ 1041"/>
          <p:cNvCxnSpPr/>
          <p:nvPr/>
        </p:nvCxnSpPr>
        <p:spPr>
          <a:xfrm>
            <a:off x="1332146" y="1997771"/>
            <a:ext cx="0" cy="1390650"/>
          </a:xfrm>
          <a:prstGeom prst="line">
            <a:avLst/>
          </a:prstGeom>
        </p:spPr>
        <p:style>
          <a:lnRef idx="1">
            <a:schemeClr val="accent1"/>
          </a:lnRef>
          <a:fillRef idx="0">
            <a:schemeClr val="accent1"/>
          </a:fillRef>
          <a:effectRef idx="0">
            <a:schemeClr val="accent1"/>
          </a:effectRef>
          <a:fontRef idx="minor">
            <a:schemeClr val="tx1"/>
          </a:fontRef>
        </p:style>
      </p:cxnSp>
      <p:sp>
        <p:nvSpPr>
          <p:cNvPr id="1078" name="円/楕円 1077"/>
          <p:cNvSpPr/>
          <p:nvPr/>
        </p:nvSpPr>
        <p:spPr>
          <a:xfrm>
            <a:off x="1626093" y="3695693"/>
            <a:ext cx="981821" cy="835107"/>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9" name="テキスト ボックス 1078"/>
          <p:cNvSpPr txBox="1"/>
          <p:nvPr/>
        </p:nvSpPr>
        <p:spPr>
          <a:xfrm>
            <a:off x="1577470" y="1045550"/>
            <a:ext cx="973380" cy="584775"/>
          </a:xfrm>
          <a:prstGeom prst="rect">
            <a:avLst/>
          </a:prstGeom>
          <a:noFill/>
        </p:spPr>
        <p:txBody>
          <a:bodyPr wrap="square" rtlCol="0">
            <a:spAutoFit/>
          </a:bodyPr>
          <a:lstStyle/>
          <a:p>
            <a:pPr algn="ctr"/>
            <a:r>
              <a:rPr kumimoji="1" lang="en-US" altLang="ja-JP" sz="3200" b="1" dirty="0" smtClean="0">
                <a:latin typeface="+mj-lt"/>
              </a:rPr>
              <a:t>God</a:t>
            </a:r>
            <a:endParaRPr kumimoji="1" lang="ja-JP" altLang="en-US" sz="3200" b="1" dirty="0">
              <a:latin typeface="+mj-lt"/>
            </a:endParaRPr>
          </a:p>
        </p:txBody>
      </p:sp>
      <p:sp>
        <p:nvSpPr>
          <p:cNvPr id="1080" name="テキスト ボックス 1079"/>
          <p:cNvSpPr txBox="1"/>
          <p:nvPr/>
        </p:nvSpPr>
        <p:spPr>
          <a:xfrm>
            <a:off x="2897055" y="2492896"/>
            <a:ext cx="666833" cy="369332"/>
          </a:xfrm>
          <a:prstGeom prst="rect">
            <a:avLst/>
          </a:prstGeom>
          <a:noFill/>
        </p:spPr>
        <p:txBody>
          <a:bodyPr wrap="square" rtlCol="0">
            <a:spAutoFit/>
          </a:bodyPr>
          <a:lstStyle/>
          <a:p>
            <a:r>
              <a:rPr kumimoji="1" lang="en-US" altLang="ja-JP" b="1" dirty="0" smtClean="0"/>
              <a:t>Eve</a:t>
            </a:r>
            <a:endParaRPr kumimoji="1" lang="ja-JP" altLang="en-US" b="1" dirty="0"/>
          </a:p>
        </p:txBody>
      </p:sp>
      <p:sp>
        <p:nvSpPr>
          <p:cNvPr id="1081" name="テキスト ボックス 1080"/>
          <p:cNvSpPr txBox="1"/>
          <p:nvPr/>
        </p:nvSpPr>
        <p:spPr>
          <a:xfrm>
            <a:off x="560091" y="2492896"/>
            <a:ext cx="843557" cy="369332"/>
          </a:xfrm>
          <a:prstGeom prst="rect">
            <a:avLst/>
          </a:prstGeom>
          <a:noFill/>
        </p:spPr>
        <p:txBody>
          <a:bodyPr vert="horz" wrap="square" rtlCol="0">
            <a:spAutoFit/>
          </a:bodyPr>
          <a:lstStyle/>
          <a:p>
            <a:r>
              <a:rPr kumimoji="1" lang="en-US" altLang="ja-JP" b="1" dirty="0" smtClean="0"/>
              <a:t>Adam</a:t>
            </a:r>
            <a:endParaRPr kumimoji="1" lang="ja-JP" altLang="en-US" b="1" dirty="0"/>
          </a:p>
        </p:txBody>
      </p:sp>
      <p:sp>
        <p:nvSpPr>
          <p:cNvPr id="1110" name="正方形/長方形 1109"/>
          <p:cNvSpPr/>
          <p:nvPr/>
        </p:nvSpPr>
        <p:spPr>
          <a:xfrm>
            <a:off x="6638133" y="2282251"/>
            <a:ext cx="203132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ja-JP" sz="2400" dirty="0" smtClean="0"/>
              <a:t>Children’s love</a:t>
            </a:r>
            <a:endParaRPr lang="ja-JP" altLang="en-US" sz="2400" dirty="0"/>
          </a:p>
        </p:txBody>
      </p:sp>
      <p:sp>
        <p:nvSpPr>
          <p:cNvPr id="1111" name="正方形/長方形 1110"/>
          <p:cNvSpPr/>
          <p:nvPr/>
        </p:nvSpPr>
        <p:spPr>
          <a:xfrm>
            <a:off x="6638134" y="3101541"/>
            <a:ext cx="203132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ja-JP" sz="2400" dirty="0" smtClean="0"/>
              <a:t>Sibling love</a:t>
            </a:r>
            <a:endParaRPr lang="ja-JP" altLang="en-US" sz="2400" dirty="0"/>
          </a:p>
        </p:txBody>
      </p:sp>
      <p:sp>
        <p:nvSpPr>
          <p:cNvPr id="1112" name="正方形/長方形 1111"/>
          <p:cNvSpPr/>
          <p:nvPr/>
        </p:nvSpPr>
        <p:spPr>
          <a:xfrm>
            <a:off x="6638134" y="3848236"/>
            <a:ext cx="2031324" cy="4924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ja-JP" sz="2600" dirty="0" smtClean="0"/>
              <a:t>Conjugal love</a:t>
            </a:r>
            <a:endParaRPr lang="ja-JP" altLang="en-US" sz="2600" dirty="0"/>
          </a:p>
        </p:txBody>
      </p:sp>
      <p:sp>
        <p:nvSpPr>
          <p:cNvPr id="1113" name="円/楕円 1112"/>
          <p:cNvSpPr/>
          <p:nvPr/>
        </p:nvSpPr>
        <p:spPr>
          <a:xfrm>
            <a:off x="1542634" y="4894423"/>
            <a:ext cx="1118883" cy="838834"/>
          </a:xfrm>
          <a:prstGeom prst="ellipse">
            <a:avLst/>
          </a:prstGeom>
          <a:solidFill>
            <a:schemeClr val="accent5"/>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4" name="正方形/長方形 1113"/>
          <p:cNvSpPr/>
          <p:nvPr/>
        </p:nvSpPr>
        <p:spPr>
          <a:xfrm>
            <a:off x="6638134" y="4780776"/>
            <a:ext cx="203132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altLang="ja-JP" sz="2400" dirty="0" smtClean="0"/>
              <a:t>Parental love</a:t>
            </a:r>
            <a:endParaRPr lang="ja-JP" altLang="en-US" sz="2400" dirty="0"/>
          </a:p>
        </p:txBody>
      </p:sp>
      <p:sp>
        <p:nvSpPr>
          <p:cNvPr id="1115" name="下矢印 1114"/>
          <p:cNvSpPr/>
          <p:nvPr/>
        </p:nvSpPr>
        <p:spPr>
          <a:xfrm>
            <a:off x="2028769" y="4562522"/>
            <a:ext cx="188337" cy="328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7" name="テキスト ボックス 1116"/>
          <p:cNvSpPr txBox="1"/>
          <p:nvPr/>
        </p:nvSpPr>
        <p:spPr>
          <a:xfrm>
            <a:off x="5035447" y="3827248"/>
            <a:ext cx="1482387" cy="60529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ts val="2000"/>
              </a:lnSpc>
            </a:pPr>
            <a:r>
              <a:rPr kumimoji="1" lang="en-US" altLang="ja-JP" sz="2400" dirty="0" smtClean="0"/>
              <a:t>Blessed marriage</a:t>
            </a:r>
            <a:endParaRPr kumimoji="1" lang="ja-JP" altLang="en-US" sz="2400" dirty="0"/>
          </a:p>
        </p:txBody>
      </p:sp>
      <p:sp>
        <p:nvSpPr>
          <p:cNvPr id="1118" name="テキスト ボックス 1117"/>
          <p:cNvSpPr txBox="1"/>
          <p:nvPr/>
        </p:nvSpPr>
        <p:spPr>
          <a:xfrm>
            <a:off x="5035447" y="4780776"/>
            <a:ext cx="148238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en-US" altLang="ja-JP" sz="2400" dirty="0" smtClean="0"/>
              <a:t>Childbirth</a:t>
            </a:r>
            <a:endParaRPr kumimoji="1" lang="ja-JP" altLang="en-US" sz="2400" dirty="0"/>
          </a:p>
        </p:txBody>
      </p:sp>
      <p:sp>
        <p:nvSpPr>
          <p:cNvPr id="1124" name="テキスト ボックス 1123"/>
          <p:cNvSpPr txBox="1"/>
          <p:nvPr/>
        </p:nvSpPr>
        <p:spPr>
          <a:xfrm>
            <a:off x="1458097" y="5055567"/>
            <a:ext cx="1529727" cy="461665"/>
          </a:xfrm>
          <a:prstGeom prst="rect">
            <a:avLst/>
          </a:prstGeom>
          <a:noFill/>
        </p:spPr>
        <p:txBody>
          <a:bodyPr wrap="square" rtlCol="0">
            <a:spAutoFit/>
          </a:bodyPr>
          <a:lstStyle/>
          <a:p>
            <a:r>
              <a:rPr kumimoji="1" lang="en-US" altLang="ja-JP" sz="2400" b="1" dirty="0" smtClean="0">
                <a:latin typeface="+mj-lt"/>
              </a:rPr>
              <a:t>Children</a:t>
            </a:r>
            <a:endParaRPr kumimoji="1" lang="ja-JP" altLang="en-US" sz="2400" b="1" dirty="0">
              <a:latin typeface="+mj-lt"/>
            </a:endParaRPr>
          </a:p>
        </p:txBody>
      </p:sp>
      <p:cxnSp>
        <p:nvCxnSpPr>
          <p:cNvPr id="1140" name="直線コネクタ 1139"/>
          <p:cNvCxnSpPr/>
          <p:nvPr/>
        </p:nvCxnSpPr>
        <p:spPr>
          <a:xfrm>
            <a:off x="2891202" y="2024687"/>
            <a:ext cx="0" cy="1310699"/>
          </a:xfrm>
          <a:prstGeom prst="line">
            <a:avLst/>
          </a:prstGeom>
        </p:spPr>
        <p:style>
          <a:lnRef idx="1">
            <a:schemeClr val="accent1"/>
          </a:lnRef>
          <a:fillRef idx="0">
            <a:schemeClr val="accent1"/>
          </a:fillRef>
          <a:effectRef idx="0">
            <a:schemeClr val="accent1"/>
          </a:effectRef>
          <a:fontRef idx="minor">
            <a:schemeClr val="tx1"/>
          </a:fontRef>
        </p:style>
      </p:cxnSp>
      <p:sp>
        <p:nvSpPr>
          <p:cNvPr id="1141" name="テキスト ボックス 1140"/>
          <p:cNvSpPr txBox="1"/>
          <p:nvPr/>
        </p:nvSpPr>
        <p:spPr>
          <a:xfrm>
            <a:off x="2051720" y="3861048"/>
            <a:ext cx="553998" cy="461665"/>
          </a:xfrm>
          <a:prstGeom prst="rect">
            <a:avLst/>
          </a:prstGeom>
          <a:noFill/>
        </p:spPr>
        <p:txBody>
          <a:bodyPr vert="horz" wrap="square" rtlCol="0">
            <a:spAutoFit/>
          </a:bodyPr>
          <a:lstStyle/>
          <a:p>
            <a:pPr algn="ctr"/>
            <a:r>
              <a:rPr kumimoji="1" lang="en-US" altLang="ja-JP" sz="2400" b="1" dirty="0" smtClean="0">
                <a:latin typeface="+mj-lt"/>
              </a:rPr>
              <a:t>W</a:t>
            </a:r>
            <a:endParaRPr kumimoji="1" lang="ja-JP" altLang="en-US" sz="2400" b="1" dirty="0">
              <a:latin typeface="+mj-lt"/>
            </a:endParaRPr>
          </a:p>
        </p:txBody>
      </p:sp>
      <p:sp>
        <p:nvSpPr>
          <p:cNvPr id="1142" name="テキスト ボックス 1141"/>
          <p:cNvSpPr txBox="1"/>
          <p:nvPr/>
        </p:nvSpPr>
        <p:spPr>
          <a:xfrm>
            <a:off x="1612536" y="3861048"/>
            <a:ext cx="553998" cy="461665"/>
          </a:xfrm>
          <a:prstGeom prst="rect">
            <a:avLst/>
          </a:prstGeom>
          <a:noFill/>
        </p:spPr>
        <p:txBody>
          <a:bodyPr vert="horz" wrap="square" rtlCol="0">
            <a:spAutoFit/>
          </a:bodyPr>
          <a:lstStyle/>
          <a:p>
            <a:pPr algn="ctr"/>
            <a:r>
              <a:rPr kumimoji="1" lang="en-US" altLang="ja-JP" sz="2400" b="1" dirty="0" smtClean="0">
                <a:latin typeface="+mj-lt"/>
              </a:rPr>
              <a:t>H</a:t>
            </a:r>
            <a:endParaRPr kumimoji="1" lang="ja-JP" altLang="en-US" sz="2400" b="1" dirty="0">
              <a:latin typeface="+mj-lt"/>
            </a:endParaRPr>
          </a:p>
        </p:txBody>
      </p:sp>
      <p:cxnSp>
        <p:nvCxnSpPr>
          <p:cNvPr id="1158" name="直線矢印コネクタ 1157"/>
          <p:cNvCxnSpPr/>
          <p:nvPr/>
        </p:nvCxnSpPr>
        <p:spPr>
          <a:xfrm flipH="1">
            <a:off x="1422233" y="1698089"/>
            <a:ext cx="361535" cy="2996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1881502" y="2513084"/>
            <a:ext cx="432048" cy="420766"/>
          </a:xfrm>
          <a:prstGeom prst="ellipse">
            <a:avLst/>
          </a:prstGeom>
          <a:solidFill>
            <a:schemeClr val="accent3">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矢印コネクタ 12"/>
          <p:cNvCxnSpPr/>
          <p:nvPr/>
        </p:nvCxnSpPr>
        <p:spPr>
          <a:xfrm>
            <a:off x="1456347" y="3453977"/>
            <a:ext cx="288032" cy="3689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2560575" y="3402148"/>
            <a:ext cx="288032" cy="4207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953055" y="2052584"/>
            <a:ext cx="2277536" cy="512320"/>
          </a:xfrm>
          <a:prstGeom prst="rect">
            <a:avLst/>
          </a:prstGeom>
          <a:noFill/>
        </p:spPr>
        <p:txBody>
          <a:bodyPr wrap="square" rtlCol="0">
            <a:spAutoFit/>
          </a:bodyPr>
          <a:lstStyle/>
          <a:p>
            <a:pPr algn="ctr">
              <a:lnSpc>
                <a:spcPts val="1600"/>
              </a:lnSpc>
            </a:pPr>
            <a:r>
              <a:rPr lang="en-US" altLang="ja-JP" dirty="0">
                <a:latin typeface="+mn-lt"/>
              </a:rPr>
              <a:t>w</a:t>
            </a:r>
            <a:r>
              <a:rPr lang="en-US" altLang="ja-JP" dirty="0" smtClean="0">
                <a:latin typeface="+mn-lt"/>
              </a:rPr>
              <a:t>ishing to live for the sake of one another</a:t>
            </a:r>
            <a:endParaRPr kumimoji="1" lang="ja-JP" altLang="en-US" dirty="0">
              <a:latin typeface="+mn-lt"/>
            </a:endParaRPr>
          </a:p>
        </p:txBody>
      </p:sp>
      <p:sp>
        <p:nvSpPr>
          <p:cNvPr id="10" name="テキスト ボックス 9"/>
          <p:cNvSpPr txBox="1"/>
          <p:nvPr/>
        </p:nvSpPr>
        <p:spPr>
          <a:xfrm>
            <a:off x="1133722" y="3019018"/>
            <a:ext cx="1898445" cy="400110"/>
          </a:xfrm>
          <a:prstGeom prst="rect">
            <a:avLst/>
          </a:prstGeom>
          <a:noFill/>
        </p:spPr>
        <p:txBody>
          <a:bodyPr wrap="square" rtlCol="0">
            <a:spAutoFit/>
          </a:bodyPr>
          <a:lstStyle/>
          <a:p>
            <a:r>
              <a:rPr lang="en-US" altLang="ja-JP" dirty="0">
                <a:latin typeface="+mn-lt"/>
              </a:rPr>
              <a:t>w</a:t>
            </a:r>
            <a:r>
              <a:rPr kumimoji="1" lang="en-US" altLang="ja-JP" dirty="0" smtClean="0">
                <a:latin typeface="+mn-lt"/>
              </a:rPr>
              <a:t>ishing to be one</a:t>
            </a:r>
            <a:endParaRPr kumimoji="1" lang="ja-JP" altLang="en-US" sz="2000" dirty="0">
              <a:latin typeface="+mn-lt"/>
            </a:endParaRPr>
          </a:p>
        </p:txBody>
      </p:sp>
      <p:sp>
        <p:nvSpPr>
          <p:cNvPr id="14" name="テキスト ボックス 13"/>
          <p:cNvSpPr txBox="1"/>
          <p:nvPr/>
        </p:nvSpPr>
        <p:spPr>
          <a:xfrm>
            <a:off x="547659" y="5913521"/>
            <a:ext cx="3016229" cy="830997"/>
          </a:xfrm>
          <a:prstGeom prst="rect">
            <a:avLst/>
          </a:prstGeom>
          <a:noFill/>
          <a:ln w="28575" cmpd="dbl">
            <a:solidFill>
              <a:schemeClr val="accent3"/>
            </a:solidFill>
          </a:ln>
        </p:spPr>
        <p:txBody>
          <a:bodyPr wrap="square" rtlCol="0">
            <a:spAutoFit/>
          </a:bodyPr>
          <a:lstStyle/>
          <a:p>
            <a:r>
              <a:rPr kumimoji="1" lang="en-US" altLang="ja-JP" sz="2400" dirty="0" smtClean="0">
                <a:latin typeface="+mn-lt"/>
                <a:ea typeface="HGP創英ﾌﾟﾚｾﾞﾝｽEB" pitchFamily="18" charset="-128"/>
              </a:rPr>
              <a:t>God’s Ideal of Creation starts on the Earth</a:t>
            </a:r>
            <a:endParaRPr kumimoji="1" lang="ja-JP" altLang="en-US" sz="2400" dirty="0">
              <a:latin typeface="+mn-lt"/>
              <a:ea typeface="HGP創英ﾌﾟﾚｾﾞﾝｽEB" pitchFamily="18" charset="-128"/>
            </a:endParaRPr>
          </a:p>
        </p:txBody>
      </p:sp>
      <p:sp>
        <p:nvSpPr>
          <p:cNvPr id="1127" name="正方形/長方形 1126"/>
          <p:cNvSpPr/>
          <p:nvPr/>
        </p:nvSpPr>
        <p:spPr>
          <a:xfrm>
            <a:off x="3572086" y="973177"/>
            <a:ext cx="5392401"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altLang="ja-JP" sz="3200" b="1" dirty="0" smtClean="0">
                <a:latin typeface="+mj-lt"/>
                <a:ea typeface="HGP創英ﾌﾟﾚｾﾞﾝｽEB" pitchFamily="18" charset="-128"/>
              </a:rPr>
              <a:t>“Living for the Sake of Others”</a:t>
            </a:r>
          </a:p>
          <a:p>
            <a:pPr algn="ctr"/>
            <a:r>
              <a:rPr lang="en-US" altLang="ja-JP" sz="2800" dirty="0" smtClean="0">
                <a:latin typeface="+mj-lt"/>
                <a:ea typeface="HGP創英ﾌﾟﾚｾﾞﾝｽEB" pitchFamily="18" charset="-128"/>
              </a:rPr>
              <a:t>the central standard</a:t>
            </a:r>
            <a:r>
              <a:rPr lang="en-US" altLang="ja-JP" sz="2800" dirty="0">
                <a:latin typeface="+mj-lt"/>
                <a:ea typeface="HGP創英ﾌﾟﾚｾﾞﾝｽEB" pitchFamily="18" charset="-128"/>
              </a:rPr>
              <a:t> </a:t>
            </a:r>
            <a:r>
              <a:rPr lang="en-US" altLang="ja-JP" sz="2800" dirty="0" smtClean="0">
                <a:latin typeface="+mj-lt"/>
                <a:ea typeface="HGP創英ﾌﾟﾚｾﾞﾝｽEB" pitchFamily="18" charset="-128"/>
              </a:rPr>
              <a:t>of the family</a:t>
            </a:r>
            <a:endParaRPr lang="ja-JP" altLang="en-US" sz="2800" dirty="0">
              <a:latin typeface="+mj-lt"/>
            </a:endParaRPr>
          </a:p>
        </p:txBody>
      </p:sp>
      <p:cxnSp>
        <p:nvCxnSpPr>
          <p:cNvPr id="1131" name="直線矢印コネクタ 1130"/>
          <p:cNvCxnSpPr/>
          <p:nvPr/>
        </p:nvCxnSpPr>
        <p:spPr>
          <a:xfrm>
            <a:off x="1347059" y="2699199"/>
            <a:ext cx="4839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35" name="正方形/長方形 1134"/>
          <p:cNvSpPr/>
          <p:nvPr/>
        </p:nvSpPr>
        <p:spPr>
          <a:xfrm>
            <a:off x="4519109" y="5661248"/>
            <a:ext cx="4388765"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altLang="ja-JP" sz="3200" dirty="0" smtClean="0"/>
              <a:t>Settling point of the Four Great Realms of Heart</a:t>
            </a:r>
            <a:endParaRPr lang="ja-JP" altLang="en-US" sz="3200" dirty="0"/>
          </a:p>
        </p:txBody>
      </p:sp>
      <p:sp>
        <p:nvSpPr>
          <p:cNvPr id="2" name="正方形/長方形 1"/>
          <p:cNvSpPr/>
          <p:nvPr/>
        </p:nvSpPr>
        <p:spPr>
          <a:xfrm>
            <a:off x="35496" y="44624"/>
            <a:ext cx="6691392" cy="830997"/>
          </a:xfrm>
          <a:prstGeom prst="rect">
            <a:avLst/>
          </a:prstGeom>
        </p:spPr>
        <p:txBody>
          <a:bodyPr wrap="square">
            <a:spAutoFit/>
          </a:bodyPr>
          <a:lstStyle/>
          <a:p>
            <a:r>
              <a:rPr lang="en-US" altLang="ja-JP" sz="2400" b="1" dirty="0" smtClean="0">
                <a:latin typeface="HGS明朝E" pitchFamily="18" charset="-128"/>
                <a:ea typeface="HGS明朝E" pitchFamily="18" charset="-128"/>
              </a:rPr>
              <a:t>Restoration of the Four Great Realms of Heart</a:t>
            </a:r>
          </a:p>
          <a:p>
            <a:r>
              <a:rPr lang="en-US" altLang="ja-JP" sz="2400" b="1" dirty="0" smtClean="0">
                <a:latin typeface="HGS明朝E" pitchFamily="18" charset="-128"/>
                <a:ea typeface="HGS明朝E" pitchFamily="18" charset="-128"/>
              </a:rPr>
              <a:t>Returning to the World of the Original Creation</a:t>
            </a:r>
            <a:endParaRPr lang="ja-JP" altLang="en-US" sz="2400" i="1" dirty="0">
              <a:latin typeface="HGS明朝E" pitchFamily="18" charset="-128"/>
              <a:ea typeface="HGS明朝E" pitchFamily="18" charset="-128"/>
            </a:endParaRPr>
          </a:p>
        </p:txBody>
      </p:sp>
      <p:cxnSp>
        <p:nvCxnSpPr>
          <p:cNvPr id="16" name="直線コネクタ 15"/>
          <p:cNvCxnSpPr/>
          <p:nvPr/>
        </p:nvCxnSpPr>
        <p:spPr>
          <a:xfrm>
            <a:off x="2077561" y="1068408"/>
            <a:ext cx="40750" cy="3752645"/>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2350050" y="2723467"/>
            <a:ext cx="5776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7653795" y="3590305"/>
            <a:ext cx="0" cy="23083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28" name="直線矢印コネクタ 1127"/>
          <p:cNvCxnSpPr/>
          <p:nvPr/>
        </p:nvCxnSpPr>
        <p:spPr>
          <a:xfrm>
            <a:off x="7653795" y="2771015"/>
            <a:ext cx="0" cy="30342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7653795" y="4367778"/>
            <a:ext cx="0" cy="3859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2699792" y="3356992"/>
            <a:ext cx="2232248" cy="2273707"/>
            <a:chOff x="2627784" y="3429000"/>
            <a:chExt cx="2232248" cy="2273707"/>
          </a:xfrm>
        </p:grpSpPr>
        <p:sp>
          <p:nvSpPr>
            <p:cNvPr id="1126" name="テキスト ボックス 1125"/>
            <p:cNvSpPr txBox="1"/>
            <p:nvPr/>
          </p:nvSpPr>
          <p:spPr>
            <a:xfrm>
              <a:off x="2727938" y="3645024"/>
              <a:ext cx="2107005" cy="1990288"/>
            </a:xfrm>
            <a:prstGeom prst="rect">
              <a:avLst/>
            </a:prstGeom>
            <a:noFill/>
            <a:ln>
              <a:noFill/>
            </a:ln>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ts val="2000"/>
                </a:lnSpc>
              </a:pPr>
              <a:r>
                <a:rPr lang="en-US" altLang="ja-JP" sz="2000" dirty="0" smtClean="0">
                  <a:solidFill>
                    <a:schemeClr val="accent5">
                      <a:lumMod val="50000"/>
                    </a:schemeClr>
                  </a:solidFill>
                  <a:latin typeface="+mj-lt"/>
                </a:rPr>
                <a:t>Concord</a:t>
              </a:r>
            </a:p>
            <a:p>
              <a:pPr algn="ctr">
                <a:lnSpc>
                  <a:spcPts val="2000"/>
                </a:lnSpc>
              </a:pPr>
              <a:r>
                <a:rPr lang="en-US" altLang="ja-JP" sz="2000" dirty="0" smtClean="0">
                  <a:solidFill>
                    <a:schemeClr val="accent5">
                      <a:lumMod val="50000"/>
                    </a:schemeClr>
                  </a:solidFill>
                  <a:latin typeface="+mj-lt"/>
                </a:rPr>
                <a:t> of </a:t>
              </a:r>
            </a:p>
            <a:p>
              <a:pPr algn="ctr">
                <a:lnSpc>
                  <a:spcPts val="2000"/>
                </a:lnSpc>
              </a:pPr>
              <a:r>
                <a:rPr lang="en-US" altLang="ja-JP" sz="2000" dirty="0" smtClean="0">
                  <a:solidFill>
                    <a:schemeClr val="accent5">
                      <a:lumMod val="50000"/>
                    </a:schemeClr>
                  </a:solidFill>
                  <a:latin typeface="+mj-lt"/>
                </a:rPr>
                <a:t>the Sexes</a:t>
              </a:r>
              <a:endParaRPr lang="en-US" altLang="ja-JP" sz="2000" dirty="0" smtClean="0">
                <a:latin typeface="+mj-lt"/>
              </a:endParaRPr>
            </a:p>
            <a:p>
              <a:pPr algn="ctr"/>
              <a:endParaRPr lang="en-US" altLang="ja-JP" sz="2000" dirty="0" smtClean="0"/>
            </a:p>
            <a:p>
              <a:pPr algn="ctr"/>
              <a:endParaRPr lang="en-US" altLang="ja-JP" sz="2000" dirty="0" smtClean="0"/>
            </a:p>
            <a:p>
              <a:pPr algn="ctr">
                <a:lnSpc>
                  <a:spcPts val="2000"/>
                </a:lnSpc>
              </a:pPr>
              <a:r>
                <a:rPr kumimoji="1" lang="en-US" altLang="ja-JP" sz="2000" b="1" dirty="0" smtClean="0">
                  <a:solidFill>
                    <a:schemeClr val="tx1"/>
                  </a:solidFill>
                </a:rPr>
                <a:t>Appearance</a:t>
              </a:r>
            </a:p>
            <a:p>
              <a:pPr algn="ctr">
                <a:lnSpc>
                  <a:spcPts val="2000"/>
                </a:lnSpc>
              </a:pPr>
              <a:r>
                <a:rPr kumimoji="1" lang="en-US" altLang="ja-JP" sz="2000" b="1" dirty="0" smtClean="0">
                  <a:solidFill>
                    <a:schemeClr val="tx1"/>
                  </a:solidFill>
                </a:rPr>
                <a:t>of God</a:t>
              </a:r>
              <a:endParaRPr kumimoji="1" lang="ja-JP" altLang="en-US" sz="2000" b="1" dirty="0">
                <a:solidFill>
                  <a:schemeClr val="tx1"/>
                </a:solidFill>
                <a:latin typeface="HGP創英角ｺﾞｼｯｸUB" pitchFamily="50" charset="-128"/>
                <a:ea typeface="HGP創英角ｺﾞｼｯｸUB" pitchFamily="50" charset="-128"/>
              </a:endParaRPr>
            </a:p>
          </p:txBody>
        </p:sp>
        <p:sp>
          <p:nvSpPr>
            <p:cNvPr id="6" name="上下矢印 5"/>
            <p:cNvSpPr/>
            <p:nvPr/>
          </p:nvSpPr>
          <p:spPr>
            <a:xfrm>
              <a:off x="3635896" y="4437112"/>
              <a:ext cx="252028" cy="5711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2627784" y="3429000"/>
              <a:ext cx="2232248" cy="2273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46" name="直線矢印コネクタ 45"/>
          <p:cNvCxnSpPr/>
          <p:nvPr/>
        </p:nvCxnSpPr>
        <p:spPr>
          <a:xfrm>
            <a:off x="2411760" y="1700808"/>
            <a:ext cx="350687" cy="3201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右矢印 23"/>
          <p:cNvSpPr/>
          <p:nvPr/>
        </p:nvSpPr>
        <p:spPr>
          <a:xfrm>
            <a:off x="6532232" y="4073245"/>
            <a:ext cx="91504" cy="113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右矢印 54"/>
          <p:cNvSpPr/>
          <p:nvPr/>
        </p:nvSpPr>
        <p:spPr>
          <a:xfrm>
            <a:off x="6539280" y="4981259"/>
            <a:ext cx="91504" cy="113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xmlns="" val="64504558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0"/>
                                        </p:tgtEl>
                                        <p:attrNameLst>
                                          <p:attrName>style.visibility</p:attrName>
                                        </p:attrNameLst>
                                      </p:cBhvr>
                                      <p:to>
                                        <p:strVal val="visible"/>
                                      </p:to>
                                    </p:set>
                                    <p:anim calcmode="lin" valueType="num">
                                      <p:cBhvr additive="base">
                                        <p:cTn id="13" dur="500" fill="hold"/>
                                        <p:tgtEl>
                                          <p:spTgt spid="1110"/>
                                        </p:tgtEl>
                                        <p:attrNameLst>
                                          <p:attrName>ppt_x</p:attrName>
                                        </p:attrNameLst>
                                      </p:cBhvr>
                                      <p:tavLst>
                                        <p:tav tm="0">
                                          <p:val>
                                            <p:strVal val="1+#ppt_w/2"/>
                                          </p:val>
                                        </p:tav>
                                        <p:tav tm="100000">
                                          <p:val>
                                            <p:strVal val="#ppt_x"/>
                                          </p:val>
                                        </p:tav>
                                      </p:tavLst>
                                    </p:anim>
                                    <p:anim calcmode="lin" valueType="num">
                                      <p:cBhvr additive="base">
                                        <p:cTn id="14" dur="500" fill="hold"/>
                                        <p:tgtEl>
                                          <p:spTgt spid="111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128"/>
                                        </p:tgtEl>
                                        <p:attrNameLst>
                                          <p:attrName>style.visibility</p:attrName>
                                        </p:attrNameLst>
                                      </p:cBhvr>
                                      <p:to>
                                        <p:strVal val="visible"/>
                                      </p:to>
                                    </p:set>
                                    <p:anim calcmode="lin" valueType="num">
                                      <p:cBhvr additive="base">
                                        <p:cTn id="17" dur="500" fill="hold"/>
                                        <p:tgtEl>
                                          <p:spTgt spid="1128"/>
                                        </p:tgtEl>
                                        <p:attrNameLst>
                                          <p:attrName>ppt_x</p:attrName>
                                        </p:attrNameLst>
                                      </p:cBhvr>
                                      <p:tavLst>
                                        <p:tav tm="0">
                                          <p:val>
                                            <p:strVal val="1+#ppt_w/2"/>
                                          </p:val>
                                        </p:tav>
                                        <p:tav tm="100000">
                                          <p:val>
                                            <p:strVal val="#ppt_x"/>
                                          </p:val>
                                        </p:tav>
                                      </p:tavLst>
                                    </p:anim>
                                    <p:anim calcmode="lin" valueType="num">
                                      <p:cBhvr additive="base">
                                        <p:cTn id="18" dur="500" fill="hold"/>
                                        <p:tgtEl>
                                          <p:spTgt spid="112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11"/>
                                        </p:tgtEl>
                                        <p:attrNameLst>
                                          <p:attrName>style.visibility</p:attrName>
                                        </p:attrNameLst>
                                      </p:cBhvr>
                                      <p:to>
                                        <p:strVal val="visible"/>
                                      </p:to>
                                    </p:set>
                                    <p:anim calcmode="lin" valueType="num">
                                      <p:cBhvr additive="base">
                                        <p:cTn id="23" dur="500" fill="hold"/>
                                        <p:tgtEl>
                                          <p:spTgt spid="1111"/>
                                        </p:tgtEl>
                                        <p:attrNameLst>
                                          <p:attrName>ppt_x</p:attrName>
                                        </p:attrNameLst>
                                      </p:cBhvr>
                                      <p:tavLst>
                                        <p:tav tm="0">
                                          <p:val>
                                            <p:strVal val="1+#ppt_w/2"/>
                                          </p:val>
                                        </p:tav>
                                        <p:tav tm="100000">
                                          <p:val>
                                            <p:strVal val="#ppt_x"/>
                                          </p:val>
                                        </p:tav>
                                      </p:tavLst>
                                    </p:anim>
                                    <p:anim calcmode="lin" valueType="num">
                                      <p:cBhvr additive="base">
                                        <p:cTn id="24" dur="500" fill="hold"/>
                                        <p:tgtEl>
                                          <p:spTgt spid="111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117"/>
                                        </p:tgtEl>
                                        <p:attrNameLst>
                                          <p:attrName>style.visibility</p:attrName>
                                        </p:attrNameLst>
                                      </p:cBhvr>
                                      <p:to>
                                        <p:strVal val="visible"/>
                                      </p:to>
                                    </p:set>
                                    <p:anim calcmode="lin" valueType="num">
                                      <p:cBhvr additive="base">
                                        <p:cTn id="45" dur="500" fill="hold"/>
                                        <p:tgtEl>
                                          <p:spTgt spid="1117"/>
                                        </p:tgtEl>
                                        <p:attrNameLst>
                                          <p:attrName>ppt_x</p:attrName>
                                        </p:attrNameLst>
                                      </p:cBhvr>
                                      <p:tavLst>
                                        <p:tav tm="0">
                                          <p:val>
                                            <p:strVal val="#ppt_x"/>
                                          </p:val>
                                        </p:tav>
                                        <p:tav tm="100000">
                                          <p:val>
                                            <p:strVal val="#ppt_x"/>
                                          </p:val>
                                        </p:tav>
                                      </p:tavLst>
                                    </p:anim>
                                    <p:anim calcmode="lin" valueType="num">
                                      <p:cBhvr additive="base">
                                        <p:cTn id="46" dur="500" fill="hold"/>
                                        <p:tgtEl>
                                          <p:spTgt spid="1117"/>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1000"/>
                            </p:stCondLst>
                            <p:childTnLst>
                              <p:par>
                                <p:cTn id="52" presetID="2" presetClass="entr" presetSubtype="1" fill="hold" grpId="0" nodeType="afterEffect">
                                  <p:stCondLst>
                                    <p:cond delay="0"/>
                                  </p:stCondLst>
                                  <p:childTnLst>
                                    <p:set>
                                      <p:cBhvr>
                                        <p:cTn id="53" dur="1" fill="hold">
                                          <p:stCondLst>
                                            <p:cond delay="0"/>
                                          </p:stCondLst>
                                        </p:cTn>
                                        <p:tgtEl>
                                          <p:spTgt spid="1112"/>
                                        </p:tgtEl>
                                        <p:attrNameLst>
                                          <p:attrName>style.visibility</p:attrName>
                                        </p:attrNameLst>
                                      </p:cBhvr>
                                      <p:to>
                                        <p:strVal val="visible"/>
                                      </p:to>
                                    </p:set>
                                    <p:anim calcmode="lin" valueType="num">
                                      <p:cBhvr additive="base">
                                        <p:cTn id="54" dur="500" fill="hold"/>
                                        <p:tgtEl>
                                          <p:spTgt spid="1112"/>
                                        </p:tgtEl>
                                        <p:attrNameLst>
                                          <p:attrName>ppt_x</p:attrName>
                                        </p:attrNameLst>
                                      </p:cBhvr>
                                      <p:tavLst>
                                        <p:tav tm="0">
                                          <p:val>
                                            <p:strVal val="#ppt_x"/>
                                          </p:val>
                                        </p:tav>
                                        <p:tav tm="100000">
                                          <p:val>
                                            <p:strVal val="#ppt_x"/>
                                          </p:val>
                                        </p:tav>
                                      </p:tavLst>
                                    </p:anim>
                                    <p:anim calcmode="lin" valueType="num">
                                      <p:cBhvr additive="base">
                                        <p:cTn id="55" dur="500" fill="hold"/>
                                        <p:tgtEl>
                                          <p:spTgt spid="1112"/>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1+#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118"/>
                                        </p:tgtEl>
                                        <p:attrNameLst>
                                          <p:attrName>style.visibility</p:attrName>
                                        </p:attrNameLst>
                                      </p:cBhvr>
                                      <p:to>
                                        <p:strVal val="visible"/>
                                      </p:to>
                                    </p:set>
                                    <p:anim calcmode="lin" valueType="num">
                                      <p:cBhvr additive="base">
                                        <p:cTn id="66" dur="500" fill="hold"/>
                                        <p:tgtEl>
                                          <p:spTgt spid="1118"/>
                                        </p:tgtEl>
                                        <p:attrNameLst>
                                          <p:attrName>ppt_x</p:attrName>
                                        </p:attrNameLst>
                                      </p:cBhvr>
                                      <p:tavLst>
                                        <p:tav tm="0">
                                          <p:val>
                                            <p:strVal val="1+#ppt_w/2"/>
                                          </p:val>
                                        </p:tav>
                                        <p:tav tm="100000">
                                          <p:val>
                                            <p:strVal val="#ppt_x"/>
                                          </p:val>
                                        </p:tav>
                                      </p:tavLst>
                                    </p:anim>
                                    <p:anim calcmode="lin" valueType="num">
                                      <p:cBhvr additive="base">
                                        <p:cTn id="67" dur="500" fill="hold"/>
                                        <p:tgtEl>
                                          <p:spTgt spid="1118"/>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par>
                                <p:cTn id="72" presetID="2" presetClass="entr" presetSubtype="3" fill="hold" grpId="0" nodeType="withEffect">
                                  <p:stCondLst>
                                    <p:cond delay="0"/>
                                  </p:stCondLst>
                                  <p:childTnLst>
                                    <p:set>
                                      <p:cBhvr>
                                        <p:cTn id="73" dur="1" fill="hold">
                                          <p:stCondLst>
                                            <p:cond delay="0"/>
                                          </p:stCondLst>
                                        </p:cTn>
                                        <p:tgtEl>
                                          <p:spTgt spid="1114"/>
                                        </p:tgtEl>
                                        <p:attrNameLst>
                                          <p:attrName>style.visibility</p:attrName>
                                        </p:attrNameLst>
                                      </p:cBhvr>
                                      <p:to>
                                        <p:strVal val="visible"/>
                                      </p:to>
                                    </p:set>
                                    <p:anim calcmode="lin" valueType="num">
                                      <p:cBhvr additive="base">
                                        <p:cTn id="74" dur="500" fill="hold"/>
                                        <p:tgtEl>
                                          <p:spTgt spid="1114"/>
                                        </p:tgtEl>
                                        <p:attrNameLst>
                                          <p:attrName>ppt_x</p:attrName>
                                        </p:attrNameLst>
                                      </p:cBhvr>
                                      <p:tavLst>
                                        <p:tav tm="0">
                                          <p:val>
                                            <p:strVal val="1+#ppt_w/2"/>
                                          </p:val>
                                        </p:tav>
                                        <p:tav tm="100000">
                                          <p:val>
                                            <p:strVal val="#ppt_x"/>
                                          </p:val>
                                        </p:tav>
                                      </p:tavLst>
                                    </p:anim>
                                    <p:anim calcmode="lin" valueType="num">
                                      <p:cBhvr additive="base">
                                        <p:cTn id="75" dur="500" fill="hold"/>
                                        <p:tgtEl>
                                          <p:spTgt spid="1114"/>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135"/>
                                        </p:tgtEl>
                                        <p:attrNameLst>
                                          <p:attrName>style.visibility</p:attrName>
                                        </p:attrNameLst>
                                      </p:cBhvr>
                                      <p:to>
                                        <p:strVal val="visible"/>
                                      </p:to>
                                    </p:set>
                                    <p:animEffect transition="in" filter="barn(inVertical)">
                                      <p:cBhvr>
                                        <p:cTn id="80" dur="500"/>
                                        <p:tgtEl>
                                          <p:spTgt spid="1135"/>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barn(inVertical)">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1127"/>
                                        </p:tgtEl>
                                        <p:attrNameLst>
                                          <p:attrName>style.visibility</p:attrName>
                                        </p:attrNameLst>
                                      </p:cBhvr>
                                      <p:to>
                                        <p:strVal val="visible"/>
                                      </p:to>
                                    </p:set>
                                    <p:animEffect transition="in" filter="barn(inVertical)">
                                      <p:cBhvr>
                                        <p:cTn id="90" dur="500"/>
                                        <p:tgtEl>
                                          <p:spTgt spid="1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 grpId="0" animBg="1"/>
      <p:bldP spid="1111" grpId="0" animBg="1"/>
      <p:bldP spid="1112" grpId="0" animBg="1"/>
      <p:bldP spid="1114" grpId="0" animBg="1"/>
      <p:bldP spid="1117" grpId="0" animBg="1"/>
      <p:bldP spid="1118" grpId="0" animBg="1"/>
      <p:bldP spid="9" grpId="0"/>
      <p:bldP spid="10" grpId="0"/>
      <p:bldP spid="14" grpId="0" animBg="1"/>
      <p:bldP spid="1127" grpId="0" animBg="1"/>
      <p:bldP spid="1135" grpId="0" animBg="1"/>
      <p:bldP spid="2" grpId="0"/>
      <p:bldP spid="2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5825093" y="3861048"/>
            <a:ext cx="1225609" cy="122560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434" name="Oval 46"/>
          <p:cNvSpPr>
            <a:spLocks noChangeArrowheads="1"/>
          </p:cNvSpPr>
          <p:nvPr/>
        </p:nvSpPr>
        <p:spPr bwMode="auto">
          <a:xfrm>
            <a:off x="5949950" y="1635125"/>
            <a:ext cx="914400" cy="914400"/>
          </a:xfrm>
          <a:prstGeom prst="ellipse">
            <a:avLst/>
          </a:prstGeom>
          <a:solidFill>
            <a:srgbClr val="FFFF00"/>
          </a:solidFill>
          <a:ln w="19050" algn="ctr">
            <a:solidFill>
              <a:schemeClr val="tx1"/>
            </a:solidFill>
            <a:prstDash val="sysDot"/>
            <a:round/>
            <a:headEnd/>
            <a:tailEnd/>
          </a:ln>
        </p:spPr>
        <p:txBody>
          <a:bodyPr wrap="none" anchor="ctr"/>
          <a:lstStyle/>
          <a:p>
            <a:endParaRPr lang="ja-JP" altLang="en-US" dirty="0"/>
          </a:p>
        </p:txBody>
      </p:sp>
      <p:sp>
        <p:nvSpPr>
          <p:cNvPr id="18435" name="Rectangle 4"/>
          <p:cNvSpPr>
            <a:spLocks noGrp="1" noChangeArrowheads="1"/>
          </p:cNvSpPr>
          <p:nvPr>
            <p:ph type="body" idx="4294967295"/>
          </p:nvPr>
        </p:nvSpPr>
        <p:spPr>
          <a:xfrm>
            <a:off x="323528" y="260350"/>
            <a:ext cx="4853607" cy="676275"/>
          </a:xfrm>
          <a:noFill/>
        </p:spPr>
        <p:txBody>
          <a:bodyPr/>
          <a:lstStyle/>
          <a:p>
            <a:pPr eaLnBrk="1" hangingPunct="1">
              <a:buFontTx/>
              <a:buNone/>
            </a:pPr>
            <a:r>
              <a:rPr lang="en-US" altLang="ja-JP" b="1" dirty="0" smtClean="0"/>
              <a:t>Conjugal Love (Third Heart)</a:t>
            </a:r>
            <a:endParaRPr lang="ja-JP" altLang="en-US" b="1" dirty="0" smtClean="0"/>
          </a:p>
        </p:txBody>
      </p:sp>
      <p:sp>
        <p:nvSpPr>
          <p:cNvPr id="18436" name="Text Box 5"/>
          <p:cNvSpPr txBox="1">
            <a:spLocks noChangeArrowheads="1"/>
          </p:cNvSpPr>
          <p:nvPr/>
        </p:nvSpPr>
        <p:spPr bwMode="auto">
          <a:xfrm>
            <a:off x="550388" y="1345030"/>
            <a:ext cx="3168402" cy="523220"/>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800" dirty="0" smtClean="0">
                <a:latin typeface="+mj-lt"/>
              </a:rPr>
              <a:t>Purpose of Marriage</a:t>
            </a:r>
            <a:endParaRPr lang="ja-JP" altLang="en-US" sz="2800" dirty="0">
              <a:latin typeface="+mj-lt"/>
            </a:endParaRPr>
          </a:p>
        </p:txBody>
      </p:sp>
      <p:sp>
        <p:nvSpPr>
          <p:cNvPr id="18438" name="AutoShape 22"/>
          <p:cNvSpPr>
            <a:spLocks noChangeArrowheads="1"/>
          </p:cNvSpPr>
          <p:nvPr/>
        </p:nvSpPr>
        <p:spPr bwMode="auto">
          <a:xfrm>
            <a:off x="5749924" y="2625725"/>
            <a:ext cx="1331913" cy="1203325"/>
          </a:xfrm>
          <a:prstGeom prst="downArrow">
            <a:avLst>
              <a:gd name="adj1" fmla="val 55472"/>
              <a:gd name="adj2" fmla="val 23829"/>
            </a:avLst>
          </a:prstGeom>
          <a:solidFill>
            <a:schemeClr val="accent1"/>
          </a:solidFill>
          <a:ln w="9525" algn="ctr">
            <a:solidFill>
              <a:schemeClr val="tx1"/>
            </a:solidFill>
            <a:miter lim="800000"/>
            <a:headEnd/>
            <a:tailEnd/>
          </a:ln>
        </p:spPr>
        <p:txBody>
          <a:bodyPr wrap="none" anchor="ctr"/>
          <a:lstStyle/>
          <a:p>
            <a:endParaRPr lang="ja-JP" altLang="en-US" dirty="0"/>
          </a:p>
        </p:txBody>
      </p:sp>
      <p:sp>
        <p:nvSpPr>
          <p:cNvPr id="18439" name="Text Box 4"/>
          <p:cNvSpPr txBox="1">
            <a:spLocks noChangeArrowheads="1"/>
          </p:cNvSpPr>
          <p:nvPr/>
        </p:nvSpPr>
        <p:spPr bwMode="auto">
          <a:xfrm>
            <a:off x="5599361" y="2852936"/>
            <a:ext cx="170894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2800" dirty="0" smtClean="0"/>
              <a:t>marriage</a:t>
            </a:r>
            <a:endParaRPr lang="ja-JP" altLang="en-US" sz="2800" dirty="0"/>
          </a:p>
        </p:txBody>
      </p:sp>
      <p:sp>
        <p:nvSpPr>
          <p:cNvPr id="18441" name="Arc 37"/>
          <p:cNvSpPr>
            <a:spLocks/>
          </p:cNvSpPr>
          <p:nvPr/>
        </p:nvSpPr>
        <p:spPr bwMode="auto">
          <a:xfrm rot="5400000" flipH="1" flipV="1">
            <a:off x="6262688" y="2157413"/>
            <a:ext cx="307975" cy="1749425"/>
          </a:xfrm>
          <a:custGeom>
            <a:avLst/>
            <a:gdLst>
              <a:gd name="T0" fmla="*/ 2147483647 w 21600"/>
              <a:gd name="T1" fmla="*/ 0 h 35335"/>
              <a:gd name="T2" fmla="*/ 2147483647 w 21600"/>
              <a:gd name="T3" fmla="*/ 2147483647 h 35335"/>
              <a:gd name="T4" fmla="*/ 0 w 21600"/>
              <a:gd name="T5" fmla="*/ 2147483647 h 35335"/>
              <a:gd name="T6" fmla="*/ 0 60000 65536"/>
              <a:gd name="T7" fmla="*/ 0 60000 65536"/>
              <a:gd name="T8" fmla="*/ 0 60000 65536"/>
              <a:gd name="T9" fmla="*/ 0 w 21600"/>
              <a:gd name="T10" fmla="*/ 0 h 35335"/>
              <a:gd name="T11" fmla="*/ 21600 w 21600"/>
              <a:gd name="T12" fmla="*/ 35335 h 35335"/>
            </a:gdLst>
            <a:ahLst/>
            <a:cxnLst>
              <a:cxn ang="T6">
                <a:pos x="T0" y="T1"/>
              </a:cxn>
              <a:cxn ang="T7">
                <a:pos x="T2" y="T3"/>
              </a:cxn>
              <a:cxn ang="T8">
                <a:pos x="T4" y="T5"/>
              </a:cxn>
            </a:cxnLst>
            <a:rect l="T9" t="T10" r="T11" b="T12"/>
            <a:pathLst>
              <a:path w="21600" h="35335" fill="none" extrusionOk="0">
                <a:moveTo>
                  <a:pt x="12471" y="-1"/>
                </a:moveTo>
                <a:cubicBezTo>
                  <a:pt x="18196" y="4048"/>
                  <a:pt x="21600" y="10624"/>
                  <a:pt x="21600" y="17636"/>
                </a:cubicBezTo>
                <a:cubicBezTo>
                  <a:pt x="21600" y="24686"/>
                  <a:pt x="18158" y="31293"/>
                  <a:pt x="12381" y="35334"/>
                </a:cubicBezTo>
              </a:path>
              <a:path w="21600" h="35335" stroke="0" extrusionOk="0">
                <a:moveTo>
                  <a:pt x="12471" y="-1"/>
                </a:moveTo>
                <a:cubicBezTo>
                  <a:pt x="18196" y="4048"/>
                  <a:pt x="21600" y="10624"/>
                  <a:pt x="21600" y="17636"/>
                </a:cubicBezTo>
                <a:cubicBezTo>
                  <a:pt x="21600" y="24686"/>
                  <a:pt x="18158" y="31293"/>
                  <a:pt x="12381" y="35334"/>
                </a:cubicBezTo>
                <a:lnTo>
                  <a:pt x="0" y="17636"/>
                </a:lnTo>
                <a:lnTo>
                  <a:pt x="12471" y="-1"/>
                </a:lnTo>
                <a:close/>
              </a:path>
            </a:pathLst>
          </a:custGeom>
          <a:noFill/>
          <a:ln w="38100">
            <a:solidFill>
              <a:schemeClr val="hlink"/>
            </a:solidFill>
            <a:round/>
            <a:headEnd/>
            <a:tailEnd type="arrow" w="med" len="med"/>
          </a:ln>
          <a:extLst>
            <a:ext uri="{909E8E84-426E-40DD-AFC4-6F175D3DCCD1}">
              <a14:hiddenFill xmlns:a14="http://schemas.microsoft.com/office/drawing/2010/main" xmlns="">
                <a:solidFill>
                  <a:srgbClr val="FFFFFF"/>
                </a:solidFill>
              </a14:hiddenFill>
            </a:ext>
          </a:extLst>
        </p:spPr>
        <p:txBody>
          <a:bodyPr vert="eaVert"/>
          <a:lstStyle/>
          <a:p>
            <a:endParaRPr lang="ja-JP" altLang="en-US" dirty="0"/>
          </a:p>
        </p:txBody>
      </p:sp>
      <p:sp>
        <p:nvSpPr>
          <p:cNvPr id="18442" name="Text Box 10"/>
          <p:cNvSpPr txBox="1">
            <a:spLocks noChangeArrowheads="1"/>
          </p:cNvSpPr>
          <p:nvPr/>
        </p:nvSpPr>
        <p:spPr bwMode="auto">
          <a:xfrm>
            <a:off x="5921375" y="2019300"/>
            <a:ext cx="5699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400" dirty="0"/>
              <a:t>＋</a:t>
            </a:r>
          </a:p>
        </p:txBody>
      </p:sp>
      <p:sp>
        <p:nvSpPr>
          <p:cNvPr id="18443" name="Text Box 11"/>
          <p:cNvSpPr txBox="1">
            <a:spLocks noChangeArrowheads="1"/>
          </p:cNvSpPr>
          <p:nvPr/>
        </p:nvSpPr>
        <p:spPr bwMode="auto">
          <a:xfrm>
            <a:off x="6327775" y="2019300"/>
            <a:ext cx="5699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400" dirty="0"/>
              <a:t>－</a:t>
            </a:r>
          </a:p>
        </p:txBody>
      </p:sp>
      <p:sp>
        <p:nvSpPr>
          <p:cNvPr id="18444" name="Text Box 47"/>
          <p:cNvSpPr txBox="1">
            <a:spLocks noChangeArrowheads="1"/>
          </p:cNvSpPr>
          <p:nvPr/>
        </p:nvSpPr>
        <p:spPr bwMode="auto">
          <a:xfrm>
            <a:off x="5989854" y="1602086"/>
            <a:ext cx="7980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2800" b="1" dirty="0" smtClean="0">
                <a:latin typeface="+mj-lt"/>
              </a:rPr>
              <a:t>God</a:t>
            </a:r>
            <a:endParaRPr lang="ja-JP" altLang="en-US" sz="2800" b="1" dirty="0">
              <a:latin typeface="+mj-lt"/>
            </a:endParaRPr>
          </a:p>
        </p:txBody>
      </p:sp>
      <p:grpSp>
        <p:nvGrpSpPr>
          <p:cNvPr id="18445" name="Group 18"/>
          <p:cNvGrpSpPr>
            <a:grpSpLocks/>
          </p:cNvGrpSpPr>
          <p:nvPr/>
        </p:nvGrpSpPr>
        <p:grpSpPr bwMode="auto">
          <a:xfrm flipH="1" flipV="1">
            <a:off x="6329363" y="1962150"/>
            <a:ext cx="155575" cy="574675"/>
            <a:chOff x="3169" y="1382"/>
            <a:chExt cx="809" cy="1629"/>
          </a:xfrm>
        </p:grpSpPr>
        <p:sp>
          <p:nvSpPr>
            <p:cNvPr id="18472" name="Arc 16"/>
            <p:cNvSpPr>
              <a:spLocks/>
            </p:cNvSpPr>
            <p:nvPr/>
          </p:nvSpPr>
          <p:spPr bwMode="auto">
            <a:xfrm>
              <a:off x="3169" y="1382"/>
              <a:ext cx="576" cy="816"/>
            </a:xfrm>
            <a:custGeom>
              <a:avLst/>
              <a:gdLst>
                <a:gd name="T0" fmla="*/ 0 w 21600"/>
                <a:gd name="T1" fmla="*/ 0 h 30912"/>
                <a:gd name="T2" fmla="*/ 0 w 21600"/>
                <a:gd name="T3" fmla="*/ 0 h 30912"/>
                <a:gd name="T4" fmla="*/ 0 w 21600"/>
                <a:gd name="T5" fmla="*/ 0 h 30912"/>
                <a:gd name="T6" fmla="*/ 0 60000 65536"/>
                <a:gd name="T7" fmla="*/ 0 60000 65536"/>
                <a:gd name="T8" fmla="*/ 0 60000 65536"/>
                <a:gd name="T9" fmla="*/ 0 w 21600"/>
                <a:gd name="T10" fmla="*/ 0 h 30912"/>
                <a:gd name="T11" fmla="*/ 21600 w 21600"/>
                <a:gd name="T12" fmla="*/ 30912 h 30912"/>
              </a:gdLst>
              <a:ahLst/>
              <a:cxnLst>
                <a:cxn ang="T6">
                  <a:pos x="T0" y="T1"/>
                </a:cxn>
                <a:cxn ang="T7">
                  <a:pos x="T2" y="T3"/>
                </a:cxn>
                <a:cxn ang="T8">
                  <a:pos x="T4" y="T5"/>
                </a:cxn>
              </a:cxnLst>
              <a:rect l="T9" t="T10" r="T11" b="T12"/>
              <a:pathLst>
                <a:path w="21600" h="30912" fill="none" extrusionOk="0">
                  <a:moveTo>
                    <a:pt x="14867" y="-1"/>
                  </a:moveTo>
                  <a:cubicBezTo>
                    <a:pt x="19165" y="4078"/>
                    <a:pt x="21600" y="9743"/>
                    <a:pt x="21600" y="15669"/>
                  </a:cubicBezTo>
                  <a:cubicBezTo>
                    <a:pt x="21600" y="21382"/>
                    <a:pt x="19336" y="26863"/>
                    <a:pt x="15303" y="30911"/>
                  </a:cubicBezTo>
                </a:path>
                <a:path w="21600" h="30912" stroke="0" extrusionOk="0">
                  <a:moveTo>
                    <a:pt x="14867" y="-1"/>
                  </a:moveTo>
                  <a:cubicBezTo>
                    <a:pt x="19165" y="4078"/>
                    <a:pt x="21600" y="9743"/>
                    <a:pt x="21600" y="15669"/>
                  </a:cubicBezTo>
                  <a:cubicBezTo>
                    <a:pt x="21600" y="21382"/>
                    <a:pt x="19336" y="26863"/>
                    <a:pt x="15303" y="30911"/>
                  </a:cubicBezTo>
                  <a:lnTo>
                    <a:pt x="0" y="15669"/>
                  </a:lnTo>
                  <a:lnTo>
                    <a:pt x="14867" y="-1"/>
                  </a:lnTo>
                  <a:close/>
                </a:path>
              </a:pathLst>
            </a:custGeom>
            <a:noFill/>
            <a:ln w="19050" algn="ctr">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rot="10800000"/>
            <a:lstStyle/>
            <a:p>
              <a:endParaRPr lang="ja-JP" altLang="en-US" dirty="0"/>
            </a:p>
          </p:txBody>
        </p:sp>
        <p:sp>
          <p:nvSpPr>
            <p:cNvPr id="18473" name="Arc 17"/>
            <p:cNvSpPr>
              <a:spLocks/>
            </p:cNvSpPr>
            <p:nvPr/>
          </p:nvSpPr>
          <p:spPr bwMode="auto">
            <a:xfrm flipH="1">
              <a:off x="3402" y="2195"/>
              <a:ext cx="576" cy="816"/>
            </a:xfrm>
            <a:custGeom>
              <a:avLst/>
              <a:gdLst>
                <a:gd name="T0" fmla="*/ 0 w 21600"/>
                <a:gd name="T1" fmla="*/ 0 h 30912"/>
                <a:gd name="T2" fmla="*/ 0 w 21600"/>
                <a:gd name="T3" fmla="*/ 0 h 30912"/>
                <a:gd name="T4" fmla="*/ 0 w 21600"/>
                <a:gd name="T5" fmla="*/ 0 h 30912"/>
                <a:gd name="T6" fmla="*/ 0 60000 65536"/>
                <a:gd name="T7" fmla="*/ 0 60000 65536"/>
                <a:gd name="T8" fmla="*/ 0 60000 65536"/>
                <a:gd name="T9" fmla="*/ 0 w 21600"/>
                <a:gd name="T10" fmla="*/ 0 h 30912"/>
                <a:gd name="T11" fmla="*/ 21600 w 21600"/>
                <a:gd name="T12" fmla="*/ 30912 h 30912"/>
              </a:gdLst>
              <a:ahLst/>
              <a:cxnLst>
                <a:cxn ang="T6">
                  <a:pos x="T0" y="T1"/>
                </a:cxn>
                <a:cxn ang="T7">
                  <a:pos x="T2" y="T3"/>
                </a:cxn>
                <a:cxn ang="T8">
                  <a:pos x="T4" y="T5"/>
                </a:cxn>
              </a:cxnLst>
              <a:rect l="T9" t="T10" r="T11" b="T12"/>
              <a:pathLst>
                <a:path w="21600" h="30912" fill="none" extrusionOk="0">
                  <a:moveTo>
                    <a:pt x="14867" y="-1"/>
                  </a:moveTo>
                  <a:cubicBezTo>
                    <a:pt x="19165" y="4078"/>
                    <a:pt x="21600" y="9743"/>
                    <a:pt x="21600" y="15669"/>
                  </a:cubicBezTo>
                  <a:cubicBezTo>
                    <a:pt x="21600" y="21382"/>
                    <a:pt x="19336" y="26863"/>
                    <a:pt x="15303" y="30911"/>
                  </a:cubicBezTo>
                </a:path>
                <a:path w="21600" h="30912" stroke="0" extrusionOk="0">
                  <a:moveTo>
                    <a:pt x="14867" y="-1"/>
                  </a:moveTo>
                  <a:cubicBezTo>
                    <a:pt x="19165" y="4078"/>
                    <a:pt x="21600" y="9743"/>
                    <a:pt x="21600" y="15669"/>
                  </a:cubicBezTo>
                  <a:cubicBezTo>
                    <a:pt x="21600" y="21382"/>
                    <a:pt x="19336" y="26863"/>
                    <a:pt x="15303" y="30911"/>
                  </a:cubicBezTo>
                  <a:lnTo>
                    <a:pt x="0" y="15669"/>
                  </a:lnTo>
                  <a:lnTo>
                    <a:pt x="14867" y="-1"/>
                  </a:lnTo>
                  <a:close/>
                </a:path>
              </a:pathLst>
            </a:custGeom>
            <a:noFill/>
            <a:ln w="19050" algn="ctr">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rot="10800000"/>
            <a:lstStyle/>
            <a:p>
              <a:endParaRPr lang="ja-JP" altLang="en-US" dirty="0"/>
            </a:p>
          </p:txBody>
        </p:sp>
      </p:grpSp>
      <p:grpSp>
        <p:nvGrpSpPr>
          <p:cNvPr id="5" name="グループ化 4"/>
          <p:cNvGrpSpPr/>
          <p:nvPr/>
        </p:nvGrpSpPr>
        <p:grpSpPr>
          <a:xfrm>
            <a:off x="7659688" y="2782888"/>
            <a:ext cx="587375" cy="742950"/>
            <a:chOff x="7659688" y="2782888"/>
            <a:chExt cx="587375" cy="742950"/>
          </a:xfrm>
        </p:grpSpPr>
        <p:pic>
          <p:nvPicPr>
            <p:cNvPr id="18468" name="Picture 20" descr="対象"/>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43826" y="2782888"/>
              <a:ext cx="419100" cy="74295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469" name="Text Box 21"/>
            <p:cNvSpPr txBox="1">
              <a:spLocks noChangeArrowheads="1"/>
            </p:cNvSpPr>
            <p:nvPr/>
          </p:nvSpPr>
          <p:spPr bwMode="auto">
            <a:xfrm>
              <a:off x="7659688" y="2932113"/>
              <a:ext cx="587375" cy="523875"/>
            </a:xfrm>
            <a:prstGeom prst="rect">
              <a:avLst/>
            </a:prstGeom>
            <a:no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2800" b="1" dirty="0" smtClean="0"/>
                <a:t>E</a:t>
              </a:r>
              <a:endParaRPr lang="ja-JP" altLang="en-US" sz="2800" b="1" dirty="0"/>
            </a:p>
          </p:txBody>
        </p:sp>
      </p:grpSp>
      <p:sp>
        <p:nvSpPr>
          <p:cNvPr id="18448" name="Arc 37"/>
          <p:cNvSpPr>
            <a:spLocks/>
          </p:cNvSpPr>
          <p:nvPr/>
        </p:nvSpPr>
        <p:spPr bwMode="auto">
          <a:xfrm rot="5400000" flipH="1" flipV="1">
            <a:off x="6361112" y="2027238"/>
            <a:ext cx="104775" cy="317500"/>
          </a:xfrm>
          <a:custGeom>
            <a:avLst/>
            <a:gdLst>
              <a:gd name="T0" fmla="*/ 2147483647 w 21600"/>
              <a:gd name="T1" fmla="*/ 0 h 35335"/>
              <a:gd name="T2" fmla="*/ 2147483647 w 21600"/>
              <a:gd name="T3" fmla="*/ 2147483647 h 35335"/>
              <a:gd name="T4" fmla="*/ 0 w 21600"/>
              <a:gd name="T5" fmla="*/ 2147483647 h 35335"/>
              <a:gd name="T6" fmla="*/ 0 60000 65536"/>
              <a:gd name="T7" fmla="*/ 0 60000 65536"/>
              <a:gd name="T8" fmla="*/ 0 60000 65536"/>
              <a:gd name="T9" fmla="*/ 0 w 21600"/>
              <a:gd name="T10" fmla="*/ 0 h 35335"/>
              <a:gd name="T11" fmla="*/ 21600 w 21600"/>
              <a:gd name="T12" fmla="*/ 35335 h 35335"/>
            </a:gdLst>
            <a:ahLst/>
            <a:cxnLst>
              <a:cxn ang="T6">
                <a:pos x="T0" y="T1"/>
              </a:cxn>
              <a:cxn ang="T7">
                <a:pos x="T2" y="T3"/>
              </a:cxn>
              <a:cxn ang="T8">
                <a:pos x="T4" y="T5"/>
              </a:cxn>
            </a:cxnLst>
            <a:rect l="T9" t="T10" r="T11" b="T12"/>
            <a:pathLst>
              <a:path w="21600" h="35335" fill="none" extrusionOk="0">
                <a:moveTo>
                  <a:pt x="12471" y="-1"/>
                </a:moveTo>
                <a:cubicBezTo>
                  <a:pt x="18196" y="4048"/>
                  <a:pt x="21600" y="10624"/>
                  <a:pt x="21600" y="17636"/>
                </a:cubicBezTo>
                <a:cubicBezTo>
                  <a:pt x="21600" y="24686"/>
                  <a:pt x="18158" y="31293"/>
                  <a:pt x="12381" y="35334"/>
                </a:cubicBezTo>
              </a:path>
              <a:path w="21600" h="35335" stroke="0" extrusionOk="0">
                <a:moveTo>
                  <a:pt x="12471" y="-1"/>
                </a:moveTo>
                <a:cubicBezTo>
                  <a:pt x="18196" y="4048"/>
                  <a:pt x="21600" y="10624"/>
                  <a:pt x="21600" y="17636"/>
                </a:cubicBezTo>
                <a:cubicBezTo>
                  <a:pt x="21600" y="24686"/>
                  <a:pt x="18158" y="31293"/>
                  <a:pt x="12381" y="35334"/>
                </a:cubicBezTo>
                <a:lnTo>
                  <a:pt x="0" y="17636"/>
                </a:lnTo>
                <a:lnTo>
                  <a:pt x="12471" y="-1"/>
                </a:lnTo>
                <a:close/>
              </a:path>
            </a:pathLst>
          </a:custGeom>
          <a:noFill/>
          <a:ln w="28575">
            <a:solidFill>
              <a:schemeClr val="hlink"/>
            </a:solidFill>
            <a:round/>
            <a:headEnd/>
            <a:tailEnd type="arrow" w="med" len="med"/>
          </a:ln>
          <a:extLst>
            <a:ext uri="{909E8E84-426E-40DD-AFC4-6F175D3DCCD1}">
              <a14:hiddenFill xmlns:a14="http://schemas.microsoft.com/office/drawing/2010/main" xmlns="">
                <a:solidFill>
                  <a:srgbClr val="FFFFFF"/>
                </a:solidFill>
              </a14:hiddenFill>
            </a:ext>
          </a:extLst>
        </p:spPr>
        <p:txBody>
          <a:bodyPr vert="eaVert"/>
          <a:lstStyle/>
          <a:p>
            <a:endParaRPr lang="ja-JP" altLang="en-US" dirty="0"/>
          </a:p>
        </p:txBody>
      </p:sp>
      <p:sp>
        <p:nvSpPr>
          <p:cNvPr id="18449" name="Arc 38"/>
          <p:cNvSpPr>
            <a:spLocks/>
          </p:cNvSpPr>
          <p:nvPr/>
        </p:nvSpPr>
        <p:spPr bwMode="auto">
          <a:xfrm rot="5400000">
            <a:off x="6361112" y="2170113"/>
            <a:ext cx="104775" cy="317500"/>
          </a:xfrm>
          <a:custGeom>
            <a:avLst/>
            <a:gdLst>
              <a:gd name="T0" fmla="*/ 2147483647 w 21600"/>
              <a:gd name="T1" fmla="*/ 0 h 35335"/>
              <a:gd name="T2" fmla="*/ 2147483647 w 21600"/>
              <a:gd name="T3" fmla="*/ 2147483647 h 35335"/>
              <a:gd name="T4" fmla="*/ 0 w 21600"/>
              <a:gd name="T5" fmla="*/ 2147483647 h 35335"/>
              <a:gd name="T6" fmla="*/ 0 60000 65536"/>
              <a:gd name="T7" fmla="*/ 0 60000 65536"/>
              <a:gd name="T8" fmla="*/ 0 60000 65536"/>
              <a:gd name="T9" fmla="*/ 0 w 21600"/>
              <a:gd name="T10" fmla="*/ 0 h 35335"/>
              <a:gd name="T11" fmla="*/ 21600 w 21600"/>
              <a:gd name="T12" fmla="*/ 35335 h 35335"/>
            </a:gdLst>
            <a:ahLst/>
            <a:cxnLst>
              <a:cxn ang="T6">
                <a:pos x="T0" y="T1"/>
              </a:cxn>
              <a:cxn ang="T7">
                <a:pos x="T2" y="T3"/>
              </a:cxn>
              <a:cxn ang="T8">
                <a:pos x="T4" y="T5"/>
              </a:cxn>
            </a:cxnLst>
            <a:rect l="T9" t="T10" r="T11" b="T12"/>
            <a:pathLst>
              <a:path w="21600" h="35335" fill="none" extrusionOk="0">
                <a:moveTo>
                  <a:pt x="12471" y="-1"/>
                </a:moveTo>
                <a:cubicBezTo>
                  <a:pt x="18196" y="4048"/>
                  <a:pt x="21600" y="10624"/>
                  <a:pt x="21600" y="17636"/>
                </a:cubicBezTo>
                <a:cubicBezTo>
                  <a:pt x="21600" y="24686"/>
                  <a:pt x="18158" y="31293"/>
                  <a:pt x="12381" y="35334"/>
                </a:cubicBezTo>
              </a:path>
              <a:path w="21600" h="35335" stroke="0" extrusionOk="0">
                <a:moveTo>
                  <a:pt x="12471" y="-1"/>
                </a:moveTo>
                <a:cubicBezTo>
                  <a:pt x="18196" y="4048"/>
                  <a:pt x="21600" y="10624"/>
                  <a:pt x="21600" y="17636"/>
                </a:cubicBezTo>
                <a:cubicBezTo>
                  <a:pt x="21600" y="24686"/>
                  <a:pt x="18158" y="31293"/>
                  <a:pt x="12381" y="35334"/>
                </a:cubicBezTo>
                <a:lnTo>
                  <a:pt x="0" y="17636"/>
                </a:lnTo>
                <a:lnTo>
                  <a:pt x="12471" y="-1"/>
                </a:lnTo>
                <a:close/>
              </a:path>
            </a:pathLst>
          </a:custGeom>
          <a:noFill/>
          <a:ln w="28575">
            <a:solidFill>
              <a:schemeClr val="accent2"/>
            </a:solidFill>
            <a:round/>
            <a:headEnd/>
            <a:tailEnd type="arrow" w="med" len="med"/>
          </a:ln>
          <a:extLst>
            <a:ext uri="{909E8E84-426E-40DD-AFC4-6F175D3DCCD1}">
              <a14:hiddenFill xmlns:a14="http://schemas.microsoft.com/office/drawing/2010/main" xmlns="">
                <a:solidFill>
                  <a:srgbClr val="FFFFFF"/>
                </a:solidFill>
              </a14:hiddenFill>
            </a:ext>
          </a:extLst>
        </p:spPr>
        <p:txBody>
          <a:bodyPr rot="10800000" vert="eaVert"/>
          <a:lstStyle/>
          <a:p>
            <a:endParaRPr lang="ja-JP" altLang="en-US" dirty="0"/>
          </a:p>
        </p:txBody>
      </p:sp>
      <p:sp>
        <p:nvSpPr>
          <p:cNvPr id="18450" name="Line 27"/>
          <p:cNvSpPr>
            <a:spLocks noChangeShapeType="1"/>
          </p:cNvSpPr>
          <p:nvPr/>
        </p:nvSpPr>
        <p:spPr bwMode="auto">
          <a:xfrm flipH="1">
            <a:off x="5110163" y="2160588"/>
            <a:ext cx="804862" cy="6699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ja-JP" altLang="en-US" dirty="0"/>
          </a:p>
        </p:txBody>
      </p:sp>
      <p:sp>
        <p:nvSpPr>
          <p:cNvPr id="18451" name="Line 28"/>
          <p:cNvSpPr>
            <a:spLocks noChangeShapeType="1"/>
          </p:cNvSpPr>
          <p:nvPr/>
        </p:nvSpPr>
        <p:spPr bwMode="auto">
          <a:xfrm>
            <a:off x="6899275" y="2160588"/>
            <a:ext cx="804863" cy="6699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ja-JP" altLang="en-US" dirty="0"/>
          </a:p>
        </p:txBody>
      </p:sp>
      <p:grpSp>
        <p:nvGrpSpPr>
          <p:cNvPr id="3" name="グループ化 2"/>
          <p:cNvGrpSpPr/>
          <p:nvPr/>
        </p:nvGrpSpPr>
        <p:grpSpPr>
          <a:xfrm>
            <a:off x="4932040" y="5423570"/>
            <a:ext cx="2980428" cy="523220"/>
            <a:chOff x="5697319" y="5442491"/>
            <a:chExt cx="3208773" cy="523220"/>
          </a:xfrm>
        </p:grpSpPr>
        <p:sp>
          <p:nvSpPr>
            <p:cNvPr id="18464" name="Text Box 37"/>
            <p:cNvSpPr txBox="1">
              <a:spLocks noChangeArrowheads="1"/>
            </p:cNvSpPr>
            <p:nvPr/>
          </p:nvSpPr>
          <p:spPr bwMode="auto">
            <a:xfrm>
              <a:off x="5697319" y="5442491"/>
              <a:ext cx="32087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2800" spc="-150" dirty="0" smtClean="0">
                  <a:latin typeface="+mj-lt"/>
                </a:rPr>
                <a:t>Substantiation of God</a:t>
              </a:r>
              <a:endParaRPr lang="ja-JP" altLang="en-US" sz="2800" spc="-150" dirty="0">
                <a:latin typeface="+mj-lt"/>
              </a:endParaRPr>
            </a:p>
          </p:txBody>
        </p:sp>
        <p:sp>
          <p:nvSpPr>
            <p:cNvPr id="18465" name="Rectangle 38"/>
            <p:cNvSpPr>
              <a:spLocks noChangeArrowheads="1"/>
            </p:cNvSpPr>
            <p:nvPr/>
          </p:nvSpPr>
          <p:spPr bwMode="auto">
            <a:xfrm>
              <a:off x="5742222" y="5471423"/>
              <a:ext cx="3118966" cy="439762"/>
            </a:xfrm>
            <a:prstGeom prst="rect">
              <a:avLst/>
            </a:prstGeom>
            <a:noFill/>
            <a:ln w="38100" cmpd="dbl"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p>
              <a:endParaRPr lang="ja-JP" altLang="en-US" dirty="0"/>
            </a:p>
          </p:txBody>
        </p:sp>
      </p:grpSp>
      <p:sp>
        <p:nvSpPr>
          <p:cNvPr id="18455" name="Arc 38"/>
          <p:cNvSpPr>
            <a:spLocks/>
          </p:cNvSpPr>
          <p:nvPr/>
        </p:nvSpPr>
        <p:spPr bwMode="auto">
          <a:xfrm rot="5400000">
            <a:off x="6262688" y="2401888"/>
            <a:ext cx="307975" cy="1749425"/>
          </a:xfrm>
          <a:custGeom>
            <a:avLst/>
            <a:gdLst>
              <a:gd name="T0" fmla="*/ 2147483647 w 21600"/>
              <a:gd name="T1" fmla="*/ 0 h 35335"/>
              <a:gd name="T2" fmla="*/ 2147483647 w 21600"/>
              <a:gd name="T3" fmla="*/ 2147483647 h 35335"/>
              <a:gd name="T4" fmla="*/ 0 w 21600"/>
              <a:gd name="T5" fmla="*/ 2147483647 h 35335"/>
              <a:gd name="T6" fmla="*/ 0 60000 65536"/>
              <a:gd name="T7" fmla="*/ 0 60000 65536"/>
              <a:gd name="T8" fmla="*/ 0 60000 65536"/>
              <a:gd name="T9" fmla="*/ 0 w 21600"/>
              <a:gd name="T10" fmla="*/ 0 h 35335"/>
              <a:gd name="T11" fmla="*/ 21600 w 21600"/>
              <a:gd name="T12" fmla="*/ 35335 h 35335"/>
            </a:gdLst>
            <a:ahLst/>
            <a:cxnLst>
              <a:cxn ang="T6">
                <a:pos x="T0" y="T1"/>
              </a:cxn>
              <a:cxn ang="T7">
                <a:pos x="T2" y="T3"/>
              </a:cxn>
              <a:cxn ang="T8">
                <a:pos x="T4" y="T5"/>
              </a:cxn>
            </a:cxnLst>
            <a:rect l="T9" t="T10" r="T11" b="T12"/>
            <a:pathLst>
              <a:path w="21600" h="35335" fill="none" extrusionOk="0">
                <a:moveTo>
                  <a:pt x="12471" y="-1"/>
                </a:moveTo>
                <a:cubicBezTo>
                  <a:pt x="18196" y="4048"/>
                  <a:pt x="21600" y="10624"/>
                  <a:pt x="21600" y="17636"/>
                </a:cubicBezTo>
                <a:cubicBezTo>
                  <a:pt x="21600" y="24686"/>
                  <a:pt x="18158" y="31293"/>
                  <a:pt x="12381" y="35334"/>
                </a:cubicBezTo>
              </a:path>
              <a:path w="21600" h="35335" stroke="0" extrusionOk="0">
                <a:moveTo>
                  <a:pt x="12471" y="-1"/>
                </a:moveTo>
                <a:cubicBezTo>
                  <a:pt x="18196" y="4048"/>
                  <a:pt x="21600" y="10624"/>
                  <a:pt x="21600" y="17636"/>
                </a:cubicBezTo>
                <a:cubicBezTo>
                  <a:pt x="21600" y="24686"/>
                  <a:pt x="18158" y="31293"/>
                  <a:pt x="12381" y="35334"/>
                </a:cubicBezTo>
                <a:lnTo>
                  <a:pt x="0" y="17636"/>
                </a:lnTo>
                <a:lnTo>
                  <a:pt x="12471" y="-1"/>
                </a:lnTo>
                <a:close/>
              </a:path>
            </a:pathLst>
          </a:custGeom>
          <a:noFill/>
          <a:ln w="38100">
            <a:solidFill>
              <a:schemeClr val="accent2"/>
            </a:solidFill>
            <a:round/>
            <a:headEnd/>
            <a:tailEnd type="arrow" w="med" len="med"/>
          </a:ln>
          <a:extLst>
            <a:ext uri="{909E8E84-426E-40DD-AFC4-6F175D3DCCD1}">
              <a14:hiddenFill xmlns:a14="http://schemas.microsoft.com/office/drawing/2010/main" xmlns="">
                <a:solidFill>
                  <a:srgbClr val="FFFFFF"/>
                </a:solidFill>
              </a14:hiddenFill>
            </a:ext>
          </a:extLst>
        </p:spPr>
        <p:txBody>
          <a:bodyPr rot="10800000" vert="eaVert"/>
          <a:lstStyle/>
          <a:p>
            <a:endParaRPr lang="ja-JP" altLang="en-US" dirty="0"/>
          </a:p>
        </p:txBody>
      </p:sp>
      <p:sp>
        <p:nvSpPr>
          <p:cNvPr id="18456" name="Text Box 40"/>
          <p:cNvSpPr txBox="1">
            <a:spLocks noChangeArrowheads="1"/>
          </p:cNvSpPr>
          <p:nvPr/>
        </p:nvSpPr>
        <p:spPr bwMode="auto">
          <a:xfrm>
            <a:off x="3275856" y="5993703"/>
            <a:ext cx="57606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400" dirty="0" smtClean="0">
                <a:latin typeface="+mj-lt"/>
              </a:rPr>
              <a:t>(God can display His full power and full love.)</a:t>
            </a:r>
            <a:endParaRPr lang="ja-JP" altLang="en-US" sz="2400" dirty="0">
              <a:latin typeface="+mj-lt"/>
            </a:endParaRPr>
          </a:p>
        </p:txBody>
      </p:sp>
      <p:sp>
        <p:nvSpPr>
          <p:cNvPr id="18458" name="テキスト ボックス 36"/>
          <p:cNvSpPr txBox="1">
            <a:spLocks noChangeArrowheads="1"/>
          </p:cNvSpPr>
          <p:nvPr/>
        </p:nvSpPr>
        <p:spPr bwMode="auto">
          <a:xfrm>
            <a:off x="7164288" y="3933056"/>
            <a:ext cx="1731582" cy="1118255"/>
          </a:xfrm>
          <a:prstGeom prst="rect">
            <a:avLst/>
          </a:prstGeom>
          <a:solidFill>
            <a:srgbClr val="FFCC66"/>
          </a:solidFill>
          <a:ln w="9525">
            <a:solidFill>
              <a:schemeClr val="tx2"/>
            </a:solidFill>
            <a:miter lim="800000"/>
            <a:headEnd/>
            <a:tailEnd/>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2000"/>
              </a:lnSpc>
            </a:pPr>
            <a:r>
              <a:rPr lang="en-US" altLang="ja-JP" sz="1600" dirty="0" smtClean="0"/>
              <a:t>God assumes the body of Adam and Eve and live together.</a:t>
            </a:r>
            <a:endParaRPr lang="ja-JP" altLang="en-US" sz="1600" dirty="0"/>
          </a:p>
        </p:txBody>
      </p:sp>
      <p:sp>
        <p:nvSpPr>
          <p:cNvPr id="18461" name="Oval 8"/>
          <p:cNvSpPr>
            <a:spLocks noChangeArrowheads="1"/>
          </p:cNvSpPr>
          <p:nvPr/>
        </p:nvSpPr>
        <p:spPr bwMode="auto">
          <a:xfrm>
            <a:off x="5749370" y="947788"/>
            <a:ext cx="1269524" cy="649188"/>
          </a:xfrm>
          <a:prstGeom prst="ellipse">
            <a:avLst/>
          </a:prstGeom>
          <a:solidFill>
            <a:schemeClr val="accent6">
              <a:lumMod val="20000"/>
              <a:lumOff val="80000"/>
            </a:schemeClr>
          </a:solidFill>
          <a:ln w="9525" algn="ctr">
            <a:solidFill>
              <a:schemeClr val="tx1"/>
            </a:solidFill>
            <a:round/>
            <a:headEnd/>
            <a:tailEnd/>
          </a:ln>
        </p:spPr>
        <p:txBody>
          <a:bodyPr wrap="none" anchor="ctr">
            <a:spAutoFit/>
          </a:bodyPr>
          <a:lstStyle/>
          <a:p>
            <a:pPr algn="ctr"/>
            <a:r>
              <a:rPr lang="en-US" altLang="ja-JP" sz="2400" b="1" dirty="0" smtClean="0">
                <a:latin typeface="+mj-lt"/>
              </a:rPr>
              <a:t>Heart</a:t>
            </a:r>
            <a:endParaRPr lang="ja-JP" altLang="en-US" sz="2400" b="1" dirty="0">
              <a:latin typeface="+mj-lt"/>
            </a:endParaRPr>
          </a:p>
        </p:txBody>
      </p:sp>
      <p:sp>
        <p:nvSpPr>
          <p:cNvPr id="18462" name="Text Box 11"/>
          <p:cNvSpPr txBox="1">
            <a:spLocks noChangeArrowheads="1"/>
          </p:cNvSpPr>
          <p:nvPr/>
        </p:nvSpPr>
        <p:spPr bwMode="auto">
          <a:xfrm>
            <a:off x="7006934" y="1564050"/>
            <a:ext cx="1957554"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1800"/>
              </a:lnSpc>
              <a:spcBef>
                <a:spcPct val="50000"/>
              </a:spcBef>
            </a:pPr>
            <a:r>
              <a:rPr lang="en-US" altLang="ja-JP" dirty="0">
                <a:latin typeface="Times New Roman" panose="02020603050405020304" pitchFamily="18" charset="0"/>
                <a:cs typeface="Times New Roman" panose="02020603050405020304" pitchFamily="18" charset="0"/>
              </a:rPr>
              <a:t>God </a:t>
            </a:r>
            <a:r>
              <a:rPr lang="en-US" altLang="ja-JP" dirty="0" smtClean="0">
                <a:latin typeface="Times New Roman" panose="02020603050405020304" pitchFamily="18" charset="0"/>
                <a:cs typeface="Times New Roman" panose="02020603050405020304" pitchFamily="18" charset="0"/>
              </a:rPr>
              <a:t>has His eyes, nose</a:t>
            </a:r>
            <a:r>
              <a:rPr lang="en-US" altLang="ja-JP" dirty="0">
                <a:latin typeface="Times New Roman" panose="02020603050405020304" pitchFamily="18" charset="0"/>
                <a:cs typeface="Times New Roman" panose="02020603050405020304" pitchFamily="18" charset="0"/>
              </a:rPr>
              <a:t>, mouth, genitals, and all</a:t>
            </a:r>
            <a:r>
              <a:rPr lang="en-US" altLang="ja-JP" dirty="0" smtClean="0">
                <a:latin typeface="Times New Roman" panose="02020603050405020304" pitchFamily="18" charset="0"/>
                <a:cs typeface="Times New Roman" panose="02020603050405020304" pitchFamily="18" charset="0"/>
              </a:rPr>
              <a:t>.</a:t>
            </a:r>
            <a:endParaRPr lang="ja-JP" altLang="en-US"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162849" y="2247900"/>
            <a:ext cx="5075238" cy="1138773"/>
          </a:xfrm>
          <a:prstGeom prst="rect">
            <a:avLst/>
          </a:prstGeom>
        </p:spPr>
        <p:txBody>
          <a:bodyPr wrap="square">
            <a:spAutoFit/>
          </a:bodyPr>
          <a:lstStyle/>
          <a:p>
            <a:pPr marL="457200" indent="-457200">
              <a:buFont typeface="+mj-lt"/>
              <a:buAutoNum type="arabicPeriod"/>
            </a:pPr>
            <a:r>
              <a:rPr lang="en-US" altLang="ja-JP" sz="2400" b="1" dirty="0" smtClean="0">
                <a:latin typeface="+mj-lt"/>
                <a:ea typeface="ＭＳ Ｐゴシック" pitchFamily="50" charset="-128"/>
              </a:rPr>
              <a:t>To resemble God and complete each other</a:t>
            </a:r>
            <a:r>
              <a:rPr lang="en-US" altLang="ja-JP" sz="2400" b="1" dirty="0" smtClean="0">
                <a:latin typeface="ＭＳ Ｐゴシック" pitchFamily="50" charset="-128"/>
                <a:ea typeface="ＭＳ Ｐゴシック" pitchFamily="50" charset="-128"/>
              </a:rPr>
              <a:t/>
            </a:r>
            <a:br>
              <a:rPr lang="en-US" altLang="ja-JP" sz="2400" b="1" dirty="0" smtClean="0">
                <a:latin typeface="ＭＳ Ｐゴシック" pitchFamily="50" charset="-128"/>
                <a:ea typeface="ＭＳ Ｐゴシック" pitchFamily="50" charset="-128"/>
              </a:rPr>
            </a:br>
            <a:r>
              <a:rPr lang="en-US" altLang="ja-JP" sz="2000" dirty="0" smtClean="0">
                <a:latin typeface="+mn-lt"/>
              </a:rPr>
              <a:t>(Half pieces before marriage)</a:t>
            </a:r>
            <a:endParaRPr lang="ja-JP" altLang="en-US" sz="2000" dirty="0">
              <a:latin typeface="+mn-lt"/>
            </a:endParaRPr>
          </a:p>
        </p:txBody>
      </p:sp>
      <p:sp>
        <p:nvSpPr>
          <p:cNvPr id="8" name="正方形/長方形 7"/>
          <p:cNvSpPr/>
          <p:nvPr/>
        </p:nvSpPr>
        <p:spPr>
          <a:xfrm>
            <a:off x="162849" y="3714099"/>
            <a:ext cx="4637134" cy="830997"/>
          </a:xfrm>
          <a:prstGeom prst="rect">
            <a:avLst/>
          </a:prstGeom>
        </p:spPr>
        <p:txBody>
          <a:bodyPr wrap="square">
            <a:spAutoFit/>
          </a:bodyPr>
          <a:lstStyle/>
          <a:p>
            <a:pPr marL="457200" indent="-457200">
              <a:buFont typeface="+mj-lt"/>
              <a:buAutoNum type="arabicPeriod" startAt="2"/>
            </a:pPr>
            <a:r>
              <a:rPr lang="en-US" altLang="ja-JP" sz="2400" b="1" dirty="0" smtClean="0">
                <a:latin typeface="+mj-lt"/>
              </a:rPr>
              <a:t>To complete God and complete the realm of liberation of love</a:t>
            </a:r>
            <a:endParaRPr lang="ja-JP" altLang="en-US" sz="2400" b="1" dirty="0">
              <a:latin typeface="+mj-lt"/>
            </a:endParaRPr>
          </a:p>
        </p:txBody>
      </p:sp>
      <p:sp>
        <p:nvSpPr>
          <p:cNvPr id="9" name="正方形/長方形 8"/>
          <p:cNvSpPr/>
          <p:nvPr/>
        </p:nvSpPr>
        <p:spPr>
          <a:xfrm>
            <a:off x="162849" y="4872521"/>
            <a:ext cx="4501141" cy="830997"/>
          </a:xfrm>
          <a:prstGeom prst="rect">
            <a:avLst/>
          </a:prstGeom>
        </p:spPr>
        <p:txBody>
          <a:bodyPr wrap="square">
            <a:spAutoFit/>
          </a:bodyPr>
          <a:lstStyle/>
          <a:p>
            <a:pPr marL="457200" indent="-457200">
              <a:buFont typeface="+mj-lt"/>
              <a:buAutoNum type="arabicPeriod" startAt="3"/>
            </a:pPr>
            <a:r>
              <a:rPr lang="en-US" altLang="ja-JP" sz="2400" b="1" dirty="0" smtClean="0">
                <a:latin typeface="+mj-lt"/>
              </a:rPr>
              <a:t>To multiply God’s true love, true life, and true lineage</a:t>
            </a:r>
            <a:endParaRPr lang="ja-JP" altLang="en-US" sz="2400" b="1" dirty="0">
              <a:latin typeface="+mj-lt"/>
            </a:endParaRPr>
          </a:p>
        </p:txBody>
      </p:sp>
      <p:cxnSp>
        <p:nvCxnSpPr>
          <p:cNvPr id="17" name="曲線コネクタ 16"/>
          <p:cNvCxnSpPr/>
          <p:nvPr/>
        </p:nvCxnSpPr>
        <p:spPr>
          <a:xfrm rot="2220000">
            <a:off x="6091113" y="4004483"/>
            <a:ext cx="720000" cy="936000"/>
          </a:xfrm>
          <a:prstGeom prst="curvedConnector3">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908622" y="4005064"/>
            <a:ext cx="1039642" cy="1019959"/>
          </a:xfrm>
          <a:prstGeom prst="rect">
            <a:avLst/>
          </a:prstGeom>
          <a:noFill/>
        </p:spPr>
        <p:txBody>
          <a:bodyPr wrap="square" rtlCol="0">
            <a:spAutoFit/>
          </a:bodyPr>
          <a:lstStyle/>
          <a:p>
            <a:pPr algn="ctr">
              <a:lnSpc>
                <a:spcPts val="2400"/>
              </a:lnSpc>
            </a:pPr>
            <a:r>
              <a:rPr lang="en-US" altLang="ja-JP" sz="2400" b="1" dirty="0" smtClean="0">
                <a:latin typeface="+mj-lt"/>
              </a:rPr>
              <a:t>Image </a:t>
            </a:r>
            <a:r>
              <a:rPr kumimoji="1" lang="en-US" altLang="ja-JP" sz="2400" b="1" dirty="0" smtClean="0">
                <a:latin typeface="+mj-lt"/>
              </a:rPr>
              <a:t>of</a:t>
            </a:r>
          </a:p>
          <a:p>
            <a:pPr algn="ctr">
              <a:lnSpc>
                <a:spcPts val="2400"/>
              </a:lnSpc>
            </a:pPr>
            <a:r>
              <a:rPr kumimoji="1" lang="en-US" altLang="ja-JP" sz="2400" b="1" dirty="0" smtClean="0">
                <a:latin typeface="+mj-lt"/>
              </a:rPr>
              <a:t>God</a:t>
            </a:r>
            <a:endParaRPr kumimoji="1" lang="ja-JP" altLang="en-US" sz="2400" b="1" dirty="0">
              <a:latin typeface="+mj-lt"/>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56956" y="2780316"/>
            <a:ext cx="419100" cy="742950"/>
          </a:xfrm>
          <a:prstGeom prst="rect">
            <a:avLst/>
          </a:prstGeom>
        </p:spPr>
      </p:pic>
      <p:sp>
        <p:nvSpPr>
          <p:cNvPr id="18471" name="Text Box 18"/>
          <p:cNvSpPr txBox="1">
            <a:spLocks noChangeArrowheads="1"/>
          </p:cNvSpPr>
          <p:nvPr/>
        </p:nvSpPr>
        <p:spPr bwMode="auto">
          <a:xfrm>
            <a:off x="4587875" y="2827908"/>
            <a:ext cx="587375" cy="523875"/>
          </a:xfrm>
          <a:prstGeom prst="rect">
            <a:avLst/>
          </a:prstGeom>
          <a:no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2800" b="1" dirty="0" smtClean="0"/>
              <a:t>A</a:t>
            </a:r>
            <a:endParaRPr lang="ja-JP" altLang="en-US" sz="2800" b="1" dirty="0"/>
          </a:p>
        </p:txBody>
      </p:sp>
    </p:spTree>
    <p:extLst>
      <p:ext uri="{BB962C8B-B14F-4D97-AF65-F5344CB8AC3E}">
        <p14:creationId xmlns:p14="http://schemas.microsoft.com/office/powerpoint/2010/main" xmlns="" val="346016375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6"/>
          <p:cNvSpPr txBox="1">
            <a:spLocks noChangeArrowheads="1"/>
          </p:cNvSpPr>
          <p:nvPr/>
        </p:nvSpPr>
        <p:spPr bwMode="auto">
          <a:xfrm>
            <a:off x="611560" y="1350963"/>
            <a:ext cx="5386387" cy="563562"/>
          </a:xfrm>
          <a:prstGeom prst="rect">
            <a:avLst/>
          </a:prstGeom>
          <a:ln/>
          <a:extLst/>
        </p:spPr>
        <p:style>
          <a:lnRef idx="1">
            <a:schemeClr val="accent6"/>
          </a:lnRef>
          <a:fillRef idx="2">
            <a:schemeClr val="accent6"/>
          </a:fillRef>
          <a:effectRef idx="1">
            <a:schemeClr val="accent6"/>
          </a:effectRef>
          <a:fontRef idx="minor">
            <a:schemeClr val="dk1"/>
          </a:fontRef>
        </p:style>
        <p:txBody>
          <a:bodyPr lIns="0" tIns="0" rIns="0" bIns="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2800" dirty="0">
                <a:latin typeface="Tahoma" panose="020B0604030504040204" pitchFamily="34" charset="0"/>
                <a:ea typeface="Tahoma" panose="020B0604030504040204" pitchFamily="34" charset="0"/>
                <a:cs typeface="Tahoma" panose="020B0604030504040204" pitchFamily="34" charset="0"/>
              </a:rPr>
              <a:t>1. Children’s love (First Heart)</a:t>
            </a:r>
            <a:endParaRPr lang="ja-JP" altLang="en-US" sz="2800" dirty="0"/>
          </a:p>
        </p:txBody>
      </p:sp>
      <p:sp>
        <p:nvSpPr>
          <p:cNvPr id="7" name="Text Box 30"/>
          <p:cNvSpPr txBox="1">
            <a:spLocks noChangeArrowheads="1"/>
          </p:cNvSpPr>
          <p:nvPr/>
        </p:nvSpPr>
        <p:spPr bwMode="auto">
          <a:xfrm>
            <a:off x="611561" y="2141538"/>
            <a:ext cx="5386386" cy="53022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800" dirty="0" smtClean="0">
                <a:latin typeface="Tahoma" pitchFamily="34" charset="0"/>
              </a:rPr>
              <a:t>2</a:t>
            </a:r>
            <a:r>
              <a:rPr lang="en-US" altLang="ja-JP" sz="2800" dirty="0">
                <a:latin typeface="Tahoma" pitchFamily="34" charset="0"/>
              </a:rPr>
              <a:t>. </a:t>
            </a:r>
            <a:r>
              <a:rPr lang="en-US" altLang="ja-JP" sz="2800" dirty="0" smtClean="0">
                <a:latin typeface="Tahoma" pitchFamily="34" charset="0"/>
              </a:rPr>
              <a:t>Sibling </a:t>
            </a:r>
            <a:r>
              <a:rPr lang="en-US" altLang="ja-JP" sz="2800" dirty="0">
                <a:latin typeface="Tahoma" pitchFamily="34" charset="0"/>
              </a:rPr>
              <a:t>love (Second Heart</a:t>
            </a:r>
            <a:r>
              <a:rPr lang="en-US" altLang="ja-JP" sz="2800" dirty="0" smtClean="0">
                <a:latin typeface="Tahoma" pitchFamily="34" charset="0"/>
              </a:rPr>
              <a:t>)</a:t>
            </a:r>
            <a:endParaRPr lang="ja-JP" altLang="en-US" sz="2800" dirty="0">
              <a:latin typeface="Tahoma" pitchFamily="34" charset="0"/>
            </a:endParaRPr>
          </a:p>
        </p:txBody>
      </p:sp>
      <p:sp>
        <p:nvSpPr>
          <p:cNvPr id="10" name="Text Box 30"/>
          <p:cNvSpPr txBox="1">
            <a:spLocks noChangeArrowheads="1"/>
          </p:cNvSpPr>
          <p:nvPr/>
        </p:nvSpPr>
        <p:spPr bwMode="auto">
          <a:xfrm>
            <a:off x="611561" y="2855913"/>
            <a:ext cx="5386386" cy="544512"/>
          </a:xfrm>
          <a:prstGeom prst="rect">
            <a:avLst/>
          </a:prstGeom>
          <a:ln/>
          <a:extLst/>
        </p:spPr>
        <p:style>
          <a:lnRef idx="1">
            <a:schemeClr val="accent3"/>
          </a:lnRef>
          <a:fillRef idx="2">
            <a:schemeClr val="accent3"/>
          </a:fillRef>
          <a:effectRef idx="1">
            <a:schemeClr val="accent3"/>
          </a:effectRef>
          <a:fontRef idx="minor">
            <a:schemeClr val="dk1"/>
          </a:fontRef>
        </p:style>
        <p:txBody>
          <a:bodyPr lIns="0" tIns="0" rIns="0" bIns="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800" dirty="0" smtClean="0">
                <a:latin typeface="Tahoma" pitchFamily="34" charset="0"/>
              </a:rPr>
              <a:t>3. Conjugal love (Third Heart)</a:t>
            </a:r>
            <a:endParaRPr lang="ja-JP" altLang="en-US" sz="2800" dirty="0">
              <a:latin typeface="Tahoma" pitchFamily="34" charset="0"/>
            </a:endParaRPr>
          </a:p>
        </p:txBody>
      </p:sp>
      <p:sp>
        <p:nvSpPr>
          <p:cNvPr id="11" name="Text Box 30"/>
          <p:cNvSpPr txBox="1">
            <a:spLocks noChangeArrowheads="1"/>
          </p:cNvSpPr>
          <p:nvPr/>
        </p:nvSpPr>
        <p:spPr bwMode="auto">
          <a:xfrm>
            <a:off x="611561" y="3616325"/>
            <a:ext cx="5386386" cy="527050"/>
          </a:xfrm>
          <a:prstGeom prst="rect">
            <a:avLst/>
          </a:prstGeom>
          <a:ln/>
          <a:extLst/>
        </p:spPr>
        <p:style>
          <a:lnRef idx="1">
            <a:schemeClr val="accent1"/>
          </a:lnRef>
          <a:fillRef idx="2">
            <a:schemeClr val="accent1"/>
          </a:fillRef>
          <a:effectRef idx="1">
            <a:schemeClr val="accent1"/>
          </a:effectRef>
          <a:fontRef idx="minor">
            <a:schemeClr val="dk1"/>
          </a:fontRef>
        </p:style>
        <p:txBody>
          <a:bodyPr lIns="108000" tIns="0" rIns="0" bIns="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800" dirty="0" smtClean="0">
                <a:latin typeface="Tahoma" panose="020B0604030504040204" pitchFamily="34" charset="0"/>
                <a:ea typeface="Tahoma" panose="020B0604030504040204" pitchFamily="34" charset="0"/>
                <a:cs typeface="Tahoma" panose="020B0604030504040204" pitchFamily="34" charset="0"/>
              </a:rPr>
              <a:t>4. Parental love (Fourth Heart)</a:t>
            </a:r>
            <a:endParaRPr lang="ja-JP" altLang="en-US" sz="2800" dirty="0">
              <a:latin typeface="Tahoma" panose="020B0604030504040204" pitchFamily="34" charset="0"/>
              <a:cs typeface="Tahoma" panose="020B0604030504040204" pitchFamily="34" charset="0"/>
            </a:endParaRPr>
          </a:p>
        </p:txBody>
      </p:sp>
      <p:cxnSp>
        <p:nvCxnSpPr>
          <p:cNvPr id="23559" name="直線コネクタ 16"/>
          <p:cNvCxnSpPr>
            <a:cxnSpLocks noChangeShapeType="1"/>
          </p:cNvCxnSpPr>
          <p:nvPr/>
        </p:nvCxnSpPr>
        <p:spPr bwMode="auto">
          <a:xfrm flipV="1">
            <a:off x="1133475" y="4543425"/>
            <a:ext cx="7067550" cy="7938"/>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sp>
        <p:nvSpPr>
          <p:cNvPr id="37901" name="右中かっこ 18"/>
          <p:cNvSpPr>
            <a:spLocks/>
          </p:cNvSpPr>
          <p:nvPr/>
        </p:nvSpPr>
        <p:spPr bwMode="auto">
          <a:xfrm>
            <a:off x="6156176" y="1363016"/>
            <a:ext cx="392113" cy="2786064"/>
          </a:xfrm>
          <a:prstGeom prst="rightBrace">
            <a:avLst>
              <a:gd name="adj1" fmla="val 44441"/>
              <a:gd name="adj2" fmla="val 50000"/>
            </a:avLst>
          </a:prstGeom>
          <a:noFill/>
          <a:ln w="381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dirty="0"/>
          </a:p>
        </p:txBody>
      </p:sp>
      <p:sp>
        <p:nvSpPr>
          <p:cNvPr id="37904" name="テキスト ボックス 16"/>
          <p:cNvSpPr txBox="1">
            <a:spLocks noChangeArrowheads="1"/>
          </p:cNvSpPr>
          <p:nvPr/>
        </p:nvSpPr>
        <p:spPr bwMode="auto">
          <a:xfrm>
            <a:off x="683568" y="5225001"/>
            <a:ext cx="1944216" cy="972000"/>
          </a:xfrm>
          <a:prstGeom prst="rect">
            <a:avLst/>
          </a:prstGeom>
          <a:solidFill>
            <a:schemeClr val="accent2">
              <a:lumMod val="20000"/>
              <a:lumOff val="80000"/>
            </a:schemeClr>
          </a:solidFill>
          <a:ln w="19050">
            <a:solidFill>
              <a:srgbClr val="0000FF"/>
            </a:solidFill>
            <a:miter lim="800000"/>
            <a:headEnd/>
            <a:tailEnd/>
          </a:ln>
        </p:spPr>
        <p:txBody>
          <a:bodyPr lIns="0" tIns="0" rIns="0" bIns="0" anchorCtr="1"/>
          <a:lstStyle/>
          <a:p>
            <a:pPr algn="ctr">
              <a:defRPr/>
            </a:pPr>
            <a:r>
              <a:rPr lang="en-US" altLang="ja-JP" sz="2800" dirty="0" smtClean="0"/>
              <a:t>Eldest </a:t>
            </a:r>
            <a:r>
              <a:rPr lang="en-US" altLang="ja-JP" sz="2800" dirty="0"/>
              <a:t>S</a:t>
            </a:r>
            <a:r>
              <a:rPr lang="en-US" altLang="ja-JP" sz="2800" dirty="0" smtClean="0"/>
              <a:t>on’s Right</a:t>
            </a:r>
            <a:endParaRPr lang="ja-JP" altLang="en-US" sz="2800" dirty="0"/>
          </a:p>
        </p:txBody>
      </p:sp>
      <p:sp>
        <p:nvSpPr>
          <p:cNvPr id="37906" name="テキスト ボックス 18"/>
          <p:cNvSpPr txBox="1">
            <a:spLocks noChangeArrowheads="1"/>
          </p:cNvSpPr>
          <p:nvPr/>
        </p:nvSpPr>
        <p:spPr bwMode="auto">
          <a:xfrm>
            <a:off x="3896718" y="5225001"/>
            <a:ext cx="1382638" cy="972000"/>
          </a:xfrm>
          <a:prstGeom prst="rect">
            <a:avLst/>
          </a:prstGeom>
          <a:solidFill>
            <a:srgbClr val="CCFFFF"/>
          </a:solidFill>
          <a:ln w="19050" cmpd="dbl" algn="ctr">
            <a:solidFill>
              <a:schemeClr val="tx2">
                <a:lumMod val="50000"/>
              </a:schemeClr>
            </a:solidFill>
            <a:miter lim="800000"/>
            <a:headEnd/>
            <a:tailEnd/>
          </a:ln>
        </p:spPr>
        <p:txBody>
          <a:bodyPr vert="horz" lIns="0" tIns="0" rIns="0" bIns="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800" dirty="0" smtClean="0"/>
              <a:t>Parents’ Right</a:t>
            </a:r>
            <a:endParaRPr lang="ja-JP" altLang="en-US" sz="2800" dirty="0"/>
          </a:p>
        </p:txBody>
      </p:sp>
      <p:sp>
        <p:nvSpPr>
          <p:cNvPr id="19" name="テキスト ボックス 18"/>
          <p:cNvSpPr txBox="1">
            <a:spLocks noChangeArrowheads="1"/>
          </p:cNvSpPr>
          <p:nvPr/>
        </p:nvSpPr>
        <p:spPr bwMode="auto">
          <a:xfrm>
            <a:off x="6548289" y="5225001"/>
            <a:ext cx="1941512" cy="97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none" lIns="0" tIns="0" rIns="0" bIns="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800" dirty="0" smtClean="0"/>
              <a:t>King’s Right</a:t>
            </a:r>
          </a:p>
          <a:p>
            <a:pPr algn="ctr" eaLnBrk="1" hangingPunct="1"/>
            <a:r>
              <a:rPr lang="en-US" altLang="ja-JP" sz="2400" dirty="0" smtClean="0"/>
              <a:t>(Kingship)</a:t>
            </a:r>
          </a:p>
        </p:txBody>
      </p:sp>
      <p:sp>
        <p:nvSpPr>
          <p:cNvPr id="20" name="下矢印 19"/>
          <p:cNvSpPr>
            <a:spLocks noChangeArrowheads="1"/>
          </p:cNvSpPr>
          <p:nvPr/>
        </p:nvSpPr>
        <p:spPr bwMode="auto">
          <a:xfrm rot="-5400000">
            <a:off x="3082863" y="5074558"/>
            <a:ext cx="358775" cy="1272886"/>
          </a:xfrm>
          <a:prstGeom prst="downArrow">
            <a:avLst>
              <a:gd name="adj1" fmla="val 50000"/>
              <a:gd name="adj2" fmla="val 82606"/>
            </a:avLst>
          </a:prstGeom>
          <a:solidFill>
            <a:schemeClr val="accent1"/>
          </a:solidFill>
          <a:ln w="9525" algn="ctr">
            <a:solidFill>
              <a:schemeClr val="tx1"/>
            </a:solidFill>
            <a:round/>
            <a:headEnd/>
            <a:tailEnd type="triangle" w="med" len="med"/>
          </a:ln>
        </p:spPr>
        <p:txBody>
          <a:bodyPr vert="eaVert"/>
          <a:lstStyle/>
          <a:p>
            <a:endParaRPr lang="ja-JP" altLang="en-US" dirty="0"/>
          </a:p>
        </p:txBody>
      </p:sp>
      <p:sp>
        <p:nvSpPr>
          <p:cNvPr id="22" name="下矢印 21"/>
          <p:cNvSpPr>
            <a:spLocks noChangeArrowheads="1"/>
          </p:cNvSpPr>
          <p:nvPr/>
        </p:nvSpPr>
        <p:spPr bwMode="auto">
          <a:xfrm rot="-5400000">
            <a:off x="5734435" y="5074558"/>
            <a:ext cx="358775" cy="1272886"/>
          </a:xfrm>
          <a:prstGeom prst="downArrow">
            <a:avLst>
              <a:gd name="adj1" fmla="val 50000"/>
              <a:gd name="adj2" fmla="val 82606"/>
            </a:avLst>
          </a:prstGeom>
          <a:solidFill>
            <a:schemeClr val="accent1"/>
          </a:solidFill>
          <a:ln w="9525" algn="ctr">
            <a:solidFill>
              <a:schemeClr val="tx1"/>
            </a:solidFill>
            <a:round/>
            <a:headEnd/>
            <a:tailEnd type="triangle" w="med" len="med"/>
          </a:ln>
        </p:spPr>
        <p:txBody>
          <a:bodyPr vert="eaVert"/>
          <a:lstStyle/>
          <a:p>
            <a:endParaRPr lang="ja-JP" altLang="en-US" dirty="0"/>
          </a:p>
        </p:txBody>
      </p:sp>
      <p:sp>
        <p:nvSpPr>
          <p:cNvPr id="2" name="テキスト ボックス 1"/>
          <p:cNvSpPr txBox="1"/>
          <p:nvPr/>
        </p:nvSpPr>
        <p:spPr>
          <a:xfrm>
            <a:off x="6654949" y="2206983"/>
            <a:ext cx="1728192" cy="1258678"/>
          </a:xfrm>
          <a:prstGeom prst="rect">
            <a:avLst/>
          </a:prstGeom>
          <a:noFill/>
          <a:ln w="28575">
            <a:solidFill>
              <a:schemeClr val="accent3"/>
            </a:solidFill>
          </a:ln>
        </p:spPr>
        <p:txBody>
          <a:bodyPr wrap="square" rtlCol="0" anchor="ctr">
            <a:spAutoFit/>
          </a:bodyPr>
          <a:lstStyle/>
          <a:p>
            <a:pPr>
              <a:lnSpc>
                <a:spcPts val="3000"/>
              </a:lnSpc>
            </a:pPr>
            <a:r>
              <a:rPr kumimoji="1" lang="en-US" altLang="ja-JP" sz="3200" dirty="0" smtClean="0">
                <a:solidFill>
                  <a:srgbClr val="C00000"/>
                </a:solidFill>
                <a:latin typeface="+mn-lt"/>
              </a:rPr>
              <a:t>Three Great Blessings</a:t>
            </a:r>
            <a:endParaRPr kumimoji="1" lang="ja-JP" altLang="en-US" sz="3200" dirty="0">
              <a:solidFill>
                <a:srgbClr val="C00000"/>
              </a:solidFill>
              <a:latin typeface="+mn-lt"/>
            </a:endParaRPr>
          </a:p>
        </p:txBody>
      </p:sp>
      <p:sp>
        <p:nvSpPr>
          <p:cNvPr id="3" name="テキスト ボックス 2"/>
          <p:cNvSpPr txBox="1"/>
          <p:nvPr/>
        </p:nvSpPr>
        <p:spPr>
          <a:xfrm>
            <a:off x="447577" y="194909"/>
            <a:ext cx="8280920" cy="1077218"/>
          </a:xfrm>
          <a:prstGeom prst="rect">
            <a:avLst/>
          </a:prstGeom>
          <a:noFill/>
        </p:spPr>
        <p:txBody>
          <a:bodyPr wrap="square" rtlCol="0">
            <a:spAutoFit/>
          </a:bodyPr>
          <a:lstStyle/>
          <a:p>
            <a:r>
              <a:rPr lang="en-US" altLang="ja-JP" sz="3200" b="1" dirty="0">
                <a:latin typeface="+mj-lt"/>
              </a:rPr>
              <a:t>Relationships among the Four Great Realms of Heart, the Three Blessings, and the Three </a:t>
            </a:r>
            <a:r>
              <a:rPr lang="en-US" altLang="ja-JP" sz="3200" b="1" dirty="0" smtClean="0">
                <a:latin typeface="+mj-lt"/>
              </a:rPr>
              <a:t>Rights</a:t>
            </a:r>
            <a:endParaRPr lang="ja-JP" altLang="en-US" sz="3200" b="1" dirty="0">
              <a:latin typeface="+mj-lt"/>
            </a:endParaRPr>
          </a:p>
        </p:txBody>
      </p:sp>
    </p:spTree>
    <p:extLst>
      <p:ext uri="{BB962C8B-B14F-4D97-AF65-F5344CB8AC3E}">
        <p14:creationId xmlns:p14="http://schemas.microsoft.com/office/powerpoint/2010/main" xmlns="" val="58427234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7901"/>
                                        </p:tgtEl>
                                        <p:attrNameLst>
                                          <p:attrName>style.visibility</p:attrName>
                                        </p:attrNameLst>
                                      </p:cBhvr>
                                      <p:to>
                                        <p:strVal val="visible"/>
                                      </p:to>
                                    </p:set>
                                    <p:animEffect transition="in" filter="blinds(horizontal)">
                                      <p:cBhvr>
                                        <p:cTn id="32" dur="500"/>
                                        <p:tgtEl>
                                          <p:spTgt spid="3790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559"/>
                                        </p:tgtEl>
                                        <p:attrNameLst>
                                          <p:attrName>style.visibility</p:attrName>
                                        </p:attrNameLst>
                                      </p:cBhvr>
                                      <p:to>
                                        <p:strVal val="visible"/>
                                      </p:to>
                                    </p:set>
                                    <p:animEffect transition="in" filter="barn(inVertical)">
                                      <p:cBhvr>
                                        <p:cTn id="40" dur="500"/>
                                        <p:tgtEl>
                                          <p:spTgt spid="2355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7904"/>
                                        </p:tgtEl>
                                        <p:attrNameLst>
                                          <p:attrName>style.visibility</p:attrName>
                                        </p:attrNameLst>
                                      </p:cBhvr>
                                      <p:to>
                                        <p:strVal val="visible"/>
                                      </p:to>
                                    </p:set>
                                    <p:animEffect transition="in" filter="blinds(horizontal)">
                                      <p:cBhvr>
                                        <p:cTn id="45" dur="500"/>
                                        <p:tgtEl>
                                          <p:spTgt spid="3790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childTnLst>
                          </p:cTn>
                        </p:par>
                        <p:par>
                          <p:cTn id="51" fill="hold">
                            <p:stCondLst>
                              <p:cond delay="500"/>
                            </p:stCondLst>
                            <p:childTnLst>
                              <p:par>
                                <p:cTn id="52" presetID="3" presetClass="entr" presetSubtype="10" fill="hold" grpId="0" nodeType="afterEffect">
                                  <p:stCondLst>
                                    <p:cond delay="0"/>
                                  </p:stCondLst>
                                  <p:childTnLst>
                                    <p:set>
                                      <p:cBhvr>
                                        <p:cTn id="53" dur="1" fill="hold">
                                          <p:stCondLst>
                                            <p:cond delay="0"/>
                                          </p:stCondLst>
                                        </p:cTn>
                                        <p:tgtEl>
                                          <p:spTgt spid="37906"/>
                                        </p:tgtEl>
                                        <p:attrNameLst>
                                          <p:attrName>style.visibility</p:attrName>
                                        </p:attrNameLst>
                                      </p:cBhvr>
                                      <p:to>
                                        <p:strVal val="visible"/>
                                      </p:to>
                                    </p:set>
                                    <p:animEffect transition="in" filter="blinds(horizontal)">
                                      <p:cBhvr>
                                        <p:cTn id="54" dur="500"/>
                                        <p:tgtEl>
                                          <p:spTgt spid="3790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linds(horizontal)">
                                      <p:cBhvr>
                                        <p:cTn id="59" dur="500"/>
                                        <p:tgtEl>
                                          <p:spTgt spid="22"/>
                                        </p:tgtEl>
                                      </p:cBhvr>
                                    </p:animEffect>
                                  </p:childTnLst>
                                </p:cTn>
                              </p:par>
                            </p:childTnLst>
                          </p:cTn>
                        </p:par>
                        <p:par>
                          <p:cTn id="60" fill="hold">
                            <p:stCondLst>
                              <p:cond delay="500"/>
                            </p:stCondLst>
                            <p:childTnLst>
                              <p:par>
                                <p:cTn id="61" presetID="3" presetClass="entr" presetSubtype="1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37901" grpId="0" animBg="1"/>
      <p:bldP spid="37904" grpId="0" animBg="1"/>
      <p:bldP spid="37906" grpId="0" animBg="1"/>
      <p:bldP spid="19" grpId="0" animBg="1"/>
      <p:bldP spid="20" grpId="0" animBg="1"/>
      <p:bldP spid="22" grpId="0" animBg="1"/>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正方形/長方形 1"/>
          <p:cNvSpPr>
            <a:spLocks noChangeArrowheads="1"/>
          </p:cNvSpPr>
          <p:nvPr/>
        </p:nvSpPr>
        <p:spPr bwMode="auto">
          <a:xfrm>
            <a:off x="179388" y="11113"/>
            <a:ext cx="8785100" cy="3041923"/>
          </a:xfrm>
          <a:prstGeom prst="rect">
            <a:avLst/>
          </a:prstGeom>
          <a:noFill/>
          <a:ln w="9525">
            <a:noFill/>
            <a:miter lim="800000"/>
            <a:headEnd/>
            <a:tailEnd/>
          </a:ln>
        </p:spPr>
        <p:txBody>
          <a:bodyPr wrap="square">
            <a:spAutoFit/>
          </a:bodyPr>
          <a:lstStyle/>
          <a:p>
            <a:pPr>
              <a:lnSpc>
                <a:spcPts val="3000"/>
              </a:lnSpc>
            </a:pPr>
            <a:r>
              <a:rPr lang="en-US" altLang="ja-JP" sz="2000" b="1" dirty="0" smtClean="0">
                <a:latin typeface="Calibri" pitchFamily="34" charset="0"/>
              </a:rPr>
              <a:t>【Perfection of the Realm of Children’s Heart】</a:t>
            </a:r>
            <a:endParaRPr lang="en-US" altLang="ja-JP" sz="2000" b="1" dirty="0">
              <a:latin typeface="Calibri" pitchFamily="34" charset="0"/>
            </a:endParaRPr>
          </a:p>
          <a:p>
            <a:pPr>
              <a:lnSpc>
                <a:spcPts val="2500"/>
              </a:lnSpc>
            </a:pPr>
            <a:r>
              <a:rPr lang="en-US" altLang="ja-JP" dirty="0" smtClean="0">
                <a:latin typeface="Times New Roman" panose="02020603050405020304" pitchFamily="18" charset="0"/>
                <a:cs typeface="Times New Roman" panose="02020603050405020304" pitchFamily="18" charset="0"/>
              </a:rPr>
              <a:t>“Children’s heart is not anything neither parents nor teachers would teach them. Children themselves learn and acquire it by seeing </a:t>
            </a:r>
            <a:r>
              <a:rPr lang="en-US" altLang="ja-JP" dirty="0">
                <a:latin typeface="Times New Roman" panose="02020603050405020304" pitchFamily="18" charset="0"/>
                <a:cs typeface="Times New Roman" panose="02020603050405020304" pitchFamily="18" charset="0"/>
              </a:rPr>
              <a:t>t</a:t>
            </a:r>
            <a:r>
              <a:rPr lang="en-US" altLang="ja-JP" dirty="0" smtClean="0">
                <a:latin typeface="Times New Roman" panose="02020603050405020304" pitchFamily="18" charset="0"/>
                <a:cs typeface="Times New Roman" panose="02020603050405020304" pitchFamily="18" charset="0"/>
              </a:rPr>
              <a:t>heir parents’ life-long dedication with true love for the sake of children. As they grow and become prudent, their filial love reaches perfection. That is, they come to establish a solid standard of life to offer everything willingly and for ever for the sake of their parents. They will read and realize the heart of their parents before they begin to speak. Such  children will lead a life of following the wishes of their parents. Just seeing their eyes, the children will correctly guess their heart, and achieve true children’s duty in life</a:t>
            </a:r>
            <a:r>
              <a:rPr lang="en-US" altLang="ja-JP" sz="1600" i="1" dirty="0" smtClean="0">
                <a:latin typeface="Times New Roman" panose="02020603050405020304" pitchFamily="18" charset="0"/>
                <a:cs typeface="Times New Roman" panose="02020603050405020304" pitchFamily="18" charset="0"/>
              </a:rPr>
              <a:t>. “</a:t>
            </a:r>
          </a:p>
          <a:p>
            <a:pPr algn="r">
              <a:lnSpc>
                <a:spcPts val="0"/>
              </a:lnSpc>
            </a:pPr>
            <a:r>
              <a:rPr lang="en-US" altLang="ja-JP" sz="1600" i="1" dirty="0" smtClean="0">
                <a:latin typeface="Times New Roman" panose="02020603050405020304" pitchFamily="18" charset="0"/>
                <a:cs typeface="Times New Roman" panose="02020603050405020304" pitchFamily="18" charset="0"/>
              </a:rPr>
              <a:t>(“Faith of Daily Life in the Age after the Coming of Heaven” pp. 83-84)</a:t>
            </a:r>
            <a:endParaRPr lang="en-US" altLang="ja-JP" sz="1600" i="1" dirty="0">
              <a:latin typeface="Calibri" pitchFamily="34" charset="0"/>
            </a:endParaRPr>
          </a:p>
        </p:txBody>
      </p:sp>
      <p:sp>
        <p:nvSpPr>
          <p:cNvPr id="18434" name="正方形/長方形 2"/>
          <p:cNvSpPr>
            <a:spLocks noChangeArrowheads="1"/>
          </p:cNvSpPr>
          <p:nvPr/>
        </p:nvSpPr>
        <p:spPr bwMode="auto">
          <a:xfrm>
            <a:off x="179388" y="3140968"/>
            <a:ext cx="8785100" cy="3734356"/>
          </a:xfrm>
          <a:prstGeom prst="rect">
            <a:avLst/>
          </a:prstGeom>
          <a:noFill/>
          <a:ln w="9525">
            <a:noFill/>
            <a:miter lim="800000"/>
            <a:headEnd/>
            <a:tailEnd/>
          </a:ln>
        </p:spPr>
        <p:txBody>
          <a:bodyPr wrap="square">
            <a:spAutoFit/>
          </a:bodyPr>
          <a:lstStyle/>
          <a:p>
            <a:r>
              <a:rPr lang="en-US" altLang="ja-JP" sz="2000" b="1" dirty="0" smtClean="0">
                <a:latin typeface="Calibri" pitchFamily="34" charset="0"/>
              </a:rPr>
              <a:t>【Perfection of the Realm of Sibling Heart】</a:t>
            </a:r>
            <a:endParaRPr lang="en-US" altLang="ja-JP" sz="2000" b="1" dirty="0">
              <a:latin typeface="Calibri" pitchFamily="34" charset="0"/>
            </a:endParaRPr>
          </a:p>
          <a:p>
            <a:pPr>
              <a:lnSpc>
                <a:spcPts val="2500"/>
              </a:lnSpc>
            </a:pPr>
            <a:r>
              <a:rPr lang="en-US" altLang="ja-JP" dirty="0" smtClean="0">
                <a:latin typeface="Times New Roman" panose="02020603050405020304" pitchFamily="18" charset="0"/>
                <a:cs typeface="Times New Roman" panose="02020603050405020304" pitchFamily="18" charset="0"/>
              </a:rPr>
              <a:t>“Sibling love, too, grows as brothers and sisters live altogether in one family, learning love from their parents’ way of living, and</a:t>
            </a:r>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reaches perfection in </a:t>
            </a:r>
            <a:r>
              <a:rPr lang="en-US" altLang="ja-JP" dirty="0">
                <a:latin typeface="Times New Roman" panose="02020603050405020304" pitchFamily="18" charset="0"/>
                <a:cs typeface="Times New Roman" panose="02020603050405020304" pitchFamily="18" charset="0"/>
              </a:rPr>
              <a:t>the realm of </a:t>
            </a:r>
            <a:r>
              <a:rPr lang="en-US" altLang="ja-JP" dirty="0" smtClean="0">
                <a:latin typeface="Times New Roman" panose="02020603050405020304" pitchFamily="18" charset="0"/>
                <a:cs typeface="Times New Roman" panose="02020603050405020304" pitchFamily="18" charset="0"/>
              </a:rPr>
              <a:t>the heart </a:t>
            </a:r>
            <a:r>
              <a:rPr lang="en-US" altLang="ja-JP" dirty="0">
                <a:latin typeface="Times New Roman" panose="02020603050405020304" pitchFamily="18" charset="0"/>
                <a:cs typeface="Times New Roman" panose="02020603050405020304" pitchFamily="18" charset="0"/>
              </a:rPr>
              <a:t>of true </a:t>
            </a:r>
            <a:r>
              <a:rPr lang="en-US" altLang="ja-JP" dirty="0" smtClean="0">
                <a:latin typeface="Times New Roman" panose="02020603050405020304" pitchFamily="18" charset="0"/>
                <a:cs typeface="Times New Roman" panose="02020603050405020304" pitchFamily="18" charset="0"/>
              </a:rPr>
              <a:t>love. It comes to resemble the realm of parental heart. In human relationships, it has a front and back relationship. The elder is the subject and the younger is the object. It is, however the younger, the object, who respectfully sets the elder up in the subject’s position with an absolute value. This displays the perfection of the beautiful realm of heart, in which the younger brother attends the elder brother as to their father, and trusts and looks to the elder sister as to their mother. The elders take care of the youngers just as parents do their children with loving heart for their sake, and the youngers attend the elders as they do their father and mother. In this way, they practice true love.” </a:t>
            </a:r>
            <a:r>
              <a:rPr lang="en-US" altLang="ja-JP" sz="1600" i="1" dirty="0" smtClean="0">
                <a:latin typeface="Times New Roman" panose="02020603050405020304" pitchFamily="18" charset="0"/>
                <a:cs typeface="Times New Roman" panose="02020603050405020304" pitchFamily="18" charset="0"/>
              </a:rPr>
              <a:t>(ibid. p.84)</a:t>
            </a:r>
            <a:endParaRPr lang="ja-JP" altLang="en-US" sz="1600" i="1" dirty="0">
              <a:latin typeface="Calibri" pitchFamily="34" charset="0"/>
            </a:endParaRPr>
          </a:p>
        </p:txBody>
      </p:sp>
    </p:spTree>
    <p:extLst>
      <p:ext uri="{BB962C8B-B14F-4D97-AF65-F5344CB8AC3E}">
        <p14:creationId xmlns:p14="http://schemas.microsoft.com/office/powerpoint/2010/main" xmlns="" val="93002735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additive="base">
                                        <p:cTn id="7" dur="500" fill="hold"/>
                                        <p:tgtEl>
                                          <p:spTgt spid="18433"/>
                                        </p:tgtEl>
                                        <p:attrNameLst>
                                          <p:attrName>ppt_x</p:attrName>
                                        </p:attrNameLst>
                                      </p:cBhvr>
                                      <p:tavLst>
                                        <p:tav tm="0">
                                          <p:val>
                                            <p:strVal val="1+#ppt_w/2"/>
                                          </p:val>
                                        </p:tav>
                                        <p:tav tm="100000">
                                          <p:val>
                                            <p:strVal val="#ppt_x"/>
                                          </p:val>
                                        </p:tav>
                                      </p:tavLst>
                                    </p:anim>
                                    <p:anim calcmode="lin" valueType="num">
                                      <p:cBhvr additive="base">
                                        <p:cTn id="8" dur="500" fill="hold"/>
                                        <p:tgtEl>
                                          <p:spTgt spid="184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additive="base">
                                        <p:cTn id="13" dur="500" fill="hold"/>
                                        <p:tgtEl>
                                          <p:spTgt spid="18434"/>
                                        </p:tgtEl>
                                        <p:attrNameLst>
                                          <p:attrName>ppt_x</p:attrName>
                                        </p:attrNameLst>
                                      </p:cBhvr>
                                      <p:tavLst>
                                        <p:tav tm="0">
                                          <p:val>
                                            <p:strVal val="1+#ppt_w/2"/>
                                          </p:val>
                                        </p:tav>
                                        <p:tav tm="100000">
                                          <p:val>
                                            <p:strVal val="#ppt_x"/>
                                          </p:val>
                                        </p:tav>
                                      </p:tavLst>
                                    </p:anim>
                                    <p:anim calcmode="lin" valueType="num">
                                      <p:cBhvr additive="base">
                                        <p:cTn id="14"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正方形/長方形 1"/>
          <p:cNvSpPr>
            <a:spLocks noChangeArrowheads="1"/>
          </p:cNvSpPr>
          <p:nvPr/>
        </p:nvSpPr>
        <p:spPr bwMode="auto">
          <a:xfrm>
            <a:off x="179512" y="333375"/>
            <a:ext cx="8785671" cy="3400931"/>
          </a:xfrm>
          <a:prstGeom prst="rect">
            <a:avLst/>
          </a:prstGeom>
          <a:noFill/>
          <a:ln w="9525">
            <a:noFill/>
            <a:miter lim="800000"/>
            <a:headEnd/>
            <a:tailEnd/>
          </a:ln>
        </p:spPr>
        <p:txBody>
          <a:bodyPr wrap="square">
            <a:spAutoFit/>
          </a:bodyPr>
          <a:lstStyle/>
          <a:p>
            <a:pPr>
              <a:lnSpc>
                <a:spcPts val="2700"/>
              </a:lnSpc>
              <a:spcAft>
                <a:spcPts val="600"/>
              </a:spcAft>
            </a:pPr>
            <a:r>
              <a:rPr lang="en-US" altLang="ja-JP" sz="2000" b="1" dirty="0" smtClean="0">
                <a:latin typeface="Calibri" pitchFamily="34" charset="0"/>
              </a:rPr>
              <a:t>【Perfection of the Realm of Conjugal Heart】</a:t>
            </a:r>
            <a:endParaRPr lang="en-US" altLang="ja-JP" sz="2000" b="1" dirty="0">
              <a:latin typeface="Calibri" pitchFamily="34" charset="0"/>
            </a:endParaRPr>
          </a:p>
          <a:p>
            <a:pPr>
              <a:lnSpc>
                <a:spcPts val="2500"/>
              </a:lnSpc>
            </a:pPr>
            <a:r>
              <a:rPr lang="en-US" altLang="ja-JP" sz="2000" dirty="0" smtClean="0">
                <a:latin typeface="Times New Roman" panose="02020603050405020304" pitchFamily="18" charset="0"/>
                <a:cs typeface="Times New Roman" panose="02020603050405020304" pitchFamily="18" charset="0"/>
              </a:rPr>
              <a:t>“How does the realm of conjugal heart reach perfection? A conjugal relationship does not start as an absolute one bound with common blood. A man and a woman who have grown up in different circumstances and situations come and create a new life together. They have made a really revolutionary decision and a determination. However, the husband and wife who are completely united with the bond of true love will have an absolute relationship stronger than bond of blood. In the conjugal relationship are limitless treasures latent forever. Once married centering on Heaven, their relationship becomes absolute and inseparable forever.” </a:t>
            </a:r>
          </a:p>
          <a:p>
            <a:pPr algn="r">
              <a:lnSpc>
                <a:spcPts val="2500"/>
              </a:lnSpc>
            </a:pPr>
            <a:r>
              <a:rPr lang="en-US" altLang="ja-JP" i="1" dirty="0" smtClean="0">
                <a:latin typeface="Times New Roman" panose="02020603050405020304" pitchFamily="18" charset="0"/>
                <a:cs typeface="Times New Roman" panose="02020603050405020304" pitchFamily="18" charset="0"/>
              </a:rPr>
              <a:t>(</a:t>
            </a:r>
            <a:r>
              <a:rPr lang="en-US" altLang="ja-JP" i="1" dirty="0">
                <a:latin typeface="Times New Roman" panose="02020603050405020304" pitchFamily="18" charset="0"/>
                <a:cs typeface="Times New Roman" panose="02020603050405020304" pitchFamily="18" charset="0"/>
              </a:rPr>
              <a:t>ibid. </a:t>
            </a:r>
            <a:r>
              <a:rPr lang="en-US" altLang="ja-JP" i="1" dirty="0" smtClean="0">
                <a:latin typeface="Times New Roman" panose="02020603050405020304" pitchFamily="18" charset="0"/>
                <a:cs typeface="Times New Roman" panose="02020603050405020304" pitchFamily="18" charset="0"/>
              </a:rPr>
              <a:t>p.85)</a:t>
            </a:r>
            <a:r>
              <a:rPr lang="ja-JP" altLang="en-US" i="1" dirty="0" smtClean="0">
                <a:latin typeface="Calibri" pitchFamily="34" charset="0"/>
              </a:rPr>
              <a:t> </a:t>
            </a:r>
            <a:r>
              <a:rPr lang="ja-JP" altLang="en-US" sz="1600" dirty="0">
                <a:latin typeface="Calibri" pitchFamily="34" charset="0"/>
              </a:rPr>
              <a:t>　</a:t>
            </a:r>
            <a:r>
              <a:rPr lang="ja-JP" altLang="en-US" sz="2000" dirty="0">
                <a:latin typeface="Calibri" pitchFamily="34" charset="0"/>
              </a:rPr>
              <a:t>　　　　　　　</a:t>
            </a:r>
          </a:p>
        </p:txBody>
      </p:sp>
      <p:sp>
        <p:nvSpPr>
          <p:cNvPr id="19458" name="正方形/長方形 3"/>
          <p:cNvSpPr>
            <a:spLocks noChangeArrowheads="1"/>
          </p:cNvSpPr>
          <p:nvPr/>
        </p:nvSpPr>
        <p:spPr bwMode="auto">
          <a:xfrm>
            <a:off x="179512" y="3860800"/>
            <a:ext cx="8785671" cy="2080057"/>
          </a:xfrm>
          <a:prstGeom prst="rect">
            <a:avLst/>
          </a:prstGeom>
          <a:noFill/>
          <a:ln w="9525">
            <a:noFill/>
            <a:miter lim="800000"/>
            <a:headEnd/>
            <a:tailEnd/>
          </a:ln>
        </p:spPr>
        <p:txBody>
          <a:bodyPr wrap="square">
            <a:spAutoFit/>
          </a:bodyPr>
          <a:lstStyle/>
          <a:p>
            <a:pPr>
              <a:spcAft>
                <a:spcPts val="600"/>
              </a:spcAft>
            </a:pPr>
            <a:r>
              <a:rPr lang="en-US" altLang="ja-JP" sz="2000" b="1" dirty="0" smtClean="0">
                <a:latin typeface="Calibri" pitchFamily="34" charset="0"/>
              </a:rPr>
              <a:t>【Perfection of the Realm of Parental Heart】</a:t>
            </a:r>
            <a:endParaRPr lang="en-US" altLang="ja-JP" sz="2000" b="1" dirty="0">
              <a:latin typeface="Calibri" pitchFamily="34" charset="0"/>
            </a:endParaRPr>
          </a:p>
          <a:p>
            <a:pPr>
              <a:lnSpc>
                <a:spcPts val="2500"/>
              </a:lnSpc>
            </a:pPr>
            <a:r>
              <a:rPr lang="en-US" altLang="ja-JP" sz="2000" dirty="0" smtClean="0">
                <a:latin typeface="Times New Roman" panose="02020603050405020304" pitchFamily="18" charset="0"/>
                <a:cs typeface="Times New Roman" panose="02020603050405020304" pitchFamily="18" charset="0"/>
              </a:rPr>
              <a:t>“The position of the parents is established at the moment their first baby is born. As I told you, God created man as His object of joy. Likewise, the husband and wife give birth to sons and daughters and bring them up, so that they may feel eternal joy like God</a:t>
            </a:r>
            <a:r>
              <a:rPr lang="en-US" altLang="ja-JP" sz="2000" dirty="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does. This is a designed process of God’s act of creation.” </a:t>
            </a:r>
          </a:p>
          <a:p>
            <a:pPr algn="r">
              <a:lnSpc>
                <a:spcPts val="2500"/>
              </a:lnSpc>
            </a:pPr>
            <a:r>
              <a:rPr lang="en-US" altLang="ja-JP" sz="2000" dirty="0" smtClean="0">
                <a:latin typeface="Times New Roman" panose="02020603050405020304" pitchFamily="18" charset="0"/>
                <a:cs typeface="Times New Roman" panose="02020603050405020304" pitchFamily="18" charset="0"/>
              </a:rPr>
              <a:t> </a:t>
            </a:r>
            <a:r>
              <a:rPr lang="en-US" altLang="ja-JP" i="1" dirty="0" smtClean="0">
                <a:latin typeface="Times New Roman" panose="02020603050405020304" pitchFamily="18" charset="0"/>
                <a:cs typeface="Times New Roman" panose="02020603050405020304" pitchFamily="18" charset="0"/>
              </a:rPr>
              <a:t>(</a:t>
            </a:r>
            <a:r>
              <a:rPr lang="en-US" altLang="ja-JP" i="1" dirty="0">
                <a:latin typeface="Times New Roman" panose="02020603050405020304" pitchFamily="18" charset="0"/>
                <a:cs typeface="Times New Roman" panose="02020603050405020304" pitchFamily="18" charset="0"/>
              </a:rPr>
              <a:t>ibid. </a:t>
            </a:r>
            <a:r>
              <a:rPr lang="en-US" altLang="ja-JP" i="1" dirty="0" smtClean="0">
                <a:latin typeface="Times New Roman" panose="02020603050405020304" pitchFamily="18" charset="0"/>
                <a:cs typeface="Times New Roman" panose="02020603050405020304" pitchFamily="18" charset="0"/>
              </a:rPr>
              <a:t>p.87)</a:t>
            </a:r>
            <a:r>
              <a:rPr lang="ja-JP" altLang="en-US" i="1" dirty="0" smtClean="0">
                <a:latin typeface="Calibri" pitchFamily="34" charset="0"/>
              </a:rPr>
              <a:t> </a:t>
            </a:r>
            <a:r>
              <a:rPr lang="ja-JP" altLang="en-US" dirty="0">
                <a:latin typeface="Calibri" pitchFamily="34" charset="0"/>
              </a:rPr>
              <a:t>　　</a:t>
            </a:r>
          </a:p>
        </p:txBody>
      </p:sp>
    </p:spTree>
    <p:extLst>
      <p:ext uri="{BB962C8B-B14F-4D97-AF65-F5344CB8AC3E}">
        <p14:creationId xmlns:p14="http://schemas.microsoft.com/office/powerpoint/2010/main" xmlns="" val="51583622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500" fill="hold"/>
                                        <p:tgtEl>
                                          <p:spTgt spid="19457"/>
                                        </p:tgtEl>
                                        <p:attrNameLst>
                                          <p:attrName>ppt_x</p:attrName>
                                        </p:attrNameLst>
                                      </p:cBhvr>
                                      <p:tavLst>
                                        <p:tav tm="0">
                                          <p:val>
                                            <p:strVal val="1+#ppt_w/2"/>
                                          </p:val>
                                        </p:tav>
                                        <p:tav tm="100000">
                                          <p:val>
                                            <p:strVal val="#ppt_x"/>
                                          </p:val>
                                        </p:tav>
                                      </p:tavLst>
                                    </p:anim>
                                    <p:anim calcmode="lin" valueType="num">
                                      <p:cBhvr additive="base">
                                        <p:cTn id="8" dur="500" fill="hold"/>
                                        <p:tgtEl>
                                          <p:spTgt spid="194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additive="base">
                                        <p:cTn id="13" dur="500" fill="hold"/>
                                        <p:tgtEl>
                                          <p:spTgt spid="19458"/>
                                        </p:tgtEl>
                                        <p:attrNameLst>
                                          <p:attrName>ppt_x</p:attrName>
                                        </p:attrNameLst>
                                      </p:cBhvr>
                                      <p:tavLst>
                                        <p:tav tm="0">
                                          <p:val>
                                            <p:strVal val="1+#ppt_w/2"/>
                                          </p:val>
                                        </p:tav>
                                        <p:tav tm="100000">
                                          <p:val>
                                            <p:strVal val="#ppt_x"/>
                                          </p:val>
                                        </p:tav>
                                      </p:tavLst>
                                    </p:anim>
                                    <p:anim calcmode="lin" valueType="num">
                                      <p:cBhvr additive="base">
                                        <p:cTn id="14"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49358"/>
            <a:ext cx="4251558"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ja-JP" sz="4000" b="1" dirty="0"/>
              <a:t>W</a:t>
            </a:r>
            <a:r>
              <a:rPr lang="en-US" altLang="ja-JP" sz="4000" b="1" dirty="0" smtClean="0"/>
              <a:t>hat </a:t>
            </a:r>
            <a:r>
              <a:rPr lang="en-US" altLang="ja-JP" sz="4000" b="1" dirty="0"/>
              <a:t>is true love</a:t>
            </a:r>
            <a:r>
              <a:rPr lang="en-US" altLang="ja-JP" sz="4000" b="1" dirty="0" smtClean="0"/>
              <a:t>?</a:t>
            </a:r>
            <a:endParaRPr kumimoji="1" lang="ja-JP" altLang="en-US" sz="4400" b="1" dirty="0"/>
          </a:p>
        </p:txBody>
      </p:sp>
      <p:sp>
        <p:nvSpPr>
          <p:cNvPr id="3" name="テキスト ボックス 2"/>
          <p:cNvSpPr txBox="1"/>
          <p:nvPr/>
        </p:nvSpPr>
        <p:spPr>
          <a:xfrm>
            <a:off x="395536" y="1097563"/>
            <a:ext cx="8280920" cy="1815882"/>
          </a:xfrm>
          <a:prstGeom prst="rect">
            <a:avLst/>
          </a:prstGeom>
          <a:noFill/>
        </p:spPr>
        <p:txBody>
          <a:bodyPr wrap="square" rtlCol="0">
            <a:spAutoFit/>
          </a:bodyPr>
          <a:lstStyle/>
          <a:p>
            <a:r>
              <a:rPr lang="en-US" altLang="ja-JP" sz="2800" dirty="0" smtClean="0">
                <a:latin typeface="Times New Roman" panose="02020603050405020304" pitchFamily="18" charset="0"/>
                <a:cs typeface="Times New Roman" panose="02020603050405020304" pitchFamily="18" charset="0"/>
              </a:rPr>
              <a:t>Th</a:t>
            </a:r>
            <a:r>
              <a:rPr lang="en-US" altLang="ja-JP" sz="2800" dirty="0">
                <a:latin typeface="Times New Roman" panose="02020603050405020304" pitchFamily="18" charset="0"/>
                <a:cs typeface="Times New Roman" panose="02020603050405020304" pitchFamily="18" charset="0"/>
              </a:rPr>
              <a:t>e</a:t>
            </a:r>
            <a:r>
              <a:rPr lang="en-US" altLang="ja-JP" sz="2800" dirty="0" smtClean="0">
                <a:latin typeface="Times New Roman" panose="02020603050405020304" pitchFamily="18" charset="0"/>
                <a:cs typeface="Times New Roman" panose="02020603050405020304" pitchFamily="18" charset="0"/>
              </a:rPr>
              <a:t> </a:t>
            </a:r>
            <a:r>
              <a:rPr lang="en-US" altLang="ja-JP" sz="2800" dirty="0">
                <a:latin typeface="Times New Roman" panose="02020603050405020304" pitchFamily="18" charset="0"/>
                <a:cs typeface="Times New Roman" panose="02020603050405020304" pitchFamily="18" charset="0"/>
              </a:rPr>
              <a:t>essence </a:t>
            </a:r>
            <a:r>
              <a:rPr lang="en-US" altLang="ja-JP" sz="2800" dirty="0" smtClean="0">
                <a:latin typeface="Times New Roman" panose="02020603050405020304" pitchFamily="18" charset="0"/>
                <a:cs typeface="Times New Roman" panose="02020603050405020304" pitchFamily="18" charset="0"/>
              </a:rPr>
              <a:t>of true love is </a:t>
            </a:r>
            <a:r>
              <a:rPr lang="en-US" altLang="ja-JP" sz="2800" dirty="0">
                <a:latin typeface="Times New Roman" panose="02020603050405020304" pitchFamily="18" charset="0"/>
                <a:cs typeface="Times New Roman" panose="02020603050405020304" pitchFamily="18" charset="0"/>
              </a:rPr>
              <a:t>to give, to live for the sake of others and for the sake of the whole. True love gives,</a:t>
            </a:r>
          </a:p>
          <a:p>
            <a:r>
              <a:rPr lang="en-US" altLang="ja-JP" sz="2800" dirty="0">
                <a:latin typeface="Times New Roman" panose="02020603050405020304" pitchFamily="18" charset="0"/>
                <a:cs typeface="Times New Roman" panose="02020603050405020304" pitchFamily="18" charset="0"/>
              </a:rPr>
              <a:t>forgets that it has given, and continues to give without ceasing. True love gives joyfully</a:t>
            </a:r>
            <a:r>
              <a:rPr lang="en-US" altLang="ja-JP" sz="2800" dirty="0" smtClean="0">
                <a:latin typeface="Times New Roman" panose="02020603050405020304" pitchFamily="18" charset="0"/>
                <a:cs typeface="Times New Roman" panose="02020603050405020304" pitchFamily="18" charset="0"/>
              </a:rPr>
              <a:t>.</a:t>
            </a:r>
            <a:endParaRPr kumimoji="1" lang="ja-JP" altLang="en-US" sz="2800" dirty="0"/>
          </a:p>
        </p:txBody>
      </p:sp>
      <p:sp>
        <p:nvSpPr>
          <p:cNvPr id="4" name="テキスト ボックス 3"/>
          <p:cNvSpPr txBox="1"/>
          <p:nvPr/>
        </p:nvSpPr>
        <p:spPr>
          <a:xfrm>
            <a:off x="395536" y="3212976"/>
            <a:ext cx="8280920"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ja-JP" sz="2800" dirty="0">
                <a:latin typeface="Times New Roman" panose="02020603050405020304" pitchFamily="18" charset="0"/>
                <a:cs typeface="Times New Roman" panose="02020603050405020304" pitchFamily="18" charset="0"/>
              </a:rPr>
              <a:t>The main attributes of God’s true love are that it is absolute, unique, unchanging and </a:t>
            </a:r>
            <a:r>
              <a:rPr lang="en-US" altLang="ja-JP" sz="2800" dirty="0" smtClean="0">
                <a:latin typeface="Times New Roman" panose="02020603050405020304" pitchFamily="18" charset="0"/>
                <a:cs typeface="Times New Roman" panose="02020603050405020304" pitchFamily="18" charset="0"/>
              </a:rPr>
              <a:t>eternal. So, </a:t>
            </a:r>
            <a:r>
              <a:rPr lang="en-US" altLang="ja-JP" sz="2800" dirty="0">
                <a:latin typeface="Times New Roman" panose="02020603050405020304" pitchFamily="18" charset="0"/>
                <a:cs typeface="Times New Roman" panose="02020603050405020304" pitchFamily="18" charset="0"/>
              </a:rPr>
              <a:t>whoever practices </a:t>
            </a:r>
            <a:r>
              <a:rPr lang="en-US" altLang="ja-JP" sz="2800" dirty="0" smtClean="0">
                <a:latin typeface="Times New Roman" panose="02020603050405020304" pitchFamily="18" charset="0"/>
                <a:cs typeface="Times New Roman" panose="02020603050405020304" pitchFamily="18" charset="0"/>
              </a:rPr>
              <a:t>true love </a:t>
            </a:r>
            <a:r>
              <a:rPr lang="en-US" altLang="ja-JP" sz="2800" dirty="0">
                <a:latin typeface="Times New Roman" panose="02020603050405020304" pitchFamily="18" charset="0"/>
                <a:cs typeface="Times New Roman" panose="02020603050405020304" pitchFamily="18" charset="0"/>
              </a:rPr>
              <a:t>will live with God, share His happiness, and enjoy the right to participate as an equal in His work. Therefore, </a:t>
            </a:r>
            <a:r>
              <a:rPr lang="en-US" altLang="ja-JP" sz="2800" dirty="0">
                <a:solidFill>
                  <a:srgbClr val="FF0000"/>
                </a:solidFill>
                <a:latin typeface="Times New Roman" panose="02020603050405020304" pitchFamily="18" charset="0"/>
                <a:cs typeface="Times New Roman" panose="02020603050405020304" pitchFamily="18" charset="0"/>
              </a:rPr>
              <a:t>a </a:t>
            </a:r>
            <a:r>
              <a:rPr lang="en-US" altLang="ja-JP" sz="2800" dirty="0" smtClean="0">
                <a:solidFill>
                  <a:srgbClr val="FF0000"/>
                </a:solidFill>
                <a:latin typeface="Times New Roman" panose="02020603050405020304" pitchFamily="18" charset="0"/>
                <a:cs typeface="Times New Roman" panose="02020603050405020304" pitchFamily="18" charset="0"/>
              </a:rPr>
              <a:t>life led </a:t>
            </a:r>
            <a:r>
              <a:rPr lang="en-US" altLang="ja-JP" sz="2800" dirty="0">
                <a:solidFill>
                  <a:srgbClr val="FF0000"/>
                </a:solidFill>
                <a:latin typeface="Times New Roman" panose="02020603050405020304" pitchFamily="18" charset="0"/>
                <a:cs typeface="Times New Roman" panose="02020603050405020304" pitchFamily="18" charset="0"/>
              </a:rPr>
              <a:t>for the sake of others, </a:t>
            </a:r>
            <a:r>
              <a:rPr lang="en-US" altLang="ja-JP" sz="2800" dirty="0" smtClean="0">
                <a:solidFill>
                  <a:srgbClr val="FF0000"/>
                </a:solidFill>
                <a:latin typeface="Times New Roman" panose="02020603050405020304" pitchFamily="18" charset="0"/>
                <a:cs typeface="Times New Roman" panose="02020603050405020304" pitchFamily="18" charset="0"/>
              </a:rPr>
              <a:t>or a </a:t>
            </a:r>
            <a:r>
              <a:rPr lang="en-US" altLang="ja-JP" sz="2800" dirty="0">
                <a:solidFill>
                  <a:srgbClr val="FF0000"/>
                </a:solidFill>
                <a:latin typeface="Times New Roman" panose="02020603050405020304" pitchFamily="18" charset="0"/>
                <a:cs typeface="Times New Roman" panose="02020603050405020304" pitchFamily="18" charset="0"/>
              </a:rPr>
              <a:t>life of true </a:t>
            </a:r>
            <a:r>
              <a:rPr lang="en-US" altLang="ja-JP" sz="2800" dirty="0" smtClean="0">
                <a:solidFill>
                  <a:srgbClr val="FF0000"/>
                </a:solidFill>
                <a:latin typeface="Times New Roman" panose="02020603050405020304" pitchFamily="18" charset="0"/>
                <a:cs typeface="Times New Roman" panose="02020603050405020304" pitchFamily="18" charset="0"/>
              </a:rPr>
              <a:t>love in other words</a:t>
            </a:r>
            <a:r>
              <a:rPr lang="en-US" altLang="ja-JP" sz="2800" dirty="0" smtClean="0">
                <a:latin typeface="Times New Roman" panose="02020603050405020304" pitchFamily="18" charset="0"/>
                <a:cs typeface="Times New Roman" panose="02020603050405020304" pitchFamily="18" charset="0"/>
              </a:rPr>
              <a:t>, </a:t>
            </a:r>
            <a:r>
              <a:rPr lang="en-US" altLang="ja-JP" sz="2800" dirty="0">
                <a:latin typeface="Times New Roman" panose="02020603050405020304" pitchFamily="18" charset="0"/>
                <a:cs typeface="Times New Roman" panose="02020603050405020304" pitchFamily="18" charset="0"/>
              </a:rPr>
              <a:t>is the absolute precondition for entering the </a:t>
            </a:r>
            <a:r>
              <a:rPr lang="en-US" altLang="ja-JP" sz="2800" dirty="0" smtClean="0">
                <a:latin typeface="Times New Roman" panose="02020603050405020304" pitchFamily="18" charset="0"/>
                <a:cs typeface="Times New Roman" panose="02020603050405020304" pitchFamily="18" charset="0"/>
              </a:rPr>
              <a:t>Kingdom </a:t>
            </a:r>
            <a:r>
              <a:rPr lang="en-US" altLang="ja-JP" sz="2800" dirty="0">
                <a:latin typeface="Times New Roman" panose="02020603050405020304" pitchFamily="18" charset="0"/>
                <a:cs typeface="Times New Roman" panose="02020603050405020304" pitchFamily="18" charset="0"/>
              </a:rPr>
              <a:t>of </a:t>
            </a:r>
            <a:r>
              <a:rPr lang="en-US" altLang="ja-JP" sz="2800" dirty="0" smtClean="0">
                <a:latin typeface="Times New Roman" panose="02020603050405020304" pitchFamily="18" charset="0"/>
                <a:cs typeface="Times New Roman" panose="02020603050405020304" pitchFamily="18" charset="0"/>
              </a:rPr>
              <a:t>Heaven.</a:t>
            </a:r>
            <a:endParaRPr kumimoji="1" lang="ja-JP" altLang="en-US" sz="2800" dirty="0"/>
          </a:p>
        </p:txBody>
      </p:sp>
      <p:sp>
        <p:nvSpPr>
          <p:cNvPr id="5" name="正方形/長方形 4"/>
          <p:cNvSpPr/>
          <p:nvPr/>
        </p:nvSpPr>
        <p:spPr>
          <a:xfrm>
            <a:off x="5148064" y="416572"/>
            <a:ext cx="2727926" cy="461665"/>
          </a:xfrm>
          <a:prstGeom prst="rect">
            <a:avLst/>
          </a:prstGeom>
        </p:spPr>
        <p:txBody>
          <a:bodyPr wrap="none">
            <a:spAutoFit/>
          </a:bodyPr>
          <a:lstStyle/>
          <a:p>
            <a:r>
              <a:rPr lang="en-US" altLang="ja-JP" sz="2400" dirty="0" smtClean="0">
                <a:latin typeface="+mj-lt"/>
              </a:rPr>
              <a:t>“Peace</a:t>
            </a:r>
            <a:r>
              <a:rPr lang="ja-JP" altLang="en-US" sz="2400" dirty="0" smtClean="0">
                <a:latin typeface="+mj-lt"/>
              </a:rPr>
              <a:t> </a:t>
            </a:r>
            <a:r>
              <a:rPr lang="en-US" altLang="ja-JP" sz="2400" dirty="0" smtClean="0">
                <a:latin typeface="+mj-lt"/>
              </a:rPr>
              <a:t>Message</a:t>
            </a:r>
            <a:r>
              <a:rPr lang="ja-JP" altLang="en-US" sz="2400" dirty="0" smtClean="0">
                <a:latin typeface="+mj-lt"/>
              </a:rPr>
              <a:t> </a:t>
            </a:r>
            <a:r>
              <a:rPr lang="en-US" altLang="ja-JP" sz="2400" dirty="0" smtClean="0">
                <a:latin typeface="+mj-lt"/>
              </a:rPr>
              <a:t>10”</a:t>
            </a:r>
            <a:endParaRPr lang="ja-JP" altLang="en-US" sz="2400" dirty="0">
              <a:latin typeface="+mj-lt"/>
            </a:endParaRPr>
          </a:p>
        </p:txBody>
      </p:sp>
    </p:spTree>
    <p:extLst>
      <p:ext uri="{BB962C8B-B14F-4D97-AF65-F5344CB8AC3E}">
        <p14:creationId xmlns:p14="http://schemas.microsoft.com/office/powerpoint/2010/main" xmlns="" val="1061127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4536</TotalTime>
  <Words>2937</Words>
  <Application>Microsoft Office PowerPoint</Application>
  <PresentationFormat>On-screen Show (4:3)</PresentationFormat>
  <Paragraphs>172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​​テーマ</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yuki</dc:creator>
  <cp:lastModifiedBy>Microsoft</cp:lastModifiedBy>
  <cp:revision>432</cp:revision>
  <cp:lastPrinted>2017-03-31T04:41:22Z</cp:lastPrinted>
  <dcterms:created xsi:type="dcterms:W3CDTF">2011-08-12T08:50:15Z</dcterms:created>
  <dcterms:modified xsi:type="dcterms:W3CDTF">2017-04-02T06:56:54Z</dcterms:modified>
</cp:coreProperties>
</file>