
<file path=[Content_Types].xml><?xml version="1.0" encoding="utf-8"?>
<Types xmlns="http://schemas.openxmlformats.org/package/2006/content-types">
  <Override PartName="/ppt/slideLayouts/slideLayout8.xml" ContentType="application/vnd.openxmlformats-officedocument.presentationml.slideLayout+xml"/>
  <Override PartName="/ppt/slides/slide68.xml" ContentType="application/vnd.openxmlformats-officedocument.presentationml.slide+xml"/>
  <Override PartName="/ppt/notesSlides/notesSlide22.xml" ContentType="application/vnd.openxmlformats-officedocument.presentationml.notesSlide+xml"/>
  <Override PartName="/ppt/notesSlides/notesSlide31.xml" ContentType="application/vnd.openxmlformats-officedocument.presentationml.notesSlide+xml"/>
  <Override PartName="/ppt/slides/slide22.xml" ContentType="application/vnd.openxmlformats-officedocument.presentationml.slide+xml"/>
  <Override PartName="/ppt/slides/slide28.xml" ContentType="application/vnd.openxmlformats-officedocument.presentationml.slide+xml"/>
  <Override PartName="/ppt/slides/slide66.xml" ContentType="application/vnd.openxmlformats-officedocument.presentationml.slide+xml"/>
  <Override PartName="/ppt/notesSlides/notesSlide11.xml" ContentType="application/vnd.openxmlformats-officedocument.presentationml.notesSlide+xml"/>
  <Override PartName="/docProps/app.xml" ContentType="application/vnd.openxmlformats-officedocument.extended-properties+xml"/>
  <Override PartName="/ppt/slides/slide30.xml" ContentType="application/vnd.openxmlformats-officedocument.presentationml.slide+xml"/>
  <Override PartName="/ppt/notesSlides/notesSlide9.xml" ContentType="application/vnd.openxmlformats-officedocument.presentationml.notesSlide+xml"/>
  <Override PartName="/ppt/slides/slide36.xml" ContentType="application/vnd.openxmlformats-officedocument.presentationml.slide+xml"/>
  <Override PartName="/ppt/slides/slide11.xml" ContentType="application/vnd.openxmlformats-officedocument.presentationml.slide+xml"/>
  <Override PartName="/ppt/slides/slide18.xml" ContentType="application/vnd.openxmlformats-officedocument.presentationml.slide+xml"/>
  <Override PartName="/ppt/slides/slide47.xml" ContentType="application/vnd.openxmlformats-officedocument.presentationml.slide+xml"/>
  <Override PartName="/ppt/notesSlides/notesSlide32.xml" ContentType="application/vnd.openxmlformats-officedocument.presentationml.notesSlide+xml"/>
  <Override PartName="/ppt/notesSlides/notesSlide16.xml" ContentType="application/vnd.openxmlformats-officedocument.presentationml.notesSlide+xml"/>
  <Override PartName="/ppt/notesSlides/notesSlide61.xml" ContentType="application/vnd.openxmlformats-officedocument.presentationml.notesSlide+xml"/>
  <Override PartName="/ppt/notesSlides/notesSlide52.xml" ContentType="application/vnd.openxmlformats-officedocument.presentationml.notesSlide+xml"/>
  <Override PartName="/ppt/slideLayouts/slideLayout3.xml" ContentType="application/vnd.openxmlformats-officedocument.presentationml.slideLayout+xml"/>
  <Override PartName="/ppt/slides/slide21.xml" ContentType="application/vnd.openxmlformats-officedocument.presentationml.slide+xml"/>
  <Override PartName="/ppt/notesSlides/notesSlide56.xml" ContentType="application/vnd.openxmlformats-officedocument.presentationml.notesSlide+xml"/>
  <Override PartName="/ppt/slides/slide23.xml" ContentType="application/vnd.openxmlformats-officedocument.presentationml.slide+xml"/>
  <Override PartName="/ppt/slideLayouts/slideLayout9.xml" ContentType="application/vnd.openxmlformats-officedocument.presentationml.slideLayout+xml"/>
  <Override PartName="/ppt/slides/slide52.xml" ContentType="application/vnd.openxmlformats-officedocument.presentationml.slide+xml"/>
  <Override PartName="/ppt/slides/slide1.xml" ContentType="application/vnd.openxmlformats-officedocument.presentationml.slide+xml"/>
  <Override PartName="/ppt/slides/slide51.xml" ContentType="application/vnd.openxmlformats-officedocument.presentationml.slide+xml"/>
  <Override PartName="/ppt/slides/slide7.xml" ContentType="application/vnd.openxmlformats-officedocument.presentationml.slide+xml"/>
  <Override PartName="/ppt/slides/slide62.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viewProps.xml" ContentType="application/vnd.openxmlformats-officedocument.presentationml.viewProps+xml"/>
  <Override PartName="/ppt/tableStyles.xml" ContentType="application/vnd.openxmlformats-officedocument.presentationml.tableStyles+xml"/>
  <Override PartName="/ppt/notesSlides/notesSlide15.xml" ContentType="application/vnd.openxmlformats-officedocument.presentationml.notesSlide+xml"/>
  <Override PartName="/ppt/notesSlides/notesSlide4.xml" ContentType="application/vnd.openxmlformats-officedocument.presentationml.notesSlide+xml"/>
  <Override PartName="/ppt/notesSlides/notesSlide41.xml" ContentType="application/vnd.openxmlformats-officedocument.presentationml.notesSlide+xml"/>
  <Override PartName="/ppt/notesSlides/notesSlide66.xml" ContentType="application/vnd.openxmlformats-officedocument.presentationml.notesSlide+xml"/>
  <Override PartName="/ppt/notesSlides/notesSlide71.xml" ContentType="application/vnd.openxmlformats-officedocument.presentationml.notesSlide+xml"/>
  <Override PartName="/ppt/slides/slide13.xml" ContentType="application/vnd.openxmlformats-officedocument.presentationml.slide+xml"/>
  <Override PartName="/ppt/notesSlides/notesSlide23.xml" ContentType="application/vnd.openxmlformats-officedocument.presentationml.notesSlide+xml"/>
  <Override PartName="/ppt/notesSlides/notesSlide17.xml" ContentType="application/vnd.openxmlformats-officedocument.presentationml.notesSlide+xml"/>
  <Override PartName="/ppt/notesSlides/notesSlide42.xml" ContentType="application/vnd.openxmlformats-officedocument.presentationml.notesSlide+xml"/>
  <Override PartName="/ppt/notesSlides/notesSlide35.xml" ContentType="application/vnd.openxmlformats-officedocument.presentationml.notesSlide+xml"/>
  <Override PartName="/ppt/notesSlides/notesSlide6.xml" ContentType="application/vnd.openxmlformats-officedocument.presentationml.notesSlide+xml"/>
  <Override PartName="/ppt/slides/slide20.xml" ContentType="application/vnd.openxmlformats-officedocument.presentationml.slide+xml"/>
  <Override PartName="/ppt/slides/slide17.xml" ContentType="application/vnd.openxmlformats-officedocument.presentationml.slide+xml"/>
  <Override PartName="/ppt/notesSlides/notesSlide51.xml" ContentType="application/vnd.openxmlformats-officedocument.presentationml.notesSlide+xml"/>
  <Override PartName="/ppt/notesSlides/notesSlide57.xml" ContentType="application/vnd.openxmlformats-officedocument.presentationml.notesSlide+xml"/>
  <Override PartName="/ppt/slideLayouts/slideLayout4.xml" ContentType="application/vnd.openxmlformats-officedocument.presentationml.slideLayout+xml"/>
  <Override PartName="/ppt/notesSlides/notesSlide13.xml" ContentType="application/vnd.openxmlformats-officedocument.presentationml.notesSlide+xml"/>
  <Override PartName="/ppt/slideLayouts/slideLayout2.xml" ContentType="application/vnd.openxmlformats-officedocument.presentationml.slideLayout+xml"/>
  <Override PartName="/ppt/slides/slide78.xml" ContentType="application/vnd.openxmlformats-officedocument.presentationml.slide+xml"/>
  <Override PartName="/ppt/notesSlides/notesSlide1.xml" ContentType="application/vnd.openxmlformats-officedocument.presentationml.notesSlide+xml"/>
  <Override PartName="/ppt/slides/slide61.xml" ContentType="application/vnd.openxmlformats-officedocument.presentationml.slide+xml"/>
  <Override PartName="/ppt/slides/slide43.xml" ContentType="application/vnd.openxmlformats-officedocument.presentationml.slide+xml"/>
  <Override PartName="/ppt/slideLayouts/slideLayout6.xml" ContentType="application/vnd.openxmlformats-officedocument.presentationml.slideLayout+xml"/>
  <Override PartName="/ppt/slides/slide37.xml" ContentType="application/vnd.openxmlformats-officedocument.presentationml.slide+xml"/>
  <Override PartName="/ppt/notesSlides/notesSlide43.xml" ContentType="application/vnd.openxmlformats-officedocument.presentationml.notesSlide+xml"/>
  <Override PartName="/ppt/slides/slide10.xml" ContentType="application/vnd.openxmlformats-officedocument.presentationml.slide+xml"/>
  <Override PartName="/ppt/notesSlides/notesSlide45.xml" ContentType="application/vnd.openxmlformats-officedocument.presentationml.notesSlide+xml"/>
  <Override PartName="/ppt/slides/slide33.xml" ContentType="application/vnd.openxmlformats-officedocument.presentationml.slide+xml"/>
  <Override PartName="/ppt/notesSlides/notesSlide48.xml" ContentType="application/vnd.openxmlformats-officedocument.presentationml.notesSlide+xml"/>
  <Override PartName="/ppt/presProps.xml" ContentType="application/vnd.openxmlformats-officedocument.presentationml.presProps+xml"/>
  <Override PartName="/ppt/notesSlides/notesSlide18.xml" ContentType="application/vnd.openxmlformats-officedocument.presentationml.notesSlide+xml"/>
  <Default Extension="png" ContentType="image/png"/>
  <Override PartName="/ppt/slides/slide27.xml" ContentType="application/vnd.openxmlformats-officedocument.presentationml.slide+xml"/>
  <Override PartName="/docProps/core.xml" ContentType="application/vnd.openxmlformats-package.core-properties+xml"/>
  <Override PartName="/ppt/slides/slide56.xml" ContentType="application/vnd.openxmlformats-officedocument.presentationml.slide+xml"/>
  <Override PartName="/ppt/slides/slide31.xml" ContentType="application/vnd.openxmlformats-officedocument.presentationml.slide+xml"/>
  <Default Extension="bin" ContentType="application/vnd.openxmlformats-officedocument.presentationml.printerSettings"/>
  <Override PartName="/ppt/notesSlides/notesSlide10.xml" ContentType="application/vnd.openxmlformats-officedocument.presentationml.notesSlide+xml"/>
  <Override PartName="/ppt/notesSlides/notesSlide39.xml" ContentType="application/vnd.openxmlformats-officedocument.presentationml.notesSlide+xml"/>
  <Override PartName="/ppt/notesSlides/notesSlide62.xml" ContentType="application/vnd.openxmlformats-officedocument.presentationml.notesSlide+xml"/>
  <Override PartName="/ppt/slides/slide53.xml" ContentType="application/vnd.openxmlformats-officedocument.presentationml.slide+xml"/>
  <Override PartName="/ppt/slides/slide76.xml" ContentType="application/vnd.openxmlformats-officedocument.presentationml.slide+xml"/>
  <Override PartName="/ppt/notesSlides/notesSlide24.xml" ContentType="application/vnd.openxmlformats-officedocument.presentationml.notesSlide+xml"/>
  <Override PartName="/ppt/notesSlides/notesSlide47.xml" ContentType="application/vnd.openxmlformats-officedocument.presentationml.notesSlide+xml"/>
  <Override PartName="/ppt/notesSlides/notesSlide55.xml" ContentType="application/vnd.openxmlformats-officedocument.presentationml.notesSlide+xml"/>
  <Override PartName="/ppt/slides/slide55.xml" ContentType="application/vnd.openxmlformats-officedocument.presentationml.slide+xml"/>
  <Override PartName="/ppt/slides/slide67.xml" ContentType="application/vnd.openxmlformats-officedocument.presentationml.slide+xml"/>
  <Override PartName="/ppt/slides/slide12.xml" ContentType="application/vnd.openxmlformats-officedocument.presentationml.slide+xml"/>
  <Override PartName="/ppt/slides/slide19.xml" ContentType="application/vnd.openxmlformats-officedocument.presentationml.slide+xml"/>
  <Override PartName="/ppt/slides/slide41.xml" ContentType="application/vnd.openxmlformats-officedocument.presentationml.slide+xml"/>
  <Override PartName="/ppt/slides/slide46.xml" ContentType="application/vnd.openxmlformats-officedocument.presentationml.slide+xml"/>
  <Override PartName="/ppt/notesSlides/notesSlide2.xml" ContentType="application/vnd.openxmlformats-officedocument.presentationml.notesSlide+xml"/>
  <Override PartName="/ppt/notesSlides/notesSlide53.xml" ContentType="application/vnd.openxmlformats-officedocument.presentationml.notesSlide+xml"/>
  <Override PartName="/ppt/notesSlides/notesSlide14.xml" ContentType="application/vnd.openxmlformats-officedocument.presentationml.notesSlide+xml"/>
  <Override PartName="/ppt/notesSlides/notesSlide58.xml" ContentType="application/vnd.openxmlformats-officedocument.presentationml.notesSlide+xml"/>
  <Override PartName="/ppt/notesSlides/notesSlide28.xml" ContentType="application/vnd.openxmlformats-officedocument.presentationml.notesSlide+xml"/>
  <Override PartName="/ppt/theme/theme2.xml" ContentType="application/vnd.openxmlformats-officedocument.theme+xml"/>
  <Override PartName="/ppt/notesSlides/notesSlide27.xml" ContentType="application/vnd.openxmlformats-officedocument.presentationml.notesSlide+xml"/>
  <Override PartName="/ppt/slides/slide2.xml" ContentType="application/vnd.openxmlformats-officedocument.presentationml.slide+xml"/>
  <Override PartName="/ppt/slides/slide80.xml" ContentType="application/vnd.openxmlformats-officedocument.presentationml.slide+xml"/>
  <Override PartName="/ppt/slides/slide69.xml" ContentType="application/vnd.openxmlformats-officedocument.presentationml.slide+xml"/>
  <Override PartName="/ppt/notesSlides/notesSlide25.xml" ContentType="application/vnd.openxmlformats-officedocument.presentationml.notesSlide+xml"/>
  <Override PartName="/ppt/slides/slide35.xml" ContentType="application/vnd.openxmlformats-officedocument.presentationml.slide+xml"/>
  <Override PartName="/ppt/notesSlides/notesSlide69.xml" ContentType="application/vnd.openxmlformats-officedocument.presentationml.notesSlide+xml"/>
  <Override PartName="/ppt/slides/slide42.xml" ContentType="application/vnd.openxmlformats-officedocument.presentationml.slide+xml"/>
  <Override PartName="/ppt/notesSlides/notesSlide40.xml" ContentType="application/vnd.openxmlformats-officedocument.presentationml.notesSlide+xml"/>
  <Override PartName="/ppt/notesSlides/notesSlide65.xml" ContentType="application/vnd.openxmlformats-officedocument.presentationml.notesSlide+xml"/>
  <Override PartName="/ppt/slides/slide45.xml" ContentType="application/vnd.openxmlformats-officedocument.presentationml.slide+xml"/>
  <Override PartName="/ppt/notesSlides/notesSlide34.xml" ContentType="application/vnd.openxmlformats-officedocument.presentationml.notesSlide+xml"/>
  <Override PartName="/ppt/notesSlides/notesSlide38.xml" ContentType="application/vnd.openxmlformats-officedocument.presentationml.notesSlide+xml"/>
  <Override PartName="/ppt/notesSlides/notesSlide21.xml" ContentType="application/vnd.openxmlformats-officedocument.presentationml.notesSlide+xml"/>
  <Override PartName="/ppt/slideLayouts/slideLayout5.xml" ContentType="application/vnd.openxmlformats-officedocument.presentationml.slideLayout+xml"/>
  <Override PartName="/ppt/slideLayouts/slideLayout10.xml" ContentType="application/vnd.openxmlformats-officedocument.presentationml.slideLayout+xml"/>
  <Override PartName="/ppt/slides/slide50.xml" ContentType="application/vnd.openxmlformats-officedocument.presentationml.slide+xml"/>
  <Override PartName="/ppt/slides/slide54.xml" ContentType="application/vnd.openxmlformats-officedocument.presentationml.slide+xml"/>
  <Override PartName="/ppt/slides/slide57.xml" ContentType="application/vnd.openxmlformats-officedocument.presentationml.slide+xml"/>
  <Override PartName="/ppt/notesSlides/notesSlide3.xml" ContentType="application/vnd.openxmlformats-officedocument.presentationml.notesSlide+xml"/>
  <Override PartName="/ppt/notesSlides/notesSlide29.xml" ContentType="application/vnd.openxmlformats-officedocument.presentationml.notesSlide+xml"/>
  <Override PartName="/ppt/notesSlides/notesSlide36.xml" ContentType="application/vnd.openxmlformats-officedocument.presentationml.notesSlide+xml"/>
  <Override PartName="/ppt/slides/slide58.xml" ContentType="application/vnd.openxmlformats-officedocument.presentationml.slide+xml"/>
  <Default Extension="xml" ContentType="application/xml"/>
  <Override PartName="/ppt/slides/slide26.xml" ContentType="application/vnd.openxmlformats-officedocument.presentationml.slide+xml"/>
  <Override PartName="/ppt/slideMasters/slideMaster1.xml" ContentType="application/vnd.openxmlformats-officedocument.presentationml.slideMaster+xml"/>
  <Override PartName="/ppt/notesSlides/notesSlide7.xml" ContentType="application/vnd.openxmlformats-officedocument.presentationml.notesSlide+xml"/>
  <Override PartName="/ppt/notesSlides/notesSlide63.xml" ContentType="application/vnd.openxmlformats-officedocument.presentationml.notesSlide+xml"/>
  <Override PartName="/ppt/slides/slide25.xml" ContentType="application/vnd.openxmlformats-officedocument.presentationml.slide+xml"/>
  <Override PartName="/ppt/notesSlides/notesSlide19.xml" ContentType="application/vnd.openxmlformats-officedocument.presentationml.notesSlide+xml"/>
  <Override PartName="/ppt/slides/slide63.xml" ContentType="application/vnd.openxmlformats-officedocument.presentationml.slide+xml"/>
  <Override PartName="/ppt/slides/slide14.xml" ContentType="application/vnd.openxmlformats-officedocument.presentationml.slide+xml"/>
  <Override PartName="/ppt/slides/slide40.xml" ContentType="application/vnd.openxmlformats-officedocument.presentationml.slide+xml"/>
  <Override PartName="/ppt/notesSlides/notesSlide50.xml" ContentType="application/vnd.openxmlformats-officedocument.presentationml.notesSlide+xml"/>
  <Override PartName="/ppt/slides/slide34.xml" ContentType="application/vnd.openxmlformats-officedocument.presentationml.slide+xml"/>
  <Override PartName="/ppt/notesSlides/notesSlide26.xml" ContentType="application/vnd.openxmlformats-officedocument.presentationml.notesSlide+xml"/>
  <Override PartName="/ppt/slides/slide44.xml" ContentType="application/vnd.openxmlformats-officedocument.presentationml.slide+xml"/>
  <Override PartName="/ppt/notesSlides/notesSlide12.xml" ContentType="application/vnd.openxmlformats-officedocument.presentationml.notesSlide+xml"/>
  <Override PartName="/ppt/notesSlides/notesSlide37.xml" ContentType="application/vnd.openxmlformats-officedocument.presentationml.notesSlide+xml"/>
  <Override PartName="/ppt/notesSlides/notesSlide44.xml" ContentType="application/vnd.openxmlformats-officedocument.presentationml.notesSlide+xml"/>
  <Override PartName="/ppt/notesSlides/notesSlide5.xml" ContentType="application/vnd.openxmlformats-officedocument.presentationml.notesSlide+xml"/>
  <Override PartName="/ppt/slides/slide49.xml" ContentType="application/vnd.openxmlformats-officedocument.presentationml.slide+xml"/>
  <Override PartName="/ppt/notesSlides/notesSlide60.xml" ContentType="application/vnd.openxmlformats-officedocument.presentationml.notesSlide+xml"/>
  <Override PartName="/ppt/slideLayouts/slideLayout1.xml" ContentType="application/vnd.openxmlformats-officedocument.presentationml.slideLayout+xml"/>
  <Override PartName="/ppt/slides/slide70.xml" ContentType="application/vnd.openxmlformats-officedocument.presentationml.slide+xml"/>
  <Override PartName="/ppt/slides/slide48.xml" ContentType="application/vnd.openxmlformats-officedocument.presentationml.slide+xml"/>
  <Override PartName="/ppt/theme/theme1.xml" ContentType="application/vnd.openxmlformats-officedocument.theme+xml"/>
  <Override PartName="/ppt/presentation.xml" ContentType="application/vnd.openxmlformats-officedocument.presentationml.template.main+xml"/>
  <Override PartName="/ppt/notesSlides/notesSlide59.xml" ContentType="application/vnd.openxmlformats-officedocument.presentationml.notesSlide+xml"/>
  <Override PartName="/ppt/slides/slide77.xml" ContentType="application/vnd.openxmlformats-officedocument.presentationml.slide+xml"/>
  <Override PartName="/ppt/slides/slide5.xml" ContentType="application/vnd.openxmlformats-officedocument.presentationml.slide+xml"/>
  <Override PartName="/ppt/slideLayouts/slideLayout7.xml" ContentType="application/vnd.openxmlformats-officedocument.presentationml.slideLayout+xml"/>
  <Override PartName="/ppt/slides/slide59.xml" ContentType="application/vnd.openxmlformats-officedocument.presentationml.slide+xml"/>
  <Override PartName="/ppt/slides/slide79.xml" ContentType="application/vnd.openxmlformats-officedocument.presentationml.slide+xml"/>
  <Default Extension="jpeg" ContentType="image/jpeg"/>
  <Override PartName="/ppt/slides/slide64.xml" ContentType="application/vnd.openxmlformats-officedocument.presentationml.slide+xml"/>
  <Override PartName="/ppt/notesSlides/notesSlide33.xml" ContentType="application/vnd.openxmlformats-officedocument.presentationml.notesSlide+xml"/>
  <Override PartName="/ppt/notesSlides/notesSlide46.xml" ContentType="application/vnd.openxmlformats-officedocument.presentationml.notesSlide+xml"/>
  <Override PartName="/ppt/slides/slide3.xml" ContentType="application/vnd.openxmlformats-officedocument.presentationml.slide+xml"/>
  <Override PartName="/ppt/slides/slide4.xml" ContentType="application/vnd.openxmlformats-officedocument.presentationml.slide+xml"/>
  <Override PartName="/ppt/notesSlides/notesSlide67.xml" ContentType="application/vnd.openxmlformats-officedocument.presentationml.notesSlide+xml"/>
  <Override PartName="/ppt/slideLayouts/slideLayout11.xml" ContentType="application/vnd.openxmlformats-officedocument.presentationml.slideLayout+xml"/>
  <Override PartName="/ppt/notesSlides/notesSlide8.xml" ContentType="application/vnd.openxmlformats-officedocument.presentationml.notesSlide+xml"/>
  <Override PartName="/ppt/notesSlides/notesSlide54.xml" ContentType="application/vnd.openxmlformats-officedocument.presentationml.notesSlide+xml"/>
  <Override PartName="/ppt/notesSlides/notesSlide72.xml" ContentType="application/vnd.openxmlformats-officedocument.presentationml.notesSlide+xml"/>
  <Override PartName="/ppt/slides/slide72.xml" ContentType="application/vnd.openxmlformats-officedocument.presentationml.slide+xml"/>
  <Override PartName="/ppt/slides/slide74.xml" ContentType="application/vnd.openxmlformats-officedocument.presentationml.slide+xml"/>
  <Override PartName="/ppt/slideLayouts/slideLayout13.xml" ContentType="application/vnd.openxmlformats-officedocument.presentationml.slideLayout+xml"/>
  <Override PartName="/ppt/slides/slide75.xml" ContentType="application/vnd.openxmlformats-officedocument.presentationml.slide+xml"/>
  <Override PartName="/ppt/slides/slide8.xml" ContentType="application/vnd.openxmlformats-officedocument.presentationml.slide+xml"/>
  <Override PartName="/ppt/notesSlides/notesSlide64.xml" ContentType="application/vnd.openxmlformats-officedocument.presentationml.notesSlide+xml"/>
  <Override PartName="/ppt/slides/slide15.xml" ContentType="application/vnd.openxmlformats-officedocument.presentationml.slide+xml"/>
  <Override PartName="/ppt/notesSlides/notesSlide70.xml" ContentType="application/vnd.openxmlformats-officedocument.presentationml.notesSlide+xml"/>
  <Override PartName="/ppt/notesSlides/notesSlide49.xml" ContentType="application/vnd.openxmlformats-officedocument.presentationml.notesSlide+xml"/>
  <Override PartName="/ppt/notesSlides/notesSlide68.xml" ContentType="application/vnd.openxmlformats-officedocument.presentationml.notesSlide+xml"/>
  <Default Extension="rels" ContentType="application/vnd.openxmlformats-package.relationships+xml"/>
  <Override PartName="/ppt/slides/slide9.xml" ContentType="application/vnd.openxmlformats-officedocument.presentationml.slide+xml"/>
  <Override PartName="/ppt/slides/slide60.xml" ContentType="application/vnd.openxmlformats-officedocument.presentationml.slide+xml"/>
  <Override PartName="/ppt/slides/slide24.xml" ContentType="application/vnd.openxmlformats-officedocument.presentationml.slide+xml"/>
  <Override PartName="/ppt/slides/slide39.xml" ContentType="application/vnd.openxmlformats-officedocument.presentationml.slide+xml"/>
  <Override PartName="/ppt/slides/slide73.xml" ContentType="application/vnd.openxmlformats-officedocument.presentationml.slide+xml"/>
  <Override PartName="/ppt/slides/slide32.xml" ContentType="application/vnd.openxmlformats-officedocument.presentationml.slide+xml"/>
  <Override PartName="/ppt/notesSlides/notesSlide30.xml" ContentType="application/vnd.openxmlformats-officedocument.presentationml.notesSlide+xml"/>
  <Override PartName="/ppt/slides/slide71.xml" ContentType="application/vnd.openxmlformats-officedocument.presentationml.slide+xml"/>
  <Override PartName="/ppt/slides/slide6.xml" ContentType="application/vnd.openxmlformats-officedocument.presentationml.slide+xml"/>
  <Override PartName="/ppt/slides/slide16.xml" ContentType="application/vnd.openxmlformats-officedocument.presentationml.slide+xml"/>
  <Override PartName="/ppt/slides/slide38.xml" ContentType="application/vnd.openxmlformats-officedocument.presentationml.slide+xml"/>
  <Override PartName="/ppt/slideLayouts/slideLayout12.xml" ContentType="application/vnd.openxmlformats-officedocument.presentationml.slideLayout+xml"/>
  <Override PartName="/ppt/notesSlides/notesSlide20.xml" ContentType="application/vnd.openxmlformats-officedocument.presentationml.notesSlide+xml"/>
  <Override PartName="/ppt/slides/slide29.xml" ContentType="application/vnd.openxmlformats-officedocument.presentationml.slide+xml"/>
</Types>
</file>

<file path=_rels/.rels><?xml version="1.0" encoding="UTF-8" standalone="yes"?>
<Relationships xmlns="http://schemas.openxmlformats.org/package/2006/relationships"><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51" r:id="rId1"/>
  </p:sldMasterIdLst>
  <p:notesMasterIdLst>
    <p:notesMasterId r:id="rId82"/>
  </p:notesMasterIdLst>
  <p:sldIdLst>
    <p:sldId id="292" r:id="rId2"/>
    <p:sldId id="256" r:id="rId3"/>
    <p:sldId id="326" r:id="rId4"/>
    <p:sldId id="338" r:id="rId5"/>
    <p:sldId id="327" r:id="rId6"/>
    <p:sldId id="342" r:id="rId7"/>
    <p:sldId id="322" r:id="rId8"/>
    <p:sldId id="371" r:id="rId9"/>
    <p:sldId id="368" r:id="rId10"/>
    <p:sldId id="301" r:id="rId11"/>
    <p:sldId id="304" r:id="rId12"/>
    <p:sldId id="285" r:id="rId13"/>
    <p:sldId id="271" r:id="rId14"/>
    <p:sldId id="272" r:id="rId15"/>
    <p:sldId id="323" r:id="rId16"/>
    <p:sldId id="273" r:id="rId17"/>
    <p:sldId id="372" r:id="rId18"/>
    <p:sldId id="328" r:id="rId19"/>
    <p:sldId id="324" r:id="rId20"/>
    <p:sldId id="369" r:id="rId21"/>
    <p:sldId id="329" r:id="rId22"/>
    <p:sldId id="330" r:id="rId23"/>
    <p:sldId id="331" r:id="rId24"/>
    <p:sldId id="332" r:id="rId25"/>
    <p:sldId id="274" r:id="rId26"/>
    <p:sldId id="333" r:id="rId27"/>
    <p:sldId id="275" r:id="rId28"/>
    <p:sldId id="325" r:id="rId29"/>
    <p:sldId id="336" r:id="rId30"/>
    <p:sldId id="343" r:id="rId31"/>
    <p:sldId id="296" r:id="rId32"/>
    <p:sldId id="277" r:id="rId33"/>
    <p:sldId id="334" r:id="rId34"/>
    <p:sldId id="335" r:id="rId35"/>
    <p:sldId id="376" r:id="rId36"/>
    <p:sldId id="291" r:id="rId37"/>
    <p:sldId id="279" r:id="rId38"/>
    <p:sldId id="365" r:id="rId39"/>
    <p:sldId id="370" r:id="rId40"/>
    <p:sldId id="297" r:id="rId41"/>
    <p:sldId id="339" r:id="rId42"/>
    <p:sldId id="366" r:id="rId43"/>
    <p:sldId id="287" r:id="rId44"/>
    <p:sldId id="288" r:id="rId45"/>
    <p:sldId id="298" r:id="rId46"/>
    <p:sldId id="362" r:id="rId47"/>
    <p:sldId id="281" r:id="rId48"/>
    <p:sldId id="282" r:id="rId49"/>
    <p:sldId id="363" r:id="rId50"/>
    <p:sldId id="337" r:id="rId51"/>
    <p:sldId id="375" r:id="rId52"/>
    <p:sldId id="374" r:id="rId53"/>
    <p:sldId id="344" r:id="rId54"/>
    <p:sldId id="284" r:id="rId55"/>
    <p:sldId id="340" r:id="rId56"/>
    <p:sldId id="361" r:id="rId57"/>
    <p:sldId id="345" r:id="rId58"/>
    <p:sldId id="347" r:id="rId59"/>
    <p:sldId id="348" r:id="rId60"/>
    <p:sldId id="349" r:id="rId61"/>
    <p:sldId id="350" r:id="rId62"/>
    <p:sldId id="351" r:id="rId63"/>
    <p:sldId id="352" r:id="rId64"/>
    <p:sldId id="353" r:id="rId65"/>
    <p:sldId id="354" r:id="rId66"/>
    <p:sldId id="355" r:id="rId67"/>
    <p:sldId id="356" r:id="rId68"/>
    <p:sldId id="364" r:id="rId69"/>
    <p:sldId id="378" r:id="rId70"/>
    <p:sldId id="373" r:id="rId71"/>
    <p:sldId id="379" r:id="rId72"/>
    <p:sldId id="341" r:id="rId73"/>
    <p:sldId id="357" r:id="rId74"/>
    <p:sldId id="358" r:id="rId75"/>
    <p:sldId id="359" r:id="rId76"/>
    <p:sldId id="360" r:id="rId77"/>
    <p:sldId id="303" r:id="rId78"/>
    <p:sldId id="311" r:id="rId79"/>
    <p:sldId id="280" r:id="rId80"/>
    <p:sldId id="377" r:id="rId81"/>
  </p:sldIdLst>
  <p:sldSz cx="9144000" cy="6858000" type="screen4x3"/>
  <p:notesSz cx="6858000" cy="9144000"/>
  <p:defaultTextStyle>
    <a:defPPr>
      <a:defRPr lang="en-GB"/>
    </a:defPPr>
    <a:lvl1pPr algn="l" rtl="0" fontAlgn="base">
      <a:spcBef>
        <a:spcPct val="0"/>
      </a:spcBef>
      <a:spcAft>
        <a:spcPct val="0"/>
      </a:spcAft>
      <a:defRPr i="1" kern="1200">
        <a:solidFill>
          <a:schemeClr val="tx1"/>
        </a:solidFill>
        <a:latin typeface="Garamond" pitchFamily="-128" charset="0"/>
        <a:ea typeface="+mn-ea"/>
        <a:cs typeface="+mn-cs"/>
      </a:defRPr>
    </a:lvl1pPr>
    <a:lvl2pPr marL="457200" algn="l" rtl="0" fontAlgn="base">
      <a:spcBef>
        <a:spcPct val="0"/>
      </a:spcBef>
      <a:spcAft>
        <a:spcPct val="0"/>
      </a:spcAft>
      <a:defRPr i="1" kern="1200">
        <a:solidFill>
          <a:schemeClr val="tx1"/>
        </a:solidFill>
        <a:latin typeface="Garamond" pitchFamily="-128" charset="0"/>
        <a:ea typeface="+mn-ea"/>
        <a:cs typeface="+mn-cs"/>
      </a:defRPr>
    </a:lvl2pPr>
    <a:lvl3pPr marL="914400" algn="l" rtl="0" fontAlgn="base">
      <a:spcBef>
        <a:spcPct val="0"/>
      </a:spcBef>
      <a:spcAft>
        <a:spcPct val="0"/>
      </a:spcAft>
      <a:defRPr i="1" kern="1200">
        <a:solidFill>
          <a:schemeClr val="tx1"/>
        </a:solidFill>
        <a:latin typeface="Garamond" pitchFamily="-128" charset="0"/>
        <a:ea typeface="+mn-ea"/>
        <a:cs typeface="+mn-cs"/>
      </a:defRPr>
    </a:lvl3pPr>
    <a:lvl4pPr marL="1371600" algn="l" rtl="0" fontAlgn="base">
      <a:spcBef>
        <a:spcPct val="0"/>
      </a:spcBef>
      <a:spcAft>
        <a:spcPct val="0"/>
      </a:spcAft>
      <a:defRPr i="1" kern="1200">
        <a:solidFill>
          <a:schemeClr val="tx1"/>
        </a:solidFill>
        <a:latin typeface="Garamond" pitchFamily="-128" charset="0"/>
        <a:ea typeface="+mn-ea"/>
        <a:cs typeface="+mn-cs"/>
      </a:defRPr>
    </a:lvl4pPr>
    <a:lvl5pPr marL="1828800" algn="l" rtl="0" fontAlgn="base">
      <a:spcBef>
        <a:spcPct val="0"/>
      </a:spcBef>
      <a:spcAft>
        <a:spcPct val="0"/>
      </a:spcAft>
      <a:defRPr i="1" kern="1200">
        <a:solidFill>
          <a:schemeClr val="tx1"/>
        </a:solidFill>
        <a:latin typeface="Garamond" pitchFamily="-128" charset="0"/>
        <a:ea typeface="+mn-ea"/>
        <a:cs typeface="+mn-cs"/>
      </a:defRPr>
    </a:lvl5pPr>
    <a:lvl6pPr marL="2286000" algn="l" defTabSz="457200" rtl="0" eaLnBrk="1" latinLnBrk="0" hangingPunct="1">
      <a:defRPr i="1" kern="1200">
        <a:solidFill>
          <a:schemeClr val="tx1"/>
        </a:solidFill>
        <a:latin typeface="Garamond" pitchFamily="-128" charset="0"/>
        <a:ea typeface="+mn-ea"/>
        <a:cs typeface="+mn-cs"/>
      </a:defRPr>
    </a:lvl6pPr>
    <a:lvl7pPr marL="2743200" algn="l" defTabSz="457200" rtl="0" eaLnBrk="1" latinLnBrk="0" hangingPunct="1">
      <a:defRPr i="1" kern="1200">
        <a:solidFill>
          <a:schemeClr val="tx1"/>
        </a:solidFill>
        <a:latin typeface="Garamond" pitchFamily="-128" charset="0"/>
        <a:ea typeface="+mn-ea"/>
        <a:cs typeface="+mn-cs"/>
      </a:defRPr>
    </a:lvl7pPr>
    <a:lvl8pPr marL="3200400" algn="l" defTabSz="457200" rtl="0" eaLnBrk="1" latinLnBrk="0" hangingPunct="1">
      <a:defRPr i="1" kern="1200">
        <a:solidFill>
          <a:schemeClr val="tx1"/>
        </a:solidFill>
        <a:latin typeface="Garamond" pitchFamily="-128" charset="0"/>
        <a:ea typeface="+mn-ea"/>
        <a:cs typeface="+mn-cs"/>
      </a:defRPr>
    </a:lvl8pPr>
    <a:lvl9pPr marL="3657600" algn="l" defTabSz="457200" rtl="0" eaLnBrk="1" latinLnBrk="0" hangingPunct="1">
      <a:defRPr i="1" kern="1200">
        <a:solidFill>
          <a:schemeClr val="tx1"/>
        </a:solidFill>
        <a:latin typeface="Garamond" pitchFamily="-12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showPr showNarration="1">
    <p:present/>
    <p:sldRg st="1" end="74"/>
    <p:penClr>
      <a:schemeClr val="tx1"/>
    </p:penClr>
  </p:showPr>
  <p:clrMru>
    <a:srgbClr val="3475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p:restoredLeft sz="15620"/>
    <p:restoredTop sz="79301" autoAdjust="0"/>
  </p:normalViewPr>
  <p:slideViewPr>
    <p:cSldViewPr>
      <p:cViewPr varScale="1">
        <p:scale>
          <a:sx n="60" d="100"/>
          <a:sy n="60" d="100"/>
        </p:scale>
        <p:origin x="-872" y="-10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8704"/>
    </p:cViewPr>
  </p:sorterViewPr>
  <p:gridSpacing cx="73736200" cy="73736200"/>
</p:viewPr>
</file>

<file path=ppt/_rels/presentation.xml.rels><?xml version="1.0" encoding="UTF-8" standalone="yes"?>
<Relationships xmlns="http://schemas.openxmlformats.org/package/2006/relationships"><Relationship Id="rId64" Type="http://schemas.openxmlformats.org/officeDocument/2006/relationships/slide" Target="slides/slide63.xml"/><Relationship Id="rId60" Type="http://schemas.openxmlformats.org/officeDocument/2006/relationships/slide" Target="slides/slide59.xml"/><Relationship Id="rId39" Type="http://schemas.openxmlformats.org/officeDocument/2006/relationships/slide" Target="slides/slide38.xml"/><Relationship Id="rId70" Type="http://schemas.openxmlformats.org/officeDocument/2006/relationships/slide" Target="slides/slide69.xml"/><Relationship Id="rId7" Type="http://schemas.openxmlformats.org/officeDocument/2006/relationships/slide" Target="slides/slide6.xml"/><Relationship Id="rId43" Type="http://schemas.openxmlformats.org/officeDocument/2006/relationships/slide" Target="slides/slide42.xml"/><Relationship Id="rId74" Type="http://schemas.openxmlformats.org/officeDocument/2006/relationships/slide" Target="slides/slide73.xml"/><Relationship Id="rId25" Type="http://schemas.openxmlformats.org/officeDocument/2006/relationships/slide" Target="slides/slide24.xml"/><Relationship Id="rId10" Type="http://schemas.openxmlformats.org/officeDocument/2006/relationships/slide" Target="slides/slide9.xml"/><Relationship Id="rId50" Type="http://schemas.openxmlformats.org/officeDocument/2006/relationships/slide" Target="slides/slide49.xml"/><Relationship Id="rId77" Type="http://schemas.openxmlformats.org/officeDocument/2006/relationships/slide" Target="slides/slide76.xml"/><Relationship Id="rId63" Type="http://schemas.openxmlformats.org/officeDocument/2006/relationships/slide" Target="slides/slide62.xml"/><Relationship Id="rId17" Type="http://schemas.openxmlformats.org/officeDocument/2006/relationships/slide" Target="slides/slide16.xml"/><Relationship Id="rId85" Type="http://schemas.openxmlformats.org/officeDocument/2006/relationships/viewProps" Target="viewProps.xml"/><Relationship Id="rId9" Type="http://schemas.openxmlformats.org/officeDocument/2006/relationships/slide" Target="slides/slide8.xml"/><Relationship Id="rId18" Type="http://schemas.openxmlformats.org/officeDocument/2006/relationships/slide" Target="slides/slide17.xml"/><Relationship Id="rId27" Type="http://schemas.openxmlformats.org/officeDocument/2006/relationships/slide" Target="slides/slide26.xml"/><Relationship Id="rId71" Type="http://schemas.openxmlformats.org/officeDocument/2006/relationships/slide" Target="slides/slide70.xml"/><Relationship Id="rId14" Type="http://schemas.openxmlformats.org/officeDocument/2006/relationships/slide" Target="slides/slide13.xml"/><Relationship Id="rId4" Type="http://schemas.openxmlformats.org/officeDocument/2006/relationships/slide" Target="slides/slide3.xml"/><Relationship Id="rId28" Type="http://schemas.openxmlformats.org/officeDocument/2006/relationships/slide" Target="slides/slide27.xml"/><Relationship Id="rId45" Type="http://schemas.openxmlformats.org/officeDocument/2006/relationships/slide" Target="slides/slide44.xml"/><Relationship Id="rId58" Type="http://schemas.openxmlformats.org/officeDocument/2006/relationships/slide" Target="slides/slide57.xml"/><Relationship Id="rId42" Type="http://schemas.openxmlformats.org/officeDocument/2006/relationships/slide" Target="slides/slide41.xml"/><Relationship Id="rId73" Type="http://schemas.openxmlformats.org/officeDocument/2006/relationships/slide" Target="slides/slide72.xml"/><Relationship Id="rId87" Type="http://schemas.openxmlformats.org/officeDocument/2006/relationships/tableStyles" Target="tableStyles.xml"/><Relationship Id="rId6" Type="http://schemas.openxmlformats.org/officeDocument/2006/relationships/slide" Target="slides/slide5.xml"/><Relationship Id="rId49" Type="http://schemas.openxmlformats.org/officeDocument/2006/relationships/slide" Target="slides/slide48.xml"/><Relationship Id="rId44" Type="http://schemas.openxmlformats.org/officeDocument/2006/relationships/slide" Target="slides/slide43.xml"/><Relationship Id="rId82" Type="http://schemas.openxmlformats.org/officeDocument/2006/relationships/notesMaster" Target="notesMasters/notesMaster1.xml"/><Relationship Id="rId69" Type="http://schemas.openxmlformats.org/officeDocument/2006/relationships/slide" Target="slides/slide68.xml"/><Relationship Id="rId19" Type="http://schemas.openxmlformats.org/officeDocument/2006/relationships/slide" Target="slides/slide18.xml"/><Relationship Id="rId38" Type="http://schemas.openxmlformats.org/officeDocument/2006/relationships/slide" Target="slides/slide37.xml"/><Relationship Id="rId20" Type="http://schemas.openxmlformats.org/officeDocument/2006/relationships/slide" Target="slides/slide19.xml"/><Relationship Id="rId2" Type="http://schemas.openxmlformats.org/officeDocument/2006/relationships/slide" Target="slides/slide1.xml"/><Relationship Id="rId46" Type="http://schemas.openxmlformats.org/officeDocument/2006/relationships/slide" Target="slides/slide45.xml"/><Relationship Id="rId57" Type="http://schemas.openxmlformats.org/officeDocument/2006/relationships/slide" Target="slides/slide56.xml"/><Relationship Id="rId59" Type="http://schemas.openxmlformats.org/officeDocument/2006/relationships/slide" Target="slides/slide58.xml"/><Relationship Id="rId35" Type="http://schemas.openxmlformats.org/officeDocument/2006/relationships/slide" Target="slides/slide34.xml"/><Relationship Id="rId51" Type="http://schemas.openxmlformats.org/officeDocument/2006/relationships/slide" Target="slides/slide50.xml"/><Relationship Id="rId55" Type="http://schemas.openxmlformats.org/officeDocument/2006/relationships/slide" Target="slides/slide54.xml"/><Relationship Id="rId31" Type="http://schemas.openxmlformats.org/officeDocument/2006/relationships/slide" Target="slides/slide30.xml"/><Relationship Id="rId34" Type="http://schemas.openxmlformats.org/officeDocument/2006/relationships/slide" Target="slides/slide33.xml"/><Relationship Id="rId40" Type="http://schemas.openxmlformats.org/officeDocument/2006/relationships/slide" Target="slides/slide39.xml"/><Relationship Id="rId62" Type="http://schemas.openxmlformats.org/officeDocument/2006/relationships/slide" Target="slides/slide61.xml"/><Relationship Id="rId66" Type="http://schemas.openxmlformats.org/officeDocument/2006/relationships/slide" Target="slides/slide65.xml"/><Relationship Id="rId36" Type="http://schemas.openxmlformats.org/officeDocument/2006/relationships/slide" Target="slides/slide35.xml"/><Relationship Id="rId72" Type="http://schemas.openxmlformats.org/officeDocument/2006/relationships/slide" Target="slides/slide71.xml"/><Relationship Id="rId1" Type="http://schemas.openxmlformats.org/officeDocument/2006/relationships/slideMaster" Target="slideMasters/slideMaster1.xml"/><Relationship Id="rId24" Type="http://schemas.openxmlformats.org/officeDocument/2006/relationships/slide" Target="slides/slide23.xml"/><Relationship Id="rId47" Type="http://schemas.openxmlformats.org/officeDocument/2006/relationships/slide" Target="slides/slide46.xml"/><Relationship Id="rId56" Type="http://schemas.openxmlformats.org/officeDocument/2006/relationships/slide" Target="slides/slide55.xml"/><Relationship Id="rId48" Type="http://schemas.openxmlformats.org/officeDocument/2006/relationships/slide" Target="slides/slide47.xml"/><Relationship Id="rId75" Type="http://schemas.openxmlformats.org/officeDocument/2006/relationships/slide" Target="slides/slide74.xml"/><Relationship Id="rId8" Type="http://schemas.openxmlformats.org/officeDocument/2006/relationships/slide" Target="slides/slide7.xml"/><Relationship Id="rId13" Type="http://schemas.openxmlformats.org/officeDocument/2006/relationships/slide" Target="slides/slide12.xml"/><Relationship Id="rId32" Type="http://schemas.openxmlformats.org/officeDocument/2006/relationships/slide" Target="slides/slide31.xml"/><Relationship Id="rId37" Type="http://schemas.openxmlformats.org/officeDocument/2006/relationships/slide" Target="slides/slide36.xml"/><Relationship Id="rId52" Type="http://schemas.openxmlformats.org/officeDocument/2006/relationships/slide" Target="slides/slide51.xml"/><Relationship Id="rId65" Type="http://schemas.openxmlformats.org/officeDocument/2006/relationships/slide" Target="slides/slide64.xml"/><Relationship Id="rId67" Type="http://schemas.openxmlformats.org/officeDocument/2006/relationships/slide" Target="slides/slide66.xml"/><Relationship Id="rId54" Type="http://schemas.openxmlformats.org/officeDocument/2006/relationships/slide" Target="slides/slide53.xml"/><Relationship Id="rId12" Type="http://schemas.openxmlformats.org/officeDocument/2006/relationships/slide" Target="slides/slide11.xml"/><Relationship Id="rId76" Type="http://schemas.openxmlformats.org/officeDocument/2006/relationships/slide" Target="slides/slide75.xml"/><Relationship Id="rId79" Type="http://schemas.openxmlformats.org/officeDocument/2006/relationships/slide" Target="slides/slide78.xml"/><Relationship Id="rId80" Type="http://schemas.openxmlformats.org/officeDocument/2006/relationships/slide" Target="slides/slide79.xml"/><Relationship Id="rId81" Type="http://schemas.openxmlformats.org/officeDocument/2006/relationships/slide" Target="slides/slide80.xml"/><Relationship Id="rId3" Type="http://schemas.openxmlformats.org/officeDocument/2006/relationships/slide" Target="slides/slide2.xml"/><Relationship Id="rId86" Type="http://schemas.openxmlformats.org/officeDocument/2006/relationships/theme" Target="theme/theme1.xml"/><Relationship Id="rId23" Type="http://schemas.openxmlformats.org/officeDocument/2006/relationships/slide" Target="slides/slide22.xml"/><Relationship Id="rId61" Type="http://schemas.openxmlformats.org/officeDocument/2006/relationships/slide" Target="slides/slide60.xml"/><Relationship Id="rId53" Type="http://schemas.openxmlformats.org/officeDocument/2006/relationships/slide" Target="slides/slide52.xml"/><Relationship Id="rId84" Type="http://schemas.openxmlformats.org/officeDocument/2006/relationships/presProps" Target="presProps.xml"/><Relationship Id="rId26" Type="http://schemas.openxmlformats.org/officeDocument/2006/relationships/slide" Target="slides/slide25.xml"/><Relationship Id="rId30" Type="http://schemas.openxmlformats.org/officeDocument/2006/relationships/slide" Target="slides/slide29.xml"/><Relationship Id="rId11" Type="http://schemas.openxmlformats.org/officeDocument/2006/relationships/slide" Target="slides/slide10.xml"/><Relationship Id="rId68" Type="http://schemas.openxmlformats.org/officeDocument/2006/relationships/slide" Target="slides/slide67.xml"/><Relationship Id="rId29" Type="http://schemas.openxmlformats.org/officeDocument/2006/relationships/slide" Target="slides/slide28.xml"/><Relationship Id="rId16" Type="http://schemas.openxmlformats.org/officeDocument/2006/relationships/slide" Target="slides/slide15.xml"/><Relationship Id="rId33" Type="http://schemas.openxmlformats.org/officeDocument/2006/relationships/slide" Target="slides/slide32.xml"/><Relationship Id="rId83" Type="http://schemas.openxmlformats.org/officeDocument/2006/relationships/printerSettings" Target="printerSettings/printerSettings1.bin"/><Relationship Id="rId41" Type="http://schemas.openxmlformats.org/officeDocument/2006/relationships/slide" Target="slides/slide40.xml"/><Relationship Id="rId5" Type="http://schemas.openxmlformats.org/officeDocument/2006/relationships/slide" Target="slides/slide4.xml"/><Relationship Id="rId15" Type="http://schemas.openxmlformats.org/officeDocument/2006/relationships/slide" Target="slides/slide14.xml"/><Relationship Id="rId78" Type="http://schemas.openxmlformats.org/officeDocument/2006/relationships/slide" Target="slides/slide77.xml"/><Relationship Id="rId22" Type="http://schemas.openxmlformats.org/officeDocument/2006/relationships/slide" Target="slides/slide21.xml"/><Relationship Id="rId21" Type="http://schemas.openxmlformats.org/officeDocument/2006/relationships/slide" Target="slides/slide2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7885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i="0">
                <a:latin typeface="Arial" pitchFamily="-68" charset="0"/>
              </a:defRPr>
            </a:lvl1pPr>
          </a:lstStyle>
          <a:p>
            <a:pPr>
              <a:defRPr/>
            </a:pPr>
            <a:endParaRPr lang="en-GB"/>
          </a:p>
        </p:txBody>
      </p:sp>
      <p:sp>
        <p:nvSpPr>
          <p:cNvPr id="7885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i="0">
                <a:latin typeface="Arial" pitchFamily="-68" charset="0"/>
              </a:defRPr>
            </a:lvl1pPr>
          </a:lstStyle>
          <a:p>
            <a:pPr>
              <a:defRPr/>
            </a:pPr>
            <a:endParaRPr lang="en-GB"/>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7885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7885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i="0">
                <a:latin typeface="Arial" pitchFamily="-68" charset="0"/>
              </a:defRPr>
            </a:lvl1pPr>
          </a:lstStyle>
          <a:p>
            <a:pPr>
              <a:defRPr/>
            </a:pPr>
            <a:endParaRPr lang="en-GB"/>
          </a:p>
        </p:txBody>
      </p:sp>
      <p:sp>
        <p:nvSpPr>
          <p:cNvPr id="7885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i="0">
                <a:latin typeface="Arial" pitchFamily="-68" charset="0"/>
              </a:defRPr>
            </a:lvl1pPr>
          </a:lstStyle>
          <a:p>
            <a:pPr>
              <a:defRPr/>
            </a:pPr>
            <a:fld id="{42E97BC0-80E7-47DF-B9E2-1AFB37E59C2D}"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68" charset="0"/>
        <a:ea typeface="ＭＳ Ｐゴシック" pitchFamily="-128" charset="-128"/>
        <a:cs typeface="ＭＳ Ｐゴシック" pitchFamily="-128" charset="-128"/>
      </a:defRPr>
    </a:lvl1pPr>
    <a:lvl2pPr marL="457200" algn="l" rtl="0" eaLnBrk="0" fontAlgn="base" hangingPunct="0">
      <a:spcBef>
        <a:spcPct val="30000"/>
      </a:spcBef>
      <a:spcAft>
        <a:spcPct val="0"/>
      </a:spcAft>
      <a:defRPr sz="1200" kern="1200">
        <a:solidFill>
          <a:schemeClr val="tx1"/>
        </a:solidFill>
        <a:latin typeface="Arial" pitchFamily="-68" charset="0"/>
        <a:ea typeface="ＭＳ Ｐゴシック" pitchFamily="-68" charset="-128"/>
        <a:cs typeface="+mn-cs"/>
      </a:defRPr>
    </a:lvl2pPr>
    <a:lvl3pPr marL="914400" algn="l" rtl="0" eaLnBrk="0" fontAlgn="base" hangingPunct="0">
      <a:spcBef>
        <a:spcPct val="30000"/>
      </a:spcBef>
      <a:spcAft>
        <a:spcPct val="0"/>
      </a:spcAft>
      <a:defRPr sz="1200" kern="1200">
        <a:solidFill>
          <a:schemeClr val="tx1"/>
        </a:solidFill>
        <a:latin typeface="Arial" pitchFamily="-68" charset="0"/>
        <a:ea typeface="ＭＳ Ｐゴシック" pitchFamily="-68" charset="-128"/>
        <a:cs typeface="+mn-cs"/>
      </a:defRPr>
    </a:lvl3pPr>
    <a:lvl4pPr marL="1371600" algn="l" rtl="0" eaLnBrk="0" fontAlgn="base" hangingPunct="0">
      <a:spcBef>
        <a:spcPct val="30000"/>
      </a:spcBef>
      <a:spcAft>
        <a:spcPct val="0"/>
      </a:spcAft>
      <a:defRPr sz="1200" kern="1200">
        <a:solidFill>
          <a:schemeClr val="tx1"/>
        </a:solidFill>
        <a:latin typeface="Arial" pitchFamily="-68" charset="0"/>
        <a:ea typeface="ＭＳ Ｐゴシック" pitchFamily="-68" charset="-128"/>
        <a:cs typeface="+mn-cs"/>
      </a:defRPr>
    </a:lvl4pPr>
    <a:lvl5pPr marL="1828800" algn="l" rtl="0" eaLnBrk="0" fontAlgn="base" hangingPunct="0">
      <a:spcBef>
        <a:spcPct val="30000"/>
      </a:spcBef>
      <a:spcAft>
        <a:spcPct val="0"/>
      </a:spcAft>
      <a:defRPr sz="1200" kern="1200">
        <a:solidFill>
          <a:schemeClr val="tx1"/>
        </a:solidFill>
        <a:latin typeface="Arial" pitchFamily="-68" charset="0"/>
        <a:ea typeface="ＭＳ Ｐゴシック" pitchFamily="-68"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3" Type="http://schemas.openxmlformats.org/officeDocument/2006/relationships/hyperlink" Target="http://www.biblegateway.com/passage/?search=genesis%2016&amp;version=ESVUK%23fen-ESVUK-384a" TargetMode="Externa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3" Type="http://schemas.openxmlformats.org/officeDocument/2006/relationships/hyperlink" Target="http://www.biblegateway.com/passage/?search=genesis%2016&amp;version=ESVUK%23fen-ESVUK-384a" TargetMode="Externa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4" Type="http://schemas.openxmlformats.org/officeDocument/2006/relationships/hyperlink" Target="http://www.biblegateway.com/passage/?search=genesis%2021&amp;version=NIV%23fen-NIV-530c" TargetMode="External"/><Relationship Id="rId1" Type="http://schemas.openxmlformats.org/officeDocument/2006/relationships/notesMaster" Target="../notesMasters/notesMaster1.xml"/><Relationship Id="rId2" Type="http://schemas.openxmlformats.org/officeDocument/2006/relationships/slide" Target="../slides/slide23.xml"/><Relationship Id="rId3" Type="http://schemas.openxmlformats.org/officeDocument/2006/relationships/hyperlink" Target="http://www.biblegateway.com/passage/?search=genesis%2021&amp;version=NIV%23fen-NIV-526b" TargetMode="Externa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8" Type="http://schemas.openxmlformats.org/officeDocument/2006/relationships/hyperlink" Target="http://www.biblegateway.com/passage/?search=genesis%2018&amp;version=ESVUK%23fen-ESVUK-444f" TargetMode="External"/><Relationship Id="rId4" Type="http://schemas.openxmlformats.org/officeDocument/2006/relationships/hyperlink" Target="http://www.biblegateway.com/passage/?search=genesis%2018&amp;version=ESVUK%23fen-ESVUK-428b" TargetMode="External"/><Relationship Id="rId5" Type="http://schemas.openxmlformats.org/officeDocument/2006/relationships/hyperlink" Target="http://www.biblegateway.com/passage/?search=genesis%2018&amp;version=ESVUK%23fen-ESVUK-431c" TargetMode="External"/><Relationship Id="rId7" Type="http://schemas.openxmlformats.org/officeDocument/2006/relationships/hyperlink" Target="http://www.biblegateway.com/passage/?search=genesis%2018&amp;version=ESVUK%23fen-ESVUK-440e" TargetMode="External"/><Relationship Id="rId1" Type="http://schemas.openxmlformats.org/officeDocument/2006/relationships/notesMaster" Target="../notesMasters/notesMaster1.xml"/><Relationship Id="rId2" Type="http://schemas.openxmlformats.org/officeDocument/2006/relationships/slide" Target="../slides/slide29.xml"/><Relationship Id="rId9" Type="http://schemas.openxmlformats.org/officeDocument/2006/relationships/hyperlink" Target="http://www.biblegateway.com/passage/?search=genesis%2019&amp;version=ESVUK%23fen-ESVUK-480a" TargetMode="External"/><Relationship Id="rId3" Type="http://schemas.openxmlformats.org/officeDocument/2006/relationships/hyperlink" Target="http://www.biblegateway.com/passage/?search=genesis%2018&amp;version=ESVUK%23fen-ESVUK-426a" TargetMode="External"/><Relationship Id="rId6" Type="http://schemas.openxmlformats.org/officeDocument/2006/relationships/hyperlink" Target="http://www.biblegateway.com/passage/?search=genesis%2018&amp;version=ESVUK%23fen-ESVUK-439d" TargetMode="Externa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8" Type="http://schemas.openxmlformats.org/officeDocument/2006/relationships/hyperlink" Target="http://en.wikipedia.org/wiki/Dan_(Biblical_figure)" TargetMode="External"/><Relationship Id="rId4" Type="http://schemas.openxmlformats.org/officeDocument/2006/relationships/hyperlink" Target="http://en.wikipedia.org/wiki/Apocrypha" TargetMode="External"/><Relationship Id="rId10" Type="http://schemas.openxmlformats.org/officeDocument/2006/relationships/hyperlink" Target="http://en.wikipedia.org/wiki/Benjamin" TargetMode="External"/><Relationship Id="rId5" Type="http://schemas.openxmlformats.org/officeDocument/2006/relationships/hyperlink" Target="http://en.wikipedia.org/wiki/Joseph_and_Asenath" TargetMode="External"/><Relationship Id="rId7" Type="http://schemas.openxmlformats.org/officeDocument/2006/relationships/hyperlink" Target="http://en.wikipedia.org/wiki/Honeycomb" TargetMode="External"/><Relationship Id="rId1" Type="http://schemas.openxmlformats.org/officeDocument/2006/relationships/notesMaster" Target="../notesMasters/notesMaster1.xml"/><Relationship Id="rId2" Type="http://schemas.openxmlformats.org/officeDocument/2006/relationships/slide" Target="../slides/slide61.xml"/><Relationship Id="rId9" Type="http://schemas.openxmlformats.org/officeDocument/2006/relationships/hyperlink" Target="http://en.wikipedia.org/wiki/Gad_(Biblical_figure)" TargetMode="External"/><Relationship Id="rId3" Type="http://schemas.openxmlformats.org/officeDocument/2006/relationships/hyperlink" Target="http://www.johnpratt.com/items/docs/lds/meridian/2000/puzzle_ans.html%23fn5" TargetMode="External"/><Relationship Id="rId6" Type="http://schemas.openxmlformats.org/officeDocument/2006/relationships/hyperlink" Target="http://en.wikipedia.org/wiki/Yahweh" TargetMode="Externa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4" Type="http://schemas.openxmlformats.org/officeDocument/2006/relationships/hyperlink" Target="http://www.biblegateway.com/passage/?search=Genesis+46&amp;version=NIV%23fen-NIV-1414g" TargetMode="External"/><Relationship Id="rId1" Type="http://schemas.openxmlformats.org/officeDocument/2006/relationships/notesMaster" Target="../notesMasters/notesMaster1.xml"/><Relationship Id="rId2" Type="http://schemas.openxmlformats.org/officeDocument/2006/relationships/slide" Target="../slides/slide67.xml"/><Relationship Id="rId3" Type="http://schemas.openxmlformats.org/officeDocument/2006/relationships/hyperlink" Target="http://www.biblegateway.com/passage/?search=Genesis+46&amp;version=NIV%23fen-NIV-1414f" TargetMode="Externa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p>
            <a:fld id="{420A447A-FA56-411C-BE0E-5FCAE587C2C1}" type="slidenum">
              <a:rPr lang="en-GB">
                <a:latin typeface="Arial" pitchFamily="-128" charset="0"/>
              </a:rPr>
              <a:pPr/>
              <a:t>1</a:t>
            </a:fld>
            <a:endParaRPr lang="en-GB">
              <a:latin typeface="Arial" pitchFamily="-128" charset="0"/>
            </a:endParaRPr>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p:spPr>
        <p:txBody>
          <a:bodyPr/>
          <a:lstStyle/>
          <a:p>
            <a:pPr eaLnBrk="1" hangingPunct="1"/>
            <a:endParaRPr lang="en-US">
              <a:latin typeface="Arial" pitchFamily="-12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58D8AF66-D130-4066-96BB-87418EAA1C5E}" type="slidenum">
              <a:rPr lang="en-GB">
                <a:latin typeface="Arial" pitchFamily="-128" charset="0"/>
              </a:rPr>
              <a:pPr/>
              <a:t>2</a:t>
            </a:fld>
            <a:endParaRPr lang="en-GB">
              <a:latin typeface="Arial" pitchFamily="-128" charset="0"/>
            </a:endParaRPr>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pPr eaLnBrk="1" hangingPunct="1"/>
            <a:endParaRPr lang="en-US">
              <a:latin typeface="Arial" pitchFamily="-12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60E70A4F-4438-415E-961C-6BA4CBA0E58F}" type="slidenum">
              <a:rPr lang="en-GB">
                <a:latin typeface="Arial" pitchFamily="-128" charset="0"/>
              </a:rPr>
              <a:pPr/>
              <a:t>3</a:t>
            </a:fld>
            <a:endParaRPr lang="en-GB">
              <a:latin typeface="Arial" pitchFamily="-128" charset="0"/>
            </a:endParaRPr>
          </a:p>
        </p:txBody>
      </p:sp>
      <p:sp>
        <p:nvSpPr>
          <p:cNvPr id="23555" name="Rectangle 2"/>
          <p:cNvSpPr>
            <a:spLocks noGrp="1" noRot="1" noChangeAspect="1" noChangeArrowheads="1" noTextEdit="1"/>
          </p:cNvSpPr>
          <p:nvPr>
            <p:ph type="sldImg"/>
          </p:nvPr>
        </p:nvSpPr>
        <p:spPr>
          <a:solidFill>
            <a:srgbClr val="FFFFFF"/>
          </a:solidFill>
          <a:ln/>
        </p:spPr>
      </p:sp>
      <p:sp>
        <p:nvSpPr>
          <p:cNvPr id="23556" name="Rectangle 3"/>
          <p:cNvSpPr>
            <a:spLocks noGrp="1" noChangeArrowheads="1"/>
          </p:cNvSpPr>
          <p:nvPr>
            <p:ph type="body" idx="1"/>
          </p:nvPr>
        </p:nvSpPr>
        <p:spPr>
          <a:xfrm>
            <a:off x="914400" y="4343400"/>
            <a:ext cx="5029200" cy="4114800"/>
          </a:xfrm>
          <a:solidFill>
            <a:srgbClr val="FFFFFF"/>
          </a:solidFill>
          <a:ln>
            <a:solidFill>
              <a:srgbClr val="000000"/>
            </a:solidFill>
          </a:ln>
        </p:spPr>
        <p:txBody>
          <a:bodyPr/>
          <a:lstStyle/>
          <a:p>
            <a:pPr eaLnBrk="1" hangingPunct="1"/>
            <a:endParaRPr lang="en-US">
              <a:latin typeface="Arial" pitchFamily="-12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0A7A4A23-3FD2-49FE-A3E4-73CAB0B484E1}" type="slidenum">
              <a:rPr lang="en-GB">
                <a:latin typeface="Arial" pitchFamily="-128" charset="0"/>
              </a:rPr>
              <a:pPr/>
              <a:t>4</a:t>
            </a:fld>
            <a:endParaRPr lang="en-GB">
              <a:latin typeface="Arial" pitchFamily="-128" charset="0"/>
            </a:endParaRPr>
          </a:p>
        </p:txBody>
      </p:sp>
      <p:sp>
        <p:nvSpPr>
          <p:cNvPr id="25603" name="Rectangle 1026"/>
          <p:cNvSpPr>
            <a:spLocks noGrp="1" noRot="1" noChangeAspect="1" noChangeArrowheads="1"/>
          </p:cNvSpPr>
          <p:nvPr>
            <p:ph type="sldImg"/>
          </p:nvPr>
        </p:nvSpPr>
        <p:spPr>
          <a:solidFill>
            <a:srgbClr val="FFFFFF"/>
          </a:solidFill>
          <a:ln/>
        </p:spPr>
      </p:sp>
      <p:sp>
        <p:nvSpPr>
          <p:cNvPr id="25604" name="Rectangle 1027"/>
          <p:cNvSpPr>
            <a:spLocks noGrp="1" noChangeArrowheads="1"/>
          </p:cNvSpPr>
          <p:nvPr>
            <p:ph type="body" idx="1"/>
          </p:nvPr>
        </p:nvSpPr>
        <p:spPr>
          <a:solidFill>
            <a:srgbClr val="FFFFFF"/>
          </a:solidFill>
          <a:ln>
            <a:solidFill>
              <a:srgbClr val="000000"/>
            </a:solidFill>
          </a:ln>
        </p:spPr>
        <p:txBody>
          <a:bodyPr/>
          <a:lstStyle/>
          <a:p>
            <a:pPr eaLnBrk="1" hangingPunct="1"/>
            <a:r>
              <a:rPr lang="en-US" dirty="0" smtClean="0">
                <a:latin typeface="Arial" pitchFamily="-128" charset="0"/>
              </a:rPr>
              <a:t>Nimrod</a:t>
            </a:r>
            <a:r>
              <a:rPr lang="en-US" baseline="0" dirty="0" smtClean="0">
                <a:latin typeface="Arial" pitchFamily="-128" charset="0"/>
              </a:rPr>
              <a:t> the prototype for dictators such as Hitler and Stalin and Kim Il Sung. Planned economy.</a:t>
            </a:r>
            <a:endParaRPr lang="en-US" dirty="0">
              <a:latin typeface="Arial" pitchFamily="-128"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C5BFE204-58F4-4A2B-A9D0-B374AF8EE941}" type="slidenum">
              <a:rPr lang="en-GB">
                <a:latin typeface="Arial" pitchFamily="-128" charset="0"/>
              </a:rPr>
              <a:pPr/>
              <a:t>5</a:t>
            </a:fld>
            <a:endParaRPr lang="en-GB">
              <a:latin typeface="Arial" pitchFamily="-128" charset="0"/>
            </a:endParaRPr>
          </a:p>
        </p:txBody>
      </p:sp>
      <p:sp>
        <p:nvSpPr>
          <p:cNvPr id="27651" name="Rectangle 2"/>
          <p:cNvSpPr>
            <a:spLocks noGrp="1" noRot="1" noChangeAspect="1" noChangeArrowheads="1" noTextEdit="1"/>
          </p:cNvSpPr>
          <p:nvPr>
            <p:ph type="sldImg"/>
          </p:nvPr>
        </p:nvSpPr>
        <p:spPr>
          <a:solidFill>
            <a:srgbClr val="FFFFFF"/>
          </a:solidFill>
          <a:ln/>
        </p:spPr>
      </p:sp>
      <p:sp>
        <p:nvSpPr>
          <p:cNvPr id="27652" name="Rectangle 3"/>
          <p:cNvSpPr>
            <a:spLocks noGrp="1" noChangeArrowheads="1"/>
          </p:cNvSpPr>
          <p:nvPr>
            <p:ph type="body" idx="1"/>
          </p:nvPr>
        </p:nvSpPr>
        <p:spPr>
          <a:xfrm>
            <a:off x="914400" y="4343400"/>
            <a:ext cx="5029200" cy="4114800"/>
          </a:xfrm>
          <a:solidFill>
            <a:srgbClr val="FFFFFF"/>
          </a:solidFill>
          <a:ln>
            <a:solidFill>
              <a:srgbClr val="000000"/>
            </a:solidFill>
          </a:ln>
        </p:spPr>
        <p:txBody>
          <a:bodyPr/>
          <a:lstStyle/>
          <a:p>
            <a:pPr eaLnBrk="1" hangingPunct="1"/>
            <a:r>
              <a:rPr lang="en-US">
                <a:latin typeface="Arial" pitchFamily="-128" charset="0"/>
              </a:rPr>
              <a:t>Changed lineage from son of Satan to son of god. Change of identity at risk of life.</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9A061387-A1AA-46FE-BA82-E8C1917B81C1}" type="slidenum">
              <a:rPr lang="en-GB">
                <a:latin typeface="Arial" pitchFamily="-128" charset="0"/>
              </a:rPr>
              <a:pPr/>
              <a:t>6</a:t>
            </a:fld>
            <a:endParaRPr lang="en-GB">
              <a:latin typeface="Arial" pitchFamily="-128" charset="0"/>
            </a:endParaRPr>
          </a:p>
        </p:txBody>
      </p:sp>
      <p:sp>
        <p:nvSpPr>
          <p:cNvPr id="29699" name="Rectangle 1026"/>
          <p:cNvSpPr>
            <a:spLocks noGrp="1" noRot="1" noChangeAspect="1" noChangeArrowheads="1"/>
          </p:cNvSpPr>
          <p:nvPr>
            <p:ph type="sldImg"/>
          </p:nvPr>
        </p:nvSpPr>
        <p:spPr>
          <a:solidFill>
            <a:srgbClr val="FFFFFF"/>
          </a:solidFill>
          <a:ln/>
        </p:spPr>
      </p:sp>
      <p:sp>
        <p:nvSpPr>
          <p:cNvPr id="29700" name="Rectangle 1027"/>
          <p:cNvSpPr>
            <a:spLocks noGrp="1" noChangeArrowheads="1"/>
          </p:cNvSpPr>
          <p:nvPr>
            <p:ph type="body" idx="1"/>
          </p:nvPr>
        </p:nvSpPr>
        <p:spPr>
          <a:xfrm>
            <a:off x="914400" y="4343400"/>
            <a:ext cx="5029200" cy="4114800"/>
          </a:xfrm>
          <a:solidFill>
            <a:srgbClr val="FFFFFF"/>
          </a:solidFill>
          <a:ln>
            <a:solidFill>
              <a:srgbClr val="000000"/>
            </a:solidFill>
          </a:ln>
        </p:spPr>
        <p:txBody>
          <a:bodyPr/>
          <a:lstStyle/>
          <a:p>
            <a:pPr eaLnBrk="1" hangingPunct="1"/>
            <a:r>
              <a:rPr lang="en-US" dirty="0">
                <a:latin typeface="Arial" pitchFamily="-128" charset="0"/>
              </a:rPr>
              <a:t>Life and death situations. Challenging situations. Extreme </a:t>
            </a:r>
            <a:r>
              <a:rPr lang="en-US" dirty="0" smtClean="0">
                <a:latin typeface="Arial" pitchFamily="-128" charset="0"/>
              </a:rPr>
              <a:t>situations. How did</a:t>
            </a:r>
            <a:r>
              <a:rPr lang="en-US" baseline="0" dirty="0" smtClean="0">
                <a:latin typeface="Arial" pitchFamily="-128" charset="0"/>
              </a:rPr>
              <a:t> Abraham change his lineage and be qualified.</a:t>
            </a:r>
            <a:endParaRPr lang="en-US" dirty="0">
              <a:latin typeface="Arial" pitchFamily="-128"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F985114F-358B-4EE9-AA2E-3A638B867558}" type="slidenum">
              <a:rPr lang="en-GB">
                <a:latin typeface="Arial" pitchFamily="-128" charset="0"/>
              </a:rPr>
              <a:pPr/>
              <a:t>7</a:t>
            </a:fld>
            <a:endParaRPr lang="en-GB">
              <a:latin typeface="Arial" pitchFamily="-128" charset="0"/>
            </a:endParaRPr>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p:spPr>
        <p:txBody>
          <a:bodyPr/>
          <a:lstStyle/>
          <a:p>
            <a:r>
              <a:rPr lang="en-GB" sz="1200" kern="1200" dirty="0" smtClean="0">
                <a:solidFill>
                  <a:schemeClr val="tx1"/>
                </a:solidFill>
                <a:latin typeface="Arial" pitchFamily="-68" charset="0"/>
                <a:ea typeface="ＭＳ Ｐゴシック" pitchFamily="-128" charset="-128"/>
                <a:cs typeface="ＭＳ Ｐゴシック" pitchFamily="-128" charset="-128"/>
              </a:rPr>
              <a:t>How did Abraham discover God?</a:t>
            </a:r>
          </a:p>
          <a:p>
            <a:r>
              <a:rPr lang="en-GB" sz="1200" kern="1200" dirty="0" smtClean="0">
                <a:solidFill>
                  <a:schemeClr val="tx1"/>
                </a:solidFill>
                <a:latin typeface="Arial" pitchFamily="-68" charset="0"/>
                <a:ea typeface="ＭＳ Ｐゴシック" pitchFamily="-128" charset="-128"/>
                <a:cs typeface="ＭＳ Ｐゴシック" pitchFamily="-128" charset="-128"/>
              </a:rPr>
              <a:t> </a:t>
            </a:r>
          </a:p>
          <a:p>
            <a:r>
              <a:rPr lang="en-GB" sz="1200" kern="1200" dirty="0" smtClean="0">
                <a:solidFill>
                  <a:schemeClr val="tx1"/>
                </a:solidFill>
                <a:latin typeface="Arial" pitchFamily="-68" charset="0"/>
                <a:ea typeface="ＭＳ Ｐゴシック" pitchFamily="-128" charset="-128"/>
                <a:cs typeface="ＭＳ Ｐゴシック" pitchFamily="-128" charset="-128"/>
              </a:rPr>
              <a:t>Abraham was the son of </a:t>
            </a:r>
            <a:r>
              <a:rPr lang="en-GB" sz="1200" kern="1200" dirty="0" err="1" smtClean="0">
                <a:solidFill>
                  <a:schemeClr val="tx1"/>
                </a:solidFill>
                <a:latin typeface="Arial" pitchFamily="-68" charset="0"/>
                <a:ea typeface="ＭＳ Ｐゴシック" pitchFamily="-128" charset="-128"/>
                <a:cs typeface="ＭＳ Ｐゴシック" pitchFamily="-128" charset="-128"/>
              </a:rPr>
              <a:t>Terah</a:t>
            </a:r>
            <a:r>
              <a:rPr lang="en-GB" sz="1200" kern="1200" dirty="0" smtClean="0">
                <a:solidFill>
                  <a:schemeClr val="tx1"/>
                </a:solidFill>
                <a:latin typeface="Arial" pitchFamily="-68" charset="0"/>
                <a:ea typeface="ＭＳ Ｐゴシック" pitchFamily="-128" charset="-128"/>
                <a:cs typeface="ＭＳ Ｐゴシック" pitchFamily="-128" charset="-128"/>
              </a:rPr>
              <a:t> an idol maker. He lived in Ur one of the first cities in human history. Now the ruler of Ur was a man called Nimrod. He was the archetype of all the dictators who ever lived. He thought he was god and there was a huge personality cult associated with him. People used to have statues of him in their homes and would worship him thinking that all good things in their city came from him. One night Nimrod had a frightening dream. He dreamt that a man would be born who would teach people about the True God and expose him was a fake. Nimrod woke up trembling with anger. He was outraged at the idea that there was a being greater than him. He decided to build a tower to attack heaven where he had heard this God lived and kill him. To do this he forced his subjects to the Tower of Babel from which his archers could shoot arrows into the clouds where God lived.</a:t>
            </a:r>
          </a:p>
          <a:p>
            <a:r>
              <a:rPr lang="en-GB" sz="1200" kern="1200" dirty="0" smtClean="0">
                <a:solidFill>
                  <a:schemeClr val="tx1"/>
                </a:solidFill>
                <a:latin typeface="Arial" pitchFamily="-68" charset="0"/>
                <a:ea typeface="ＭＳ Ｐゴシック" pitchFamily="-128" charset="-128"/>
                <a:cs typeface="ＭＳ Ｐゴシック" pitchFamily="-128" charset="-128"/>
              </a:rPr>
              <a:t> </a:t>
            </a:r>
          </a:p>
          <a:p>
            <a:r>
              <a:rPr lang="en-GB" sz="1200" kern="1200" dirty="0" smtClean="0">
                <a:solidFill>
                  <a:schemeClr val="tx1"/>
                </a:solidFill>
                <a:latin typeface="Arial" pitchFamily="-68" charset="0"/>
                <a:ea typeface="ＭＳ Ｐゴシック" pitchFamily="-128" charset="-128"/>
                <a:cs typeface="ＭＳ Ｐゴシック" pitchFamily="-128" charset="-128"/>
              </a:rPr>
              <a:t>Meanwhile, </a:t>
            </a:r>
            <a:r>
              <a:rPr lang="en-GB" sz="1200" kern="1200" dirty="0" err="1" smtClean="0">
                <a:solidFill>
                  <a:schemeClr val="tx1"/>
                </a:solidFill>
                <a:latin typeface="Arial" pitchFamily="-68" charset="0"/>
                <a:ea typeface="ＭＳ Ｐゴシック" pitchFamily="-128" charset="-128"/>
                <a:cs typeface="ＭＳ Ｐゴシック" pitchFamily="-128" charset="-128"/>
              </a:rPr>
              <a:t>Terah</a:t>
            </a:r>
            <a:r>
              <a:rPr lang="en-GB" sz="1200" kern="1200" dirty="0" smtClean="0">
                <a:solidFill>
                  <a:schemeClr val="tx1"/>
                </a:solidFill>
                <a:latin typeface="Arial" pitchFamily="-68" charset="0"/>
                <a:ea typeface="ＭＳ Ｐゴシック" pitchFamily="-128" charset="-128"/>
                <a:cs typeface="ＭＳ Ｐゴシック" pitchFamily="-128" charset="-128"/>
              </a:rPr>
              <a:t> and his wife had a son who they called Abram. Now, Abram was a very clever little boy who was always asking questions. Why this and why that and why the other. He was really quite a little philosopher. One day he realised that he hadn’t always been alive. He must have come from somewhere. So he asked his Mum and Dad where he came from. They explained that they had given birth to him. When Abram understood the significance of this, that his parents had created him, he immediately bowed down to them and started worshipping them. Every day he would bow to his parents as if they were gods. After a while though, it occurred to him that his parents hadn’t made themselves either. So he asked them where they came from. They said that Grandma and Grandpa had given birth to him. So he left off worshipping his parents and went round to his grandparents house and started bowing to them. Soon he realised that they hadn’t made themselves either and asked them who had created them. They replied that they too had parents but they had died and were buried in the local cemetery. So Abram set off for the cemetery, found the graves, and started bowing down to worship them and all his ancestors. One day a nearby grave was dug up and he saw that all that was left of the person were white bones and he realised that the body had decayed and become part of the earth. So he started to worship ‘mother earth’ which had given him his body. One cold day he realised that without the sun there would be no life and so he became a sun worshipper. But the sun set every evening in the west and rose every morning in the east. It too was changing. But Abram realised that behind everything that was changing there must be an unchanging reality. There must be an invisible first cause that created the universe and everything in it. He decided he was going to worship and pray to the invisible God who created the heavens and the earth. </a:t>
            </a:r>
            <a:endParaRPr lang="en-GB" sz="1200" kern="1200" dirty="0">
              <a:solidFill>
                <a:schemeClr val="tx1"/>
              </a:solidFill>
              <a:latin typeface="Arial" pitchFamily="-68" charset="0"/>
              <a:ea typeface="ＭＳ Ｐゴシック" pitchFamily="-128" charset="-128"/>
              <a:cs typeface="ＭＳ Ｐゴシック" pitchFamily="-128"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F985114F-358B-4EE9-AA2E-3A638B867558}" type="slidenum">
              <a:rPr lang="en-GB">
                <a:latin typeface="Arial" pitchFamily="-128" charset="0"/>
              </a:rPr>
              <a:pPr/>
              <a:t>8</a:t>
            </a:fld>
            <a:endParaRPr lang="en-GB">
              <a:latin typeface="Arial" pitchFamily="-128" charset="0"/>
            </a:endParaRPr>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p:spPr>
        <p:txBody>
          <a:bodyPr/>
          <a:lstStyle/>
          <a:p>
            <a:pPr marL="228600" indent="-228600">
              <a:buAutoNum type="arabicPlain" startAt="3"/>
            </a:pPr>
            <a:r>
              <a:rPr lang="en-US" dirty="0" smtClean="0"/>
              <a:t>Parents</a:t>
            </a:r>
          </a:p>
          <a:p>
            <a:pPr marL="228600" indent="-228600">
              <a:buAutoNum type="arabicPlain" startAt="3"/>
            </a:pPr>
            <a:r>
              <a:rPr lang="en-US" dirty="0" smtClean="0"/>
              <a:t>Change of ID</a:t>
            </a:r>
          </a:p>
          <a:p>
            <a:pPr marL="228600" indent="-228600">
              <a:buAutoNum type="arabicPlain" startAt="3"/>
            </a:pPr>
            <a:r>
              <a:rPr lang="en-US" dirty="0" smtClean="0"/>
              <a:t>Change of lineage</a:t>
            </a:r>
          </a:p>
          <a:p>
            <a:pPr marL="228600" indent="-228600">
              <a:buAutoNum type="arabicPlain" startAt="3"/>
            </a:pPr>
            <a:r>
              <a:rPr lang="en-US" dirty="0" smtClean="0"/>
              <a:t>Risk of life</a:t>
            </a:r>
          </a:p>
          <a:p>
            <a:pPr marL="228600" indent="-228600">
              <a:buAutoNum type="arabicPlain" startAt="3"/>
            </a:pPr>
            <a:r>
              <a:rPr lang="en-US" dirty="0" smtClean="0"/>
              <a:t>Idol – something</a:t>
            </a:r>
            <a:r>
              <a:rPr lang="en-US" baseline="0" dirty="0" smtClean="0"/>
              <a:t> not God but worship as if </a:t>
            </a:r>
            <a:r>
              <a:rPr lang="en-US" baseline="0" smtClean="0"/>
              <a:t>it were God</a:t>
            </a:r>
          </a:p>
          <a:p>
            <a:pPr marL="228600" indent="-228600">
              <a:buAutoNum type="arabicPlain" startAt="3"/>
            </a:pPr>
            <a:endParaRPr lang="en-US" smtClean="0"/>
          </a:p>
          <a:p>
            <a:r>
              <a:rPr lang="en-US" dirty="0" smtClean="0"/>
              <a:t>Abram was a very helpful boy at home even though his questions sometimes drove his parents mad. One day his father, </a:t>
            </a:r>
            <a:r>
              <a:rPr lang="en-US" dirty="0" err="1" smtClean="0"/>
              <a:t>Terah</a:t>
            </a:r>
            <a:r>
              <a:rPr lang="en-US" dirty="0" smtClean="0"/>
              <a:t>, said to him, “Abram, tomorrow is market day but I have an important meeting to go to at the palace. So would you take the idols to the market and run the stall for me tomorrow please.”</a:t>
            </a:r>
          </a:p>
          <a:p>
            <a:r>
              <a:rPr lang="en-US" dirty="0" smtClean="0"/>
              <a:t/>
            </a:r>
            <a:br>
              <a:rPr lang="en-US" dirty="0" smtClean="0"/>
            </a:br>
            <a:endParaRPr lang="en-US" dirty="0" smtClean="0"/>
          </a:p>
          <a:p>
            <a:r>
              <a:rPr lang="en-US" dirty="0" smtClean="0"/>
              <a:t>“Of course,” said Abram, “I’d be happy to.”</a:t>
            </a:r>
          </a:p>
          <a:p>
            <a:r>
              <a:rPr lang="en-US" dirty="0" smtClean="0"/>
              <a:t/>
            </a:r>
            <a:br>
              <a:rPr lang="en-US" dirty="0" smtClean="0"/>
            </a:br>
            <a:endParaRPr lang="en-US" dirty="0" smtClean="0"/>
          </a:p>
          <a:p>
            <a:r>
              <a:rPr lang="en-US" dirty="0" smtClean="0"/>
              <a:t>So next day Abram took the wagon out of the garage and loaded it up with the idols his father had made and set off for the market. When he arrived he set up his stall, carefully displaying all the idols with their price tags.</a:t>
            </a:r>
          </a:p>
          <a:p>
            <a:r>
              <a:rPr lang="en-US" dirty="0" smtClean="0"/>
              <a:t/>
            </a:r>
            <a:br>
              <a:rPr lang="en-US" dirty="0" smtClean="0"/>
            </a:br>
            <a:endParaRPr lang="en-US" dirty="0" smtClean="0"/>
          </a:p>
          <a:p>
            <a:r>
              <a:rPr lang="en-US" dirty="0" smtClean="0"/>
              <a:t>Soon an elderly woman came up to him and said, “I want to buy one of your gods Abram. How much are they?”</a:t>
            </a:r>
          </a:p>
          <a:p>
            <a:r>
              <a:rPr lang="en-US" dirty="0" smtClean="0"/>
              <a:t/>
            </a:r>
            <a:br>
              <a:rPr lang="en-US" dirty="0" smtClean="0"/>
            </a:br>
            <a:endParaRPr lang="en-US" dirty="0" smtClean="0"/>
          </a:p>
          <a:p>
            <a:r>
              <a:rPr lang="en-US" dirty="0" smtClean="0"/>
              <a:t>“Why?” asked Abram, “what happened to the gods you bought before?”</a:t>
            </a:r>
          </a:p>
          <a:p>
            <a:r>
              <a:rPr lang="en-US" dirty="0" smtClean="0"/>
              <a:t/>
            </a:r>
            <a:br>
              <a:rPr lang="en-US" dirty="0" smtClean="0"/>
            </a:br>
            <a:endParaRPr lang="en-US" dirty="0" smtClean="0"/>
          </a:p>
          <a:p>
            <a:r>
              <a:rPr lang="en-US" dirty="0" smtClean="0"/>
              <a:t>“Someone broke into my house last week and stole them,” said the woman.</a:t>
            </a:r>
          </a:p>
          <a:p>
            <a:r>
              <a:rPr lang="en-US" dirty="0" smtClean="0"/>
              <a:t/>
            </a:r>
            <a:br>
              <a:rPr lang="en-US" dirty="0" smtClean="0"/>
            </a:br>
            <a:endParaRPr lang="en-US" dirty="0" smtClean="0"/>
          </a:p>
          <a:p>
            <a:r>
              <a:rPr lang="en-US" dirty="0" smtClean="0"/>
              <a:t>“Well, they weren’t very powerful were they if someone could steal them.”</a:t>
            </a:r>
          </a:p>
          <a:p>
            <a:r>
              <a:rPr lang="en-US" dirty="0" smtClean="0"/>
              <a:t/>
            </a:r>
            <a:br>
              <a:rPr lang="en-US" dirty="0" smtClean="0"/>
            </a:br>
            <a:endParaRPr lang="en-US" dirty="0" smtClean="0"/>
          </a:p>
          <a:p>
            <a:r>
              <a:rPr lang="en-US" dirty="0" smtClean="0"/>
              <a:t>“No” said the woman, “that’s why I want to buy yours. I am sure they are much stronger.”</a:t>
            </a:r>
          </a:p>
          <a:p>
            <a:r>
              <a:rPr lang="en-US" dirty="0" smtClean="0"/>
              <a:t/>
            </a:r>
            <a:br>
              <a:rPr lang="en-US" dirty="0" smtClean="0"/>
            </a:br>
            <a:endParaRPr lang="en-US" dirty="0" smtClean="0"/>
          </a:p>
          <a:p>
            <a:r>
              <a:rPr lang="en-US" dirty="0" smtClean="0"/>
              <a:t>“How old are you, old woman?” asked Abram who could sometimes not be as polite as he ought to be.</a:t>
            </a:r>
          </a:p>
          <a:p>
            <a:r>
              <a:rPr lang="en-US" dirty="0" smtClean="0"/>
              <a:t/>
            </a:r>
            <a:br>
              <a:rPr lang="en-US" dirty="0" smtClean="0"/>
            </a:br>
            <a:endParaRPr lang="en-US" dirty="0" smtClean="0"/>
          </a:p>
          <a:p>
            <a:r>
              <a:rPr lang="en-US" dirty="0" smtClean="0"/>
              <a:t>“Eighty-five years old last month,” she replied proudly.</a:t>
            </a:r>
          </a:p>
          <a:p>
            <a:r>
              <a:rPr lang="en-US" dirty="0" smtClean="0"/>
              <a:t/>
            </a:r>
            <a:br>
              <a:rPr lang="en-US" dirty="0" smtClean="0"/>
            </a:br>
            <a:endParaRPr lang="en-US" dirty="0" smtClean="0"/>
          </a:p>
          <a:p>
            <a:r>
              <a:rPr lang="en-US" dirty="0" smtClean="0"/>
              <a:t>“Well, my Dad made these gods in his workshop last month. You are much older than they are so they ought to bow down and worship you.”</a:t>
            </a:r>
          </a:p>
          <a:p>
            <a:r>
              <a:rPr lang="en-US" dirty="0" smtClean="0"/>
              <a:t/>
            </a:r>
            <a:br>
              <a:rPr lang="en-US" dirty="0" smtClean="0"/>
            </a:br>
            <a:endParaRPr lang="en-US" dirty="0" smtClean="0"/>
          </a:p>
          <a:p>
            <a:r>
              <a:rPr lang="en-US" dirty="0" smtClean="0"/>
              <a:t>“You’re right Abram,” she said, “So who do you worship then?”</a:t>
            </a:r>
          </a:p>
          <a:p>
            <a:r>
              <a:rPr lang="en-US" dirty="0" smtClean="0"/>
              <a:t/>
            </a:r>
            <a:br>
              <a:rPr lang="en-US" dirty="0" smtClean="0"/>
            </a:br>
            <a:endParaRPr lang="en-US" dirty="0" smtClean="0"/>
          </a:p>
          <a:p>
            <a:r>
              <a:rPr lang="en-US" dirty="0" smtClean="0"/>
              <a:t>“I worship the invisible God who created the heavens and the earth,” he replied.</a:t>
            </a:r>
          </a:p>
          <a:p>
            <a:r>
              <a:rPr lang="en-US" dirty="0" smtClean="0"/>
              <a:t/>
            </a:r>
            <a:br>
              <a:rPr lang="en-US" dirty="0" smtClean="0"/>
            </a:br>
            <a:endParaRPr lang="en-US" dirty="0" smtClean="0"/>
          </a:p>
          <a:p>
            <a:r>
              <a:rPr lang="en-US" dirty="0" smtClean="0"/>
              <a:t>“I think I am going to worship him too,” she said and became Abram’s first disciple.</a:t>
            </a:r>
          </a:p>
          <a:p>
            <a:r>
              <a:rPr lang="en-US" dirty="0" smtClean="0"/>
              <a:t/>
            </a:r>
            <a:br>
              <a:rPr lang="en-US" dirty="0" smtClean="0"/>
            </a:br>
            <a:endParaRPr lang="en-US" dirty="0" smtClean="0"/>
          </a:p>
          <a:p>
            <a:r>
              <a:rPr lang="en-US" dirty="0" smtClean="0"/>
              <a:t>At the end of the day Abram packed up his stall, loaded up the wagon and went home. When he arrived </a:t>
            </a:r>
            <a:r>
              <a:rPr lang="en-US" dirty="0" err="1" smtClean="0"/>
              <a:t>Terah</a:t>
            </a:r>
            <a:r>
              <a:rPr lang="en-US" dirty="0" smtClean="0"/>
              <a:t> was eagerly waiting for him.</a:t>
            </a:r>
          </a:p>
          <a:p>
            <a:r>
              <a:rPr lang="en-US" dirty="0" smtClean="0"/>
              <a:t/>
            </a:r>
            <a:br>
              <a:rPr lang="en-US" dirty="0" smtClean="0"/>
            </a:br>
            <a:endParaRPr lang="en-US" dirty="0" smtClean="0"/>
          </a:p>
          <a:p>
            <a:r>
              <a:rPr lang="en-US" dirty="0" smtClean="0"/>
              <a:t>“How did you get on?” he asked, “Did you sell out?”</a:t>
            </a:r>
          </a:p>
          <a:p>
            <a:r>
              <a:rPr lang="en-US" dirty="0" smtClean="0"/>
              <a:t/>
            </a:r>
            <a:br>
              <a:rPr lang="en-US" dirty="0" smtClean="0"/>
            </a:br>
            <a:endParaRPr lang="en-US" dirty="0" smtClean="0"/>
          </a:p>
          <a:p>
            <a:r>
              <a:rPr lang="en-US" dirty="0" smtClean="0"/>
              <a:t>“No, Dad. I didn’t sell a single idol.”</a:t>
            </a:r>
          </a:p>
          <a:p>
            <a:r>
              <a:rPr lang="en-US" dirty="0" smtClean="0"/>
              <a:t/>
            </a:r>
            <a:br>
              <a:rPr lang="en-US" dirty="0" smtClean="0"/>
            </a:br>
            <a:endParaRPr lang="en-US" dirty="0" smtClean="0"/>
          </a:p>
          <a:p>
            <a:r>
              <a:rPr lang="en-US" dirty="0" smtClean="0"/>
              <a:t>“What!” exclaimed </a:t>
            </a:r>
            <a:r>
              <a:rPr lang="en-US" dirty="0" err="1" smtClean="0"/>
              <a:t>Terah</a:t>
            </a:r>
            <a:r>
              <a:rPr lang="en-US" dirty="0" smtClean="0"/>
              <a:t>, “What happened? Weren’t there any customers? Was someone else selling them for less?”</a:t>
            </a:r>
          </a:p>
          <a:p>
            <a:r>
              <a:rPr lang="en-US" dirty="0" smtClean="0"/>
              <a:t/>
            </a:r>
            <a:br>
              <a:rPr lang="en-US" dirty="0" smtClean="0"/>
            </a:br>
            <a:endParaRPr lang="en-US" dirty="0" smtClean="0"/>
          </a:p>
          <a:p>
            <a:r>
              <a:rPr lang="en-US" dirty="0" smtClean="0"/>
              <a:t>“No Dad,” Abram replied and he told his father what had happened.</a:t>
            </a:r>
          </a:p>
          <a:p>
            <a:r>
              <a:rPr lang="en-US" dirty="0" smtClean="0"/>
              <a:t/>
            </a:r>
            <a:br>
              <a:rPr lang="en-US" dirty="0" smtClean="0"/>
            </a:br>
            <a:endParaRPr lang="en-US" dirty="0" smtClean="0"/>
          </a:p>
          <a:p>
            <a:r>
              <a:rPr lang="en-US" dirty="0" err="1" smtClean="0"/>
              <a:t>Terah</a:t>
            </a:r>
            <a:r>
              <a:rPr lang="en-US" dirty="0" smtClean="0"/>
              <a:t> slapped his forehead and said, “You’re a useless salesman. Of course no one would buy anything from you if that was your sales patter. Next time you can stay at home and I’ll go to the market.”</a:t>
            </a:r>
          </a:p>
          <a:p>
            <a:r>
              <a:rPr lang="en-US" dirty="0" smtClean="0"/>
              <a:t/>
            </a:r>
            <a:br>
              <a:rPr lang="en-US" dirty="0" smtClean="0"/>
            </a:br>
            <a:endParaRPr lang="en-US" dirty="0" smtClean="0"/>
          </a:p>
          <a:p>
            <a:r>
              <a:rPr lang="en-US" dirty="0" smtClean="0"/>
              <a:t>The following month </a:t>
            </a:r>
            <a:r>
              <a:rPr lang="en-US" dirty="0" err="1" smtClean="0"/>
              <a:t>Terah</a:t>
            </a:r>
            <a:r>
              <a:rPr lang="en-US" dirty="0" smtClean="0"/>
              <a:t> called Abram and said to him, “Look Abram, tomorrow is market day again. I’ll take the idols to sell but I want you to remain at home and look after the gods in the temple.”</a:t>
            </a:r>
          </a:p>
          <a:p>
            <a:r>
              <a:rPr lang="en-US" dirty="0" smtClean="0"/>
              <a:t/>
            </a:r>
            <a:br>
              <a:rPr lang="en-US" dirty="0" smtClean="0"/>
            </a:br>
            <a:endParaRPr lang="en-US" dirty="0" smtClean="0"/>
          </a:p>
          <a:p>
            <a:r>
              <a:rPr lang="en-US" dirty="0" smtClean="0"/>
              <a:t>The next day, after waving good bye to his father, Abram went into the temple to see the gods. He went up to the largest one at the front of the temple and in a loud voice said to him, “If you are really god, tell me what your message is and I will tell it to the world.” The idol though said nothing.</a:t>
            </a:r>
          </a:p>
          <a:p>
            <a:r>
              <a:rPr lang="en-US" dirty="0" smtClean="0"/>
              <a:t/>
            </a:r>
            <a:br>
              <a:rPr lang="en-US" dirty="0" smtClean="0"/>
            </a:br>
            <a:endParaRPr lang="en-US" dirty="0" smtClean="0"/>
          </a:p>
          <a:p>
            <a:r>
              <a:rPr lang="en-US" dirty="0" smtClean="0"/>
              <a:t>“OK,” said Abram, “Perhaps you are hungry. I’ll go into the kitchen and make you some lunch and then we can sit down and talk.” So Abram went out and prepared lunch for the idol. He came back in, placed the food at the foot of the idol and waited for him to eat. When he didn’t Abram said, “Alright then, I expect you want to eat in peace so I’ll leave you and come back in an hour.”</a:t>
            </a:r>
          </a:p>
          <a:p>
            <a:r>
              <a:rPr lang="en-US" dirty="0" smtClean="0"/>
              <a:t/>
            </a:r>
            <a:br>
              <a:rPr lang="en-US" dirty="0" smtClean="0"/>
            </a:br>
            <a:endParaRPr lang="en-US" dirty="0" smtClean="0"/>
          </a:p>
          <a:p>
            <a:r>
              <a:rPr lang="en-US" dirty="0" smtClean="0"/>
              <a:t>An hour later Abram went back to the temple and found that the food was still untouched. So he spoke to the idol saying, “You are not a god. You have no power. You cannot speak and have no message. You are just carved stone and the rest of you are just wood.”</a:t>
            </a:r>
          </a:p>
          <a:p>
            <a:r>
              <a:rPr lang="en-US" dirty="0" smtClean="0"/>
              <a:t/>
            </a:r>
            <a:br>
              <a:rPr lang="en-US" dirty="0" smtClean="0"/>
            </a:br>
            <a:endParaRPr lang="en-US" dirty="0" smtClean="0"/>
          </a:p>
          <a:p>
            <a:r>
              <a:rPr lang="en-US" dirty="0" smtClean="0"/>
              <a:t>Then he went to his father’s workshop and picked up an axe. Returning to the temple he walked around smashing and chopping up all the small idols. Then he carefully placed the axe in the hands of the largest idol and walked out.</a:t>
            </a:r>
          </a:p>
          <a:p>
            <a:r>
              <a:rPr lang="en-US" dirty="0" smtClean="0"/>
              <a:t/>
            </a:r>
            <a:br>
              <a:rPr lang="en-US" dirty="0" smtClean="0"/>
            </a:br>
            <a:endParaRPr lang="en-US" dirty="0" smtClean="0"/>
          </a:p>
          <a:p>
            <a:r>
              <a:rPr lang="en-US" dirty="0" smtClean="0"/>
              <a:t>At the end of the day </a:t>
            </a:r>
            <a:r>
              <a:rPr lang="en-US" dirty="0" err="1" smtClean="0"/>
              <a:t>Terah</a:t>
            </a:r>
            <a:r>
              <a:rPr lang="en-US" dirty="0" smtClean="0"/>
              <a:t> came home. He was tired but happy as he had sold out. He went straight to the temple to offer the money to the gods and thank them for their help. But when he opened the door, he was greeted by a scene of destruction.</a:t>
            </a:r>
          </a:p>
          <a:p>
            <a:r>
              <a:rPr lang="en-US" dirty="0" smtClean="0"/>
              <a:t/>
            </a:r>
            <a:br>
              <a:rPr lang="en-US" dirty="0" smtClean="0"/>
            </a:br>
            <a:endParaRPr lang="en-US" dirty="0" smtClean="0"/>
          </a:p>
          <a:p>
            <a:r>
              <a:rPr lang="en-US" dirty="0" smtClean="0"/>
              <a:t>“Abram! Abram!” he shouted, “What happened? I left you to look after the gods. Did some vandals break in and destroy them?”</a:t>
            </a:r>
          </a:p>
          <a:p>
            <a:r>
              <a:rPr lang="en-US" dirty="0" smtClean="0"/>
              <a:t/>
            </a:r>
            <a:br>
              <a:rPr lang="en-US" dirty="0" smtClean="0"/>
            </a:br>
            <a:endParaRPr lang="en-US" dirty="0" smtClean="0"/>
          </a:p>
          <a:p>
            <a:r>
              <a:rPr lang="en-US" dirty="0" smtClean="0"/>
              <a:t>“No,” said Abram, “I did exactly what you said. The largest idol complained that he was hungry so I made him a delicious meal. Look you can still see it at his feet. Then I left him to enjoy it in peace. Soon I heard the other smaller gods asking him to share the food with them. But he refused and told them to shut up. But they wouldn’t so he beat them all up. And look. There is the evidence. The axe is in his hands.”</a:t>
            </a:r>
          </a:p>
          <a:p>
            <a:r>
              <a:rPr lang="en-US" dirty="0" smtClean="0"/>
              <a:t/>
            </a:r>
            <a:br>
              <a:rPr lang="en-US" dirty="0" smtClean="0"/>
            </a:br>
            <a:endParaRPr lang="en-US" dirty="0" smtClean="0"/>
          </a:p>
          <a:p>
            <a:r>
              <a:rPr lang="en-US" dirty="0" smtClean="0"/>
              <a:t>“What are you talking about?” exclaimed </a:t>
            </a:r>
            <a:r>
              <a:rPr lang="en-US" dirty="0" err="1" smtClean="0"/>
              <a:t>Terah</a:t>
            </a:r>
            <a:r>
              <a:rPr lang="en-US" dirty="0" smtClean="0"/>
              <a:t>, “They are just pieces of stone and wood. They have no power. They cannot speak or move.”</a:t>
            </a:r>
          </a:p>
          <a:p>
            <a:r>
              <a:rPr lang="en-US" dirty="0" smtClean="0"/>
              <a:t/>
            </a:r>
            <a:br>
              <a:rPr lang="en-US" dirty="0" smtClean="0"/>
            </a:br>
            <a:endParaRPr lang="en-US" dirty="0" smtClean="0"/>
          </a:p>
          <a:p>
            <a:r>
              <a:rPr lang="en-US" dirty="0" smtClean="0"/>
              <a:t>“Exactly,” said Abram, “So why do you worship them?”</a:t>
            </a:r>
          </a:p>
          <a:p>
            <a:r>
              <a:rPr lang="en-US" dirty="0" smtClean="0"/>
              <a:t/>
            </a:r>
            <a:br>
              <a:rPr lang="en-US" dirty="0" smtClean="0"/>
            </a:br>
            <a:endParaRPr lang="en-US" dirty="0" smtClean="0"/>
          </a:p>
          <a:p>
            <a:r>
              <a:rPr lang="en-US" dirty="0" err="1" smtClean="0"/>
              <a:t>Terah</a:t>
            </a:r>
            <a:r>
              <a:rPr lang="en-US" dirty="0" smtClean="0"/>
              <a:t> was stunned. “So who do you worship then son?”</a:t>
            </a:r>
          </a:p>
          <a:p>
            <a:r>
              <a:rPr lang="en-US" dirty="0" smtClean="0"/>
              <a:t/>
            </a:r>
            <a:br>
              <a:rPr lang="en-US" dirty="0" smtClean="0"/>
            </a:br>
            <a:endParaRPr lang="en-US" dirty="0" smtClean="0"/>
          </a:p>
          <a:p>
            <a:r>
              <a:rPr lang="en-US" dirty="0" smtClean="0"/>
              <a:t>“I worship the invisible God who created the heavens and the earth. I talk to him and he talks back to me. I can feel his presence around me everyday.”</a:t>
            </a:r>
          </a:p>
          <a:p>
            <a:r>
              <a:rPr lang="en-US" dirty="0" smtClean="0"/>
              <a:t/>
            </a:r>
            <a:br>
              <a:rPr lang="en-US" dirty="0" smtClean="0"/>
            </a:br>
            <a:endParaRPr lang="en-US" dirty="0" smtClean="0"/>
          </a:p>
          <a:p>
            <a:r>
              <a:rPr lang="en-US" dirty="0" smtClean="0"/>
              <a:t>“You had better come and see Nimrod with me,” said </a:t>
            </a:r>
            <a:r>
              <a:rPr lang="en-US" dirty="0" err="1" smtClean="0"/>
              <a:t>Terah</a:t>
            </a:r>
            <a:r>
              <a:rPr lang="en-US" dirty="0" smtClean="0"/>
              <a:t>, “He will want to hear about this.”</a:t>
            </a:r>
          </a:p>
          <a:p>
            <a:r>
              <a:rPr lang="en-US" dirty="0" smtClean="0"/>
              <a:t/>
            </a:r>
            <a:br>
              <a:rPr lang="en-US" dirty="0" smtClean="0"/>
            </a:br>
            <a:endParaRPr lang="en-US" dirty="0" smtClean="0"/>
          </a:p>
          <a:p>
            <a:r>
              <a:rPr lang="en-US" dirty="0" smtClean="0"/>
              <a:t>So off they went to visit Nimrod in the palace. When </a:t>
            </a:r>
            <a:r>
              <a:rPr lang="en-US" dirty="0" err="1" smtClean="0"/>
              <a:t>Terah</a:t>
            </a:r>
            <a:r>
              <a:rPr lang="en-US" dirty="0" smtClean="0"/>
              <a:t> appeared in front of Nimrod he bowed to the ground but Abram stood upright and looked him in the eyes. Nimrod and all his courtiers were shocked.</a:t>
            </a:r>
          </a:p>
          <a:p>
            <a:r>
              <a:rPr lang="en-US" dirty="0" smtClean="0"/>
              <a:t/>
            </a:r>
            <a:br>
              <a:rPr lang="en-US" dirty="0" smtClean="0"/>
            </a:br>
            <a:endParaRPr lang="en-US" dirty="0" smtClean="0"/>
          </a:p>
          <a:p>
            <a:r>
              <a:rPr lang="en-US" dirty="0" smtClean="0"/>
              <a:t>“How dare you stand there and stare at me,” shouted Nimrod. “Why don’t you bow down and worship your god like everyone else?”</a:t>
            </a:r>
          </a:p>
          <a:p>
            <a:r>
              <a:rPr lang="en-US" dirty="0" smtClean="0"/>
              <a:t/>
            </a:r>
            <a:br>
              <a:rPr lang="en-US" dirty="0" smtClean="0"/>
            </a:br>
            <a:endParaRPr lang="en-US" dirty="0" smtClean="0"/>
          </a:p>
          <a:p>
            <a:r>
              <a:rPr lang="en-US" dirty="0" smtClean="0"/>
              <a:t>“I only bow down and worship the invisible God who created the heavens and the earth. He is your creator too and one day he will judge you for your evil deeds,” said Abram boldly.</a:t>
            </a:r>
          </a:p>
          <a:p>
            <a:r>
              <a:rPr lang="en-US" dirty="0" smtClean="0"/>
              <a:t/>
            </a:r>
            <a:br>
              <a:rPr lang="en-US" dirty="0" smtClean="0"/>
            </a:br>
            <a:endParaRPr lang="en-US" dirty="0" smtClean="0"/>
          </a:p>
          <a:p>
            <a:r>
              <a:rPr lang="en-US" dirty="0" smtClean="0"/>
              <a:t>Nimrod was enraged and he remembered the dream he had had about just such a boy. He said to Abram, “If you don’t bow down and worship me I will have you put to death.”</a:t>
            </a:r>
          </a:p>
          <a:p>
            <a:r>
              <a:rPr lang="en-US" dirty="0" smtClean="0"/>
              <a:t/>
            </a:r>
            <a:br>
              <a:rPr lang="en-US" dirty="0" smtClean="0"/>
            </a:br>
            <a:endParaRPr lang="en-US" dirty="0" smtClean="0"/>
          </a:p>
          <a:p>
            <a:r>
              <a:rPr lang="en-US" dirty="0" smtClean="0"/>
              <a:t>“I am not afraid of you,” said Abram. “I believe in God. He is my creator, the one whom I love and worship. He is more real to me than this world, more real than this palace and more real than you. If you kill me I will still be with him.”</a:t>
            </a:r>
          </a:p>
          <a:p>
            <a:r>
              <a:rPr lang="en-US" dirty="0" smtClean="0"/>
              <a:t/>
            </a:r>
            <a:br>
              <a:rPr lang="en-US" dirty="0" smtClean="0"/>
            </a:br>
            <a:endParaRPr lang="en-US" dirty="0" smtClean="0"/>
          </a:p>
          <a:p>
            <a:r>
              <a:rPr lang="en-US" dirty="0" smtClean="0"/>
              <a:t>Nimrod had Abram seized and thrown into a burning furnace. But the flames didn’t touch him and he emerged unscathed. Nimrod decided the best thing to do was to expel Abram and never allow him to return. At this point </a:t>
            </a:r>
            <a:r>
              <a:rPr lang="en-US" dirty="0" err="1" smtClean="0"/>
              <a:t>Terah</a:t>
            </a:r>
            <a:r>
              <a:rPr lang="en-US" dirty="0" smtClean="0"/>
              <a:t> decided perhaps it was time for the whole family to leave. So they packed up all their belongings and set off for Haran where they could be safe and Abram could carry on telling people about the invisible God who created the heavens and the earth and with whom one talk and whose loving presence and power one could feel.</a:t>
            </a:r>
          </a:p>
          <a:p>
            <a:r>
              <a:rPr lang="en-US" dirty="0" smtClean="0"/>
              <a:t/>
            </a:r>
            <a:br>
              <a:rPr lang="en-US" dirty="0" smtClean="0"/>
            </a:br>
            <a:endParaRPr lang="en-US" dirty="0" smtClean="0"/>
          </a:p>
          <a:p>
            <a:r>
              <a:rPr lang="en-US" dirty="0" smtClean="0"/>
              <a:t>This is how Abraham changed his lineage from that of the son of an idol maker to a son of God. At the risk of his life he refused to worship Nimrod and the idols of his day. Instead he declared that his identity came from his relationship with God.</a:t>
            </a:r>
          </a:p>
          <a:p>
            <a:r>
              <a:rPr lang="en-US" dirty="0" smtClean="0"/>
              <a:t>_</a:t>
            </a:r>
          </a:p>
          <a:p>
            <a:r>
              <a:rPr lang="en-US" dirty="0" smtClean="0"/>
              <a:t>(Freely adapted from the stories in the Talmud and Qur'an)</a:t>
            </a:r>
          </a:p>
          <a:p>
            <a:endParaRPr lang="en-GB" sz="1200" kern="1200" dirty="0">
              <a:solidFill>
                <a:schemeClr val="tx1"/>
              </a:solidFill>
              <a:latin typeface="Arial" pitchFamily="-68" charset="0"/>
              <a:ea typeface="ＭＳ Ｐゴシック" pitchFamily="-128" charset="-128"/>
              <a:cs typeface="ＭＳ Ｐゴシック" pitchFamily="-128"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sz="1200" kern="1200" dirty="0" err="1" smtClean="0">
                <a:solidFill>
                  <a:schemeClr val="tx1"/>
                </a:solidFill>
                <a:latin typeface="Arial" pitchFamily="-68" charset="0"/>
                <a:ea typeface="ＭＳ Ｐゴシック" pitchFamily="-128" charset="-128"/>
                <a:cs typeface="ＭＳ Ｐゴシック" pitchFamily="-128" charset="-128"/>
              </a:rPr>
              <a:t>Terah</a:t>
            </a:r>
            <a:r>
              <a:rPr lang="en-US" sz="1200" kern="1200" dirty="0" smtClean="0">
                <a:solidFill>
                  <a:schemeClr val="tx1"/>
                </a:solidFill>
                <a:latin typeface="Arial" pitchFamily="-68" charset="0"/>
                <a:ea typeface="ＭＳ Ｐゴシック" pitchFamily="-128" charset="-128"/>
                <a:cs typeface="ＭＳ Ｐゴシック" pitchFamily="-128" charset="-128"/>
              </a:rPr>
              <a:t> is the father of both Abraham and Sarah, by different wives. That is why Sarah was Abraham’s half-sister (Gen. 20:12). Thus, Isaac had only one grandfather.</a:t>
            </a:r>
          </a:p>
          <a:p>
            <a:endParaRPr lang="en-US" sz="1200" kern="1200" dirty="0" smtClean="0">
              <a:solidFill>
                <a:schemeClr val="tx1"/>
              </a:solidFill>
              <a:latin typeface="Arial" pitchFamily="-68" charset="0"/>
              <a:ea typeface="ＭＳ Ｐゴシック" pitchFamily="-128" charset="-128"/>
              <a:cs typeface="ＭＳ Ｐゴシック" pitchFamily="-128" charset="-128"/>
            </a:endParaRPr>
          </a:p>
          <a:p>
            <a:r>
              <a:rPr lang="en-US" sz="1200" kern="1200" dirty="0" smtClean="0">
                <a:solidFill>
                  <a:schemeClr val="tx1"/>
                </a:solidFill>
                <a:latin typeface="Arial" pitchFamily="-68" charset="0"/>
                <a:ea typeface="ＭＳ Ｐゴシック" pitchFamily="-128" charset="-128"/>
                <a:cs typeface="ＭＳ Ｐゴシック" pitchFamily="-128" charset="-128"/>
              </a:rPr>
              <a:t>This puts </a:t>
            </a:r>
            <a:r>
              <a:rPr lang="en-US" sz="1200" kern="1200" dirty="0" err="1" smtClean="0">
                <a:solidFill>
                  <a:schemeClr val="tx1"/>
                </a:solidFill>
                <a:latin typeface="Arial" pitchFamily="-68" charset="0"/>
                <a:ea typeface="ＭＳ Ｐゴシック" pitchFamily="-128" charset="-128"/>
                <a:cs typeface="ＭＳ Ｐゴシック" pitchFamily="-128" charset="-128"/>
              </a:rPr>
              <a:t>Terah</a:t>
            </a:r>
            <a:r>
              <a:rPr lang="en-US" sz="1200" kern="1200" dirty="0" smtClean="0">
                <a:solidFill>
                  <a:schemeClr val="tx1"/>
                </a:solidFill>
                <a:latin typeface="Arial" pitchFamily="-68" charset="0"/>
                <a:ea typeface="ＭＳ Ｐゴシック" pitchFamily="-128" charset="-128"/>
                <a:cs typeface="ＭＳ Ｐゴシック" pitchFamily="-128" charset="-128"/>
              </a:rPr>
              <a:t> in the same position as Zechariah, who was the father of both Jesus and also Jesus’ would-be bride, John the Baptist’s sister. The reason behind this providence in Jesus’ family was to make Jesus and his wife the second Adam and Eve. Adam and Eve were also brother and sisters, with only one father—God.</a:t>
            </a:r>
          </a:p>
          <a:p>
            <a:endParaRPr lang="en-US" sz="1200" kern="1200" dirty="0" smtClean="0">
              <a:solidFill>
                <a:schemeClr val="tx1"/>
              </a:solidFill>
              <a:latin typeface="Arial" pitchFamily="-68" charset="0"/>
              <a:ea typeface="ＭＳ Ｐゴシック" pitchFamily="-128" charset="-128"/>
              <a:cs typeface="ＭＳ Ｐゴシック" pitchFamily="-128" charset="-128"/>
            </a:endParaRPr>
          </a:p>
          <a:p>
            <a:r>
              <a:rPr lang="en-US" sz="1200" kern="1200" dirty="0" smtClean="0">
                <a:solidFill>
                  <a:schemeClr val="tx1"/>
                </a:solidFill>
                <a:latin typeface="Arial" pitchFamily="-68" charset="0"/>
                <a:ea typeface="ＭＳ Ｐゴシック" pitchFamily="-128" charset="-128"/>
                <a:cs typeface="ＭＳ Ｐゴシック" pitchFamily="-128" charset="-128"/>
              </a:rPr>
              <a:t>According to the Principle, Abraham and Sarah were supposed to “restore the positions of Adam’s family” (</a:t>
            </a:r>
            <a:r>
              <a:rPr lang="en-US" sz="1200" kern="1200" dirty="0" err="1" smtClean="0">
                <a:solidFill>
                  <a:schemeClr val="tx1"/>
                </a:solidFill>
                <a:latin typeface="Arial" pitchFamily="-68" charset="0"/>
                <a:ea typeface="ＭＳ Ｐゴシック" pitchFamily="-128" charset="-128"/>
                <a:cs typeface="ＭＳ Ｐゴシック" pitchFamily="-128" charset="-128"/>
              </a:rPr>
              <a:t>p</a:t>
            </a:r>
            <a:r>
              <a:rPr lang="en-US" sz="1200" kern="1200" dirty="0" smtClean="0">
                <a:solidFill>
                  <a:schemeClr val="tx1"/>
                </a:solidFill>
                <a:latin typeface="Arial" pitchFamily="-68" charset="0"/>
                <a:ea typeface="ＭＳ Ｐゴシック" pitchFamily="-128" charset="-128"/>
                <a:cs typeface="ＭＳ Ｐゴシック" pitchFamily="-128" charset="-128"/>
              </a:rPr>
              <a:t>. 209) in the incident when they went down to Egypt and posed as brother and sister (Gen. 12:10-20). This, it is said, would have created a ‘model course’ for Jesus. So it is significant that God set up Abraham’s family to have one grandfather-figure, </a:t>
            </a:r>
            <a:r>
              <a:rPr lang="en-US" sz="1200" kern="1200" dirty="0" err="1" smtClean="0">
                <a:solidFill>
                  <a:schemeClr val="tx1"/>
                </a:solidFill>
                <a:latin typeface="Arial" pitchFamily="-68" charset="0"/>
                <a:ea typeface="ＭＳ Ｐゴシック" pitchFamily="-128" charset="-128"/>
                <a:cs typeface="ＭＳ Ｐゴシック" pitchFamily="-128" charset="-128"/>
              </a:rPr>
              <a:t>Terah</a:t>
            </a:r>
            <a:r>
              <a:rPr lang="en-US" sz="1200" kern="1200" dirty="0" smtClean="0">
                <a:solidFill>
                  <a:schemeClr val="tx1"/>
                </a:solidFill>
                <a:latin typeface="Arial" pitchFamily="-68" charset="0"/>
                <a:ea typeface="ＭＳ Ｐゴシック" pitchFamily="-128" charset="-128"/>
                <a:cs typeface="ＭＳ Ｐゴシック" pitchFamily="-128" charset="-128"/>
              </a:rPr>
              <a:t>, in the same way that Jesus’ family was later set up to have one grandfather-figure, Zechariah.</a:t>
            </a:r>
          </a:p>
          <a:p>
            <a:endParaRPr lang="en-US" sz="1200" kern="1200" dirty="0" smtClean="0">
              <a:solidFill>
                <a:schemeClr val="tx1"/>
              </a:solidFill>
              <a:latin typeface="Arial" pitchFamily="-68" charset="0"/>
              <a:ea typeface="ＭＳ Ｐゴシック" pitchFamily="-128" charset="-128"/>
              <a:cs typeface="ＭＳ Ｐゴシック" pitchFamily="-128" charset="-128"/>
            </a:endParaRPr>
          </a:p>
        </p:txBody>
      </p:sp>
      <p:sp>
        <p:nvSpPr>
          <p:cNvPr id="4" name="Slide Number Placeholder 3"/>
          <p:cNvSpPr>
            <a:spLocks noGrp="1"/>
          </p:cNvSpPr>
          <p:nvPr>
            <p:ph type="sldNum" sz="quarter" idx="10"/>
          </p:nvPr>
        </p:nvSpPr>
        <p:spPr/>
        <p:txBody>
          <a:bodyPr/>
          <a:lstStyle/>
          <a:p>
            <a:pPr>
              <a:defRPr/>
            </a:pPr>
            <a:fld id="{42E97BC0-80E7-47DF-B9E2-1AFB37E59C2D}" type="slidenum">
              <a:rPr lang="en-GB" smtClean="0"/>
              <a:pPr>
                <a:defRPr/>
              </a:pPr>
              <a:t>9</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B6EE1718-C98E-48F1-AF75-321483AA9E7B}" type="slidenum">
              <a:rPr lang="en-GB">
                <a:latin typeface="Arial" pitchFamily="-128" charset="0"/>
              </a:rPr>
              <a:pPr/>
              <a:t>10</a:t>
            </a:fld>
            <a:endParaRPr lang="en-GB">
              <a:latin typeface="Arial" pitchFamily="-128" charset="0"/>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r>
              <a:rPr lang="en-US" dirty="0">
                <a:latin typeface="Arial" pitchFamily="-128" charset="0"/>
              </a:rPr>
              <a:t>75 years old left </a:t>
            </a:r>
            <a:r>
              <a:rPr lang="en-US" dirty="0" smtClean="0">
                <a:latin typeface="Arial" pitchFamily="-128" charset="0"/>
              </a:rPr>
              <a:t>Haran</a:t>
            </a:r>
          </a:p>
          <a:p>
            <a:pPr eaLnBrk="1" hangingPunct="1"/>
            <a:r>
              <a:rPr lang="en-US" dirty="0" smtClean="0">
                <a:latin typeface="Arial" pitchFamily="-128" charset="0"/>
              </a:rPr>
              <a:t>Speak about </a:t>
            </a:r>
            <a:r>
              <a:rPr lang="en-US" dirty="0" err="1" smtClean="0">
                <a:latin typeface="Arial" pitchFamily="-128" charset="0"/>
              </a:rPr>
              <a:t>patriachs</a:t>
            </a:r>
            <a:r>
              <a:rPr lang="en-US" baseline="0" dirty="0" smtClean="0">
                <a:latin typeface="Arial" pitchFamily="-128" charset="0"/>
              </a:rPr>
              <a:t> with respect</a:t>
            </a:r>
            <a:endParaRPr lang="en-US" dirty="0">
              <a:latin typeface="Arial" pitchFamily="-128"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D843223F-BFB2-4E6E-858C-628C18B61484}" type="slidenum">
              <a:rPr lang="en-GB">
                <a:latin typeface="Arial" pitchFamily="-128" charset="0"/>
              </a:rPr>
              <a:pPr/>
              <a:t>11</a:t>
            </a:fld>
            <a:endParaRPr lang="en-GB">
              <a:latin typeface="Arial" pitchFamily="-128" charset="0"/>
            </a:endParaRPr>
          </a:p>
        </p:txBody>
      </p:sp>
      <p:sp>
        <p:nvSpPr>
          <p:cNvPr id="35843" name="Rectangle 1026"/>
          <p:cNvSpPr>
            <a:spLocks noGrp="1" noRot="1" noChangeAspect="1" noChangeArrowheads="1" noTextEdit="1"/>
          </p:cNvSpPr>
          <p:nvPr>
            <p:ph type="sldImg"/>
          </p:nvPr>
        </p:nvSpPr>
        <p:spPr>
          <a:ln/>
        </p:spPr>
      </p:sp>
      <p:sp>
        <p:nvSpPr>
          <p:cNvPr id="35844" name="Rectangle 1027"/>
          <p:cNvSpPr>
            <a:spLocks noGrp="1" noChangeArrowheads="1"/>
          </p:cNvSpPr>
          <p:nvPr>
            <p:ph type="body" idx="1"/>
          </p:nvPr>
        </p:nvSpPr>
        <p:spPr>
          <a:noFill/>
          <a:ln/>
        </p:spPr>
        <p:txBody>
          <a:bodyPr/>
          <a:lstStyle/>
          <a:p>
            <a:pPr eaLnBrk="1" hangingPunct="1"/>
            <a:endParaRPr lang="en-US">
              <a:latin typeface="Arial" pitchFamily="-128"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94D678C9-A9D5-40FC-9868-FB5B84F5E025}" type="slidenum">
              <a:rPr lang="en-GB">
                <a:latin typeface="Arial" pitchFamily="-128" charset="0"/>
              </a:rPr>
              <a:pPr/>
              <a:t>12</a:t>
            </a:fld>
            <a:endParaRPr lang="en-GB">
              <a:latin typeface="Arial" pitchFamily="-128" charset="0"/>
            </a:endParaRPr>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r>
              <a:rPr lang="en-GB">
                <a:latin typeface="Arial" pitchFamily="-128" charset="0"/>
              </a:rPr>
              <a:t>One of the curious events in Abraham’s life was his visit to Egypt. Abraham told Sarah to tell people she was his sister. Like A&amp;E. pharaoh came and took sarai for his wife.</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8CFE1EDF-76A1-4F80-A086-47237EBB8F3D}" type="slidenum">
              <a:rPr lang="en-GB">
                <a:latin typeface="Arial" pitchFamily="-128" charset="0"/>
              </a:rPr>
              <a:pPr/>
              <a:t>13</a:t>
            </a:fld>
            <a:endParaRPr lang="en-GB">
              <a:latin typeface="Arial" pitchFamily="-128" charset="0"/>
            </a:endParaRPr>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r>
              <a:rPr lang="en-GB">
                <a:latin typeface="Arial" pitchFamily="-128" charset="0"/>
              </a:rPr>
              <a:t>Before the fall Adam and Eve were like brother and sister. Eve was more attracted to Lucifer who appeared sophisticated.</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9672509D-DCA4-4DE9-AE01-689EEF602460}" type="slidenum">
              <a:rPr lang="en-GB">
                <a:latin typeface="Arial" pitchFamily="-128" charset="0"/>
              </a:rPr>
              <a:pPr/>
              <a:t>14</a:t>
            </a:fld>
            <a:endParaRPr lang="en-GB">
              <a:latin typeface="Arial" pitchFamily="-128" charset="0"/>
            </a:endParaRPr>
          </a:p>
        </p:txBody>
      </p:sp>
      <p:sp>
        <p:nvSpPr>
          <p:cNvPr id="41987" name="Rectangle 1026"/>
          <p:cNvSpPr>
            <a:spLocks noGrp="1" noRot="1" noChangeAspect="1" noChangeArrowheads="1" noTextEdit="1"/>
          </p:cNvSpPr>
          <p:nvPr>
            <p:ph type="sldImg"/>
          </p:nvPr>
        </p:nvSpPr>
        <p:spPr>
          <a:ln/>
        </p:spPr>
      </p:sp>
      <p:sp>
        <p:nvSpPr>
          <p:cNvPr id="41988" name="Rectangle 1027"/>
          <p:cNvSpPr>
            <a:spLocks noGrp="1" noChangeArrowheads="1"/>
          </p:cNvSpPr>
          <p:nvPr>
            <p:ph type="body" idx="1"/>
          </p:nvPr>
        </p:nvSpPr>
        <p:spPr>
          <a:noFill/>
          <a:ln/>
        </p:spPr>
        <p:txBody>
          <a:bodyPr/>
          <a:lstStyle/>
          <a:p>
            <a:pPr eaLnBrk="1" hangingPunct="1"/>
            <a:r>
              <a:rPr lang="en-GB" dirty="0">
                <a:latin typeface="Arial" pitchFamily="-128" charset="0"/>
              </a:rPr>
              <a:t>Abraham told Sarah to tell people she was his sister. Like A&amp;E</a:t>
            </a:r>
            <a:endParaRPr lang="en-GB" dirty="0" smtClean="0">
              <a:latin typeface="Arial" pitchFamily="-128" charset="0"/>
            </a:endParaRPr>
          </a:p>
          <a:p>
            <a:pPr eaLnBrk="1" hangingPunct="1"/>
            <a:endParaRPr lang="en-GB" dirty="0" smtClean="0">
              <a:latin typeface="Arial" pitchFamily="-128" charset="0"/>
            </a:endParaRPr>
          </a:p>
          <a:p>
            <a:pPr eaLnBrk="1" hangingPunct="1"/>
            <a:r>
              <a:rPr lang="en-US" sz="1200" kern="1200" dirty="0" smtClean="0">
                <a:solidFill>
                  <a:schemeClr val="tx1"/>
                </a:solidFill>
                <a:latin typeface="Arial" pitchFamily="-68" charset="0"/>
                <a:ea typeface="ＭＳ Ｐゴシック" pitchFamily="-128" charset="-128"/>
                <a:cs typeface="ＭＳ Ｐゴシック" pitchFamily="-128" charset="-128"/>
              </a:rPr>
              <a:t>Sarah is restoring Eve's position. Eve offered the choice between the powerful, charismatic, sophisticated, charming Lucifer and Adam playing with tadpoles in the stream chose the former. Sarah had to choose between becoming a concubine/queen of a the most powerful</a:t>
            </a:r>
            <a:r>
              <a:rPr lang="en-US" sz="1200" kern="1200" baseline="0" dirty="0" smtClean="0">
                <a:solidFill>
                  <a:schemeClr val="tx1"/>
                </a:solidFill>
                <a:latin typeface="Arial" pitchFamily="-68" charset="0"/>
                <a:ea typeface="ＭＳ Ｐゴシック" pitchFamily="-128" charset="-128"/>
                <a:cs typeface="ＭＳ Ｐゴシック" pitchFamily="-128" charset="-128"/>
              </a:rPr>
              <a:t> man in the world </a:t>
            </a:r>
            <a:r>
              <a:rPr lang="en-US" sz="1200" kern="1200" dirty="0" smtClean="0">
                <a:solidFill>
                  <a:schemeClr val="tx1"/>
                </a:solidFill>
                <a:latin typeface="Arial" pitchFamily="-68" charset="0"/>
                <a:ea typeface="ＭＳ Ｐゴシック" pitchFamily="-128" charset="-128"/>
                <a:cs typeface="ＭＳ Ｐゴシック" pitchFamily="-128" charset="-128"/>
              </a:rPr>
              <a:t>and living a life of luxury with silks, perfumes, shoes, feather beds, delicacies, hot baths and maids and spending here old age living in a tent with Abraham. She chose Abraham. Had she allowed Pharaoh into her bed she would have fallen just as Eve did. So Sarah overcame the temptation Eve faced, purified her womb and qualified herself to bear the next generation as the next stage in the progressive purification of the lineage.</a:t>
            </a:r>
            <a:r>
              <a:rPr lang="en-US" sz="1200" kern="1200" baseline="0" dirty="0" smtClean="0">
                <a:solidFill>
                  <a:schemeClr val="tx1"/>
                </a:solidFill>
                <a:latin typeface="Arial" pitchFamily="-68" charset="0"/>
                <a:ea typeface="ＭＳ Ｐゴシック" pitchFamily="-128" charset="-128"/>
                <a:cs typeface="ＭＳ Ｐゴシック" pitchFamily="-128" charset="-128"/>
              </a:rPr>
              <a:t> </a:t>
            </a:r>
            <a:r>
              <a:rPr lang="en-GB" dirty="0" smtClean="0">
                <a:latin typeface="Arial" pitchFamily="-128" charset="0"/>
              </a:rPr>
              <a:t>She </a:t>
            </a:r>
            <a:r>
              <a:rPr lang="en-GB" dirty="0">
                <a:latin typeface="Arial" pitchFamily="-128" charset="0"/>
              </a:rPr>
              <a:t>overcame the temptation and so Pharaoh had to release her. Thus she overcame what Eve could not overcome.</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1F498887-CB1A-4249-9AC8-985EDC03D3FD}" type="slidenum">
              <a:rPr lang="en-GB">
                <a:latin typeface="Arial" pitchFamily="-128" charset="0"/>
              </a:rPr>
              <a:pPr/>
              <a:t>15</a:t>
            </a:fld>
            <a:endParaRPr lang="en-GB">
              <a:latin typeface="Arial" pitchFamily="-128" charset="0"/>
            </a:endParaRPr>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r>
              <a:rPr lang="en-US">
                <a:latin typeface="Arial" pitchFamily="-128" charset="0"/>
              </a:rPr>
              <a:t>What is faith? The art of holding on to things your reason has once accepted in spite of your changing moods.</a:t>
            </a:r>
          </a:p>
          <a:p>
            <a:pPr eaLnBrk="1" hangingPunct="1"/>
            <a:endParaRPr lang="en-US">
              <a:latin typeface="Arial" pitchFamily="-128" charset="0"/>
            </a:endParaRPr>
          </a:p>
          <a:p>
            <a:pPr eaLnBrk="1" hangingPunct="1"/>
            <a:r>
              <a:rPr lang="en-US">
                <a:latin typeface="Arial" pitchFamily="-128" charset="0"/>
              </a:rPr>
              <a:t>Faith and reason verses emotion and imagination</a:t>
            </a:r>
          </a:p>
          <a:p>
            <a:pPr eaLnBrk="1" hangingPunct="1"/>
            <a:endParaRPr lang="en-US">
              <a:latin typeface="Arial" pitchFamily="-128" charset="0"/>
            </a:endParaRPr>
          </a:p>
          <a:p>
            <a:pPr eaLnBrk="1" hangingPunct="1"/>
            <a:r>
              <a:rPr lang="en-US">
                <a:latin typeface="Arial" pitchFamily="-128" charset="0"/>
              </a:rPr>
              <a:t>Work out your salvation with fear and trembling for it is God who worketh in you</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03B10A22-8DD4-4175-A6B5-1553869ABA7D}" type="slidenum">
              <a:rPr lang="en-GB">
                <a:latin typeface="Arial" pitchFamily="-128" charset="0"/>
              </a:rPr>
              <a:pPr/>
              <a:t>16</a:t>
            </a:fld>
            <a:endParaRPr lang="en-GB">
              <a:latin typeface="Arial" pitchFamily="-128" charset="0"/>
            </a:endParaRPr>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r>
              <a:rPr lang="en-GB" dirty="0">
                <a:latin typeface="Arial" pitchFamily="-128" charset="0"/>
              </a:rPr>
              <a:t>After fall restored Abraham in position of </a:t>
            </a:r>
            <a:r>
              <a:rPr lang="en-GB" dirty="0" err="1">
                <a:latin typeface="Arial" pitchFamily="-128" charset="0"/>
              </a:rPr>
              <a:t>unfallen</a:t>
            </a:r>
            <a:r>
              <a:rPr lang="en-GB" dirty="0">
                <a:latin typeface="Arial" pitchFamily="-128" charset="0"/>
              </a:rPr>
              <a:t> Adam and so could restore </a:t>
            </a:r>
            <a:r>
              <a:rPr lang="en-GB" dirty="0" err="1">
                <a:latin typeface="Arial" pitchFamily="-128" charset="0"/>
              </a:rPr>
              <a:t>f</a:t>
            </a:r>
            <a:r>
              <a:rPr lang="en-GB" dirty="0">
                <a:latin typeface="Arial" pitchFamily="-128" charset="0"/>
              </a:rPr>
              <a:t> of faith</a:t>
            </a:r>
          </a:p>
          <a:p>
            <a:pPr eaLnBrk="1" hangingPunct="1"/>
            <a:endParaRPr lang="en-GB" dirty="0" smtClean="0">
              <a:latin typeface="Arial" pitchFamily="-128" charset="0"/>
            </a:endParaRPr>
          </a:p>
          <a:p>
            <a:pPr eaLnBrk="1" hangingPunct="1"/>
            <a:r>
              <a:rPr lang="en-US" dirty="0" smtClean="0"/>
              <a:t>Abraham, now in the position of Adam, was supposed to restore, all at once, the long providence which God had conducted through the three providential generations of Adam (formation), Noah (growth) and Abraham (completion). Through one offering, he could restore all the defiled conditions containing the number three. </a:t>
            </a:r>
          </a:p>
          <a:p>
            <a:pPr eaLnBrk="1" hangingPunct="1"/>
            <a:endParaRPr lang="en-GB" dirty="0" smtClean="0">
              <a:latin typeface="Arial" pitchFamily="-128" charset="0"/>
            </a:endParaRPr>
          </a:p>
          <a:p>
            <a:pPr eaLnBrk="1" hangingPunct="1"/>
            <a:r>
              <a:rPr lang="en-US" dirty="0" smtClean="0"/>
              <a:t>Abraham's offering was also to make a symbolic indemnity condition as restitution for their failures in making the substantial offering. In other words, the purpose of Abraham's symbolic offering of the three types of objects for the condition was to restore in his generation (horizontally) all the indemnity conditions which had accumulated in the course of the providence (vertically) through the three generations of Adam, Noah and Abraham. </a:t>
            </a:r>
          </a:p>
          <a:p>
            <a:pPr eaLnBrk="1" hangingPunct="1"/>
            <a:endParaRPr lang="en-GB" dirty="0" smtClean="0">
              <a:latin typeface="Arial" pitchFamily="-128" charset="0"/>
            </a:endParaRPr>
          </a:p>
          <a:p>
            <a:pPr eaLnBrk="1" hangingPunct="1"/>
            <a:r>
              <a:rPr lang="en-GB" dirty="0">
                <a:latin typeface="Arial" pitchFamily="-128" charset="0"/>
              </a:rPr>
              <a:t>Then God told Abraham that he would possess the land of Canaan. “</a:t>
            </a:r>
            <a:r>
              <a:rPr lang="en-GB" u="sng" dirty="0">
                <a:latin typeface="Arial" pitchFamily="-128" charset="0"/>
              </a:rPr>
              <a:t>But</a:t>
            </a:r>
            <a:r>
              <a:rPr lang="en-GB" dirty="0">
                <a:latin typeface="Arial" pitchFamily="-128" charset="0"/>
              </a:rPr>
              <a:t> he said, ‘O Lord God, how am I to know that I shall possess it?” Abraham did not have absolute faith. And so God told him to make an offering to lay a foundation of faith. However Abraham fell asleep and the offering was invaded by Satan. So instead of occupying the land as previously promised his descendants had to live in a foreign land for 400 years first to indemnify Abraham’s mistake. </a:t>
            </a:r>
          </a:p>
          <a:p>
            <a:pPr eaLnBrk="1" hangingPunct="1"/>
            <a:endParaRPr lang="en-GB" dirty="0">
              <a:latin typeface="Arial" pitchFamily="-128" charset="0"/>
            </a:endParaRPr>
          </a:p>
          <a:p>
            <a:pPr eaLnBrk="1" hangingPunct="1">
              <a:lnSpc>
                <a:spcPct val="120000"/>
              </a:lnSpc>
              <a:spcBef>
                <a:spcPct val="0"/>
              </a:spcBef>
            </a:pPr>
            <a:r>
              <a:rPr lang="en-US" altLang="zh-CN" sz="3600" dirty="0">
                <a:solidFill>
                  <a:schemeClr val="bg1"/>
                </a:solidFill>
                <a:latin typeface="Lydian BT" pitchFamily="-128" charset="0"/>
                <a:ea typeface="宋体" pitchFamily="-128" charset="-122"/>
                <a:cs typeface="宋体" pitchFamily="-128" charset="-122"/>
              </a:rPr>
              <a:t>“Your descendants will be… enslaved and mistreated four hundred years.” </a:t>
            </a:r>
            <a:r>
              <a:rPr lang="en-US" altLang="zh-CN" sz="2400" i="1" dirty="0">
                <a:solidFill>
                  <a:schemeClr val="accent2"/>
                </a:solidFill>
                <a:latin typeface="Franklin Gothic Medium" pitchFamily="-128" charset="0"/>
                <a:ea typeface="宋体" pitchFamily="-128" charset="-122"/>
                <a:cs typeface="宋体" pitchFamily="-128" charset="-122"/>
              </a:rPr>
              <a:t>Genesis 15:13</a:t>
            </a:r>
            <a:endParaRPr lang="en-US" sz="2400" i="1" dirty="0">
              <a:solidFill>
                <a:schemeClr val="accent2"/>
              </a:solidFill>
              <a:latin typeface="Franklin Gothic Medium" pitchFamily="-128" charset="0"/>
              <a:ea typeface="宋体" pitchFamily="-128" charset="-122"/>
              <a:cs typeface="宋体" pitchFamily="-128" charset="-122"/>
            </a:endParaRPr>
          </a:p>
          <a:p>
            <a:pPr eaLnBrk="1" hangingPunct="1">
              <a:lnSpc>
                <a:spcPct val="120000"/>
              </a:lnSpc>
              <a:spcBef>
                <a:spcPct val="0"/>
              </a:spcBef>
            </a:pPr>
            <a:endParaRPr lang="en-US" sz="3600" dirty="0">
              <a:solidFill>
                <a:schemeClr val="bg1"/>
              </a:solidFill>
              <a:latin typeface="Lydian BT" pitchFamily="-128" charset="0"/>
            </a:endParaRPr>
          </a:p>
          <a:p>
            <a:pPr eaLnBrk="1" hangingPunct="1"/>
            <a:endParaRPr lang="en-GB" dirty="0">
              <a:latin typeface="Arial" pitchFamily="-128"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US" dirty="0" smtClean="0"/>
              <a:t>God's work of salvation aims to restore the sovereignty of goodness by first dividing good from evil and then destroying evil and uplifting the good. God had Abraham cut the sacrifices in two before offering them, with the intention of doing the symbolic work of dividing good from evil, </a:t>
            </a:r>
          </a:p>
          <a:p>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The sacrifices were to be divided, first, to restore the situation in Adam's family in which Abel and Cain were divided into a representative of good and a representative of evil. Second, it was to restore the situation of having divided good from evil during the forty days of Noah's flood. Third, it was to make the symbolic condition to separate a realm of good sovereignty out of the universe ruled by Satan. Fourth, it was to make the condition to sanctify the offering by draining out the blood of death, which had entered fallen humanity when they were bound in blood-ties to Satan. </a:t>
            </a:r>
          </a:p>
          <a:p>
            <a:endParaRPr lang="en-US" dirty="0" smtClean="0"/>
          </a:p>
          <a:p>
            <a:r>
              <a:rPr lang="en-US" dirty="0" smtClean="0"/>
              <a:t>First, not dividing the offering has the significance of not dividing Abel from Cain. Without being divided, the offering could not be acceptable to God because it did not provide Him with an Abel-type object partner which He could take. Consequently, the mistakes Cain and Abel had made in their sacrifices were not restored. Second, not dividing the offering was tantamount to repeating the failure of the providence in Noah's time, when good and evil remained undivided despite the flood. Like the failure of Noah's family, Abraham's failure to divide the offering also deprived God of His good object partner. Thus, it repeated the mistake which made the dispensation of the flood a failure. Third, not dividing the offering meant there was no symbolic condition to separate a realm of God's good sovereignty out of the universe under Satan's dominion. Fourth, because the blood of death was not drained out of it, not dividing the offering meant it could not be a sanctified offering acceptable to God. In other words, when Abraham offered the birds without first dividing them, it meant that he offered what had not been wrested from Satan's possession. His mistake had the effect of acknowledging Satan's claim of possession over them. </a:t>
            </a:r>
          </a:p>
          <a:p>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The dove, symbolizing the formation stage, remained in Satan's possession. Consequently, Satan also claimed the ram, symbolizing the growth stage, and the heifer, symbolizing the completion stage, both of which were to be fulfilled based upon the formation stage. Since it had the effect of handing over the entire symbolic offering to Satan, not dividing the birds constituted a sin. </a:t>
            </a:r>
          </a:p>
          <a:p>
            <a:endParaRPr lang="en-US" dirty="0"/>
          </a:p>
        </p:txBody>
      </p:sp>
      <p:sp>
        <p:nvSpPr>
          <p:cNvPr id="4" name="Slide Number Placeholder 3"/>
          <p:cNvSpPr>
            <a:spLocks noGrp="1"/>
          </p:cNvSpPr>
          <p:nvPr>
            <p:ph type="sldNum" sz="quarter" idx="10"/>
          </p:nvPr>
        </p:nvSpPr>
        <p:spPr/>
        <p:txBody>
          <a:bodyPr/>
          <a:lstStyle/>
          <a:p>
            <a:pPr>
              <a:defRPr/>
            </a:pPr>
            <a:fld id="{42E97BC0-80E7-47DF-B9E2-1AFB37E59C2D}" type="slidenum">
              <a:rPr lang="en-GB" smtClean="0"/>
              <a:pPr>
                <a:defRPr/>
              </a:pPr>
              <a:t>17</a:t>
            </a:fld>
            <a:endParaRPr lang="en-GB"/>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9E57450B-8C59-432C-A417-289A9416BB1C}" type="slidenum">
              <a:rPr lang="en-GB">
                <a:latin typeface="Arial" pitchFamily="-128" charset="0"/>
              </a:rPr>
              <a:pPr/>
              <a:t>18</a:t>
            </a:fld>
            <a:endParaRPr lang="en-GB">
              <a:latin typeface="Arial" pitchFamily="-128" charset="0"/>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r>
              <a:rPr lang="en-US" dirty="0" smtClean="0"/>
              <a:t>Abraham's mistake in making the symbolic offering caused the offering to be defiled. All the conditions God intended to restore through it were lost. As a consequence, Abraham's descendants had to suffer oppression and slavery for four hundred years in the land of Egypt. Let us investigate the reason for this. </a:t>
            </a:r>
          </a:p>
          <a:p>
            <a:endParaRPr lang="en-US" dirty="0" smtClean="0"/>
          </a:p>
          <a:p>
            <a:r>
              <a:rPr lang="en-US" dirty="0" smtClean="0"/>
              <a:t>God called upon Abraham and commanded him to make the symbolic offering at the completion of a four-hundred-year period for the separation of Satan. This period had been set up to restore through indemnity the ten generations from Adam to Noah and the forty-day period of the flood judgment, lost to Satan due to Ham's sin. It was also the indemnity period necessary to establish Abraham as the father of faith when he completed the symbolic offering. When Abraham's mistake in the symbolic offering allowed Satan to claim the offering as his, that four-hundred-year period was also lost to Satan. To re-create on the national level the situation before Abraham's failure in the symbolic offering, which was itself parallel to when Noah was called upon to build the ark, God set up another four-hundred-year period for the separation of Satan. During this period, the Israelites were slaves in Egypt. By enduring through this period, the Israelites were to restore - this time on the national level - the situations of Noah and Abraham at the outset of their missions as the fathers of faith, thereupon also laying the foundation for Moses to begin his mission. Hence, this period of slavery was both the time when the Israelites were being punished for Abraham's mistake and the time when they were laying the foundation to cut off ties to Satan and commence God's new providence. </a:t>
            </a:r>
          </a:p>
          <a:p>
            <a:pPr eaLnBrk="1" hangingPunct="1"/>
            <a:endParaRPr lang="en-US" dirty="0">
              <a:latin typeface="Arial" pitchFamily="-128"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7C171AA9-C623-4AC2-AA52-6B3286A52073}" type="slidenum">
              <a:rPr lang="en-GB">
                <a:latin typeface="Arial" pitchFamily="-128" charset="0"/>
              </a:rPr>
              <a:pPr/>
              <a:t>19</a:t>
            </a:fld>
            <a:endParaRPr lang="en-GB">
              <a:latin typeface="Arial" pitchFamily="-128" charset="0"/>
            </a:endParaRPr>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r>
              <a:rPr lang="en-US" dirty="0" smtClean="0"/>
              <a:t>Now </a:t>
            </a:r>
            <a:r>
              <a:rPr lang="en-US" dirty="0" err="1" smtClean="0"/>
              <a:t>Sarai</a:t>
            </a:r>
            <a:r>
              <a:rPr lang="en-US" dirty="0" smtClean="0"/>
              <a:t>, Abram's wife, had borne him no children. She had a female Egyptian servant whose name was Hagar. </a:t>
            </a:r>
            <a:r>
              <a:rPr lang="en-US" baseline="30000" dirty="0" smtClean="0"/>
              <a:t>2</a:t>
            </a:r>
            <a:r>
              <a:rPr lang="en-US" dirty="0" smtClean="0"/>
              <a:t> And </a:t>
            </a:r>
            <a:r>
              <a:rPr lang="en-US" dirty="0" err="1" smtClean="0"/>
              <a:t>Sarai</a:t>
            </a:r>
            <a:r>
              <a:rPr lang="en-US" dirty="0" smtClean="0"/>
              <a:t> said to Abram, “Behold now, the LORD has prevented me from bearing children. Go in to my servant; it may be that I shall obtain </a:t>
            </a:r>
            <a:r>
              <a:rPr lang="en-US" dirty="0" err="1" smtClean="0"/>
              <a:t>children</a:t>
            </a:r>
            <a:r>
              <a:rPr lang="en-US" baseline="30000" dirty="0" err="1" smtClean="0"/>
              <a:t>[</a:t>
            </a:r>
            <a:r>
              <a:rPr lang="en-US" baseline="30000" dirty="0" err="1" smtClean="0">
                <a:hlinkClick r:id="rId3" tooltip="See footnote a"/>
              </a:rPr>
              <a:t>a</a:t>
            </a:r>
            <a:r>
              <a:rPr lang="en-US" baseline="30000" dirty="0" smtClean="0"/>
              <a:t>]</a:t>
            </a:r>
            <a:r>
              <a:rPr lang="en-US" dirty="0" smtClean="0"/>
              <a:t> by her.” And Abram listened to the voice of </a:t>
            </a:r>
            <a:r>
              <a:rPr lang="en-US" dirty="0" err="1" smtClean="0"/>
              <a:t>Sarai</a:t>
            </a:r>
            <a:r>
              <a:rPr lang="en-US" dirty="0" smtClean="0"/>
              <a:t>. </a:t>
            </a:r>
            <a:r>
              <a:rPr lang="en-US" baseline="30000" dirty="0" smtClean="0"/>
              <a:t>3</a:t>
            </a:r>
            <a:r>
              <a:rPr lang="en-US" dirty="0" smtClean="0"/>
              <a:t> So, after Abram had lived ten years in the land of Canaan, </a:t>
            </a:r>
            <a:r>
              <a:rPr lang="en-US" dirty="0" err="1" smtClean="0"/>
              <a:t>Sarai</a:t>
            </a:r>
            <a:r>
              <a:rPr lang="en-US" dirty="0" smtClean="0"/>
              <a:t>, Abram's wife, took Hagar the Egyptian, her servant, and gave her to Abram her husband as a wife. </a:t>
            </a:r>
            <a:r>
              <a:rPr lang="en-US" baseline="30000" dirty="0" smtClean="0"/>
              <a:t>4</a:t>
            </a:r>
            <a:r>
              <a:rPr lang="en-US" dirty="0" smtClean="0"/>
              <a:t> And he went in to Hagar, and she conceived. And when she saw that she had conceived, she looked with contempt on her mistress.</a:t>
            </a:r>
            <a:r>
              <a:rPr lang="en-US" baseline="30000" dirty="0" smtClean="0"/>
              <a:t>[</a:t>
            </a:r>
            <a:endParaRPr lang="en-US" dirty="0" smtClean="0">
              <a:latin typeface="Arial" pitchFamily="-128" charset="0"/>
            </a:endParaRPr>
          </a:p>
          <a:p>
            <a:pPr eaLnBrk="1" hangingPunct="1"/>
            <a:endParaRPr lang="en-US" dirty="0" smtClean="0">
              <a:latin typeface="Arial" pitchFamily="-128" charset="0"/>
            </a:endParaRPr>
          </a:p>
          <a:p>
            <a:pPr eaLnBrk="1" hangingPunct="1"/>
            <a:r>
              <a:rPr lang="en-US" dirty="0" smtClean="0">
                <a:latin typeface="Arial" pitchFamily="-128" charset="0"/>
              </a:rPr>
              <a:t>Abram 85 </a:t>
            </a:r>
            <a:r>
              <a:rPr lang="en-US" dirty="0">
                <a:latin typeface="Arial" pitchFamily="-128" charset="0"/>
              </a:rPr>
              <a:t>year old</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Now </a:t>
            </a:r>
            <a:r>
              <a:rPr lang="en-US" dirty="0" err="1" smtClean="0"/>
              <a:t>Sarai</a:t>
            </a:r>
            <a:r>
              <a:rPr lang="en-US" dirty="0" smtClean="0"/>
              <a:t>, Abram's wife, had borne him no children. She had a female Egyptian servant whose name was Hagar. </a:t>
            </a:r>
            <a:r>
              <a:rPr lang="en-US" baseline="30000" dirty="0" smtClean="0"/>
              <a:t>2</a:t>
            </a:r>
            <a:r>
              <a:rPr lang="en-US" dirty="0" smtClean="0"/>
              <a:t> And </a:t>
            </a:r>
            <a:r>
              <a:rPr lang="en-US" dirty="0" err="1" smtClean="0"/>
              <a:t>Sarai</a:t>
            </a:r>
            <a:r>
              <a:rPr lang="en-US" dirty="0" smtClean="0"/>
              <a:t> said to Abram, “Behold now, the LORD has prevented me from bearing children. Go in to my servant; it may be that I shall obtain </a:t>
            </a:r>
            <a:r>
              <a:rPr lang="en-US" dirty="0" err="1" smtClean="0"/>
              <a:t>children</a:t>
            </a:r>
            <a:r>
              <a:rPr lang="en-US" baseline="30000" dirty="0" err="1" smtClean="0"/>
              <a:t>[</a:t>
            </a:r>
            <a:r>
              <a:rPr lang="en-US" baseline="30000" dirty="0" err="1" smtClean="0">
                <a:hlinkClick r:id="rId3" tooltip="See footnote a"/>
              </a:rPr>
              <a:t>a</a:t>
            </a:r>
            <a:r>
              <a:rPr lang="en-US" baseline="30000" dirty="0" smtClean="0"/>
              <a:t>]</a:t>
            </a:r>
            <a:r>
              <a:rPr lang="en-US" dirty="0" smtClean="0"/>
              <a:t> by her.” And Abram listened to the voice of </a:t>
            </a:r>
            <a:r>
              <a:rPr lang="en-US" dirty="0" err="1" smtClean="0"/>
              <a:t>Sarai</a:t>
            </a:r>
            <a:r>
              <a:rPr lang="en-US" dirty="0" smtClean="0"/>
              <a:t>. </a:t>
            </a:r>
            <a:r>
              <a:rPr lang="en-US" baseline="30000" dirty="0" smtClean="0"/>
              <a:t>3</a:t>
            </a:r>
            <a:r>
              <a:rPr lang="en-US" dirty="0" smtClean="0"/>
              <a:t> So, after Abram had lived ten years in the land of Canaan, </a:t>
            </a:r>
            <a:r>
              <a:rPr lang="en-US" dirty="0" err="1" smtClean="0"/>
              <a:t>Sarai</a:t>
            </a:r>
            <a:r>
              <a:rPr lang="en-US" dirty="0" smtClean="0"/>
              <a:t>, Abram's wife, took Hagar the Egyptian, her servant, and gave her to Abram her husband as a wife. </a:t>
            </a:r>
            <a:r>
              <a:rPr lang="en-US" baseline="30000" dirty="0" smtClean="0"/>
              <a:t>4</a:t>
            </a:r>
            <a:r>
              <a:rPr lang="en-US" dirty="0" smtClean="0"/>
              <a:t> And he went in to Hagar, and she conceived. And when she saw that she had conceived, she looked with contempt on her mistress.</a:t>
            </a:r>
            <a:r>
              <a:rPr lang="en-US" baseline="30000" dirty="0" smtClean="0"/>
              <a:t>[</a:t>
            </a:r>
            <a:endParaRPr lang="en-US" dirty="0"/>
          </a:p>
        </p:txBody>
      </p:sp>
      <p:sp>
        <p:nvSpPr>
          <p:cNvPr id="4" name="Slide Number Placeholder 3"/>
          <p:cNvSpPr>
            <a:spLocks noGrp="1"/>
          </p:cNvSpPr>
          <p:nvPr>
            <p:ph type="sldNum" sz="quarter" idx="10"/>
          </p:nvPr>
        </p:nvSpPr>
        <p:spPr/>
        <p:txBody>
          <a:bodyPr/>
          <a:lstStyle/>
          <a:p>
            <a:pPr>
              <a:defRPr/>
            </a:pPr>
            <a:fld id="{42E97BC0-80E7-47DF-B9E2-1AFB37E59C2D}" type="slidenum">
              <a:rPr lang="en-GB" smtClean="0"/>
              <a:pPr>
                <a:defRPr/>
              </a:pPr>
              <a:t>20</a:t>
            </a:fld>
            <a:endParaRPr lang="en-GB"/>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62E2ADAE-141D-4665-84C5-B0BF6BADBE45}" type="slidenum">
              <a:rPr lang="en-GB">
                <a:latin typeface="Arial" pitchFamily="-128" charset="0"/>
              </a:rPr>
              <a:pPr/>
              <a:t>21</a:t>
            </a:fld>
            <a:endParaRPr lang="en-GB">
              <a:latin typeface="Arial" pitchFamily="-128" charset="0"/>
            </a:endParaRPr>
          </a:p>
        </p:txBody>
      </p:sp>
      <p:sp>
        <p:nvSpPr>
          <p:cNvPr id="52227" name="Rectangle 2"/>
          <p:cNvSpPr>
            <a:spLocks noGrp="1" noRot="1" noChangeAspect="1" noChangeArrowheads="1"/>
          </p:cNvSpPr>
          <p:nvPr>
            <p:ph type="sldImg"/>
          </p:nvPr>
        </p:nvSpPr>
        <p:spPr>
          <a:solidFill>
            <a:srgbClr val="FFFFFF"/>
          </a:solidFill>
          <a:ln/>
        </p:spPr>
      </p:sp>
      <p:sp>
        <p:nvSpPr>
          <p:cNvPr id="52228"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Arial" pitchFamily="-128"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9B9BA9CF-2FF2-4DC9-B2CF-8CD5277087AE}" type="slidenum">
              <a:rPr lang="en-GB">
                <a:latin typeface="Arial" pitchFamily="-128" charset="0"/>
              </a:rPr>
              <a:pPr/>
              <a:t>22</a:t>
            </a:fld>
            <a:endParaRPr lang="en-GB">
              <a:latin typeface="Arial" pitchFamily="-128" charset="0"/>
            </a:endParaRPr>
          </a:p>
        </p:txBody>
      </p:sp>
      <p:sp>
        <p:nvSpPr>
          <p:cNvPr id="54275" name="Rectangle 2"/>
          <p:cNvSpPr>
            <a:spLocks noGrp="1" noRot="1" noChangeAspect="1" noChangeArrowheads="1" noTextEdit="1"/>
          </p:cNvSpPr>
          <p:nvPr>
            <p:ph type="sldImg"/>
          </p:nvPr>
        </p:nvSpPr>
        <p:spPr>
          <a:solidFill>
            <a:srgbClr val="FFFFFF"/>
          </a:solidFill>
          <a:ln/>
        </p:spPr>
      </p:sp>
      <p:sp>
        <p:nvSpPr>
          <p:cNvPr id="54276"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GB">
                <a:latin typeface="Arial" pitchFamily="-128" charset="0"/>
              </a:rPr>
              <a:t>Abraham 99 years old and Sarah 90 years old</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80786C43-F747-4AB5-B252-BBEF5F5874C7}" type="slidenum">
              <a:rPr lang="en-GB">
                <a:latin typeface="Arial" pitchFamily="-128" charset="0"/>
              </a:rPr>
              <a:pPr/>
              <a:t>23</a:t>
            </a:fld>
            <a:endParaRPr lang="en-GB">
              <a:latin typeface="Arial" pitchFamily="-128" charset="0"/>
            </a:endParaRPr>
          </a:p>
        </p:txBody>
      </p:sp>
      <p:sp>
        <p:nvSpPr>
          <p:cNvPr id="56323" name="Rectangle 2"/>
          <p:cNvSpPr>
            <a:spLocks noGrp="1" noRot="1" noChangeAspect="1" noChangeArrowheads="1"/>
          </p:cNvSpPr>
          <p:nvPr>
            <p:ph type="sldImg"/>
          </p:nvPr>
        </p:nvSpPr>
        <p:spPr>
          <a:solidFill>
            <a:srgbClr val="FFFFFF"/>
          </a:solidFill>
          <a:ln/>
        </p:spPr>
      </p:sp>
      <p:sp>
        <p:nvSpPr>
          <p:cNvPr id="56324" name="Rectangle 3"/>
          <p:cNvSpPr>
            <a:spLocks noGrp="1" noChangeArrowheads="1"/>
          </p:cNvSpPr>
          <p:nvPr>
            <p:ph type="body" idx="1"/>
          </p:nvPr>
        </p:nvSpPr>
        <p:spPr>
          <a:solidFill>
            <a:srgbClr val="FFFFFF"/>
          </a:solidFill>
          <a:ln>
            <a:solidFill>
              <a:srgbClr val="000000"/>
            </a:solidFill>
          </a:ln>
        </p:spPr>
        <p:txBody>
          <a:bodyPr/>
          <a:lstStyle/>
          <a:p>
            <a:r>
              <a:rPr lang="en-US" b="1" dirty="0" smtClean="0"/>
              <a:t>Hagar and Ishmael Sent Away</a:t>
            </a:r>
          </a:p>
          <a:p>
            <a:r>
              <a:rPr lang="en-US" dirty="0" smtClean="0"/>
              <a:t> </a:t>
            </a:r>
            <a:r>
              <a:rPr lang="en-US" baseline="30000" dirty="0" smtClean="0"/>
              <a:t>8</a:t>
            </a:r>
            <a:r>
              <a:rPr lang="en-US" dirty="0" smtClean="0"/>
              <a:t> The child grew and was weaned, and on the day Isaac was weaned Abraham held a great feast. </a:t>
            </a:r>
            <a:r>
              <a:rPr lang="en-US" baseline="30000" dirty="0" smtClean="0"/>
              <a:t>9</a:t>
            </a:r>
            <a:r>
              <a:rPr lang="en-US" dirty="0" smtClean="0"/>
              <a:t> But Sarah saw that the son whom Hagar the Egyptian had borne to Abraham was mocking, </a:t>
            </a:r>
            <a:r>
              <a:rPr lang="en-US" baseline="30000" dirty="0" smtClean="0"/>
              <a:t>10</a:t>
            </a:r>
            <a:r>
              <a:rPr lang="en-US" dirty="0" smtClean="0"/>
              <a:t> and she said to Abraham, “Get rid of that slave woman and her son, for that woman’s son will never share in the inheritance with my son Isaac.”  </a:t>
            </a:r>
            <a:r>
              <a:rPr lang="en-US" baseline="30000" dirty="0" smtClean="0"/>
              <a:t>11</a:t>
            </a:r>
            <a:r>
              <a:rPr lang="en-US" dirty="0" smtClean="0"/>
              <a:t> The matter distressed Abraham greatly because it concerned his son. </a:t>
            </a:r>
            <a:r>
              <a:rPr lang="en-US" baseline="30000" dirty="0" smtClean="0"/>
              <a:t>12</a:t>
            </a:r>
            <a:r>
              <a:rPr lang="en-US" dirty="0" smtClean="0"/>
              <a:t> But God said to him, “Do not be so distressed about the boy and your slave woman. Listen to whatever Sarah tells you, because it is through Isaac that your </a:t>
            </a:r>
            <a:r>
              <a:rPr lang="en-US" dirty="0" err="1" smtClean="0"/>
              <a:t>offspring</a:t>
            </a:r>
            <a:r>
              <a:rPr lang="en-US" baseline="30000" dirty="0" err="1" smtClean="0"/>
              <a:t>[</a:t>
            </a:r>
            <a:r>
              <a:rPr lang="en-US" baseline="30000" dirty="0" err="1" smtClean="0">
                <a:hlinkClick r:id="rId3" tooltip="See footnote b"/>
              </a:rPr>
              <a:t>b</a:t>
            </a:r>
            <a:r>
              <a:rPr lang="en-US" baseline="30000" dirty="0" smtClean="0"/>
              <a:t>]</a:t>
            </a:r>
            <a:r>
              <a:rPr lang="en-US" dirty="0" smtClean="0"/>
              <a:t> will be reckoned. </a:t>
            </a:r>
            <a:r>
              <a:rPr lang="en-US" baseline="30000" dirty="0" smtClean="0"/>
              <a:t>13</a:t>
            </a:r>
            <a:r>
              <a:rPr lang="en-US" dirty="0" smtClean="0"/>
              <a:t> I will make the son of the slave into a nation also, because he is your offspring.” </a:t>
            </a:r>
          </a:p>
          <a:p>
            <a:r>
              <a:rPr lang="en-US" dirty="0" smtClean="0"/>
              <a:t> </a:t>
            </a:r>
            <a:r>
              <a:rPr lang="en-US" baseline="30000" dirty="0" smtClean="0"/>
              <a:t>14</a:t>
            </a:r>
            <a:r>
              <a:rPr lang="en-US" dirty="0" smtClean="0"/>
              <a:t> Early the next morning Abraham took some food and a skin of water and gave them to Hagar. He set them on her shoulders and then sent her off with the boy. She went on her way and wandered in the Desert of Beersheba. </a:t>
            </a:r>
          </a:p>
          <a:p>
            <a:r>
              <a:rPr lang="en-US" dirty="0" smtClean="0"/>
              <a:t> </a:t>
            </a:r>
            <a:r>
              <a:rPr lang="en-US" baseline="30000" dirty="0" smtClean="0"/>
              <a:t>15</a:t>
            </a:r>
            <a:r>
              <a:rPr lang="en-US" dirty="0" smtClean="0"/>
              <a:t> When the water in the skin was gone, she put the boy under one of the bushes. </a:t>
            </a:r>
            <a:r>
              <a:rPr lang="en-US" baseline="30000" dirty="0" smtClean="0"/>
              <a:t>16</a:t>
            </a:r>
            <a:r>
              <a:rPr lang="en-US" dirty="0" smtClean="0"/>
              <a:t> Then she went off and sat down about a bowshot away, for she thought, “I cannot watch the boy die.” And as she sat there, </a:t>
            </a:r>
            <a:r>
              <a:rPr lang="en-US" dirty="0" err="1" smtClean="0"/>
              <a:t>she</a:t>
            </a:r>
            <a:r>
              <a:rPr lang="en-US" baseline="30000" dirty="0" err="1" smtClean="0"/>
              <a:t>[</a:t>
            </a:r>
            <a:r>
              <a:rPr lang="en-US" baseline="30000" dirty="0" err="1" smtClean="0">
                <a:hlinkClick r:id="rId4" tooltip="See footnote c"/>
              </a:rPr>
              <a:t>c</a:t>
            </a:r>
            <a:r>
              <a:rPr lang="en-US" baseline="30000" dirty="0" smtClean="0"/>
              <a:t>]</a:t>
            </a:r>
            <a:r>
              <a:rPr lang="en-US" dirty="0" smtClean="0"/>
              <a:t> began to sob. </a:t>
            </a:r>
          </a:p>
          <a:p>
            <a:r>
              <a:rPr lang="en-US" dirty="0" smtClean="0"/>
              <a:t> </a:t>
            </a:r>
            <a:r>
              <a:rPr lang="en-US" baseline="30000" dirty="0" smtClean="0"/>
              <a:t>17</a:t>
            </a:r>
            <a:r>
              <a:rPr lang="en-US" dirty="0" smtClean="0"/>
              <a:t> God heard the boy crying, and the angel of God called to Hagar from heaven and said to her, “What is the matter, Hagar? Do not be afraid; God has heard the boy crying as he lies there. </a:t>
            </a:r>
            <a:r>
              <a:rPr lang="en-US" baseline="30000" dirty="0" smtClean="0"/>
              <a:t>18</a:t>
            </a:r>
            <a:r>
              <a:rPr lang="en-US" dirty="0" smtClean="0"/>
              <a:t> Lift the boy up and take him by the hand, for I will make him into a great nation.” </a:t>
            </a:r>
          </a:p>
          <a:p>
            <a:r>
              <a:rPr lang="en-US" dirty="0" smtClean="0"/>
              <a:t> </a:t>
            </a:r>
            <a:r>
              <a:rPr lang="en-US" baseline="30000" dirty="0" smtClean="0"/>
              <a:t>19</a:t>
            </a:r>
            <a:r>
              <a:rPr lang="en-US" dirty="0" smtClean="0"/>
              <a:t> Then God opened her eyes and she saw a well of water. So she went and filled the skin with water and gave the boy a drink. </a:t>
            </a:r>
          </a:p>
          <a:p>
            <a:r>
              <a:rPr lang="en-US" dirty="0" smtClean="0"/>
              <a:t> </a:t>
            </a:r>
            <a:r>
              <a:rPr lang="en-US" baseline="30000" dirty="0" smtClean="0"/>
              <a:t>20</a:t>
            </a:r>
            <a:r>
              <a:rPr lang="en-US" dirty="0" smtClean="0"/>
              <a:t> God was with the boy as he grew up. He lived in the desert and became an archer. </a:t>
            </a:r>
            <a:r>
              <a:rPr lang="en-US" baseline="30000" dirty="0" smtClean="0"/>
              <a:t>21</a:t>
            </a:r>
            <a:r>
              <a:rPr lang="en-US" dirty="0" smtClean="0"/>
              <a:t> While he was living in the Desert of </a:t>
            </a:r>
            <a:r>
              <a:rPr lang="en-US" dirty="0" err="1" smtClean="0"/>
              <a:t>Paran</a:t>
            </a:r>
            <a:r>
              <a:rPr lang="en-US" dirty="0" smtClean="0"/>
              <a:t>, his mother got a wife for him from Egypt. </a:t>
            </a:r>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F0CED46E-1580-4146-B3BC-CF11573B5340}" type="slidenum">
              <a:rPr lang="en-GB">
                <a:latin typeface="Arial" pitchFamily="-128" charset="0"/>
              </a:rPr>
              <a:pPr/>
              <a:t>24</a:t>
            </a:fld>
            <a:endParaRPr lang="en-GB">
              <a:latin typeface="Arial" pitchFamily="-128" charset="0"/>
            </a:endParaRPr>
          </a:p>
        </p:txBody>
      </p:sp>
      <p:sp>
        <p:nvSpPr>
          <p:cNvPr id="58371" name="Rectangle 2"/>
          <p:cNvSpPr>
            <a:spLocks noGrp="1" noRot="1" noChangeAspect="1" noChangeArrowheads="1"/>
          </p:cNvSpPr>
          <p:nvPr>
            <p:ph type="sldImg"/>
          </p:nvPr>
        </p:nvSpPr>
        <p:spPr>
          <a:solidFill>
            <a:srgbClr val="FFFFFF"/>
          </a:solidFill>
          <a:ln/>
        </p:spPr>
      </p:sp>
      <p:sp>
        <p:nvSpPr>
          <p:cNvPr id="58372"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Arial" pitchFamily="-128"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6602A318-3575-4DC9-80B0-31918F6CDBD3}" type="slidenum">
              <a:rPr lang="en-GB">
                <a:latin typeface="Arial" pitchFamily="-128" charset="0"/>
              </a:rPr>
              <a:pPr/>
              <a:t>25</a:t>
            </a:fld>
            <a:endParaRPr lang="en-GB">
              <a:latin typeface="Arial" pitchFamily="-128" charset="0"/>
            </a:endParaRPr>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r>
              <a:rPr lang="en-GB">
                <a:latin typeface="Arial" pitchFamily="-128" charset="0"/>
              </a:rPr>
              <a:t>Because the Foundation of faith has not been established it was not possible for Isaac and Ishmael to establish the foundation of substance. So they parted and the problem has been passed on till today. God also made a covenant with Ishmael because the failure was not his fault. Muhammad is the prophet to the Arabs.</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0396111C-C622-4F23-9F01-5534E51F5769}" type="slidenum">
              <a:rPr lang="en-GB">
                <a:latin typeface="Arial" pitchFamily="-128" charset="0"/>
              </a:rPr>
              <a:pPr/>
              <a:t>26</a:t>
            </a:fld>
            <a:endParaRPr lang="en-GB">
              <a:latin typeface="Arial" pitchFamily="-128" charset="0"/>
            </a:endParaRPr>
          </a:p>
        </p:txBody>
      </p:sp>
      <p:sp>
        <p:nvSpPr>
          <p:cNvPr id="62467" name="Rectangle 2"/>
          <p:cNvSpPr>
            <a:spLocks noGrp="1" noRot="1" noChangeAspect="1" noChangeArrowheads="1"/>
          </p:cNvSpPr>
          <p:nvPr>
            <p:ph type="sldImg"/>
          </p:nvPr>
        </p:nvSpPr>
        <p:spPr>
          <a:solidFill>
            <a:srgbClr val="FFFFFF"/>
          </a:solidFill>
          <a:ln/>
        </p:spPr>
      </p:sp>
      <p:sp>
        <p:nvSpPr>
          <p:cNvPr id="62468"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atin typeface="Arial" pitchFamily="-128"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5A563941-20C3-46C6-89F6-6E2A7257431E}" type="slidenum">
              <a:rPr lang="en-GB">
                <a:latin typeface="Arial" pitchFamily="-128" charset="0"/>
              </a:rPr>
              <a:pPr/>
              <a:t>27</a:t>
            </a:fld>
            <a:endParaRPr lang="en-GB">
              <a:latin typeface="Arial" pitchFamily="-128" charset="0"/>
            </a:endParaRPr>
          </a:p>
        </p:txBody>
      </p:sp>
      <p:sp>
        <p:nvSpPr>
          <p:cNvPr id="64515" name="Rectangle 1026"/>
          <p:cNvSpPr>
            <a:spLocks noGrp="1" noRot="1" noChangeAspect="1" noChangeArrowheads="1" noTextEdit="1"/>
          </p:cNvSpPr>
          <p:nvPr>
            <p:ph type="sldImg"/>
          </p:nvPr>
        </p:nvSpPr>
        <p:spPr>
          <a:ln/>
        </p:spPr>
      </p:sp>
      <p:sp>
        <p:nvSpPr>
          <p:cNvPr id="64516" name="Rectangle 1027"/>
          <p:cNvSpPr>
            <a:spLocks noGrp="1" noChangeArrowheads="1"/>
          </p:cNvSpPr>
          <p:nvPr>
            <p:ph type="body" idx="1"/>
          </p:nvPr>
        </p:nvSpPr>
        <p:spPr>
          <a:noFill/>
          <a:ln/>
        </p:spPr>
        <p:txBody>
          <a:bodyPr/>
          <a:lstStyle/>
          <a:p>
            <a:pPr eaLnBrk="1" hangingPunct="1"/>
            <a:endParaRPr lang="en-US">
              <a:latin typeface="Arial" pitchFamily="-128"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F058E276-393B-4A57-9ED8-A16F47C452C7}" type="slidenum">
              <a:rPr lang="en-GB">
                <a:latin typeface="Arial" pitchFamily="-128" charset="0"/>
              </a:rPr>
              <a:pPr/>
              <a:t>28</a:t>
            </a:fld>
            <a:endParaRPr lang="en-GB">
              <a:latin typeface="Arial" pitchFamily="-128" charset="0"/>
            </a:endParaRPr>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p:spPr>
        <p:txBody>
          <a:bodyPr/>
          <a:lstStyle/>
          <a:p>
            <a:pPr eaLnBrk="1" hangingPunct="1"/>
            <a:r>
              <a:rPr lang="en-US" dirty="0">
                <a:latin typeface="Arial" pitchFamily="-128" charset="0"/>
              </a:rPr>
              <a:t>Walk before me</a:t>
            </a:r>
          </a:p>
          <a:p>
            <a:pPr eaLnBrk="1" hangingPunct="1"/>
            <a:r>
              <a:rPr lang="en-US" dirty="0">
                <a:latin typeface="Arial" pitchFamily="-128" charset="0"/>
              </a:rPr>
              <a:t>Sarah 90. Abraham</a:t>
            </a:r>
            <a:r>
              <a:rPr lang="en-US" dirty="0" smtClean="0">
                <a:latin typeface="Arial" pitchFamily="-128" charset="0"/>
              </a:rPr>
              <a:t> 99</a:t>
            </a:r>
          </a:p>
          <a:p>
            <a:pPr eaLnBrk="1" hangingPunct="1"/>
            <a:r>
              <a:rPr lang="en-US" dirty="0">
                <a:latin typeface="Arial" pitchFamily="-128" charset="0"/>
              </a:rPr>
              <a:t>Covenant - agreement based on </a:t>
            </a:r>
            <a:r>
              <a:rPr lang="en-US" dirty="0" smtClean="0">
                <a:latin typeface="Arial" pitchFamily="-128" charset="0"/>
              </a:rPr>
              <a:t>promises</a:t>
            </a:r>
          </a:p>
          <a:p>
            <a:pPr eaLnBrk="1" hangingPunct="1"/>
            <a:r>
              <a:rPr lang="en-US" dirty="0" smtClean="0">
                <a:latin typeface="Arial" pitchFamily="-128" charset="0"/>
              </a:rPr>
              <a:t>Circumcision</a:t>
            </a:r>
            <a:r>
              <a:rPr lang="en-US" baseline="0" dirty="0" smtClean="0">
                <a:latin typeface="Arial" pitchFamily="-128" charset="0"/>
              </a:rPr>
              <a:t> – remind men who the sexual organ belongs to. ID their relationship with God based on penis. Reminds them of who they are.</a:t>
            </a:r>
            <a:endParaRPr lang="en-US" baseline="0" smtClean="0">
              <a:latin typeface="Arial" pitchFamily="-128" charset="0"/>
            </a:endParaRPr>
          </a:p>
          <a:p>
            <a:pPr eaLnBrk="1" hangingPunct="1"/>
            <a:r>
              <a:rPr lang="en-US" baseline="0" smtClean="0">
                <a:latin typeface="Arial" pitchFamily="-128" charset="0"/>
              </a:rPr>
              <a:t> </a:t>
            </a:r>
            <a:endParaRPr lang="en-US" dirty="0" smtClean="0">
              <a:latin typeface="Arial" pitchFamily="-128" charset="0"/>
            </a:endParaRPr>
          </a:p>
          <a:p>
            <a:pPr eaLnBrk="1" hangingPunct="1"/>
            <a:r>
              <a:rPr lang="en-GB" dirty="0">
                <a:latin typeface="Helvetica" pitchFamily="-128" charset="0"/>
              </a:rPr>
              <a:t>They argued that God, “</a:t>
            </a:r>
            <a:r>
              <a:rPr lang="en-GB" dirty="0">
                <a:latin typeface="Helvetica" pitchFamily="-128" charset="0"/>
                <a:ea typeface="ヒラギノ角ゴ Pro W3" pitchFamily="-128" charset="-128"/>
                <a:cs typeface="ヒラギノ角ゴ Pro W3" pitchFamily="-128" charset="-128"/>
              </a:rPr>
              <a:t>c</a:t>
            </a:r>
            <a:r>
              <a:rPr lang="en-GB" dirty="0">
                <a:latin typeface="Helvetica" pitchFamily="-128" charset="0"/>
              </a:rPr>
              <a:t>ommanded us to circumcise proselytes</a:t>
            </a:r>
            <a:r>
              <a:rPr lang="en-GB" dirty="0">
                <a:latin typeface="Lucida Grande" pitchFamily="-128" charset="0"/>
              </a:rPr>
              <a:t>”</a:t>
            </a:r>
            <a:r>
              <a:rPr lang="en-GB" dirty="0">
                <a:latin typeface="Helvetica" pitchFamily="-128" charset="0"/>
              </a:rPr>
              <a:t> as part of their joining the covenant (</a:t>
            </a:r>
            <a:r>
              <a:rPr lang="en-GB" dirty="0" err="1">
                <a:latin typeface="Helvetica" pitchFamily="-128" charset="0"/>
              </a:rPr>
              <a:t>Shab</a:t>
            </a:r>
            <a:r>
              <a:rPr lang="en-GB" dirty="0">
                <a:latin typeface="Helvetica" pitchFamily="-128" charset="0"/>
              </a:rPr>
              <a:t>. 137b) which was obviously  a rebuke to Paul. For when Abraham had objected to the idea that his followers should be circumcised God told him, “</a:t>
            </a:r>
            <a:r>
              <a:rPr lang="en-GB" dirty="0">
                <a:latin typeface="Helvetica" pitchFamily="-128" charset="0"/>
                <a:ea typeface="ヒラギノ角ゴ Pro W3" pitchFamily="-128" charset="-128"/>
                <a:cs typeface="ヒラギノ角ゴ Pro W3" pitchFamily="-128" charset="-128"/>
              </a:rPr>
              <a:t>T</a:t>
            </a:r>
            <a:r>
              <a:rPr lang="en-GB" dirty="0">
                <a:latin typeface="Helvetica" pitchFamily="-128" charset="0"/>
              </a:rPr>
              <a:t>hou has no defect but this foreskin: remove it and the defect will be gone. Hence walk before me and be thy whole.</a:t>
            </a:r>
            <a:r>
              <a:rPr lang="en-GB" dirty="0">
                <a:latin typeface="Lucida Grande" pitchFamily="-128" charset="0"/>
              </a:rPr>
              <a:t>”</a:t>
            </a:r>
            <a:r>
              <a:rPr lang="en-GB" dirty="0">
                <a:latin typeface="Helvetica" pitchFamily="-128" charset="0"/>
              </a:rPr>
              <a:t> (</a:t>
            </a:r>
            <a:r>
              <a:rPr lang="en-GB" dirty="0" err="1">
                <a:latin typeface="Helvetica" pitchFamily="-128" charset="0"/>
              </a:rPr>
              <a:t>Midrash</a:t>
            </a:r>
            <a:r>
              <a:rPr lang="en-GB" dirty="0">
                <a:latin typeface="Helvetica" pitchFamily="-128" charset="0"/>
              </a:rPr>
              <a:t> </a:t>
            </a:r>
            <a:r>
              <a:rPr lang="en-GB" dirty="0" err="1">
                <a:latin typeface="Helvetica" pitchFamily="-128" charset="0"/>
              </a:rPr>
              <a:t>Rabbah</a:t>
            </a:r>
            <a:r>
              <a:rPr lang="en-GB" dirty="0">
                <a:latin typeface="Helvetica" pitchFamily="-128" charset="0"/>
              </a:rPr>
              <a:t> </a:t>
            </a:r>
            <a:r>
              <a:rPr lang="en-GB" dirty="0" err="1">
                <a:latin typeface="Helvetica" pitchFamily="-128" charset="0"/>
              </a:rPr>
              <a:t>p</a:t>
            </a:r>
            <a:r>
              <a:rPr lang="en-GB" dirty="0">
                <a:latin typeface="Helvetica" pitchFamily="-128" charset="0"/>
              </a:rPr>
              <a:t>. 390-91) In a penetrating exegesis of the meaning of circumcision: the word </a:t>
            </a:r>
            <a:r>
              <a:rPr lang="en-GB" i="1" dirty="0">
                <a:latin typeface="Helvetica" pitchFamily="-128" charset="0"/>
              </a:rPr>
              <a:t>‘</a:t>
            </a:r>
            <a:r>
              <a:rPr lang="en-GB" i="1" dirty="0" err="1">
                <a:latin typeface="Helvetica" pitchFamily="-128" charset="0"/>
              </a:rPr>
              <a:t>orlah</a:t>
            </a:r>
            <a:r>
              <a:rPr lang="en-GB" i="1" dirty="0">
                <a:latin typeface="Helvetica" pitchFamily="-128" charset="0"/>
              </a:rPr>
              <a:t>,</a:t>
            </a:r>
            <a:r>
              <a:rPr lang="en-GB" dirty="0">
                <a:latin typeface="Helvetica" pitchFamily="-128" charset="0"/>
              </a:rPr>
              <a:t> which means foreskin, was found also refer to a tree (Leviticus 29:23) and thus, by extension, the </a:t>
            </a:r>
            <a:r>
              <a:rPr lang="en-GB" i="1" dirty="0">
                <a:latin typeface="Helvetica" pitchFamily="-128" charset="0"/>
              </a:rPr>
              <a:t>‘</a:t>
            </a:r>
            <a:r>
              <a:rPr lang="en-GB" i="1" dirty="0" err="1">
                <a:latin typeface="Helvetica" pitchFamily="-128" charset="0"/>
              </a:rPr>
              <a:t>orlah</a:t>
            </a:r>
            <a:r>
              <a:rPr lang="en-GB" dirty="0">
                <a:latin typeface="Helvetica" pitchFamily="-128" charset="0"/>
              </a:rPr>
              <a:t> can also refer to the member which produces offspring or fruit. This play on words led the rabbis to this exegesis: </a:t>
            </a:r>
            <a:r>
              <a:rPr lang="en-GB" dirty="0">
                <a:latin typeface="Helvetica" pitchFamily="-128" charset="0"/>
                <a:ea typeface="ヒラギノ角ゴ Pro W3" pitchFamily="-128" charset="-128"/>
                <a:cs typeface="ヒラギノ角ゴ Pro W3" pitchFamily="-128" charset="-128"/>
              </a:rPr>
              <a:t>“A</a:t>
            </a:r>
            <a:r>
              <a:rPr lang="en-GB" dirty="0">
                <a:latin typeface="Helvetica" pitchFamily="-128" charset="0"/>
              </a:rPr>
              <a:t>nd I will make my covenant between me and thee, and I will multiply thee exceedingly</a:t>
            </a:r>
            <a:r>
              <a:rPr lang="en-GB" dirty="0">
                <a:latin typeface="Times New Roman" pitchFamily="-128" charset="0"/>
              </a:rPr>
              <a:t>: Hence, with [That Member Through Which] I will multiply thee exceedingly, I will make my covenant between me and thee.</a:t>
            </a:r>
            <a:r>
              <a:rPr lang="en-GB" dirty="0">
                <a:latin typeface="Lucida Grande" pitchFamily="-128" charset="0"/>
              </a:rPr>
              <a:t>”</a:t>
            </a:r>
            <a:r>
              <a:rPr lang="en-GB" dirty="0">
                <a:latin typeface="Times New Roman" pitchFamily="-128" charset="0"/>
              </a:rPr>
              <a:t> (</a:t>
            </a:r>
            <a:r>
              <a:rPr lang="en-GB" dirty="0" err="1">
                <a:latin typeface="Times New Roman" pitchFamily="-128" charset="0"/>
              </a:rPr>
              <a:t>Midrash</a:t>
            </a:r>
            <a:r>
              <a:rPr lang="en-GB" dirty="0">
                <a:latin typeface="Times New Roman" pitchFamily="-128" charset="0"/>
              </a:rPr>
              <a:t> </a:t>
            </a:r>
            <a:r>
              <a:rPr lang="en-GB" dirty="0" err="1">
                <a:latin typeface="Times New Roman" pitchFamily="-128" charset="0"/>
              </a:rPr>
              <a:t>Rabbah</a:t>
            </a:r>
            <a:r>
              <a:rPr lang="en-GB" dirty="0">
                <a:latin typeface="Times New Roman" pitchFamily="-128" charset="0"/>
              </a:rPr>
              <a:t> p.391) Thus the circumcision is bound inextricably to the covenant. An even closer examination of the Hebrew can be made using </a:t>
            </a:r>
            <a:r>
              <a:rPr lang="en-GB" dirty="0" err="1">
                <a:latin typeface="Times New Roman" pitchFamily="-128" charset="0"/>
              </a:rPr>
              <a:t>Gematria</a:t>
            </a:r>
            <a:r>
              <a:rPr lang="en-GB" dirty="0">
                <a:latin typeface="Times New Roman" pitchFamily="-128" charset="0"/>
              </a:rPr>
              <a:t>. In rabbinic thought a human being has 248 limbs. The numerical value of the name Abram is 243 (a=1, </a:t>
            </a:r>
            <a:r>
              <a:rPr lang="en-GB" dirty="0" err="1">
                <a:latin typeface="Times New Roman" pitchFamily="-128" charset="0"/>
              </a:rPr>
              <a:t>b</a:t>
            </a:r>
            <a:r>
              <a:rPr lang="en-GB" dirty="0">
                <a:latin typeface="Times New Roman" pitchFamily="-128" charset="0"/>
              </a:rPr>
              <a:t>=2, </a:t>
            </a:r>
            <a:r>
              <a:rPr lang="en-GB" dirty="0" err="1">
                <a:latin typeface="Times New Roman" pitchFamily="-128" charset="0"/>
              </a:rPr>
              <a:t>r</a:t>
            </a:r>
            <a:r>
              <a:rPr lang="en-GB" dirty="0">
                <a:latin typeface="Times New Roman" pitchFamily="-128" charset="0"/>
              </a:rPr>
              <a:t>=200, </a:t>
            </a:r>
            <a:r>
              <a:rPr lang="en-GB" dirty="0" err="1">
                <a:latin typeface="Times New Roman" pitchFamily="-128" charset="0"/>
              </a:rPr>
              <a:t>m</a:t>
            </a:r>
            <a:r>
              <a:rPr lang="en-GB" dirty="0">
                <a:latin typeface="Times New Roman" pitchFamily="-128" charset="0"/>
              </a:rPr>
              <a:t>=40). This is taken to mean that up until he was circumcised Abram had mastery over 243 of his limbs. When God made the covenant with Abram he changed his name to Abraham. This ‘</a:t>
            </a:r>
            <a:r>
              <a:rPr lang="en-GB" dirty="0" err="1">
                <a:latin typeface="Times New Roman" pitchFamily="-128" charset="0"/>
              </a:rPr>
              <a:t>h</a:t>
            </a:r>
            <a:r>
              <a:rPr lang="en-GB" dirty="0">
                <a:latin typeface="Times New Roman" pitchFamily="-128" charset="0"/>
              </a:rPr>
              <a:t>’ added 5 to the numerical value of his name which signified that he now had mastery over all 248 limbs, the additional ones being his eyes, ears and penis. (</a:t>
            </a:r>
            <a:r>
              <a:rPr lang="en-GB" dirty="0" err="1">
                <a:latin typeface="Times New Roman" pitchFamily="-128" charset="0"/>
              </a:rPr>
              <a:t>B.Ned</a:t>
            </a:r>
            <a:r>
              <a:rPr lang="en-GB" dirty="0">
                <a:latin typeface="Times New Roman" pitchFamily="-128" charset="0"/>
              </a:rPr>
              <a:t> 32b) So the reward he received for circumcision was control over the organs which tempt people into lust and sexual immorality. (</a:t>
            </a:r>
            <a:r>
              <a:rPr lang="en-GB" dirty="0" err="1">
                <a:latin typeface="Times New Roman" pitchFamily="-128" charset="0"/>
              </a:rPr>
              <a:t>Bowker</a:t>
            </a:r>
            <a:r>
              <a:rPr lang="en-GB" dirty="0">
                <a:latin typeface="Times New Roman" pitchFamily="-128" charset="0"/>
              </a:rPr>
              <a:t> 1969, </a:t>
            </a:r>
            <a:r>
              <a:rPr lang="en-GB" dirty="0" err="1">
                <a:latin typeface="Times New Roman" pitchFamily="-128" charset="0"/>
              </a:rPr>
              <a:t>p</a:t>
            </a:r>
            <a:r>
              <a:rPr lang="en-GB" dirty="0">
                <a:latin typeface="Times New Roman" pitchFamily="-128" charset="0"/>
              </a:rPr>
              <a:t>. 108-9) The </a:t>
            </a:r>
            <a:r>
              <a:rPr lang="en-GB" dirty="0" err="1">
                <a:latin typeface="Times New Roman" pitchFamily="-128" charset="0"/>
              </a:rPr>
              <a:t>Zohar</a:t>
            </a:r>
            <a:r>
              <a:rPr lang="en-GB" dirty="0">
                <a:latin typeface="Times New Roman" pitchFamily="-128" charset="0"/>
              </a:rPr>
              <a:t> further suggests that by being associated with the letter </a:t>
            </a:r>
            <a:r>
              <a:rPr lang="en-GB" i="1" dirty="0">
                <a:latin typeface="Times New Roman" pitchFamily="-128" charset="0"/>
              </a:rPr>
              <a:t>H</a:t>
            </a:r>
            <a:r>
              <a:rPr lang="en-GB" i="1" dirty="0">
                <a:latin typeface="Lucida Grande" pitchFamily="-128" charset="0"/>
              </a:rPr>
              <a:t>�</a:t>
            </a:r>
            <a:r>
              <a:rPr lang="en-GB" i="1" dirty="0">
                <a:latin typeface="Times New Roman" pitchFamily="-128" charset="0"/>
              </a:rPr>
              <a:t>,</a:t>
            </a:r>
            <a:r>
              <a:rPr lang="en-GB" dirty="0">
                <a:latin typeface="Times New Roman" pitchFamily="-128" charset="0"/>
              </a:rPr>
              <a:t> the </a:t>
            </a:r>
            <a:r>
              <a:rPr lang="en-GB" dirty="0" err="1">
                <a:latin typeface="Times New Roman" pitchFamily="-128" charset="0"/>
              </a:rPr>
              <a:t>Shekinah</a:t>
            </a:r>
            <a:r>
              <a:rPr lang="en-GB" dirty="0">
                <a:latin typeface="Times New Roman" pitchFamily="-128" charset="0"/>
              </a:rPr>
              <a:t> came to rest on Abraham which is why God only spoke to Abram in visions before he was circumcised but afterwards he appeared to Abraham. (</a:t>
            </a:r>
            <a:r>
              <a:rPr lang="en-GB" dirty="0" err="1">
                <a:latin typeface="Times New Roman" pitchFamily="-128" charset="0"/>
              </a:rPr>
              <a:t>Zohar</a:t>
            </a:r>
            <a:r>
              <a:rPr lang="en-GB" dirty="0">
                <a:latin typeface="Times New Roman" pitchFamily="-128" charset="0"/>
              </a:rPr>
              <a:t> I </a:t>
            </a:r>
            <a:r>
              <a:rPr lang="en-GB" dirty="0" err="1">
                <a:latin typeface="Times New Roman" pitchFamily="-128" charset="0"/>
              </a:rPr>
              <a:t>p</a:t>
            </a:r>
            <a:r>
              <a:rPr lang="en-GB" dirty="0">
                <a:latin typeface="Times New Roman" pitchFamily="-128" charset="0"/>
              </a:rPr>
              <a:t>. 305) Here one can see the Jewish love for scripture, teasing out its meaning and implications.</a:t>
            </a:r>
          </a:p>
          <a:p>
            <a:pPr eaLnBrk="1" hangingPunct="1"/>
            <a:endParaRPr lang="en-US" dirty="0">
              <a:latin typeface="Arial" pitchFamily="-128"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7DAD71A7-A863-471C-BBAD-1C7FEF4B2ECD}" type="slidenum">
              <a:rPr lang="en-GB">
                <a:latin typeface="Arial" pitchFamily="-128" charset="0"/>
              </a:rPr>
              <a:pPr/>
              <a:t>29</a:t>
            </a:fld>
            <a:endParaRPr lang="en-GB">
              <a:latin typeface="Arial" pitchFamily="-128" charset="0"/>
            </a:endParaRPr>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r>
              <a:rPr lang="en-US" b="1" dirty="0" smtClean="0"/>
              <a:t>Genesis 18</a:t>
            </a:r>
          </a:p>
          <a:p>
            <a:r>
              <a:rPr lang="en-US" dirty="0" smtClean="0"/>
              <a:t> </a:t>
            </a:r>
            <a:r>
              <a:rPr lang="en-US" baseline="30000" dirty="0" smtClean="0"/>
              <a:t>1</a:t>
            </a:r>
            <a:r>
              <a:rPr lang="en-US" dirty="0" smtClean="0"/>
              <a:t> And the LORD appeared to him by the </a:t>
            </a:r>
            <a:r>
              <a:rPr lang="en-US" dirty="0" err="1" smtClean="0"/>
              <a:t>oaks</a:t>
            </a:r>
            <a:r>
              <a:rPr lang="en-US" baseline="30000" dirty="0" err="1" smtClean="0"/>
              <a:t>[</a:t>
            </a:r>
            <a:r>
              <a:rPr lang="en-US" baseline="30000" dirty="0" err="1" smtClean="0">
                <a:hlinkClick r:id="rId3" tooltip="See footnote a"/>
              </a:rPr>
              <a:t>a</a:t>
            </a:r>
            <a:r>
              <a:rPr lang="en-US" baseline="30000" dirty="0" smtClean="0"/>
              <a:t>]</a:t>
            </a:r>
            <a:r>
              <a:rPr lang="en-US" dirty="0" smtClean="0"/>
              <a:t> of </a:t>
            </a:r>
            <a:r>
              <a:rPr lang="en-US" dirty="0" err="1" smtClean="0"/>
              <a:t>Mamre</a:t>
            </a:r>
            <a:r>
              <a:rPr lang="en-US" dirty="0" smtClean="0"/>
              <a:t>, as he sat at the door of his tent in the heat of the day. </a:t>
            </a:r>
            <a:r>
              <a:rPr lang="en-US" baseline="30000" dirty="0" smtClean="0"/>
              <a:t>2</a:t>
            </a:r>
            <a:r>
              <a:rPr lang="en-US" dirty="0" smtClean="0"/>
              <a:t> He lifted up his eyes and looked, and behold, three men were standing in front of him. When he saw them, he ran from the tent door to meet them and bowed himself to the earth </a:t>
            </a:r>
            <a:r>
              <a:rPr lang="en-US" baseline="30000" dirty="0" smtClean="0"/>
              <a:t>3</a:t>
            </a:r>
            <a:r>
              <a:rPr lang="en-US" dirty="0" smtClean="0"/>
              <a:t> and said, “O </a:t>
            </a:r>
            <a:r>
              <a:rPr lang="en-US" dirty="0" err="1" smtClean="0"/>
              <a:t>Lord,</a:t>
            </a:r>
            <a:r>
              <a:rPr lang="en-US" baseline="30000" dirty="0" err="1" smtClean="0"/>
              <a:t>[</a:t>
            </a:r>
            <a:r>
              <a:rPr lang="en-US" baseline="30000" dirty="0" err="1" smtClean="0">
                <a:hlinkClick r:id="rId4" tooltip="See footnote b"/>
              </a:rPr>
              <a:t>b</a:t>
            </a:r>
            <a:r>
              <a:rPr lang="en-US" baseline="30000" dirty="0" smtClean="0"/>
              <a:t>]</a:t>
            </a:r>
            <a:r>
              <a:rPr lang="en-US" dirty="0" smtClean="0"/>
              <a:t> if I have found </a:t>
            </a:r>
            <a:r>
              <a:rPr lang="en-US" dirty="0" err="1" smtClean="0"/>
              <a:t>favour</a:t>
            </a:r>
            <a:r>
              <a:rPr lang="en-US" dirty="0" smtClean="0"/>
              <a:t> in your sight, do not pass by your servant. </a:t>
            </a:r>
            <a:r>
              <a:rPr lang="en-US" baseline="30000" dirty="0" smtClean="0"/>
              <a:t>4</a:t>
            </a:r>
            <a:r>
              <a:rPr lang="en-US" dirty="0" smtClean="0"/>
              <a:t> Let a little water be brought, and wash your feet, and rest yourselves under the tree, </a:t>
            </a:r>
            <a:r>
              <a:rPr lang="en-US" baseline="30000" dirty="0" smtClean="0"/>
              <a:t>5</a:t>
            </a:r>
            <a:r>
              <a:rPr lang="en-US" dirty="0" smtClean="0"/>
              <a:t> while I bring a morsel of bread, that you may refresh yourselves, and after that you may pass on—since you have come to your servant.” So they said, “Do as you have said.” </a:t>
            </a:r>
            <a:r>
              <a:rPr lang="en-US" baseline="30000" dirty="0" smtClean="0"/>
              <a:t>6</a:t>
            </a:r>
            <a:r>
              <a:rPr lang="en-US" dirty="0" smtClean="0"/>
              <a:t> And Abraham went quickly into the tent to Sarah and said, “Quick! Three </a:t>
            </a:r>
            <a:r>
              <a:rPr lang="en-US" dirty="0" err="1" smtClean="0"/>
              <a:t>seahs</a:t>
            </a:r>
            <a:r>
              <a:rPr lang="en-US" baseline="30000" dirty="0" err="1" smtClean="0"/>
              <a:t>[</a:t>
            </a:r>
            <a:r>
              <a:rPr lang="en-US" baseline="30000" dirty="0" err="1" smtClean="0">
                <a:hlinkClick r:id="rId5" tooltip="See footnote c"/>
              </a:rPr>
              <a:t>c</a:t>
            </a:r>
            <a:r>
              <a:rPr lang="en-US" baseline="30000" dirty="0" smtClean="0"/>
              <a:t>]</a:t>
            </a:r>
            <a:r>
              <a:rPr lang="en-US" dirty="0" smtClean="0"/>
              <a:t> of fine flour! Knead it, and make cakes.” </a:t>
            </a:r>
            <a:r>
              <a:rPr lang="en-US" baseline="30000" dirty="0" smtClean="0"/>
              <a:t>7</a:t>
            </a:r>
            <a:r>
              <a:rPr lang="en-US" dirty="0" smtClean="0"/>
              <a:t> And Abraham ran to the herd and took a calf, tender and good, and gave it to a young man, who prepared it quickly. </a:t>
            </a:r>
            <a:r>
              <a:rPr lang="en-US" baseline="30000" dirty="0" smtClean="0"/>
              <a:t>8</a:t>
            </a:r>
            <a:r>
              <a:rPr lang="en-US" dirty="0" smtClean="0"/>
              <a:t> Then he took curds and milk and the calf that he had prepared, and set it before them. And he stood by them under the tree while they ate. </a:t>
            </a:r>
          </a:p>
          <a:p>
            <a:r>
              <a:rPr lang="en-US" dirty="0" smtClean="0"/>
              <a:t> </a:t>
            </a:r>
            <a:r>
              <a:rPr lang="en-US" baseline="30000" dirty="0" smtClean="0"/>
              <a:t>9</a:t>
            </a:r>
            <a:r>
              <a:rPr lang="en-US" dirty="0" smtClean="0"/>
              <a:t> They said to him, “Where is Sarah your wife?” And he said, “She is in the tent.” </a:t>
            </a:r>
            <a:r>
              <a:rPr lang="en-US" baseline="30000" dirty="0" smtClean="0"/>
              <a:t>10</a:t>
            </a:r>
            <a:r>
              <a:rPr lang="en-US" dirty="0" smtClean="0"/>
              <a:t> The LORD said, “I will surely return to you about this time next year, and Sarah your wife shall have a son.” And Sarah was listening at the tent door behind him. </a:t>
            </a:r>
            <a:r>
              <a:rPr lang="en-US" baseline="30000" dirty="0" smtClean="0"/>
              <a:t>11</a:t>
            </a:r>
            <a:r>
              <a:rPr lang="en-US" dirty="0" smtClean="0"/>
              <a:t> Now Abraham and Sarah were old, advanced in years. The way of women had ceased to be with Sarah. </a:t>
            </a:r>
            <a:r>
              <a:rPr lang="en-US" baseline="30000" dirty="0" smtClean="0"/>
              <a:t>12</a:t>
            </a:r>
            <a:r>
              <a:rPr lang="en-US" dirty="0" smtClean="0"/>
              <a:t> So Sarah laughed to herself, saying, “After I am worn out, and my lord is old, shall I have pleasure?” </a:t>
            </a:r>
            <a:r>
              <a:rPr lang="en-US" baseline="30000" dirty="0" smtClean="0"/>
              <a:t>13</a:t>
            </a:r>
            <a:r>
              <a:rPr lang="en-US" dirty="0" smtClean="0"/>
              <a:t> The LORD said to Abraham, “Why did Sarah laugh and say, ‘Shall I indeed bear a child, now that I am old?’ </a:t>
            </a:r>
            <a:r>
              <a:rPr lang="en-US" baseline="30000" dirty="0" smtClean="0"/>
              <a:t>14</a:t>
            </a:r>
            <a:r>
              <a:rPr lang="en-US" dirty="0" smtClean="0"/>
              <a:t> Is anything too </a:t>
            </a:r>
            <a:r>
              <a:rPr lang="en-US" dirty="0" err="1" smtClean="0"/>
              <a:t>hard</a:t>
            </a:r>
            <a:r>
              <a:rPr lang="en-US" baseline="30000" dirty="0" err="1" smtClean="0"/>
              <a:t>[</a:t>
            </a:r>
            <a:r>
              <a:rPr lang="en-US" baseline="30000" dirty="0" err="1" smtClean="0">
                <a:hlinkClick r:id="rId6" tooltip="See footnote d"/>
              </a:rPr>
              <a:t>d</a:t>
            </a:r>
            <a:r>
              <a:rPr lang="en-US" baseline="30000" dirty="0" smtClean="0"/>
              <a:t>]</a:t>
            </a:r>
            <a:r>
              <a:rPr lang="en-US" dirty="0" smtClean="0"/>
              <a:t> for the LORD? At the appointed time I will return to you, about this time next year, and Sarah shall have a son.” </a:t>
            </a:r>
            <a:r>
              <a:rPr lang="en-US" baseline="30000" dirty="0" smtClean="0"/>
              <a:t>15</a:t>
            </a:r>
            <a:r>
              <a:rPr lang="en-US" dirty="0" smtClean="0"/>
              <a:t> But Sarah denied </a:t>
            </a:r>
            <a:r>
              <a:rPr lang="en-US" dirty="0" err="1" smtClean="0"/>
              <a:t>it,</a:t>
            </a:r>
            <a:r>
              <a:rPr lang="en-US" baseline="30000" dirty="0" err="1" smtClean="0"/>
              <a:t>[</a:t>
            </a:r>
            <a:r>
              <a:rPr lang="en-US" baseline="30000" dirty="0" err="1" smtClean="0">
                <a:hlinkClick r:id="rId7" tooltip="See footnote e"/>
              </a:rPr>
              <a:t>e</a:t>
            </a:r>
            <a:r>
              <a:rPr lang="en-US" baseline="30000" dirty="0" smtClean="0"/>
              <a:t>]</a:t>
            </a:r>
            <a:r>
              <a:rPr lang="en-US" dirty="0" smtClean="0"/>
              <a:t> saying, “I did not laugh”, for she was afraid. He said, “No, but you did laugh.” </a:t>
            </a:r>
          </a:p>
          <a:p>
            <a:r>
              <a:rPr lang="en-US" dirty="0" smtClean="0"/>
              <a:t> </a:t>
            </a:r>
            <a:r>
              <a:rPr lang="en-US" baseline="30000" dirty="0" smtClean="0"/>
              <a:t>16</a:t>
            </a:r>
            <a:r>
              <a:rPr lang="en-US" dirty="0" smtClean="0"/>
              <a:t> Then the men set out from there, and they looked down towards Sodom. And Abraham went with them to set them on their way. </a:t>
            </a:r>
            <a:r>
              <a:rPr lang="en-US" baseline="30000" dirty="0" smtClean="0"/>
              <a:t>17</a:t>
            </a:r>
            <a:r>
              <a:rPr lang="en-US" dirty="0" smtClean="0"/>
              <a:t> The LORD said, “Shall I hide from Abraham what I am about to do, </a:t>
            </a:r>
            <a:r>
              <a:rPr lang="en-US" baseline="30000" dirty="0" smtClean="0"/>
              <a:t>18</a:t>
            </a:r>
            <a:r>
              <a:rPr lang="en-US" dirty="0" smtClean="0"/>
              <a:t> seeing that Abraham shall surely become a great and mighty nation, and all the nations of the earth shall be blessed in him? </a:t>
            </a:r>
            <a:r>
              <a:rPr lang="en-US" baseline="30000" dirty="0" smtClean="0"/>
              <a:t>19</a:t>
            </a:r>
            <a:r>
              <a:rPr lang="en-US" dirty="0" smtClean="0"/>
              <a:t> For I have </a:t>
            </a:r>
            <a:r>
              <a:rPr lang="en-US" dirty="0" err="1" smtClean="0"/>
              <a:t>chosen</a:t>
            </a:r>
            <a:r>
              <a:rPr lang="en-US" baseline="30000" dirty="0" err="1" smtClean="0"/>
              <a:t>[</a:t>
            </a:r>
            <a:r>
              <a:rPr lang="en-US" baseline="30000" dirty="0" err="1" smtClean="0">
                <a:hlinkClick r:id="rId8" tooltip="See footnote f"/>
              </a:rPr>
              <a:t>f</a:t>
            </a:r>
            <a:r>
              <a:rPr lang="en-US" baseline="30000" dirty="0" smtClean="0"/>
              <a:t>]</a:t>
            </a:r>
            <a:r>
              <a:rPr lang="en-US" dirty="0" smtClean="0"/>
              <a:t> him, that he may command his children and his household after him to keep the way of the LORD by doing righteousness and justice, so that the LORD may bring to Abraham what he has promised him.” </a:t>
            </a:r>
            <a:r>
              <a:rPr lang="en-US" baseline="30000" dirty="0" smtClean="0"/>
              <a:t>20</a:t>
            </a:r>
            <a:r>
              <a:rPr lang="en-US" dirty="0" smtClean="0"/>
              <a:t> Then the LORD said, “Because the outcry against Sodom and Gomorrah is great and their sin is very grave, </a:t>
            </a:r>
            <a:r>
              <a:rPr lang="en-US" baseline="30000" dirty="0" smtClean="0"/>
              <a:t>21</a:t>
            </a:r>
            <a:r>
              <a:rPr lang="en-US" dirty="0" smtClean="0"/>
              <a:t> I will go down to see whether they have done altogether according to the outcry that has come to me. And if not, I will know.” </a:t>
            </a:r>
          </a:p>
          <a:p>
            <a:r>
              <a:rPr lang="en-US" b="1" dirty="0" smtClean="0"/>
              <a:t>Abraham Intercedes for Sodom</a:t>
            </a:r>
          </a:p>
          <a:p>
            <a:r>
              <a:rPr lang="en-US" dirty="0" smtClean="0"/>
              <a:t> </a:t>
            </a:r>
            <a:r>
              <a:rPr lang="en-US" baseline="30000" dirty="0" smtClean="0"/>
              <a:t>22</a:t>
            </a:r>
            <a:r>
              <a:rPr lang="en-US" dirty="0" smtClean="0"/>
              <a:t> So the men turned from there and went towards Sodom, but Abraham still stood before the LORD. </a:t>
            </a:r>
            <a:r>
              <a:rPr lang="en-US" baseline="30000" dirty="0" smtClean="0"/>
              <a:t>23</a:t>
            </a:r>
            <a:r>
              <a:rPr lang="en-US" dirty="0" smtClean="0"/>
              <a:t> Then Abraham drew near and said, “Will you indeed sweep away the righteous with the wicked? </a:t>
            </a:r>
            <a:r>
              <a:rPr lang="en-US" baseline="30000" dirty="0" smtClean="0"/>
              <a:t>24</a:t>
            </a:r>
            <a:r>
              <a:rPr lang="en-US" dirty="0" smtClean="0"/>
              <a:t> Suppose there are fifty righteous within the city. Will you then sweep away the place and not spare it for the fifty righteous who are in it? </a:t>
            </a:r>
            <a:r>
              <a:rPr lang="en-US" baseline="30000" dirty="0" smtClean="0"/>
              <a:t>25</a:t>
            </a:r>
            <a:r>
              <a:rPr lang="en-US" dirty="0" smtClean="0"/>
              <a:t> Far be it from you to do such a thing, to put the righteous to death with the wicked, so that the righteous fare as the wicked! Far be that from you! Shall not the Judge of all the earth do what is just?” </a:t>
            </a:r>
            <a:r>
              <a:rPr lang="en-US" baseline="30000" dirty="0" smtClean="0"/>
              <a:t>26</a:t>
            </a:r>
            <a:r>
              <a:rPr lang="en-US" dirty="0" smtClean="0"/>
              <a:t> And the LORD said, “If I find at Sodom fifty righteous in the city, I will spare the whole place for their sake.”  </a:t>
            </a:r>
            <a:r>
              <a:rPr lang="en-US" baseline="30000" dirty="0" smtClean="0"/>
              <a:t>27</a:t>
            </a:r>
            <a:r>
              <a:rPr lang="en-US" dirty="0" smtClean="0"/>
              <a:t> Abraham answered and said, “Behold, I have undertaken to speak to the Lord, I who am but dust and ashes. </a:t>
            </a:r>
            <a:r>
              <a:rPr lang="en-US" baseline="30000" dirty="0" smtClean="0"/>
              <a:t>28</a:t>
            </a:r>
            <a:r>
              <a:rPr lang="en-US" dirty="0" smtClean="0"/>
              <a:t> Suppose five of the fifty righteous are lacking. Will you destroy the whole city for lack of five?” And he said, “I will not destroy it if I find forty-five there.” </a:t>
            </a:r>
            <a:r>
              <a:rPr lang="en-US" baseline="30000" dirty="0" smtClean="0"/>
              <a:t>29</a:t>
            </a:r>
            <a:r>
              <a:rPr lang="en-US" dirty="0" smtClean="0"/>
              <a:t> Again he spoke to him and said, “Suppose forty are found there.” He answered, “For the sake of forty I will not do it.” </a:t>
            </a:r>
            <a:r>
              <a:rPr lang="en-US" baseline="30000" dirty="0" smtClean="0"/>
              <a:t>30</a:t>
            </a:r>
            <a:r>
              <a:rPr lang="en-US" dirty="0" smtClean="0"/>
              <a:t> Then he said, “Oh let not the Lord be angry, and I will speak. Suppose thirty are found there.” He answered, “I will not do it, if I find thirty there.” </a:t>
            </a:r>
            <a:r>
              <a:rPr lang="en-US" baseline="30000" dirty="0" smtClean="0"/>
              <a:t>31</a:t>
            </a:r>
            <a:r>
              <a:rPr lang="en-US" dirty="0" smtClean="0"/>
              <a:t> He said, “Behold, I have undertaken to speak to the Lord. Suppose twenty are found there.” He answered, “For the sake of twenty I will not destroy it.” </a:t>
            </a:r>
            <a:r>
              <a:rPr lang="en-US" baseline="30000" dirty="0" smtClean="0"/>
              <a:t>32</a:t>
            </a:r>
            <a:r>
              <a:rPr lang="en-US" dirty="0" smtClean="0"/>
              <a:t> Then he said, “Oh let not the Lord be angry, and I will speak again but this once. Suppose ten are found there.” He answered, “For the sake of ten I will not destroy it.” </a:t>
            </a:r>
            <a:r>
              <a:rPr lang="en-US" baseline="30000" dirty="0" smtClean="0"/>
              <a:t>33</a:t>
            </a:r>
            <a:r>
              <a:rPr lang="en-US" dirty="0" smtClean="0"/>
              <a:t> And the LORD went his way, when he had finished speaking to Abraham, and Abraham returned to his place. </a:t>
            </a:r>
          </a:p>
          <a:p>
            <a:endParaRPr lang="en-US" dirty="0" smtClean="0"/>
          </a:p>
          <a:p>
            <a:r>
              <a:rPr lang="en-US" b="1" dirty="0" smtClean="0"/>
              <a:t>Genesis 19</a:t>
            </a:r>
          </a:p>
          <a:p>
            <a:r>
              <a:rPr lang="en-US" b="1" dirty="0" smtClean="0"/>
              <a:t>God Rescues Lot</a:t>
            </a:r>
          </a:p>
          <a:p>
            <a:r>
              <a:rPr lang="en-US" dirty="0" smtClean="0"/>
              <a:t> </a:t>
            </a:r>
            <a:r>
              <a:rPr lang="en-US" baseline="30000" dirty="0" smtClean="0"/>
              <a:t>1</a:t>
            </a:r>
            <a:r>
              <a:rPr lang="en-US" dirty="0" smtClean="0"/>
              <a:t> The two angels came to Sodom in the evening, and Lot was sitting in the gate of Sodom. When Lot saw them, he rose to meet them and bowed himself with his face to the earth </a:t>
            </a:r>
            <a:r>
              <a:rPr lang="en-US" baseline="30000" dirty="0" smtClean="0"/>
              <a:t>2</a:t>
            </a:r>
            <a:r>
              <a:rPr lang="en-US" dirty="0" smtClean="0"/>
              <a:t> and said, “My lords, please turn aside to your servant's house and spend the night and wash your feet. Then you may rise up early and go on your way.” They said, “No; we will spend the night in the town square.” </a:t>
            </a:r>
            <a:r>
              <a:rPr lang="en-US" baseline="30000" dirty="0" smtClean="0"/>
              <a:t>3</a:t>
            </a:r>
            <a:r>
              <a:rPr lang="en-US" dirty="0" smtClean="0"/>
              <a:t> But he pressed them strongly; so they turned aside to him and entered his house. And he made them a feast and baked unleavened bread, and they ate.  </a:t>
            </a:r>
            <a:r>
              <a:rPr lang="en-US" baseline="30000" dirty="0" smtClean="0"/>
              <a:t>4</a:t>
            </a:r>
            <a:r>
              <a:rPr lang="en-US" dirty="0" smtClean="0"/>
              <a:t> But before they lay down, the men of the city, the men of Sodom, both young and old, all the people to the last man, surrounded the house. </a:t>
            </a:r>
            <a:r>
              <a:rPr lang="en-US" baseline="30000" dirty="0" smtClean="0"/>
              <a:t>5</a:t>
            </a:r>
            <a:r>
              <a:rPr lang="en-US" dirty="0" smtClean="0"/>
              <a:t> And they called to Lot, “Where are the men who came to you tonight? Bring them out to us, that we may know them.” </a:t>
            </a:r>
            <a:r>
              <a:rPr lang="en-US" baseline="30000" dirty="0" smtClean="0"/>
              <a:t>6</a:t>
            </a:r>
            <a:r>
              <a:rPr lang="en-US" dirty="0" smtClean="0"/>
              <a:t> Lot went out to the men at the entrance, shut the door after him, </a:t>
            </a:r>
            <a:r>
              <a:rPr lang="en-US" baseline="30000" dirty="0" smtClean="0"/>
              <a:t>7</a:t>
            </a:r>
            <a:r>
              <a:rPr lang="en-US" dirty="0" smtClean="0"/>
              <a:t> and said, “I beg you, my brothers, do not act so wickedly. </a:t>
            </a:r>
            <a:r>
              <a:rPr lang="en-US" baseline="30000" dirty="0" smtClean="0"/>
              <a:t>8</a:t>
            </a:r>
            <a:r>
              <a:rPr lang="en-US" dirty="0" smtClean="0"/>
              <a:t> Behold, I have two daughters who have not known any man. Let me bring them out to you, and do to them as you please. Only do nothing to these men, for they have come under the shelter of my roof.” </a:t>
            </a:r>
            <a:r>
              <a:rPr lang="en-US" baseline="30000" dirty="0" smtClean="0"/>
              <a:t>9</a:t>
            </a:r>
            <a:r>
              <a:rPr lang="en-US" dirty="0" smtClean="0"/>
              <a:t> But they said, “Stand back!” And they said, “This fellow came to sojourn, and he has become the judge! Now we will deal worse with you than with them.” Then they pressed hard against the man Lot, and drew near to break the door down. </a:t>
            </a:r>
            <a:r>
              <a:rPr lang="en-US" baseline="30000" dirty="0" smtClean="0"/>
              <a:t>10</a:t>
            </a:r>
            <a:r>
              <a:rPr lang="en-US" dirty="0" smtClean="0"/>
              <a:t> But the men reached out their hands and brought Lot into the house with them and shut the door. </a:t>
            </a:r>
            <a:r>
              <a:rPr lang="en-US" baseline="30000" dirty="0" smtClean="0"/>
              <a:t>11</a:t>
            </a:r>
            <a:r>
              <a:rPr lang="en-US" dirty="0" smtClean="0"/>
              <a:t> And they struck with blindness the men who were at the entrance of the house, both small and great, so that they wore themselves out groping for the door. </a:t>
            </a:r>
          </a:p>
          <a:p>
            <a:r>
              <a:rPr lang="en-US" dirty="0" smtClean="0"/>
              <a:t> </a:t>
            </a:r>
            <a:r>
              <a:rPr lang="en-US" baseline="30000" dirty="0" smtClean="0"/>
              <a:t>12</a:t>
            </a:r>
            <a:r>
              <a:rPr lang="en-US" dirty="0" smtClean="0"/>
              <a:t> Then the men said to Lot, “Have you anyone else here? Sons-in-law, sons, daughters, or anyone you have in the city, bring them out of the place. </a:t>
            </a:r>
            <a:r>
              <a:rPr lang="en-US" baseline="30000" dirty="0" smtClean="0"/>
              <a:t>13</a:t>
            </a:r>
            <a:r>
              <a:rPr lang="en-US" dirty="0" smtClean="0"/>
              <a:t> For we are about to destroy this place, because the outcry against its people has become great before the LORD, and the LORD has sent us to destroy it.” </a:t>
            </a:r>
            <a:r>
              <a:rPr lang="en-US" baseline="30000" dirty="0" smtClean="0"/>
              <a:t>14</a:t>
            </a:r>
            <a:r>
              <a:rPr lang="en-US" dirty="0" smtClean="0"/>
              <a:t> So Lot went out and said to his sons-in-law, who were to marry his daughters, “Up! Get out of this place, for the LORD is about to destroy the city.” But he seemed to his sons-in-law to be jesting. </a:t>
            </a:r>
          </a:p>
          <a:p>
            <a:r>
              <a:rPr lang="en-US" dirty="0" smtClean="0"/>
              <a:t> </a:t>
            </a:r>
            <a:r>
              <a:rPr lang="en-US" baseline="30000" dirty="0" smtClean="0"/>
              <a:t>15</a:t>
            </a:r>
            <a:r>
              <a:rPr lang="en-US" dirty="0" smtClean="0"/>
              <a:t> As morning dawned, the angels urged Lot, saying, “Up! Take your wife and your two daughters who are here, lest you be swept away in the punishment of the city.” </a:t>
            </a:r>
            <a:r>
              <a:rPr lang="en-US" baseline="30000" dirty="0" smtClean="0"/>
              <a:t>16</a:t>
            </a:r>
            <a:r>
              <a:rPr lang="en-US" dirty="0" smtClean="0"/>
              <a:t> But he lingered. So the men seized him and his wife and his two daughters by the hand, the LORD being merciful to him, and they brought him out and set him outside the city. </a:t>
            </a:r>
            <a:r>
              <a:rPr lang="en-US" baseline="30000" dirty="0" smtClean="0"/>
              <a:t>17</a:t>
            </a:r>
            <a:r>
              <a:rPr lang="en-US" dirty="0" smtClean="0"/>
              <a:t> And as they brought them out, one said, “Escape for your life. Do not look back or stop anywhere in the valley. Escape to the hills, lest you be swept away.” </a:t>
            </a:r>
            <a:r>
              <a:rPr lang="en-US" baseline="30000" dirty="0" smtClean="0"/>
              <a:t>18</a:t>
            </a:r>
            <a:r>
              <a:rPr lang="en-US" dirty="0" smtClean="0"/>
              <a:t> And Lot said to them, “Oh, no, my lords. </a:t>
            </a:r>
            <a:r>
              <a:rPr lang="en-US" baseline="30000" dirty="0" smtClean="0"/>
              <a:t>19</a:t>
            </a:r>
            <a:r>
              <a:rPr lang="en-US" dirty="0" smtClean="0"/>
              <a:t> Behold, your servant has found </a:t>
            </a:r>
            <a:r>
              <a:rPr lang="en-US" dirty="0" err="1" smtClean="0"/>
              <a:t>favour</a:t>
            </a:r>
            <a:r>
              <a:rPr lang="en-US" dirty="0" smtClean="0"/>
              <a:t> in your sight, and you have shown me great kindness in saving my life. But I cannot escape to the hills, lest the disaster overtake me and I die. </a:t>
            </a:r>
            <a:r>
              <a:rPr lang="en-US" baseline="30000" dirty="0" smtClean="0"/>
              <a:t>20</a:t>
            </a:r>
            <a:r>
              <a:rPr lang="en-US" dirty="0" smtClean="0"/>
              <a:t> Behold, this city is near enough to flee to, and it is a little one. Let me escape there—is it not a little one?—and my life will be saved!” </a:t>
            </a:r>
            <a:r>
              <a:rPr lang="en-US" baseline="30000" dirty="0" smtClean="0"/>
              <a:t>21</a:t>
            </a:r>
            <a:r>
              <a:rPr lang="en-US" dirty="0" smtClean="0"/>
              <a:t> He said to him, “Behold, I grant you this </a:t>
            </a:r>
            <a:r>
              <a:rPr lang="en-US" dirty="0" err="1" smtClean="0"/>
              <a:t>favour</a:t>
            </a:r>
            <a:r>
              <a:rPr lang="en-US" dirty="0" smtClean="0"/>
              <a:t> also, that I will not overthrow the city of which you have spoken. </a:t>
            </a:r>
            <a:r>
              <a:rPr lang="en-US" baseline="30000" dirty="0" smtClean="0"/>
              <a:t>22</a:t>
            </a:r>
            <a:r>
              <a:rPr lang="en-US" dirty="0" smtClean="0"/>
              <a:t> Escape there quickly, for I can do nothing till you arrive there.” Therefore the name of the city was called </a:t>
            </a:r>
            <a:r>
              <a:rPr lang="en-US" dirty="0" err="1" smtClean="0"/>
              <a:t>Zoar.</a:t>
            </a:r>
            <a:r>
              <a:rPr lang="en-US" baseline="30000" dirty="0" err="1" smtClean="0"/>
              <a:t>[</a:t>
            </a:r>
            <a:r>
              <a:rPr lang="en-US" baseline="30000" dirty="0" err="1" smtClean="0">
                <a:hlinkClick r:id="rId9" tooltip="See footnote a"/>
              </a:rPr>
              <a:t>a</a:t>
            </a:r>
            <a:r>
              <a:rPr lang="en-US" baseline="30000" dirty="0" smtClean="0"/>
              <a:t>]</a:t>
            </a:r>
            <a:r>
              <a:rPr lang="en-US" dirty="0" smtClean="0"/>
              <a:t> </a:t>
            </a:r>
          </a:p>
          <a:p>
            <a:r>
              <a:rPr lang="en-US" b="1" dirty="0" smtClean="0"/>
              <a:t>God Destroys Sodom</a:t>
            </a:r>
          </a:p>
          <a:p>
            <a:r>
              <a:rPr lang="en-US" dirty="0" smtClean="0"/>
              <a:t> </a:t>
            </a:r>
            <a:r>
              <a:rPr lang="en-US" baseline="30000" dirty="0" smtClean="0"/>
              <a:t>23</a:t>
            </a:r>
            <a:r>
              <a:rPr lang="en-US" dirty="0" smtClean="0"/>
              <a:t> The sun had risen on the earth when Lot came to </a:t>
            </a:r>
            <a:r>
              <a:rPr lang="en-US" dirty="0" err="1" smtClean="0"/>
              <a:t>Zoar</a:t>
            </a:r>
            <a:r>
              <a:rPr lang="en-US" dirty="0" smtClean="0"/>
              <a:t>. </a:t>
            </a:r>
            <a:r>
              <a:rPr lang="en-US" baseline="30000" dirty="0" smtClean="0"/>
              <a:t>24</a:t>
            </a:r>
            <a:r>
              <a:rPr lang="en-US" dirty="0" smtClean="0"/>
              <a:t> Then the LORD rained on Sodom and Gomorrah </a:t>
            </a:r>
            <a:r>
              <a:rPr lang="en-US" dirty="0" err="1" smtClean="0"/>
              <a:t>sulphur</a:t>
            </a:r>
            <a:r>
              <a:rPr lang="en-US" dirty="0" smtClean="0"/>
              <a:t> and fire from the LORD out of heaven. </a:t>
            </a:r>
            <a:r>
              <a:rPr lang="en-US" baseline="30000" dirty="0" smtClean="0"/>
              <a:t>25</a:t>
            </a:r>
            <a:r>
              <a:rPr lang="en-US" dirty="0" smtClean="0"/>
              <a:t> And he overthrew those cities, and all the valley, and all the inhabitants of the cities, and what grew on the ground. </a:t>
            </a:r>
            <a:r>
              <a:rPr lang="en-US" baseline="30000" dirty="0" smtClean="0"/>
              <a:t>26</a:t>
            </a:r>
            <a:r>
              <a:rPr lang="en-US" dirty="0" smtClean="0"/>
              <a:t> But Lot's wife, behind him, looked back, and she became a pillar of salt. </a:t>
            </a:r>
          </a:p>
          <a:p>
            <a:pPr eaLnBrk="1" hangingPunct="1"/>
            <a:r>
              <a:rPr lang="en-US" dirty="0" smtClean="0">
                <a:latin typeface="Arial" pitchFamily="-128" charset="0"/>
              </a:rPr>
              <a:t>Quality </a:t>
            </a:r>
            <a:r>
              <a:rPr lang="en-US" dirty="0">
                <a:latin typeface="Arial" pitchFamily="-128" charset="0"/>
              </a:rPr>
              <a:t>of hospitality. Why did god choose A? loved God and </a:t>
            </a:r>
            <a:r>
              <a:rPr lang="en-US" dirty="0" err="1">
                <a:latin typeface="Arial" pitchFamily="-128" charset="0"/>
              </a:rPr>
              <a:t>neigbour</a:t>
            </a:r>
            <a:r>
              <a:rPr lang="en-US" dirty="0">
                <a:latin typeface="Arial" pitchFamily="-128" charset="0"/>
              </a:rPr>
              <a:t>/enemy. That was his tradition. Content of tradition is internal. Expressed in myriad of different external ways. Living for the sake of others. THAT is the tradition and THAT is what we will be judged on. </a:t>
            </a:r>
          </a:p>
          <a:p>
            <a:pPr eaLnBrk="1" hangingPunct="1"/>
            <a:endParaRPr lang="en-US" dirty="0">
              <a:latin typeface="Arial" pitchFamily="-128" charset="0"/>
            </a:endParaRPr>
          </a:p>
          <a:p>
            <a:pPr eaLnBrk="1" hangingPunct="1"/>
            <a:r>
              <a:rPr lang="en-US" dirty="0">
                <a:latin typeface="Arial" pitchFamily="-128" charset="0"/>
              </a:rPr>
              <a:t>50 -&gt; 10. will you destroy the righteous with the wicked? Shall not the judge of the earth do right?</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164B7E9E-F844-443F-A78B-28C6D01214A8}" type="slidenum">
              <a:rPr lang="en-GB">
                <a:latin typeface="Arial" pitchFamily="-128" charset="0"/>
              </a:rPr>
              <a:pPr/>
              <a:t>30</a:t>
            </a:fld>
            <a:endParaRPr lang="en-GB">
              <a:latin typeface="Arial" pitchFamily="-128" charset="0"/>
            </a:endParaRPr>
          </a:p>
        </p:txBody>
      </p:sp>
      <p:sp>
        <p:nvSpPr>
          <p:cNvPr id="70659" name="Rectangle 1026"/>
          <p:cNvSpPr>
            <a:spLocks noGrp="1" noRot="1" noChangeAspect="1" noChangeArrowheads="1" noTextEdit="1"/>
          </p:cNvSpPr>
          <p:nvPr>
            <p:ph type="sldImg"/>
          </p:nvPr>
        </p:nvSpPr>
        <p:spPr>
          <a:ln/>
        </p:spPr>
      </p:sp>
      <p:sp>
        <p:nvSpPr>
          <p:cNvPr id="70660" name="Rectangle 1027"/>
          <p:cNvSpPr>
            <a:spLocks noGrp="1" noChangeArrowheads="1"/>
          </p:cNvSpPr>
          <p:nvPr>
            <p:ph type="body" idx="1"/>
          </p:nvPr>
        </p:nvSpPr>
        <p:spPr>
          <a:noFill/>
          <a:ln/>
        </p:spPr>
        <p:txBody>
          <a:bodyPr/>
          <a:lstStyle/>
          <a:p>
            <a:pPr eaLnBrk="1" hangingPunct="1"/>
            <a:r>
              <a:rPr lang="en-US">
                <a:latin typeface="Arial" pitchFamily="-128" charset="0"/>
              </a:rPr>
              <a:t>Lot was willing to sacrifice children to protect strangers - angels</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4DF50677-E81F-4E96-8572-9FE7864EE650}" type="slidenum">
              <a:rPr lang="en-GB">
                <a:latin typeface="Arial" pitchFamily="-128" charset="0"/>
              </a:rPr>
              <a:pPr/>
              <a:t>31</a:t>
            </a:fld>
            <a:endParaRPr lang="en-GB">
              <a:latin typeface="Arial" pitchFamily="-128" charset="0"/>
            </a:endParaRPr>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pPr eaLnBrk="1" hangingPunct="1"/>
            <a:r>
              <a:rPr lang="en-US">
                <a:latin typeface="Arial" pitchFamily="-128" charset="0"/>
              </a:rPr>
              <a:t>King of Gerar</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p>
            <a:fld id="{2F41421A-F9EE-4B26-9794-EE5E30CB4791}" type="slidenum">
              <a:rPr lang="en-GB">
                <a:latin typeface="Arial" pitchFamily="-128" charset="0"/>
              </a:rPr>
              <a:pPr/>
              <a:t>32</a:t>
            </a:fld>
            <a:endParaRPr lang="en-GB">
              <a:latin typeface="Arial" pitchFamily="-128" charset="0"/>
            </a:endParaRPr>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p:spPr>
        <p:txBody>
          <a:bodyPr/>
          <a:lstStyle/>
          <a:p>
            <a:pPr eaLnBrk="1" hangingPunct="1"/>
            <a:r>
              <a:rPr lang="en-GB">
                <a:latin typeface="Arial" pitchFamily="-128" charset="0"/>
              </a:rPr>
              <a:t>This time God told Abraham to do something more difficult. Condition of greater indemnity. If we make a mistake and try to rectify it immediately it is usually easy – often just an apology is needed. If don’t it becomes more difficult to put right – Jesus parable of man with debts.</a:t>
            </a:r>
          </a:p>
          <a:p>
            <a:pPr eaLnBrk="1" hangingPunct="1"/>
            <a:endParaRPr lang="en-GB">
              <a:latin typeface="Arial" pitchFamily="-128" charset="0"/>
            </a:endParaRPr>
          </a:p>
          <a:p>
            <a:pPr eaLnBrk="1" hangingPunct="1"/>
            <a:r>
              <a:rPr lang="en-GB">
                <a:latin typeface="Arial" pitchFamily="-128" charset="0"/>
              </a:rPr>
              <a:t>Absolute faith. Trusted God. Knew God never sk to do something wrong. Knew must be a reason.</a:t>
            </a:r>
          </a:p>
          <a:p>
            <a:pPr eaLnBrk="1" hangingPunct="1"/>
            <a:endParaRPr lang="en-GB">
              <a:latin typeface="Arial" pitchFamily="-128" charset="0"/>
            </a:endParaRPr>
          </a:p>
          <a:p>
            <a:pPr eaLnBrk="1" hangingPunct="1">
              <a:lnSpc>
                <a:spcPct val="120000"/>
              </a:lnSpc>
              <a:spcBef>
                <a:spcPct val="0"/>
              </a:spcBef>
            </a:pPr>
            <a:r>
              <a:rPr lang="en-US" altLang="zh-CN" sz="3600">
                <a:solidFill>
                  <a:schemeClr val="bg1"/>
                </a:solidFill>
                <a:latin typeface="Lydian BT" pitchFamily="-128" charset="0"/>
                <a:ea typeface="宋体" pitchFamily="-128" charset="-122"/>
                <a:cs typeface="宋体" pitchFamily="-128" charset="-122"/>
              </a:rPr>
              <a:t>“Take…your only son, Isaac, whom you love…and sacrifice him as a burnt offering…” </a:t>
            </a:r>
            <a:r>
              <a:rPr lang="en-US" altLang="zh-CN" sz="2400" i="1">
                <a:solidFill>
                  <a:schemeClr val="accent2"/>
                </a:solidFill>
                <a:latin typeface="Franklin Gothic Medium" pitchFamily="-128" charset="0"/>
                <a:ea typeface="宋体" pitchFamily="-128" charset="-122"/>
                <a:cs typeface="宋体" pitchFamily="-128" charset="-122"/>
              </a:rPr>
              <a:t>Genesis 22:2</a:t>
            </a:r>
            <a:endParaRPr lang="en-GB">
              <a:latin typeface="Arial" pitchFamily="-128" charset="0"/>
            </a:endParaRPr>
          </a:p>
          <a:p>
            <a:pPr eaLnBrk="1" hangingPunct="1"/>
            <a:r>
              <a:rPr lang="en-GB">
                <a:latin typeface="Arial" pitchFamily="-128" charset="0"/>
              </a:rPr>
              <a:t>Isaac inherited Abraham’s and position as he didn’t try to run away but trusted his father.</a:t>
            </a:r>
          </a:p>
          <a:p>
            <a:pPr eaLnBrk="1" hangingPunct="1"/>
            <a:r>
              <a:rPr lang="en-GB">
                <a:latin typeface="Arial" pitchFamily="-128" charset="0"/>
              </a:rPr>
              <a:t>Test to see if Abraham loved God above all else. Test of Isaac</a:t>
            </a:r>
          </a:p>
          <a:p>
            <a:pPr eaLnBrk="1" hangingPunct="1">
              <a:lnSpc>
                <a:spcPct val="120000"/>
              </a:lnSpc>
              <a:spcBef>
                <a:spcPct val="0"/>
              </a:spcBef>
            </a:pPr>
            <a:r>
              <a:rPr lang="en-US" altLang="zh-CN" sz="3600">
                <a:solidFill>
                  <a:schemeClr val="bg1"/>
                </a:solidFill>
                <a:latin typeface="Lydian BT" pitchFamily="-128" charset="0"/>
                <a:ea typeface="宋体" pitchFamily="-128" charset="-122"/>
                <a:cs typeface="宋体" pitchFamily="-128" charset="-122"/>
              </a:rPr>
              <a:t>“Do not lay your hand on the lad or do anything to him; for now I know that you fear God, seeing you have not withheld your son, your only son, from me.” </a:t>
            </a:r>
            <a:r>
              <a:rPr lang="en-US" altLang="zh-CN" sz="2400" i="1">
                <a:solidFill>
                  <a:schemeClr val="accent2"/>
                </a:solidFill>
                <a:latin typeface="Franklin Gothic Medium" pitchFamily="-128" charset="0"/>
                <a:ea typeface="宋体" pitchFamily="-128" charset="-122"/>
                <a:cs typeface="宋体" pitchFamily="-128" charset="-122"/>
              </a:rPr>
              <a:t>Genesis 22:9-12</a:t>
            </a:r>
            <a:endParaRPr lang="en-US" sz="2400" i="1">
              <a:solidFill>
                <a:schemeClr val="accent2"/>
              </a:solidFill>
              <a:latin typeface="Franklin Gothic Medium" pitchFamily="-128" charset="0"/>
              <a:ea typeface="宋体" pitchFamily="-128" charset="-122"/>
              <a:cs typeface="宋体" pitchFamily="-128" charset="-122"/>
            </a:endParaRPr>
          </a:p>
          <a:p>
            <a:pPr eaLnBrk="1" hangingPunct="1">
              <a:lnSpc>
                <a:spcPct val="120000"/>
              </a:lnSpc>
              <a:spcBef>
                <a:spcPct val="0"/>
              </a:spcBef>
            </a:pPr>
            <a:endParaRPr lang="en-US" sz="3600">
              <a:solidFill>
                <a:schemeClr val="bg1"/>
              </a:solidFill>
              <a:latin typeface="Lydian BT" pitchFamily="-128" charset="0"/>
            </a:endParaRPr>
          </a:p>
          <a:p>
            <a:pPr eaLnBrk="1" hangingPunct="1"/>
            <a:endParaRPr lang="en-GB">
              <a:latin typeface="Arial" pitchFamily="-128"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p>
            <a:fld id="{F4147D16-32FF-4C5D-813F-D6C5D4E837D9}" type="slidenum">
              <a:rPr lang="en-GB">
                <a:latin typeface="Arial" pitchFamily="-128" charset="0"/>
              </a:rPr>
              <a:pPr/>
              <a:t>33</a:t>
            </a:fld>
            <a:endParaRPr lang="en-GB">
              <a:latin typeface="Arial" pitchFamily="-128" charset="0"/>
            </a:endParaRPr>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a:ln/>
        </p:spPr>
        <p:txBody>
          <a:bodyPr/>
          <a:lstStyle/>
          <a:p>
            <a:pPr eaLnBrk="1" hangingPunct="1"/>
            <a:endParaRPr lang="en-US">
              <a:latin typeface="Arial" pitchFamily="-128"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p>
            <a:fld id="{318AC81B-772B-46CE-9003-DBA19CBCE8A4}" type="slidenum">
              <a:rPr lang="en-GB">
                <a:latin typeface="Arial" pitchFamily="-128" charset="0"/>
              </a:rPr>
              <a:pPr/>
              <a:t>34</a:t>
            </a:fld>
            <a:endParaRPr lang="en-GB">
              <a:latin typeface="Arial" pitchFamily="-128" charset="0"/>
            </a:endParaRPr>
          </a:p>
        </p:txBody>
      </p:sp>
      <p:sp>
        <p:nvSpPr>
          <p:cNvPr id="78851" name="Rectangle 2"/>
          <p:cNvSpPr>
            <a:spLocks noGrp="1" noRot="1" noChangeAspect="1" noChangeArrowheads="1" noTextEdit="1"/>
          </p:cNvSpPr>
          <p:nvPr>
            <p:ph type="sldImg"/>
          </p:nvPr>
        </p:nvSpPr>
        <p:spPr>
          <a:solidFill>
            <a:srgbClr val="FFFFFF"/>
          </a:solidFill>
          <a:ln/>
        </p:spPr>
      </p:sp>
      <p:sp>
        <p:nvSpPr>
          <p:cNvPr id="78852" name="Rectangle 3"/>
          <p:cNvSpPr>
            <a:spLocks noGrp="1" noChangeArrowheads="1"/>
          </p:cNvSpPr>
          <p:nvPr>
            <p:ph type="body" idx="1"/>
          </p:nvPr>
        </p:nvSpPr>
        <p:spPr>
          <a:xfrm>
            <a:off x="914400" y="4343400"/>
            <a:ext cx="5029200" cy="4114800"/>
          </a:xfrm>
          <a:solidFill>
            <a:srgbClr val="FFFFFF"/>
          </a:solidFill>
          <a:ln>
            <a:solidFill>
              <a:srgbClr val="000000"/>
            </a:solidFill>
          </a:ln>
        </p:spPr>
        <p:txBody>
          <a:bodyPr/>
          <a:lstStyle/>
          <a:p>
            <a:pPr eaLnBrk="1" hangingPunct="1"/>
            <a:endParaRPr lang="en-US">
              <a:latin typeface="Arial" pitchFamily="-128"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Meaning ambiguous. Could mean younger will serve elder.</a:t>
            </a:r>
            <a:endParaRPr lang="en-US" dirty="0"/>
          </a:p>
        </p:txBody>
      </p:sp>
      <p:sp>
        <p:nvSpPr>
          <p:cNvPr id="4" name="Slide Number Placeholder 3"/>
          <p:cNvSpPr>
            <a:spLocks noGrp="1"/>
          </p:cNvSpPr>
          <p:nvPr>
            <p:ph type="sldNum" sz="quarter" idx="10"/>
          </p:nvPr>
        </p:nvSpPr>
        <p:spPr/>
        <p:txBody>
          <a:bodyPr/>
          <a:lstStyle/>
          <a:p>
            <a:pPr>
              <a:defRPr/>
            </a:pPr>
            <a:fld id="{42E97BC0-80E7-47DF-B9E2-1AFB37E59C2D}" type="slidenum">
              <a:rPr lang="en-GB" smtClean="0"/>
              <a:pPr>
                <a:defRPr/>
              </a:pPr>
              <a:t>35</a:t>
            </a:fld>
            <a:endParaRPr lang="en-GB"/>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p>
            <a:fld id="{0F3D246B-45C2-471D-9D54-37D0C5D7D3EE}" type="slidenum">
              <a:rPr lang="en-GB">
                <a:latin typeface="Arial" pitchFamily="-128" charset="0"/>
              </a:rPr>
              <a:pPr/>
              <a:t>36</a:t>
            </a:fld>
            <a:endParaRPr lang="en-GB">
              <a:latin typeface="Arial" pitchFamily="-128" charset="0"/>
            </a:endParaRPr>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noFill/>
          <a:ln/>
        </p:spPr>
        <p:txBody>
          <a:bodyPr/>
          <a:lstStyle/>
          <a:p>
            <a:pPr eaLnBrk="1" hangingPunct="1"/>
            <a:r>
              <a:rPr lang="en-GB">
                <a:latin typeface="Arial" pitchFamily="-128" charset="0"/>
              </a:rPr>
              <a:t>Abraham sent servant to find wife for Isaac - Rebekah gave water at the well - hospitable</a:t>
            </a:r>
          </a:p>
          <a:p>
            <a:pPr eaLnBrk="1" hangingPunct="1"/>
            <a:endParaRPr lang="en-GB">
              <a:latin typeface="Arial" pitchFamily="-128" charset="0"/>
            </a:endParaRPr>
          </a:p>
          <a:p>
            <a:pPr eaLnBrk="1" hangingPunct="1"/>
            <a:r>
              <a:rPr lang="en-GB">
                <a:latin typeface="Arial" pitchFamily="-128" charset="0"/>
              </a:rPr>
              <a:t>Next Isaac had to put Rebekah in situation to restore Eve’s position. This time with Abimelech the King of Gerar</a:t>
            </a: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p>
            <a:fld id="{8183D118-7114-4E82-BA31-3379C7C82D1A}" type="slidenum">
              <a:rPr lang="en-GB">
                <a:latin typeface="Arial" pitchFamily="-128" charset="0"/>
              </a:rPr>
              <a:pPr/>
              <a:t>37</a:t>
            </a:fld>
            <a:endParaRPr lang="en-GB">
              <a:latin typeface="Arial" pitchFamily="-128" charset="0"/>
            </a:endParaRPr>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a:ln/>
        </p:spPr>
        <p:txBody>
          <a:bodyPr/>
          <a:lstStyle/>
          <a:p>
            <a:pPr eaLnBrk="1" hangingPunct="1"/>
            <a:r>
              <a:rPr lang="en-US" dirty="0" err="1" smtClean="0"/>
              <a:t>Hendrick</a:t>
            </a:r>
            <a:r>
              <a:rPr lang="en-US" dirty="0" smtClean="0"/>
              <a:t> </a:t>
            </a:r>
            <a:r>
              <a:rPr lang="en-US" dirty="0" err="1" smtClean="0"/>
              <a:t>Terbrugghen</a:t>
            </a:r>
            <a:r>
              <a:rPr lang="en-US" dirty="0" smtClean="0"/>
              <a:t>, 1625 </a:t>
            </a:r>
            <a:endParaRPr lang="en-GB" dirty="0" smtClean="0">
              <a:latin typeface="Arial" pitchFamily="-128" charset="0"/>
            </a:endParaRPr>
          </a:p>
          <a:p>
            <a:pPr eaLnBrk="1" hangingPunct="1"/>
            <a:r>
              <a:rPr lang="en-GB" dirty="0" smtClean="0">
                <a:latin typeface="Arial" pitchFamily="-128" charset="0"/>
              </a:rPr>
              <a:t>Important </a:t>
            </a:r>
            <a:r>
              <a:rPr lang="en-GB" dirty="0">
                <a:latin typeface="Arial" pitchFamily="-128" charset="0"/>
              </a:rPr>
              <a:t>to stress that Jacob bought birthright. Showed how much Esau despised the birthright.</a:t>
            </a:r>
            <a:r>
              <a:rPr lang="en-GB" dirty="0" smtClean="0">
                <a:latin typeface="Arial" pitchFamily="-128" charset="0"/>
              </a:rPr>
              <a:t> </a:t>
            </a:r>
          </a:p>
          <a:p>
            <a:pPr eaLnBrk="1" hangingPunct="1"/>
            <a:endParaRPr lang="en-GB" dirty="0" smtClean="0">
              <a:latin typeface="Arial" pitchFamily="-128" charset="0"/>
            </a:endParaRPr>
          </a:p>
          <a:p>
            <a:pPr eaLnBrk="1" hangingPunct="1"/>
            <a:endParaRPr lang="en-GB" dirty="0">
              <a:latin typeface="Arial" pitchFamily="-128"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Should Jacob have taken Esau’s blessing. Why didn’t Rebecca question Isaac? Why didn’t Isaac explain to Rebecca what he was doing?</a:t>
            </a:r>
            <a:endParaRPr lang="en-US" dirty="0"/>
          </a:p>
        </p:txBody>
      </p:sp>
      <p:sp>
        <p:nvSpPr>
          <p:cNvPr id="4" name="Slide Number Placeholder 3"/>
          <p:cNvSpPr>
            <a:spLocks noGrp="1"/>
          </p:cNvSpPr>
          <p:nvPr>
            <p:ph type="sldNum" sz="quarter" idx="10"/>
          </p:nvPr>
        </p:nvSpPr>
        <p:spPr/>
        <p:txBody>
          <a:bodyPr/>
          <a:lstStyle/>
          <a:p>
            <a:pPr>
              <a:defRPr/>
            </a:pPr>
            <a:fld id="{42E97BC0-80E7-47DF-B9E2-1AFB37E59C2D}" type="slidenum">
              <a:rPr lang="en-GB" smtClean="0"/>
              <a:pPr>
                <a:defRPr/>
              </a:pPr>
              <a:t>38</a:t>
            </a:fld>
            <a:endParaRPr lang="en-GB"/>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p>
            <a:fld id="{8E0D6A49-71D8-4281-8F8B-87C9D79AA640}" type="slidenum">
              <a:rPr lang="en-GB">
                <a:latin typeface="Arial" pitchFamily="-128" charset="0"/>
              </a:rPr>
              <a:pPr/>
              <a:t>40</a:t>
            </a:fld>
            <a:endParaRPr lang="en-GB">
              <a:latin typeface="Arial" pitchFamily="-128" charset="0"/>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p:spPr>
        <p:txBody>
          <a:bodyPr/>
          <a:lstStyle/>
          <a:p>
            <a:pPr eaLnBrk="1" hangingPunct="1"/>
            <a:r>
              <a:rPr lang="en-GB">
                <a:latin typeface="Arial" pitchFamily="-128" charset="0"/>
              </a:rPr>
              <a:t>On the other hand Jacob hadn’t won the respect of Esau such that Esau would tell Isaac that Jacob was the one who deserved and was most qualified to receive the birthright. So Jacob had restored the birthright and blessing externally but not internally.</a:t>
            </a:r>
          </a:p>
          <a:p>
            <a:pPr eaLnBrk="1" hangingPunct="1"/>
            <a:endParaRPr lang="en-GB">
              <a:latin typeface="Arial" pitchFamily="-128" charset="0"/>
            </a:endParaRPr>
          </a:p>
          <a:p>
            <a:pPr eaLnBrk="1" hangingPunct="1"/>
            <a:r>
              <a:rPr lang="en-GB">
                <a:latin typeface="Arial" pitchFamily="-128" charset="0"/>
              </a:rPr>
              <a:t>So just as Cain killed Abel, Esau wanted to kill Jacob</a:t>
            </a:r>
          </a:p>
          <a:p>
            <a:pPr eaLnBrk="1" hangingPunct="1"/>
            <a:endParaRPr lang="en-GB">
              <a:latin typeface="Arial" pitchFamily="-128"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p:spPr>
        <p:txBody>
          <a:bodyPr/>
          <a:lstStyle/>
          <a:p>
            <a:fld id="{64588282-813D-407C-B7C5-D2B74A1CBB0A}" type="slidenum">
              <a:rPr lang="en-GB">
                <a:latin typeface="Arial" pitchFamily="-128" charset="0"/>
              </a:rPr>
              <a:pPr/>
              <a:t>41</a:t>
            </a:fld>
            <a:endParaRPr lang="en-GB">
              <a:latin typeface="Arial" pitchFamily="-128" charset="0"/>
            </a:endParaRPr>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a:ln/>
        </p:spPr>
        <p:txBody>
          <a:bodyPr/>
          <a:lstStyle/>
          <a:p>
            <a:pPr eaLnBrk="1" hangingPunct="1"/>
            <a:r>
              <a:rPr lang="en-US">
                <a:latin typeface="Arial" pitchFamily="-128" charset="0"/>
              </a:rPr>
              <a:t>Mother has to love other sons. My mother loves me the most - gives me the best of everything. Have to put others first. Law of hospitality. Sarah challenged on this with Hagar an Ishmael. Rebecca. </a:t>
            </a: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Isaac sends Jacob</a:t>
            </a:r>
            <a:r>
              <a:rPr lang="en-US" baseline="0" dirty="0" smtClean="0"/>
              <a:t> to his uncle to marry his cousin. And gives him his blessing – Adam and Abraham’s blessing. More spiritual and religious/</a:t>
            </a:r>
            <a:r>
              <a:rPr lang="en-US" baseline="0" dirty="0" err="1" smtClean="0"/>
              <a:t>covenatal</a:t>
            </a:r>
            <a:r>
              <a:rPr lang="en-US" baseline="0" dirty="0" smtClean="0"/>
              <a:t> than Esau’s blessing</a:t>
            </a:r>
            <a:endParaRPr lang="en-US" dirty="0"/>
          </a:p>
        </p:txBody>
      </p:sp>
      <p:sp>
        <p:nvSpPr>
          <p:cNvPr id="4" name="Slide Number Placeholder 3"/>
          <p:cNvSpPr>
            <a:spLocks noGrp="1"/>
          </p:cNvSpPr>
          <p:nvPr>
            <p:ph type="sldNum" sz="quarter" idx="10"/>
          </p:nvPr>
        </p:nvSpPr>
        <p:spPr/>
        <p:txBody>
          <a:bodyPr/>
          <a:lstStyle/>
          <a:p>
            <a:pPr>
              <a:defRPr/>
            </a:pPr>
            <a:fld id="{42E97BC0-80E7-47DF-B9E2-1AFB37E59C2D}" type="slidenum">
              <a:rPr lang="en-GB" smtClean="0"/>
              <a:pPr>
                <a:defRPr/>
              </a:pPr>
              <a:t>42</a:t>
            </a:fld>
            <a:endParaRPr lang="en-GB"/>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p:spPr>
        <p:txBody>
          <a:bodyPr/>
          <a:lstStyle/>
          <a:p>
            <a:fld id="{07BDF51E-109D-45E3-A6BF-F6E655547BF2}" type="slidenum">
              <a:rPr lang="en-GB">
                <a:latin typeface="Arial" pitchFamily="-128" charset="0"/>
              </a:rPr>
              <a:pPr/>
              <a:t>43</a:t>
            </a:fld>
            <a:endParaRPr lang="en-GB">
              <a:latin typeface="Arial" pitchFamily="-128" charset="0"/>
            </a:endParaRPr>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a:ln/>
        </p:spPr>
        <p:txBody>
          <a:bodyPr/>
          <a:lstStyle/>
          <a:p>
            <a:pPr eaLnBrk="1" hangingPunct="1"/>
            <a:r>
              <a:rPr lang="en-GB" dirty="0" err="1">
                <a:latin typeface="Arial" pitchFamily="-128" charset="0"/>
              </a:rPr>
              <a:t>Rebekkah</a:t>
            </a:r>
            <a:r>
              <a:rPr lang="en-GB" dirty="0">
                <a:latin typeface="Arial" pitchFamily="-128" charset="0"/>
              </a:rPr>
              <a:t> told Jacob to escape to </a:t>
            </a:r>
            <a:r>
              <a:rPr lang="en-GB" dirty="0" err="1">
                <a:latin typeface="Arial" pitchFamily="-128" charset="0"/>
              </a:rPr>
              <a:t>Laban</a:t>
            </a:r>
            <a:r>
              <a:rPr lang="en-GB" dirty="0">
                <a:latin typeface="Arial" pitchFamily="-128" charset="0"/>
              </a:rPr>
              <a:t>. On the way he had the dream at Bethel. God made same covenant with him as he made with Abraham and Isaac. “I am the Lord, the God of Abraham your father and the God of Isaac; the land on which you lie I will give to you and to your </a:t>
            </a:r>
            <a:r>
              <a:rPr lang="en-GB" dirty="0" err="1">
                <a:latin typeface="Arial" pitchFamily="-128" charset="0"/>
              </a:rPr>
              <a:t>decsendants</a:t>
            </a:r>
            <a:r>
              <a:rPr lang="en-GB" dirty="0">
                <a:latin typeface="Arial" pitchFamily="-128" charset="0"/>
              </a:rPr>
              <a:t>; and your descendants shall be like the dust of the earth, and you shall spread abroad to the west and to the east and to the north and to the south; and by you and your descendants shall all the families of the earth bless themselves.”  He also said he would bring Jacob back to the land.</a:t>
            </a:r>
          </a:p>
          <a:p>
            <a:pPr eaLnBrk="1" hangingPunct="1"/>
            <a:endParaRPr lang="en-GB" dirty="0" smtClean="0">
              <a:latin typeface="Arial" pitchFamily="-128" charset="0"/>
            </a:endParaRPr>
          </a:p>
          <a:p>
            <a:pPr eaLnBrk="1" hangingPunct="1"/>
            <a:r>
              <a:rPr lang="en-GB" dirty="0" smtClean="0">
                <a:latin typeface="Arial" pitchFamily="-128" charset="0"/>
              </a:rPr>
              <a:t>William Blake</a:t>
            </a:r>
            <a:endParaRPr lang="en-GB" dirty="0">
              <a:latin typeface="Arial" pitchFamily="-128"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p>
            <a:fld id="{B4322DCE-C6B7-4DC2-8DC4-3B7A2648F28C}" type="slidenum">
              <a:rPr lang="en-GB">
                <a:latin typeface="Arial" pitchFamily="-128" charset="0"/>
              </a:rPr>
              <a:pPr/>
              <a:t>44</a:t>
            </a:fld>
            <a:endParaRPr lang="en-GB">
              <a:latin typeface="Arial" pitchFamily="-128" charset="0"/>
            </a:endParaRPr>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a:ln/>
        </p:spPr>
        <p:txBody>
          <a:bodyPr/>
          <a:lstStyle/>
          <a:p>
            <a:pPr eaLnBrk="1" hangingPunct="1"/>
            <a:r>
              <a:rPr lang="en-GB">
                <a:latin typeface="Arial" pitchFamily="-128" charset="0"/>
              </a:rPr>
              <a:t>Jacob was tricked many times by Laban. But he didn’t get angry and try to kill him or run away. Instead he endured and developed a deep character. He also married Rachel and Leah and with their maids as concubines had 12 sons and 1 daughter. He also worked very hard and was a good husbandman so that despite Laban’s trickery he became wealthy. </a:t>
            </a: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p:spPr>
        <p:txBody>
          <a:bodyPr/>
          <a:lstStyle/>
          <a:p>
            <a:fld id="{E8D3932E-8690-452D-A46F-A2888DD161CF}" type="slidenum">
              <a:rPr lang="en-GB">
                <a:latin typeface="Arial" pitchFamily="-128" charset="0"/>
              </a:rPr>
              <a:pPr/>
              <a:t>45</a:t>
            </a:fld>
            <a:endParaRPr lang="en-GB">
              <a:latin typeface="Arial" pitchFamily="-128" charset="0"/>
            </a:endParaRPr>
          </a:p>
        </p:txBody>
      </p:sp>
      <p:sp>
        <p:nvSpPr>
          <p:cNvPr id="95235" name="Rectangle 2"/>
          <p:cNvSpPr>
            <a:spLocks noGrp="1" noRot="1" noChangeAspect="1" noChangeArrowheads="1" noTextEdit="1"/>
          </p:cNvSpPr>
          <p:nvPr>
            <p:ph type="sldImg"/>
          </p:nvPr>
        </p:nvSpPr>
        <p:spPr>
          <a:ln/>
        </p:spPr>
      </p:sp>
      <p:sp>
        <p:nvSpPr>
          <p:cNvPr id="95236" name="Rectangle 3"/>
          <p:cNvSpPr>
            <a:spLocks noGrp="1" noChangeArrowheads="1"/>
          </p:cNvSpPr>
          <p:nvPr>
            <p:ph type="body" idx="1"/>
          </p:nvPr>
        </p:nvSpPr>
        <p:spPr>
          <a:noFill/>
          <a:ln/>
        </p:spPr>
        <p:txBody>
          <a:bodyPr/>
          <a:lstStyle/>
          <a:p>
            <a:pPr eaLnBrk="1" hangingPunct="1"/>
            <a:r>
              <a:rPr lang="en-GB">
                <a:latin typeface="Arial" pitchFamily="-128" charset="0"/>
              </a:rPr>
              <a:t>Jacob came up with a plan. He made a large present of cattle, sheep and camels for Esau, divided them up and sent them to him, one gift of animals after another. </a:t>
            </a:r>
          </a:p>
          <a:p>
            <a:pPr eaLnBrk="1" hangingPunct="1"/>
            <a:endParaRPr lang="en-GB">
              <a:latin typeface="Arial" pitchFamily="-128" charset="0"/>
            </a:endParaRPr>
          </a:p>
          <a:p>
            <a:pPr eaLnBrk="1" hangingPunct="1"/>
            <a:r>
              <a:rPr lang="en-GB">
                <a:latin typeface="Arial" pitchFamily="-128" charset="0"/>
              </a:rPr>
              <a:t>Esau must have wondered if perhaps his brother had changed. </a:t>
            </a: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p:spPr>
        <p:txBody>
          <a:bodyPr/>
          <a:lstStyle/>
          <a:p>
            <a:fld id="{B3A9E9EF-2FDB-4DD4-AB82-0FAC2B1342CD}" type="slidenum">
              <a:rPr lang="en-GB">
                <a:latin typeface="Arial" pitchFamily="-128" charset="0"/>
              </a:rPr>
              <a:pPr/>
              <a:t>47</a:t>
            </a:fld>
            <a:endParaRPr lang="en-GB">
              <a:latin typeface="Arial" pitchFamily="-128" charset="0"/>
            </a:endParaRPr>
          </a:p>
        </p:txBody>
      </p:sp>
      <p:sp>
        <p:nvSpPr>
          <p:cNvPr id="98307" name="Rectangle 2"/>
          <p:cNvSpPr>
            <a:spLocks noGrp="1" noRot="1" noChangeAspect="1" noChangeArrowheads="1" noTextEdit="1"/>
          </p:cNvSpPr>
          <p:nvPr>
            <p:ph type="sldImg"/>
          </p:nvPr>
        </p:nvSpPr>
        <p:spPr>
          <a:ln/>
        </p:spPr>
      </p:sp>
      <p:sp>
        <p:nvSpPr>
          <p:cNvPr id="98308" name="Rectangle 3"/>
          <p:cNvSpPr>
            <a:spLocks noGrp="1" noChangeArrowheads="1"/>
          </p:cNvSpPr>
          <p:nvPr>
            <p:ph type="body" idx="1"/>
          </p:nvPr>
        </p:nvSpPr>
        <p:spPr>
          <a:noFill/>
          <a:ln/>
        </p:spPr>
        <p:txBody>
          <a:bodyPr/>
          <a:lstStyle/>
          <a:p>
            <a:pPr eaLnBrk="1" hangingPunct="1"/>
            <a:r>
              <a:rPr lang="en-GB" dirty="0">
                <a:latin typeface="Arial" pitchFamily="-128" charset="0"/>
              </a:rPr>
              <a:t>Wrestling with the angel – victorious. The angel had defeated Adam but Jacob defeated the angel. Hip put out of joint. </a:t>
            </a:r>
          </a:p>
          <a:p>
            <a:pPr eaLnBrk="1" hangingPunct="1"/>
            <a:r>
              <a:rPr lang="en-GB" dirty="0">
                <a:latin typeface="Arial" pitchFamily="-128" charset="0"/>
              </a:rPr>
              <a:t>Wrestling with spirit world. Won the respect of the angel. Like studying and passing exams to be qualified and win respect.</a:t>
            </a:r>
            <a:r>
              <a:rPr lang="en-GB" dirty="0" smtClean="0">
                <a:latin typeface="Arial" pitchFamily="-128" charset="0"/>
              </a:rPr>
              <a:t> </a:t>
            </a:r>
          </a:p>
          <a:p>
            <a:pPr eaLnBrk="1" hangingPunct="1"/>
            <a:r>
              <a:rPr lang="en-GB" dirty="0" smtClean="0">
                <a:latin typeface="Arial" pitchFamily="-128" charset="0"/>
              </a:rPr>
              <a:t>Jacob</a:t>
            </a:r>
            <a:r>
              <a:rPr lang="en-GB" baseline="0" dirty="0" smtClean="0">
                <a:latin typeface="Arial" pitchFamily="-128" charset="0"/>
              </a:rPr>
              <a:t> wrestling with and overcoming fears. Wanted to escape or run away. Cos overcame fears then was serene. If felt afraid Esau would have noticed and not respected. </a:t>
            </a:r>
          </a:p>
          <a:p>
            <a:pPr eaLnBrk="1" hangingPunct="1"/>
            <a:r>
              <a:rPr lang="en-GB" baseline="0" dirty="0" smtClean="0">
                <a:latin typeface="Arial" pitchFamily="-128" charset="0"/>
              </a:rPr>
              <a:t>Limping – had scars. </a:t>
            </a:r>
          </a:p>
          <a:p>
            <a:pPr eaLnBrk="1" hangingPunct="1"/>
            <a:r>
              <a:rPr lang="en-GB" baseline="0" dirty="0" smtClean="0">
                <a:latin typeface="Arial" pitchFamily="-128" charset="0"/>
              </a:rPr>
              <a:t>Not letting angel go till blessed him – </a:t>
            </a:r>
            <a:r>
              <a:rPr lang="en-GB" baseline="0" dirty="0" err="1" smtClean="0">
                <a:latin typeface="Arial" pitchFamily="-128" charset="0"/>
              </a:rPr>
              <a:t>determiend</a:t>
            </a:r>
            <a:r>
              <a:rPr lang="en-GB" baseline="0" dirty="0" smtClean="0">
                <a:latin typeface="Arial" pitchFamily="-128" charset="0"/>
              </a:rPr>
              <a:t> to bring something good out of suffering. Person </a:t>
            </a:r>
            <a:r>
              <a:rPr lang="en-GB" baseline="0" smtClean="0">
                <a:latin typeface="Arial" pitchFamily="-128" charset="0"/>
              </a:rPr>
              <a:t>of character. </a:t>
            </a:r>
            <a:endParaRPr lang="en-GB" smtClean="0">
              <a:latin typeface="Arial" pitchFamily="-128" charset="0"/>
            </a:endParaRPr>
          </a:p>
          <a:p>
            <a:pPr eaLnBrk="1" hangingPunct="1"/>
            <a:r>
              <a:rPr lang="en-GB" dirty="0">
                <a:latin typeface="Arial" pitchFamily="-128" charset="0"/>
              </a:rPr>
              <a:t>Jacob </a:t>
            </a:r>
          </a:p>
          <a:p>
            <a:pPr eaLnBrk="1" hangingPunct="1"/>
            <a:r>
              <a:rPr lang="en-GB" dirty="0">
                <a:latin typeface="Arial" pitchFamily="-128" charset="0"/>
              </a:rPr>
              <a:t>Chagall, Ford of </a:t>
            </a:r>
            <a:r>
              <a:rPr lang="en-GB" dirty="0" err="1">
                <a:latin typeface="Arial" pitchFamily="-128" charset="0"/>
              </a:rPr>
              <a:t>Jabbok</a:t>
            </a:r>
            <a:endParaRPr lang="en-GB" dirty="0">
              <a:latin typeface="Arial" pitchFamily="-128" charset="0"/>
            </a:endParaRPr>
          </a:p>
          <a:p>
            <a:pPr eaLnBrk="1" hangingPunct="1"/>
            <a:endParaRPr lang="en-GB" dirty="0">
              <a:latin typeface="Arial" pitchFamily="-128" charset="0"/>
            </a:endParaRPr>
          </a:p>
          <a:p>
            <a:pPr eaLnBrk="1" hangingPunct="1"/>
            <a:r>
              <a:rPr lang="en-GB" dirty="0">
                <a:latin typeface="Arial" pitchFamily="-128" charset="0"/>
              </a:rPr>
              <a:t>Jacob was the first fallen man to make indemnity condition to restore dominion over the angel</a:t>
            </a:r>
          </a:p>
          <a:p>
            <a:pPr eaLnBrk="1" hangingPunct="1"/>
            <a:endParaRPr lang="en-GB" dirty="0">
              <a:latin typeface="Arial" pitchFamily="-128" charset="0"/>
            </a:endParaRPr>
          </a:p>
          <a:p>
            <a:pPr eaLnBrk="1" hangingPunct="1"/>
            <a:r>
              <a:rPr lang="en-GB" dirty="0">
                <a:latin typeface="Arial" pitchFamily="-128" charset="0"/>
              </a:rPr>
              <a:t>Israel - he set the pattern for victory over Satan. Subjugated Satan.</a:t>
            </a: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a:noFill/>
        </p:spPr>
        <p:txBody>
          <a:bodyPr/>
          <a:lstStyle/>
          <a:p>
            <a:fld id="{2A1326AF-11A8-4408-B3F7-832D3538190D}" type="slidenum">
              <a:rPr lang="en-GB">
                <a:latin typeface="Arial" pitchFamily="-128" charset="0"/>
              </a:rPr>
              <a:pPr/>
              <a:t>48</a:t>
            </a:fld>
            <a:endParaRPr lang="en-GB">
              <a:latin typeface="Arial" pitchFamily="-128" charset="0"/>
            </a:endParaRPr>
          </a:p>
        </p:txBody>
      </p:sp>
      <p:sp>
        <p:nvSpPr>
          <p:cNvPr id="100355" name="Rectangle 2"/>
          <p:cNvSpPr>
            <a:spLocks noGrp="1" noRot="1" noChangeAspect="1" noChangeArrowheads="1" noTextEdit="1"/>
          </p:cNvSpPr>
          <p:nvPr>
            <p:ph type="sldImg"/>
          </p:nvPr>
        </p:nvSpPr>
        <p:spPr>
          <a:ln/>
        </p:spPr>
      </p:sp>
      <p:sp>
        <p:nvSpPr>
          <p:cNvPr id="100356" name="Rectangle 3"/>
          <p:cNvSpPr>
            <a:spLocks noGrp="1" noChangeArrowheads="1"/>
          </p:cNvSpPr>
          <p:nvPr>
            <p:ph type="body" idx="1"/>
          </p:nvPr>
        </p:nvSpPr>
        <p:spPr>
          <a:noFill/>
          <a:ln/>
        </p:spPr>
        <p:txBody>
          <a:bodyPr/>
          <a:lstStyle/>
          <a:p>
            <a:pPr eaLnBrk="1" hangingPunct="1"/>
            <a:r>
              <a:rPr lang="en-US">
                <a:latin typeface="Arial" pitchFamily="-128" charset="0"/>
              </a:rPr>
              <a:t>Jacob really humbled himself</a:t>
            </a: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p:spPr>
        <p:txBody>
          <a:bodyPr/>
          <a:lstStyle/>
          <a:p>
            <a:fld id="{23228C53-25A0-4EA4-8133-82BBA0BC58CF}" type="slidenum">
              <a:rPr lang="en-GB">
                <a:latin typeface="Arial" pitchFamily="-128" charset="0"/>
              </a:rPr>
              <a:pPr/>
              <a:t>50</a:t>
            </a:fld>
            <a:endParaRPr lang="en-GB">
              <a:latin typeface="Arial" pitchFamily="-128" charset="0"/>
            </a:endParaRPr>
          </a:p>
        </p:txBody>
      </p:sp>
      <p:sp>
        <p:nvSpPr>
          <p:cNvPr id="103427" name="Rectangle 2"/>
          <p:cNvSpPr>
            <a:spLocks noGrp="1" noRot="1" noChangeAspect="1" noChangeArrowheads="1" noTextEdit="1"/>
          </p:cNvSpPr>
          <p:nvPr>
            <p:ph type="sldImg"/>
          </p:nvPr>
        </p:nvSpPr>
        <p:spPr>
          <a:solidFill>
            <a:srgbClr val="FFFFFF"/>
          </a:solidFill>
          <a:ln/>
        </p:spPr>
      </p:sp>
      <p:sp>
        <p:nvSpPr>
          <p:cNvPr id="103428" name="Rectangle 3"/>
          <p:cNvSpPr>
            <a:spLocks noGrp="1" noChangeArrowheads="1"/>
          </p:cNvSpPr>
          <p:nvPr>
            <p:ph type="body" idx="1"/>
          </p:nvPr>
        </p:nvSpPr>
        <p:spPr>
          <a:xfrm>
            <a:off x="914400" y="4343400"/>
            <a:ext cx="5029200" cy="4114800"/>
          </a:xfrm>
          <a:solidFill>
            <a:srgbClr val="FFFFFF"/>
          </a:solidFill>
          <a:ln>
            <a:solidFill>
              <a:srgbClr val="000000"/>
            </a:solidFill>
          </a:ln>
        </p:spPr>
        <p:txBody>
          <a:bodyPr/>
          <a:lstStyle/>
          <a:p>
            <a:pPr eaLnBrk="1" hangingPunct="1"/>
            <a:endParaRPr lang="en-US">
              <a:latin typeface="Arial" pitchFamily="-128"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He loved Jacob – as</a:t>
            </a:r>
            <a:r>
              <a:rPr lang="en-US" baseline="0" dirty="0" smtClean="0"/>
              <a:t> older brother. He respected him because he was very successful – family and wealth. But never got to stage of following directions or of multiplying goodness</a:t>
            </a:r>
            <a:br>
              <a:rPr lang="en-US" baseline="0" dirty="0" smtClean="0"/>
            </a:br>
            <a:endParaRPr lang="en-US" dirty="0"/>
          </a:p>
        </p:txBody>
      </p:sp>
      <p:sp>
        <p:nvSpPr>
          <p:cNvPr id="4" name="Slide Number Placeholder 3"/>
          <p:cNvSpPr>
            <a:spLocks noGrp="1"/>
          </p:cNvSpPr>
          <p:nvPr>
            <p:ph type="sldNum" sz="quarter" idx="10"/>
          </p:nvPr>
        </p:nvSpPr>
        <p:spPr/>
        <p:txBody>
          <a:bodyPr/>
          <a:lstStyle/>
          <a:p>
            <a:pPr>
              <a:defRPr/>
            </a:pPr>
            <a:fld id="{42E97BC0-80E7-47DF-B9E2-1AFB37E59C2D}" type="slidenum">
              <a:rPr lang="en-GB" smtClean="0"/>
              <a:pPr>
                <a:defRPr/>
              </a:pPr>
              <a:t>51</a:t>
            </a:fld>
            <a:endParaRPr lang="en-GB"/>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42E97BC0-80E7-47DF-B9E2-1AFB37E59C2D}" type="slidenum">
              <a:rPr lang="en-GB" smtClean="0"/>
              <a:pPr>
                <a:defRPr/>
              </a:pPr>
              <a:t>52</a:t>
            </a:fld>
            <a:endParaRPr lang="en-GB"/>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p:spPr>
        <p:txBody>
          <a:bodyPr/>
          <a:lstStyle/>
          <a:p>
            <a:fld id="{104B72EB-6429-4EEF-BC1C-6DB832F19EC9}" type="slidenum">
              <a:rPr lang="en-GB">
                <a:latin typeface="Arial" pitchFamily="-128" charset="0"/>
              </a:rPr>
              <a:pPr/>
              <a:t>53</a:t>
            </a:fld>
            <a:endParaRPr lang="en-GB">
              <a:latin typeface="Arial" pitchFamily="-128" charset="0"/>
            </a:endParaRPr>
          </a:p>
        </p:txBody>
      </p:sp>
      <p:sp>
        <p:nvSpPr>
          <p:cNvPr id="105475" name="Rectangle 2"/>
          <p:cNvSpPr>
            <a:spLocks noGrp="1" noRot="1" noChangeAspect="1" noChangeArrowheads="1"/>
          </p:cNvSpPr>
          <p:nvPr>
            <p:ph type="sldImg"/>
          </p:nvPr>
        </p:nvSpPr>
        <p:spPr>
          <a:solidFill>
            <a:srgbClr val="FFFFFF"/>
          </a:solidFill>
          <a:ln/>
        </p:spPr>
      </p:sp>
      <p:sp>
        <p:nvSpPr>
          <p:cNvPr id="105476" name="Rectangle 3"/>
          <p:cNvSpPr>
            <a:spLocks noGrp="1" noChangeArrowheads="1"/>
          </p:cNvSpPr>
          <p:nvPr>
            <p:ph type="body" idx="1"/>
          </p:nvPr>
        </p:nvSpPr>
        <p:spPr>
          <a:xfrm>
            <a:off x="914400" y="4343400"/>
            <a:ext cx="5029200" cy="4114800"/>
          </a:xfrm>
          <a:solidFill>
            <a:srgbClr val="FFFFFF"/>
          </a:solidFill>
          <a:ln>
            <a:solidFill>
              <a:srgbClr val="000000"/>
            </a:solidFill>
          </a:ln>
        </p:spPr>
        <p:txBody>
          <a:bodyPr/>
          <a:lstStyle/>
          <a:p>
            <a:pPr eaLnBrk="1" hangingPunct="1"/>
            <a:endParaRPr lang="en-US">
              <a:latin typeface="Arial" pitchFamily="-128" charset="0"/>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a:noFill/>
        </p:spPr>
        <p:txBody>
          <a:bodyPr/>
          <a:lstStyle/>
          <a:p>
            <a:fld id="{EB740B09-9915-46E3-9059-6449623E3A92}" type="slidenum">
              <a:rPr lang="en-GB">
                <a:latin typeface="Arial" pitchFamily="-128" charset="0"/>
              </a:rPr>
              <a:pPr/>
              <a:t>54</a:t>
            </a:fld>
            <a:endParaRPr lang="en-GB">
              <a:latin typeface="Arial" pitchFamily="-128" charset="0"/>
            </a:endParaRPr>
          </a:p>
        </p:txBody>
      </p:sp>
      <p:sp>
        <p:nvSpPr>
          <p:cNvPr id="107523" name="Rectangle 2"/>
          <p:cNvSpPr>
            <a:spLocks noGrp="1" noRot="1" noChangeAspect="1" noChangeArrowheads="1" noTextEdit="1"/>
          </p:cNvSpPr>
          <p:nvPr>
            <p:ph type="sldImg"/>
          </p:nvPr>
        </p:nvSpPr>
        <p:spPr>
          <a:ln/>
        </p:spPr>
      </p:sp>
      <p:sp>
        <p:nvSpPr>
          <p:cNvPr id="107524" name="Rectangle 3"/>
          <p:cNvSpPr>
            <a:spLocks noGrp="1" noChangeArrowheads="1"/>
          </p:cNvSpPr>
          <p:nvPr>
            <p:ph type="body" idx="1"/>
          </p:nvPr>
        </p:nvSpPr>
        <p:spPr>
          <a:noFill/>
          <a:ln/>
        </p:spPr>
        <p:txBody>
          <a:bodyPr/>
          <a:lstStyle/>
          <a:p>
            <a:pPr eaLnBrk="1" hangingPunct="1"/>
            <a:endParaRPr lang="en-US">
              <a:latin typeface="Arial" pitchFamily="-128" charset="0"/>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9570" name="Rectangle 7"/>
          <p:cNvSpPr>
            <a:spLocks noGrp="1" noChangeArrowheads="1"/>
          </p:cNvSpPr>
          <p:nvPr>
            <p:ph type="sldNum" sz="quarter" idx="5"/>
          </p:nvPr>
        </p:nvSpPr>
        <p:spPr>
          <a:noFill/>
        </p:spPr>
        <p:txBody>
          <a:bodyPr/>
          <a:lstStyle/>
          <a:p>
            <a:fld id="{560FC20B-50B7-4DFF-8B8E-F6CDC6A6AD85}" type="slidenum">
              <a:rPr lang="en-GB">
                <a:latin typeface="Arial" pitchFamily="-128" charset="0"/>
              </a:rPr>
              <a:pPr/>
              <a:t>55</a:t>
            </a:fld>
            <a:endParaRPr lang="en-GB">
              <a:latin typeface="Arial" pitchFamily="-128" charset="0"/>
            </a:endParaRPr>
          </a:p>
        </p:txBody>
      </p:sp>
      <p:sp>
        <p:nvSpPr>
          <p:cNvPr id="109571" name="Rectangle 2"/>
          <p:cNvSpPr>
            <a:spLocks noGrp="1" noRot="1" noChangeAspect="1" noChangeArrowheads="1" noTextEdit="1"/>
          </p:cNvSpPr>
          <p:nvPr>
            <p:ph type="sldImg"/>
          </p:nvPr>
        </p:nvSpPr>
        <p:spPr>
          <a:ln/>
        </p:spPr>
      </p:sp>
      <p:sp>
        <p:nvSpPr>
          <p:cNvPr id="109572" name="Rectangle 3"/>
          <p:cNvSpPr>
            <a:spLocks noGrp="1" noChangeArrowheads="1"/>
          </p:cNvSpPr>
          <p:nvPr>
            <p:ph type="body" idx="1"/>
          </p:nvPr>
        </p:nvSpPr>
        <p:spPr>
          <a:noFill/>
          <a:ln/>
        </p:spPr>
        <p:txBody>
          <a:bodyPr/>
          <a:lstStyle/>
          <a:p>
            <a:pPr eaLnBrk="1" hangingPunct="1"/>
            <a:endParaRPr lang="en-US">
              <a:latin typeface="Arial" pitchFamily="-128" charset="0"/>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1618" name="Rectangle 7"/>
          <p:cNvSpPr>
            <a:spLocks noGrp="1" noChangeArrowheads="1"/>
          </p:cNvSpPr>
          <p:nvPr>
            <p:ph type="sldNum" sz="quarter" idx="5"/>
          </p:nvPr>
        </p:nvSpPr>
        <p:spPr>
          <a:noFill/>
        </p:spPr>
        <p:txBody>
          <a:bodyPr/>
          <a:lstStyle/>
          <a:p>
            <a:fld id="{600F7BCC-F6F4-41CD-95A0-5910A3C9E2D2}" type="slidenum">
              <a:rPr lang="en-GB">
                <a:latin typeface="Arial" pitchFamily="-128" charset="0"/>
              </a:rPr>
              <a:pPr/>
              <a:t>56</a:t>
            </a:fld>
            <a:endParaRPr lang="en-GB">
              <a:latin typeface="Arial" pitchFamily="-128" charset="0"/>
            </a:endParaRPr>
          </a:p>
        </p:txBody>
      </p:sp>
      <p:sp>
        <p:nvSpPr>
          <p:cNvPr id="111619" name="Rectangle 2"/>
          <p:cNvSpPr>
            <a:spLocks noGrp="1" noRot="1" noChangeAspect="1" noChangeArrowheads="1"/>
          </p:cNvSpPr>
          <p:nvPr>
            <p:ph type="sldImg"/>
          </p:nvPr>
        </p:nvSpPr>
        <p:spPr>
          <a:solidFill>
            <a:srgbClr val="FFFFFF"/>
          </a:solidFill>
          <a:ln/>
        </p:spPr>
      </p:sp>
      <p:sp>
        <p:nvSpPr>
          <p:cNvPr id="111620" name="Rectangle 3"/>
          <p:cNvSpPr>
            <a:spLocks noGrp="1" noChangeArrowheads="1"/>
          </p:cNvSpPr>
          <p:nvPr>
            <p:ph type="body" idx="1"/>
          </p:nvPr>
        </p:nvSpPr>
        <p:spPr>
          <a:xfrm>
            <a:off x="914400" y="4343400"/>
            <a:ext cx="5029200" cy="4114800"/>
          </a:xfrm>
          <a:solidFill>
            <a:srgbClr val="FFFFFF"/>
          </a:solidFill>
          <a:ln>
            <a:solidFill>
              <a:srgbClr val="000000"/>
            </a:solidFill>
          </a:ln>
        </p:spPr>
        <p:txBody>
          <a:bodyPr/>
          <a:lstStyle/>
          <a:p>
            <a:pPr eaLnBrk="1" hangingPunct="1"/>
            <a:endParaRPr lang="en-US">
              <a:latin typeface="Arial" pitchFamily="-128" charset="0"/>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3666" name="Rectangle 7"/>
          <p:cNvSpPr>
            <a:spLocks noGrp="1" noChangeArrowheads="1"/>
          </p:cNvSpPr>
          <p:nvPr>
            <p:ph type="sldNum" sz="quarter" idx="5"/>
          </p:nvPr>
        </p:nvSpPr>
        <p:spPr>
          <a:noFill/>
        </p:spPr>
        <p:txBody>
          <a:bodyPr/>
          <a:lstStyle/>
          <a:p>
            <a:fld id="{974B57D7-5919-4857-B33D-EADE15F9A2DF}" type="slidenum">
              <a:rPr lang="en-GB">
                <a:latin typeface="Arial" pitchFamily="-128" charset="0"/>
              </a:rPr>
              <a:pPr/>
              <a:t>57</a:t>
            </a:fld>
            <a:endParaRPr lang="en-GB">
              <a:latin typeface="Arial" pitchFamily="-128" charset="0"/>
            </a:endParaRPr>
          </a:p>
        </p:txBody>
      </p:sp>
      <p:sp>
        <p:nvSpPr>
          <p:cNvPr id="113667" name="Rectangle 2"/>
          <p:cNvSpPr>
            <a:spLocks noGrp="1" noRot="1" noChangeAspect="1" noChangeArrowheads="1"/>
          </p:cNvSpPr>
          <p:nvPr>
            <p:ph type="sldImg"/>
          </p:nvPr>
        </p:nvSpPr>
        <p:spPr>
          <a:solidFill>
            <a:srgbClr val="FFFFFF"/>
          </a:solidFill>
          <a:ln/>
        </p:spPr>
      </p:sp>
      <p:sp>
        <p:nvSpPr>
          <p:cNvPr id="113668" name="Rectangle 3"/>
          <p:cNvSpPr>
            <a:spLocks noGrp="1" noChangeArrowheads="1"/>
          </p:cNvSpPr>
          <p:nvPr>
            <p:ph type="body" idx="1"/>
          </p:nvPr>
        </p:nvSpPr>
        <p:spPr>
          <a:xfrm>
            <a:off x="914400" y="4343400"/>
            <a:ext cx="5029200" cy="4114800"/>
          </a:xfrm>
          <a:solidFill>
            <a:srgbClr val="FFFFFF"/>
          </a:solidFill>
          <a:ln>
            <a:solidFill>
              <a:srgbClr val="000000"/>
            </a:solidFill>
          </a:ln>
        </p:spPr>
        <p:txBody>
          <a:bodyPr/>
          <a:lstStyle/>
          <a:p>
            <a:pPr eaLnBrk="1" hangingPunct="1"/>
            <a:r>
              <a:rPr lang="en-US">
                <a:latin typeface="Arial" pitchFamily="-128" charset="0"/>
              </a:rPr>
              <a:t>Joseph - arrogant Abel. Brought bad reports about brothers, father’s favourite, long robe, dreams</a:t>
            </a:r>
          </a:p>
          <a:p>
            <a:pPr eaLnBrk="1" hangingPunct="1"/>
            <a:endParaRPr lang="en-US">
              <a:latin typeface="Arial" pitchFamily="-128" charset="0"/>
            </a:endParaRPr>
          </a:p>
          <a:p>
            <a:pPr eaLnBrk="1" hangingPunct="1"/>
            <a:r>
              <a:rPr lang="en-US">
                <a:latin typeface="Arial" pitchFamily="-128" charset="0"/>
              </a:rPr>
              <a:t>Brothers  - jealous, hated</a:t>
            </a:r>
          </a:p>
          <a:p>
            <a:pPr eaLnBrk="1" hangingPunct="1"/>
            <a:endParaRPr lang="en-US">
              <a:latin typeface="Arial" pitchFamily="-128" charset="0"/>
            </a:endParaRPr>
          </a:p>
          <a:p>
            <a:pPr eaLnBrk="1" hangingPunct="1"/>
            <a:r>
              <a:rPr lang="en-US">
                <a:latin typeface="Arial" pitchFamily="-128" charset="0"/>
              </a:rPr>
              <a:t>Plotted to kill him. Reuben defended so threw into pit. Judah suggested seeling to Ishmaelite instead of killing him. Reuben distraught.</a:t>
            </a:r>
          </a:p>
        </p:txBody>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Judah saves Joseph’s life. Risks himself to protect him</a:t>
            </a:r>
            <a:endParaRPr lang="en-US" dirty="0"/>
          </a:p>
        </p:txBody>
      </p:sp>
      <p:sp>
        <p:nvSpPr>
          <p:cNvPr id="4" name="Slide Number Placeholder 3"/>
          <p:cNvSpPr>
            <a:spLocks noGrp="1"/>
          </p:cNvSpPr>
          <p:nvPr>
            <p:ph type="sldNum" sz="quarter" idx="10"/>
          </p:nvPr>
        </p:nvSpPr>
        <p:spPr/>
        <p:txBody>
          <a:bodyPr/>
          <a:lstStyle/>
          <a:p>
            <a:pPr>
              <a:defRPr/>
            </a:pPr>
            <a:fld id="{42E97BC0-80E7-47DF-B9E2-1AFB37E59C2D}" type="slidenum">
              <a:rPr lang="en-GB" smtClean="0"/>
              <a:pPr>
                <a:defRPr/>
              </a:pPr>
              <a:t>58</a:t>
            </a:fld>
            <a:endParaRPr lang="en-GB"/>
          </a:p>
        </p:txBody>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Restores</a:t>
            </a:r>
            <a:r>
              <a:rPr lang="en-US" baseline="0" dirty="0" smtClean="0"/>
              <a:t> Adam’s position?</a:t>
            </a:r>
            <a:endParaRPr lang="en-US" dirty="0"/>
          </a:p>
        </p:txBody>
      </p:sp>
      <p:sp>
        <p:nvSpPr>
          <p:cNvPr id="4" name="Slide Number Placeholder 3"/>
          <p:cNvSpPr>
            <a:spLocks noGrp="1"/>
          </p:cNvSpPr>
          <p:nvPr>
            <p:ph type="sldNum" sz="quarter" idx="10"/>
          </p:nvPr>
        </p:nvSpPr>
        <p:spPr/>
        <p:txBody>
          <a:bodyPr/>
          <a:lstStyle/>
          <a:p>
            <a:pPr>
              <a:defRPr/>
            </a:pPr>
            <a:fld id="{42E97BC0-80E7-47DF-B9E2-1AFB37E59C2D}" type="slidenum">
              <a:rPr lang="en-GB" smtClean="0"/>
              <a:pPr>
                <a:defRPr/>
              </a:pPr>
              <a:t>59</a:t>
            </a:fld>
            <a:endParaRPr lang="en-GB"/>
          </a:p>
        </p:txBody>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7762" name="Rectangle 7"/>
          <p:cNvSpPr>
            <a:spLocks noGrp="1" noChangeArrowheads="1"/>
          </p:cNvSpPr>
          <p:nvPr>
            <p:ph type="sldNum" sz="quarter" idx="5"/>
          </p:nvPr>
        </p:nvSpPr>
        <p:spPr>
          <a:noFill/>
        </p:spPr>
        <p:txBody>
          <a:bodyPr/>
          <a:lstStyle/>
          <a:p>
            <a:fld id="{1ED384C3-CF63-493C-A472-CC843EB3C796}" type="slidenum">
              <a:rPr lang="en-GB">
                <a:latin typeface="Arial" pitchFamily="-128" charset="0"/>
              </a:rPr>
              <a:pPr/>
              <a:t>60</a:t>
            </a:fld>
            <a:endParaRPr lang="en-GB">
              <a:latin typeface="Arial" pitchFamily="-128" charset="0"/>
            </a:endParaRPr>
          </a:p>
        </p:txBody>
      </p:sp>
      <p:sp>
        <p:nvSpPr>
          <p:cNvPr id="117763" name="Rectangle 2"/>
          <p:cNvSpPr>
            <a:spLocks noGrp="1" noRot="1" noChangeAspect="1" noChangeArrowheads="1" noTextEdit="1"/>
          </p:cNvSpPr>
          <p:nvPr>
            <p:ph type="sldImg"/>
          </p:nvPr>
        </p:nvSpPr>
        <p:spPr>
          <a:ln/>
        </p:spPr>
      </p:sp>
      <p:sp>
        <p:nvSpPr>
          <p:cNvPr id="117764" name="Rectangle 3"/>
          <p:cNvSpPr>
            <a:spLocks noGrp="1" noChangeArrowheads="1"/>
          </p:cNvSpPr>
          <p:nvPr>
            <p:ph type="body" idx="1"/>
          </p:nvPr>
        </p:nvSpPr>
        <p:spPr>
          <a:noFill/>
          <a:ln/>
        </p:spPr>
        <p:txBody>
          <a:bodyPr/>
          <a:lstStyle/>
          <a:p>
            <a:pPr eaLnBrk="1" hangingPunct="1"/>
            <a:r>
              <a:rPr lang="en-US">
                <a:latin typeface="Arial" pitchFamily="-128" charset="0"/>
              </a:rPr>
              <a:t>Butler - vine 3 branches of grapes. And pharaoh’s cup. -&gt; 3 days released</a:t>
            </a:r>
          </a:p>
          <a:p>
            <a:pPr eaLnBrk="1" hangingPunct="1"/>
            <a:r>
              <a:rPr lang="en-US">
                <a:latin typeface="Arial" pitchFamily="-128" charset="0"/>
              </a:rPr>
              <a:t>Baker - 3 baskets cakes on head. Birds ate it. -&gt; 3 days be hanged</a:t>
            </a:r>
          </a:p>
        </p:txBody>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i="0" dirty="0" smtClean="0"/>
              <a:t>Dinah was already pregnant by </a:t>
            </a:r>
            <a:r>
              <a:rPr lang="en-US" i="0" dirty="0" err="1" smtClean="0"/>
              <a:t>Shechem</a:t>
            </a:r>
            <a:r>
              <a:rPr lang="en-US" i="0" dirty="0" smtClean="0"/>
              <a:t>, and bore him a posthumous daughter. Her brothers wished to kill the child, as custom demanded, lest any Canaanite might say 'The maidens of Israel are without shame!' Jacob, however, restrained them, hung about his grand-daughter's neck a silver disk on which were engraved the words 'Holy to God!', and laid her underneath a thorn bush -- hence she was called '</a:t>
            </a:r>
            <a:r>
              <a:rPr lang="en-US" i="0" dirty="0" err="1" smtClean="0"/>
              <a:t>Asenath</a:t>
            </a:r>
            <a:r>
              <a:rPr lang="en-US" i="0" dirty="0" smtClean="0"/>
              <a:t>'. That same day Michael, in the shape of an eagle, flew off with </a:t>
            </a:r>
            <a:r>
              <a:rPr lang="en-US" i="0" dirty="0" err="1" smtClean="0"/>
              <a:t>Asenath</a:t>
            </a:r>
            <a:r>
              <a:rPr lang="en-US" i="0" dirty="0" smtClean="0"/>
              <a:t> to On in Egypt, and there laid her beside God's altar. The priest, by name </a:t>
            </a:r>
            <a:r>
              <a:rPr lang="en-US" i="0" dirty="0" err="1" smtClean="0"/>
              <a:t>Potipherah</a:t>
            </a:r>
            <a:r>
              <a:rPr lang="en-US" i="0" dirty="0" smtClean="0"/>
              <a:t>, seeing his wife was barren, brought up </a:t>
            </a:r>
            <a:r>
              <a:rPr lang="en-US" i="0" dirty="0" err="1" smtClean="0"/>
              <a:t>Asenath</a:t>
            </a:r>
            <a:r>
              <a:rPr lang="en-US" i="0" dirty="0" smtClean="0"/>
              <a:t> as his own child. Many years later, when Joseph had saved Egypt from famine and made a progress through the land, women threw him thank-offerings. Among them was </a:t>
            </a:r>
            <a:r>
              <a:rPr lang="en-US" i="0" dirty="0" err="1" smtClean="0"/>
              <a:t>Asenath</a:t>
            </a:r>
            <a:r>
              <a:rPr lang="en-US" i="0" dirty="0" smtClean="0"/>
              <a:t> who, having no other gift, tossed Joseph her silver disk, which he caught as it flew by. He recognized the inscription and, knowing the she must be his own niece, married her.</a:t>
            </a:r>
            <a:r>
              <a:rPr lang="en-US" i="0" baseline="30000" dirty="0" smtClean="0">
                <a:hlinkClick r:id="rId3"/>
              </a:rPr>
              <a:t>[5]</a:t>
            </a:r>
            <a:r>
              <a:rPr lang="en-US" i="0" dirty="0" smtClean="0"/>
              <a:t> </a:t>
            </a:r>
          </a:p>
          <a:p>
            <a:endParaRPr lang="en-US" i="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Genesis records nothing more about </a:t>
            </a:r>
            <a:r>
              <a:rPr lang="en-US" dirty="0" err="1" smtClean="0"/>
              <a:t>Asenath</a:t>
            </a:r>
            <a:r>
              <a:rPr lang="en-US" dirty="0" smtClean="0"/>
              <a:t>, but her story is elaborated in the </a:t>
            </a:r>
            <a:r>
              <a:rPr lang="en-US" dirty="0" smtClean="0">
                <a:hlinkClick r:id="rId4" tooltip="Apocrypha"/>
              </a:rPr>
              <a:t>apocryphal</a:t>
            </a:r>
            <a:r>
              <a:rPr lang="en-US" dirty="0" smtClean="0"/>
              <a:t> </a:t>
            </a:r>
            <a:r>
              <a:rPr lang="en-US" dirty="0" smtClean="0">
                <a:hlinkClick r:id="rId5" tooltip="Joseph and Asenath"/>
              </a:rPr>
              <a:t>Joseph and Asenath</a:t>
            </a:r>
            <a:r>
              <a:rPr lang="en-US" dirty="0" smtClean="0"/>
              <a:t>. There, she is a virgin who rejects several worthy suitors in favor of Joseph, but Joseph will not have a pagan for a wife. She locks herself in a tower and rejects her idolatry in favor of Joseph's God </a:t>
            </a:r>
            <a:r>
              <a:rPr lang="en-US" dirty="0" smtClean="0">
                <a:hlinkClick r:id="rId6" tooltip="Yahweh"/>
              </a:rPr>
              <a:t>Yahweh</a:t>
            </a:r>
            <a:r>
              <a:rPr lang="en-US" dirty="0" smtClean="0"/>
              <a:t>, and receives a visit from an angel who accepts her conversion. A ritual involving a </a:t>
            </a:r>
            <a:r>
              <a:rPr lang="en-US" dirty="0" smtClean="0">
                <a:hlinkClick r:id="rId7" tooltip="Honeycomb"/>
              </a:rPr>
              <a:t>honeycomb</a:t>
            </a:r>
            <a:r>
              <a:rPr lang="en-US" dirty="0" smtClean="0"/>
              <a:t> follows. Bees cover her and sting her lips to remove the false prayers to the pagan gods of her past. Joseph now consents to marry her. She bears him their sons </a:t>
            </a:r>
            <a:r>
              <a:rPr lang="en-US" dirty="0" err="1" smtClean="0"/>
              <a:t>Mannaseh</a:t>
            </a:r>
            <a:r>
              <a:rPr lang="en-US" dirty="0" smtClean="0"/>
              <a:t> and Ephraim. Pharaoh's son wants </a:t>
            </a:r>
            <a:r>
              <a:rPr lang="en-US" dirty="0" err="1" smtClean="0"/>
              <a:t>Asenath</a:t>
            </a:r>
            <a:r>
              <a:rPr lang="en-US" dirty="0" smtClean="0"/>
              <a:t> for himself, however, and with the aid of Joseph's brothers </a:t>
            </a:r>
            <a:r>
              <a:rPr lang="en-US" dirty="0" smtClean="0">
                <a:hlinkClick r:id="rId8" tooltip="Dan (Biblical figure)"/>
              </a:rPr>
              <a:t>Dan</a:t>
            </a:r>
            <a:r>
              <a:rPr lang="en-US" dirty="0" smtClean="0"/>
              <a:t> and </a:t>
            </a:r>
            <a:r>
              <a:rPr lang="en-US" dirty="0" smtClean="0">
                <a:hlinkClick r:id="rId9" tooltip="Gad (Biblical figure)"/>
              </a:rPr>
              <a:t>Gad</a:t>
            </a:r>
            <a:r>
              <a:rPr lang="en-US" dirty="0" smtClean="0"/>
              <a:t>, he conspires to kill her husband. The loyal brother </a:t>
            </a:r>
            <a:r>
              <a:rPr lang="en-US" dirty="0" smtClean="0">
                <a:hlinkClick r:id="rId10" tooltip="Benjamin"/>
              </a:rPr>
              <a:t>Benjamin</a:t>
            </a:r>
            <a:r>
              <a:rPr lang="en-US" dirty="0" smtClean="0"/>
              <a:t> interferes, and Pharaoh's son is ultimately slain. </a:t>
            </a:r>
            <a:r>
              <a:rPr lang="en-US" dirty="0" err="1" smtClean="0"/>
              <a:t>Asenath</a:t>
            </a:r>
            <a:r>
              <a:rPr lang="en-US" dirty="0" smtClean="0"/>
              <a:t> forgives the conspirators, and she and Joseph rule over Egypt for 48 years, after which they pass the crown to Pharaoh's grandson.</a:t>
            </a:r>
          </a:p>
          <a:p>
            <a:endParaRPr lang="en-US" i="0" dirty="0"/>
          </a:p>
        </p:txBody>
      </p:sp>
      <p:sp>
        <p:nvSpPr>
          <p:cNvPr id="4" name="Slide Number Placeholder 3"/>
          <p:cNvSpPr>
            <a:spLocks noGrp="1"/>
          </p:cNvSpPr>
          <p:nvPr>
            <p:ph type="sldNum" sz="quarter" idx="10"/>
          </p:nvPr>
        </p:nvSpPr>
        <p:spPr/>
        <p:txBody>
          <a:bodyPr/>
          <a:lstStyle/>
          <a:p>
            <a:pPr>
              <a:defRPr/>
            </a:pPr>
            <a:fld id="{42E97BC0-80E7-47DF-B9E2-1AFB37E59C2D}" type="slidenum">
              <a:rPr lang="en-GB" smtClean="0"/>
              <a:pPr>
                <a:defRPr/>
              </a:pPr>
              <a:t>61</a:t>
            </a:fld>
            <a:endParaRPr lang="en-GB"/>
          </a:p>
        </p:txBody>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20834" name="Rectangle 7"/>
          <p:cNvSpPr>
            <a:spLocks noGrp="1" noChangeArrowheads="1"/>
          </p:cNvSpPr>
          <p:nvPr>
            <p:ph type="sldNum" sz="quarter" idx="5"/>
          </p:nvPr>
        </p:nvSpPr>
        <p:spPr>
          <a:noFill/>
        </p:spPr>
        <p:txBody>
          <a:bodyPr/>
          <a:lstStyle/>
          <a:p>
            <a:fld id="{3339E0F8-62A2-437F-A903-DC802FB9F3BF}" type="slidenum">
              <a:rPr lang="en-GB">
                <a:latin typeface="Arial" pitchFamily="-128" charset="0"/>
              </a:rPr>
              <a:pPr/>
              <a:t>62</a:t>
            </a:fld>
            <a:endParaRPr lang="en-GB">
              <a:latin typeface="Arial" pitchFamily="-128" charset="0"/>
            </a:endParaRPr>
          </a:p>
        </p:txBody>
      </p:sp>
      <p:sp>
        <p:nvSpPr>
          <p:cNvPr id="120835" name="Rectangle 2"/>
          <p:cNvSpPr>
            <a:spLocks noGrp="1" noRot="1" noChangeAspect="1" noChangeArrowheads="1" noTextEdit="1"/>
          </p:cNvSpPr>
          <p:nvPr>
            <p:ph type="sldImg"/>
          </p:nvPr>
        </p:nvSpPr>
        <p:spPr>
          <a:ln/>
        </p:spPr>
      </p:sp>
      <p:sp>
        <p:nvSpPr>
          <p:cNvPr id="120836" name="Rectangle 3"/>
          <p:cNvSpPr>
            <a:spLocks noGrp="1" noChangeArrowheads="1"/>
          </p:cNvSpPr>
          <p:nvPr>
            <p:ph type="body" idx="1"/>
          </p:nvPr>
        </p:nvSpPr>
        <p:spPr>
          <a:noFill/>
          <a:ln/>
        </p:spPr>
        <p:txBody>
          <a:bodyPr/>
          <a:lstStyle/>
          <a:p>
            <a:pPr eaLnBrk="1" hangingPunct="1"/>
            <a:r>
              <a:rPr lang="en-US" dirty="0" smtClean="0">
                <a:latin typeface="Arial" pitchFamily="-128" charset="0"/>
              </a:rPr>
              <a:t>3 days – separation from Satan?</a:t>
            </a:r>
          </a:p>
          <a:p>
            <a:pPr eaLnBrk="1" hangingPunct="1"/>
            <a:endParaRPr lang="en-US" dirty="0">
              <a:latin typeface="Arial" pitchFamily="-128" charset="0"/>
            </a:endParaRPr>
          </a:p>
          <a:p>
            <a:pPr eaLnBrk="1" hangingPunct="1"/>
            <a:r>
              <a:rPr lang="en-US" dirty="0">
                <a:latin typeface="Arial" pitchFamily="-128" charset="0"/>
              </a:rPr>
              <a:t>Then they said to one </a:t>
            </a:r>
            <a:r>
              <a:rPr lang="en-US" dirty="0" err="1">
                <a:latin typeface="Arial" pitchFamily="-128" charset="0"/>
              </a:rPr>
              <a:t>another,(N</a:t>
            </a:r>
            <a:r>
              <a:rPr lang="en-US" dirty="0">
                <a:latin typeface="Arial" pitchFamily="-128" charset="0"/>
              </a:rPr>
              <a:t>) "In truth we are guilty concerning our brother, in that we saw the distress of his soul, when he begged us and we did not listen. That is why this distress has come upon us." 22And Reuben answered </a:t>
            </a:r>
            <a:r>
              <a:rPr lang="en-US" dirty="0" err="1">
                <a:latin typeface="Arial" pitchFamily="-128" charset="0"/>
              </a:rPr>
              <a:t>them,(O</a:t>
            </a:r>
            <a:r>
              <a:rPr lang="en-US" dirty="0">
                <a:latin typeface="Arial" pitchFamily="-128" charset="0"/>
              </a:rPr>
              <a:t>) "Did I not tell you not to sin against the boy? But you did not listen. So </a:t>
            </a:r>
            <a:r>
              <a:rPr lang="en-US" dirty="0" err="1">
                <a:latin typeface="Arial" pitchFamily="-128" charset="0"/>
              </a:rPr>
              <a:t>now(P</a:t>
            </a:r>
            <a:r>
              <a:rPr lang="en-US" dirty="0">
                <a:latin typeface="Arial" pitchFamily="-128" charset="0"/>
              </a:rPr>
              <a:t>) there comes a reckoning for his blood." 23They did not know that Joseph understood them, for there was an interpreter between them. 24Then he turned away from them </a:t>
            </a:r>
            <a:r>
              <a:rPr lang="en-US" dirty="0" err="1">
                <a:latin typeface="Arial" pitchFamily="-128" charset="0"/>
              </a:rPr>
              <a:t>and(Q</a:t>
            </a:r>
            <a:r>
              <a:rPr lang="en-US" dirty="0">
                <a:latin typeface="Arial" pitchFamily="-128" charset="0"/>
              </a:rPr>
              <a:t>) wept. </a:t>
            </a:r>
          </a:p>
        </p:txBody>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24930" name="Rectangle 7"/>
          <p:cNvSpPr>
            <a:spLocks noGrp="1" noChangeArrowheads="1"/>
          </p:cNvSpPr>
          <p:nvPr>
            <p:ph type="sldNum" sz="quarter" idx="5"/>
          </p:nvPr>
        </p:nvSpPr>
        <p:spPr>
          <a:noFill/>
        </p:spPr>
        <p:txBody>
          <a:bodyPr/>
          <a:lstStyle/>
          <a:p>
            <a:fld id="{4BEC03CD-C935-4E6E-BA11-45FAB1B8878F}" type="slidenum">
              <a:rPr lang="en-GB">
                <a:latin typeface="Arial" pitchFamily="-128" charset="0"/>
              </a:rPr>
              <a:pPr/>
              <a:t>65</a:t>
            </a:fld>
            <a:endParaRPr lang="en-GB">
              <a:latin typeface="Arial" pitchFamily="-128" charset="0"/>
            </a:endParaRPr>
          </a:p>
        </p:txBody>
      </p:sp>
      <p:sp>
        <p:nvSpPr>
          <p:cNvPr id="124931" name="Rectangle 2"/>
          <p:cNvSpPr>
            <a:spLocks noGrp="1" noRot="1" noChangeAspect="1" noChangeArrowheads="1" noTextEdit="1"/>
          </p:cNvSpPr>
          <p:nvPr>
            <p:ph type="sldImg"/>
          </p:nvPr>
        </p:nvSpPr>
        <p:spPr>
          <a:ln/>
        </p:spPr>
      </p:sp>
      <p:sp>
        <p:nvSpPr>
          <p:cNvPr id="124932" name="Rectangle 3"/>
          <p:cNvSpPr>
            <a:spLocks noGrp="1" noChangeArrowheads="1"/>
          </p:cNvSpPr>
          <p:nvPr>
            <p:ph type="body" idx="1"/>
          </p:nvPr>
        </p:nvSpPr>
        <p:spPr>
          <a:noFill/>
          <a:ln/>
        </p:spPr>
        <p:txBody>
          <a:bodyPr/>
          <a:lstStyle/>
          <a:p>
            <a:pPr eaLnBrk="1" hangingPunct="1"/>
            <a:r>
              <a:rPr lang="en-US">
                <a:latin typeface="Arial" pitchFamily="-128" charset="0"/>
              </a:rPr>
              <a:t>This is why lineage went through Judah. Went through crossing point of life and death.</a:t>
            </a:r>
          </a:p>
        </p:txBody>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Turned defeat into victory. No </a:t>
            </a:r>
            <a:r>
              <a:rPr lang="en-US" dirty="0" err="1" smtClean="0"/>
              <a:t>rancour</a:t>
            </a:r>
            <a:r>
              <a:rPr lang="en-US" baseline="0" dirty="0" smtClean="0"/>
              <a:t> or accusation. Like Jacob and </a:t>
            </a:r>
            <a:r>
              <a:rPr lang="en-US" baseline="0" dirty="0" err="1" smtClean="0"/>
              <a:t>jesus</a:t>
            </a:r>
            <a:r>
              <a:rPr lang="en-US" baseline="0" dirty="0" smtClean="0"/>
              <a:t> </a:t>
            </a:r>
            <a:r>
              <a:rPr lang="en-US" baseline="0" smtClean="0"/>
              <a:t>and Father.</a:t>
            </a:r>
            <a:endParaRPr lang="en-US"/>
          </a:p>
        </p:txBody>
      </p:sp>
      <p:sp>
        <p:nvSpPr>
          <p:cNvPr id="4" name="Slide Number Placeholder 3"/>
          <p:cNvSpPr>
            <a:spLocks noGrp="1"/>
          </p:cNvSpPr>
          <p:nvPr>
            <p:ph type="sldNum" sz="quarter" idx="10"/>
          </p:nvPr>
        </p:nvSpPr>
        <p:spPr/>
        <p:txBody>
          <a:bodyPr/>
          <a:lstStyle/>
          <a:p>
            <a:pPr>
              <a:defRPr/>
            </a:pPr>
            <a:fld id="{42E97BC0-80E7-47DF-B9E2-1AFB37E59C2D}" type="slidenum">
              <a:rPr lang="en-GB" smtClean="0"/>
              <a:pPr>
                <a:defRPr/>
              </a:pPr>
              <a:t>66</a:t>
            </a:fld>
            <a:endParaRPr lang="en-GB"/>
          </a:p>
        </p:txBody>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 </a:t>
            </a:r>
            <a:r>
              <a:rPr lang="en-US" baseline="30000" dirty="0" smtClean="0"/>
              <a:t>26</a:t>
            </a:r>
            <a:r>
              <a:rPr lang="en-US" dirty="0" smtClean="0"/>
              <a:t> All those who went to Egypt with Jacob—those who were his direct descendants, not counting his sons’ wives—numbered sixty-six persons. </a:t>
            </a:r>
            <a:r>
              <a:rPr lang="en-US" baseline="30000" dirty="0" smtClean="0"/>
              <a:t>27</a:t>
            </a:r>
            <a:r>
              <a:rPr lang="en-US" dirty="0" smtClean="0"/>
              <a:t> With the two </a:t>
            </a:r>
            <a:r>
              <a:rPr lang="en-US" dirty="0" err="1" smtClean="0"/>
              <a:t>sons</a:t>
            </a:r>
            <a:r>
              <a:rPr lang="en-US" baseline="30000" dirty="0" err="1" smtClean="0"/>
              <a:t>[</a:t>
            </a:r>
            <a:r>
              <a:rPr lang="en-US" baseline="30000" dirty="0" err="1" smtClean="0">
                <a:hlinkClick r:id="rId3" tooltip="See footnote f"/>
              </a:rPr>
              <a:t>f</a:t>
            </a:r>
            <a:r>
              <a:rPr lang="en-US" baseline="30000" dirty="0" smtClean="0"/>
              <a:t>]</a:t>
            </a:r>
            <a:r>
              <a:rPr lang="en-US" dirty="0" smtClean="0"/>
              <a:t> who had been born to Joseph in Egypt, the members of Jacob’s family, which went to Egypt, were </a:t>
            </a:r>
            <a:r>
              <a:rPr lang="en-US" dirty="0" err="1" smtClean="0"/>
              <a:t>seventy</a:t>
            </a:r>
            <a:r>
              <a:rPr lang="en-US" baseline="30000" dirty="0" err="1" smtClean="0"/>
              <a:t>[</a:t>
            </a:r>
            <a:r>
              <a:rPr lang="en-US" baseline="30000" dirty="0" err="1" smtClean="0">
                <a:hlinkClick r:id="rId4" tooltip="See footnote g"/>
              </a:rPr>
              <a:t>g</a:t>
            </a:r>
            <a:r>
              <a:rPr lang="en-US" baseline="30000" dirty="0" smtClean="0"/>
              <a:t>]</a:t>
            </a:r>
            <a:r>
              <a:rPr lang="en-US" dirty="0" smtClean="0"/>
              <a:t> in all. </a:t>
            </a:r>
          </a:p>
          <a:p>
            <a:endParaRPr lang="en-US" dirty="0"/>
          </a:p>
        </p:txBody>
      </p:sp>
      <p:sp>
        <p:nvSpPr>
          <p:cNvPr id="4" name="Slide Number Placeholder 3"/>
          <p:cNvSpPr>
            <a:spLocks noGrp="1"/>
          </p:cNvSpPr>
          <p:nvPr>
            <p:ph type="sldNum" sz="quarter" idx="10"/>
          </p:nvPr>
        </p:nvSpPr>
        <p:spPr/>
        <p:txBody>
          <a:bodyPr/>
          <a:lstStyle/>
          <a:p>
            <a:pPr>
              <a:defRPr/>
            </a:pPr>
            <a:fld id="{42E97BC0-80E7-47DF-B9E2-1AFB37E59C2D}" type="slidenum">
              <a:rPr lang="en-GB" smtClean="0"/>
              <a:pPr>
                <a:defRPr/>
              </a:pPr>
              <a:t>67</a:t>
            </a:fld>
            <a:endParaRPr lang="en-GB"/>
          </a:p>
        </p:txBody>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latin typeface="Arial" pitchFamily="-68" charset="0"/>
                <a:ea typeface="ＭＳ Ｐゴシック" pitchFamily="-128" charset="-128"/>
                <a:cs typeface="ＭＳ Ｐゴシック" pitchFamily="-128" charset="-128"/>
              </a:rPr>
              <a:t>Father clarified in December 1985: </a:t>
            </a:r>
            <a:r>
              <a:rPr lang="en-US" sz="1200" i="1" kern="1200" dirty="0" smtClean="0">
                <a:solidFill>
                  <a:schemeClr val="tx1"/>
                </a:solidFill>
                <a:latin typeface="Arial" pitchFamily="-68" charset="0"/>
                <a:ea typeface="ＭＳ Ｐゴシック" pitchFamily="-128" charset="-128"/>
                <a:cs typeface="ＭＳ Ｐゴシック" pitchFamily="-128" charset="-128"/>
              </a:rPr>
              <a:t>“When you all think about Cain and Abel in the Principle, who do you think is more precious, Cain or Abel? Who is precious? Everyone thinks Abel is more precious, but that is a mistake. Abel is in the younger brother's position. and Cain is in the elder son's position. You must understand this correctly. The position of the firstborn son is more precious than that of the second son, Abel. There is only one firstborn son, but younger brothers can be many. Can there be several firstborn sons? There is only one first child. The reason why the first child is precious is that there is only one. The following children can be many in number. You must understand this.”</a:t>
            </a:r>
            <a:endParaRPr lang="en-US" dirty="0"/>
          </a:p>
        </p:txBody>
      </p:sp>
      <p:sp>
        <p:nvSpPr>
          <p:cNvPr id="4" name="Slide Number Placeholder 3"/>
          <p:cNvSpPr>
            <a:spLocks noGrp="1"/>
          </p:cNvSpPr>
          <p:nvPr>
            <p:ph type="sldNum" sz="quarter" idx="10"/>
          </p:nvPr>
        </p:nvSpPr>
        <p:spPr/>
        <p:txBody>
          <a:bodyPr/>
          <a:lstStyle/>
          <a:p>
            <a:pPr>
              <a:defRPr/>
            </a:pPr>
            <a:fld id="{42E97BC0-80E7-47DF-B9E2-1AFB37E59C2D}" type="slidenum">
              <a:rPr lang="en-GB" smtClean="0"/>
              <a:pPr>
                <a:defRPr/>
              </a:pPr>
              <a:t>68</a:t>
            </a:fld>
            <a:endParaRPr lang="en-GB"/>
          </a:p>
        </p:txBody>
      </p:sp>
    </p:spTree>
  </p:cSld>
  <p:clrMapOvr>
    <a:masterClrMapping/>
  </p:clrMapOvr>
</p:notes>
</file>

<file path=ppt/notesSlides/notesSlide6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i="1" kern="1200" dirty="0" smtClean="0">
                <a:solidFill>
                  <a:schemeClr val="tx1"/>
                </a:solidFill>
                <a:latin typeface="Arial" pitchFamily="-68" charset="0"/>
                <a:ea typeface="ＭＳ Ｐゴシック" pitchFamily="-128" charset="-128"/>
                <a:cs typeface="ＭＳ Ｐゴシック" pitchFamily="-128" charset="-128"/>
              </a:rPr>
              <a:t>God designates Abel to restore the right of the firstborn son. This cannot be achieved by force; you have to inspire people by love. You have to achieve restoration by melting them with love. If you can not stand in the position of having loved them, if you cannot win their heart through offering your love, then you will not be in a position to truly love your own son or daughter. As viewed from God's ideal of creation, the firstborn son was originally to be loved first rather than the second child.” </a:t>
            </a:r>
          </a:p>
          <a:p>
            <a:endParaRPr lang="en-US" sz="1200" i="1" kern="1200" dirty="0" smtClean="0">
              <a:solidFill>
                <a:schemeClr val="tx1"/>
              </a:solidFill>
              <a:latin typeface="Arial" pitchFamily="-68" charset="0"/>
              <a:ea typeface="ＭＳ Ｐゴシック" pitchFamily="-128" charset="-128"/>
              <a:cs typeface="ＭＳ Ｐゴシック" pitchFamily="-128" charset="-128"/>
            </a:endParaRPr>
          </a:p>
          <a:p>
            <a:r>
              <a:rPr lang="en-US" sz="1200" kern="1200" dirty="0" smtClean="0">
                <a:solidFill>
                  <a:schemeClr val="tx1"/>
                </a:solidFill>
                <a:latin typeface="Arial" pitchFamily="-68" charset="0"/>
                <a:ea typeface="ＭＳ Ｐゴシック" pitchFamily="-128" charset="-128"/>
                <a:cs typeface="ＭＳ Ｐゴシック" pitchFamily="-128" charset="-128"/>
              </a:rPr>
              <a:t>On January 21, 1986 True Father explained: </a:t>
            </a:r>
            <a:r>
              <a:rPr lang="en-US" sz="1200" i="1" kern="1200" dirty="0" smtClean="0">
                <a:solidFill>
                  <a:schemeClr val="tx1"/>
                </a:solidFill>
                <a:latin typeface="Arial" pitchFamily="-68" charset="0"/>
                <a:ea typeface="ＭＳ Ｐゴシック" pitchFamily="-128" charset="-128"/>
                <a:cs typeface="ＭＳ Ｐゴシック" pitchFamily="-128" charset="-128"/>
              </a:rPr>
              <a:t>“If you are to be victorious, you must go out into the world. You must go out and restore the rights of the firstborn son. The firstborn son must ultimately attend the second son, who is the younger brother, as though he were an older brother, and come to the point where he can say, ‘I will receive all the blessings through you. In this way, the firstborn son comes down to the position of the second son, and the second son must rise up to take the position of the firstborn son. So only after the first son says, ‘You go up, instead of me,’ and pushes the second son forward, does it becomes possible to move from the family level rights of the first son to the tribal level rights of the firstborn son, and so on. In this way you can go up stage by stage. Only when the first son pushes you, can you go up. You cannot go up as you are. </a:t>
            </a:r>
            <a:r>
              <a:rPr lang="en-US" sz="1200" i="1" kern="1200" smtClean="0">
                <a:solidFill>
                  <a:schemeClr val="tx1"/>
                </a:solidFill>
                <a:latin typeface="Arial" pitchFamily="-68" charset="0"/>
                <a:ea typeface="ＭＳ Ｐゴシック" pitchFamily="-128" charset="-128"/>
                <a:cs typeface="ＭＳ Ｐゴシック" pitchFamily="-128" charset="-128"/>
              </a:rPr>
              <a:t>Because of this principle, you must fulfill the standard of restoring the rights of the firstborn son in this way.</a:t>
            </a:r>
            <a:endParaRPr lang="en-US"/>
          </a:p>
        </p:txBody>
      </p:sp>
      <p:sp>
        <p:nvSpPr>
          <p:cNvPr id="4" name="Slide Number Placeholder 3"/>
          <p:cNvSpPr>
            <a:spLocks noGrp="1"/>
          </p:cNvSpPr>
          <p:nvPr>
            <p:ph type="sldNum" sz="quarter" idx="10"/>
          </p:nvPr>
        </p:nvSpPr>
        <p:spPr/>
        <p:txBody>
          <a:bodyPr/>
          <a:lstStyle/>
          <a:p>
            <a:pPr>
              <a:defRPr/>
            </a:pPr>
            <a:fld id="{42E97BC0-80E7-47DF-B9E2-1AFB37E59C2D}" type="slidenum">
              <a:rPr lang="en-GB" smtClean="0"/>
              <a:pPr>
                <a:defRPr/>
              </a:pPr>
              <a:t>70</a:t>
            </a:fld>
            <a:endParaRPr lang="en-GB"/>
          </a:p>
        </p:txBody>
      </p:sp>
    </p:spTree>
  </p:cSld>
  <p:clrMapOvr>
    <a:masterClrMapping/>
  </p:clrMapOvr>
</p:notes>
</file>

<file path=ppt/notesSlides/notesSlide6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30050" name="Rectangle 7"/>
          <p:cNvSpPr>
            <a:spLocks noGrp="1" noChangeArrowheads="1"/>
          </p:cNvSpPr>
          <p:nvPr>
            <p:ph type="sldNum" sz="quarter" idx="5"/>
          </p:nvPr>
        </p:nvSpPr>
        <p:spPr>
          <a:noFill/>
        </p:spPr>
        <p:txBody>
          <a:bodyPr/>
          <a:lstStyle/>
          <a:p>
            <a:fld id="{6BA16512-2538-4888-80A4-1E0E4C631ABA}" type="slidenum">
              <a:rPr lang="en-GB">
                <a:latin typeface="Arial" pitchFamily="-128" charset="0"/>
              </a:rPr>
              <a:pPr/>
              <a:t>72</a:t>
            </a:fld>
            <a:endParaRPr lang="en-GB">
              <a:latin typeface="Arial" pitchFamily="-128" charset="0"/>
            </a:endParaRPr>
          </a:p>
        </p:txBody>
      </p:sp>
      <p:sp>
        <p:nvSpPr>
          <p:cNvPr id="130051" name="Rectangle 2"/>
          <p:cNvSpPr>
            <a:spLocks noGrp="1" noRot="1" noChangeAspect="1" noChangeArrowheads="1" noTextEdit="1"/>
          </p:cNvSpPr>
          <p:nvPr>
            <p:ph type="sldImg"/>
          </p:nvPr>
        </p:nvSpPr>
        <p:spPr>
          <a:ln/>
        </p:spPr>
      </p:sp>
      <p:sp>
        <p:nvSpPr>
          <p:cNvPr id="130052" name="Rectangle 3"/>
          <p:cNvSpPr>
            <a:spLocks noGrp="1" noChangeArrowheads="1"/>
          </p:cNvSpPr>
          <p:nvPr>
            <p:ph type="body" idx="1"/>
          </p:nvPr>
        </p:nvSpPr>
        <p:spPr>
          <a:noFill/>
          <a:ln/>
        </p:spPr>
        <p:txBody>
          <a:bodyPr/>
          <a:lstStyle/>
          <a:p>
            <a:pPr eaLnBrk="1" hangingPunct="1"/>
            <a:endParaRPr lang="en-US">
              <a:latin typeface="Arial" pitchFamily="-128" charset="0"/>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33122" name="Rectangle 7"/>
          <p:cNvSpPr>
            <a:spLocks noGrp="1" noChangeArrowheads="1"/>
          </p:cNvSpPr>
          <p:nvPr>
            <p:ph type="sldNum" sz="quarter" idx="5"/>
          </p:nvPr>
        </p:nvSpPr>
        <p:spPr>
          <a:noFill/>
        </p:spPr>
        <p:txBody>
          <a:bodyPr/>
          <a:lstStyle/>
          <a:p>
            <a:fld id="{D61FC9AF-F2FF-43D4-A5F7-7A9A0E49ED67}" type="slidenum">
              <a:rPr lang="en-GB">
                <a:latin typeface="Arial" pitchFamily="-128" charset="0"/>
              </a:rPr>
              <a:pPr/>
              <a:t>74</a:t>
            </a:fld>
            <a:endParaRPr lang="en-GB">
              <a:latin typeface="Arial" pitchFamily="-128" charset="0"/>
            </a:endParaRPr>
          </a:p>
        </p:txBody>
      </p:sp>
      <p:sp>
        <p:nvSpPr>
          <p:cNvPr id="133123" name="Rectangle 2"/>
          <p:cNvSpPr>
            <a:spLocks noGrp="1" noRot="1" noChangeAspect="1" noChangeArrowheads="1"/>
          </p:cNvSpPr>
          <p:nvPr>
            <p:ph type="sldImg"/>
          </p:nvPr>
        </p:nvSpPr>
        <p:spPr>
          <a:solidFill>
            <a:srgbClr val="FFFFFF"/>
          </a:solidFill>
          <a:ln/>
        </p:spPr>
      </p:sp>
      <p:sp>
        <p:nvSpPr>
          <p:cNvPr id="133124" name="Rectangle 3"/>
          <p:cNvSpPr>
            <a:spLocks noGrp="1" noChangeArrowheads="1"/>
          </p:cNvSpPr>
          <p:nvPr>
            <p:ph type="body" idx="1"/>
          </p:nvPr>
        </p:nvSpPr>
        <p:spPr>
          <a:xfrm>
            <a:off x="914400" y="4343400"/>
            <a:ext cx="5029200" cy="4114800"/>
          </a:xfrm>
          <a:solidFill>
            <a:srgbClr val="FFFFFF"/>
          </a:solidFill>
          <a:ln>
            <a:solidFill>
              <a:srgbClr val="000000"/>
            </a:solidFill>
          </a:ln>
        </p:spPr>
        <p:txBody>
          <a:bodyPr/>
          <a:lstStyle/>
          <a:p>
            <a:pPr eaLnBrk="1" hangingPunct="1"/>
            <a:r>
              <a:rPr lang="en-US" dirty="0">
                <a:latin typeface="Arial" pitchFamily="-128" charset="0"/>
              </a:rPr>
              <a:t>Judah married daughter of </a:t>
            </a:r>
            <a:r>
              <a:rPr lang="en-US" dirty="0" err="1">
                <a:latin typeface="Arial" pitchFamily="-128" charset="0"/>
              </a:rPr>
              <a:t>Shua</a:t>
            </a:r>
            <a:r>
              <a:rPr lang="en-US" dirty="0">
                <a:latin typeface="Arial" pitchFamily="-128" charset="0"/>
              </a:rPr>
              <a:t>, a</a:t>
            </a:r>
            <a:r>
              <a:rPr lang="en-US" dirty="0" smtClean="0">
                <a:latin typeface="Arial" pitchFamily="-128" charset="0"/>
              </a:rPr>
              <a:t> merchant</a:t>
            </a:r>
            <a:r>
              <a:rPr lang="en-US" baseline="0" dirty="0" smtClean="0">
                <a:latin typeface="Arial" pitchFamily="-128" charset="0"/>
              </a:rPr>
              <a:t> </a:t>
            </a:r>
            <a:endParaRPr lang="en-US" dirty="0" smtClean="0">
              <a:latin typeface="Arial" pitchFamily="-128" charset="0"/>
            </a:endParaRPr>
          </a:p>
          <a:p>
            <a:pPr eaLnBrk="1" hangingPunct="1"/>
            <a:endParaRPr lang="en-US" dirty="0">
              <a:latin typeface="Arial" pitchFamily="-128" charset="0"/>
            </a:endParaRPr>
          </a:p>
          <a:p>
            <a:pPr eaLnBrk="1" hangingPunct="1"/>
            <a:r>
              <a:rPr lang="en-US" dirty="0">
                <a:latin typeface="Arial" pitchFamily="-128" charset="0"/>
              </a:rPr>
              <a:t>The woman named Tamar had a relationship with her father-in-law, Judah. According to the law in those days, a woman who committed adultery had to be stoned to death. Tamar's first husband had died, and then her second husband had died also; but she knew God loved the blood lineage of her husband. She knew she had to protect and continue that blood lineage. For Tamar, her personal dignity was not a factor. She was only concerned about preserving the blood lineage which God loved. Since she loved that blood lineage, she stood in a providential position and she was able to establish the proper condition of heart. With such a heart, she had a relationship with her father-in-law. [Twins were conceived. At the time of birth, one baby's hand emerged, but was withdrawn. The two boys struggled, and the other baby was actually born first. See Genesis 38:27-30. This represented the younger brother gaining the victory over the older brother in the womb, even before birth.] </a:t>
            </a:r>
          </a:p>
          <a:p>
            <a:pPr eaLnBrk="1" hangingPunct="1"/>
            <a:endParaRPr lang="en-US" dirty="0">
              <a:latin typeface="Arial" pitchFamily="-128" charset="0"/>
            </a:endParaRPr>
          </a:p>
        </p:txBody>
      </p:sp>
    </p:spTree>
  </p:cSld>
  <p:clrMapOvr>
    <a:masterClrMapping/>
  </p:clrMapOvr>
</p:notes>
</file>

<file path=ppt/notesSlides/notesSlide6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35170" name="Rectangle 7"/>
          <p:cNvSpPr>
            <a:spLocks noGrp="1" noChangeArrowheads="1"/>
          </p:cNvSpPr>
          <p:nvPr>
            <p:ph type="sldNum" sz="quarter" idx="5"/>
          </p:nvPr>
        </p:nvSpPr>
        <p:spPr>
          <a:noFill/>
        </p:spPr>
        <p:txBody>
          <a:bodyPr/>
          <a:lstStyle/>
          <a:p>
            <a:fld id="{1CA5E646-6A53-4D11-AF20-C623F3996909}" type="slidenum">
              <a:rPr lang="en-GB">
                <a:latin typeface="Arial" pitchFamily="-128" charset="0"/>
              </a:rPr>
              <a:pPr/>
              <a:t>75</a:t>
            </a:fld>
            <a:endParaRPr lang="en-GB">
              <a:latin typeface="Arial" pitchFamily="-128" charset="0"/>
            </a:endParaRPr>
          </a:p>
        </p:txBody>
      </p:sp>
      <p:sp>
        <p:nvSpPr>
          <p:cNvPr id="135171" name="Rectangle 2"/>
          <p:cNvSpPr>
            <a:spLocks noGrp="1" noRot="1" noChangeAspect="1" noChangeArrowheads="1"/>
          </p:cNvSpPr>
          <p:nvPr>
            <p:ph type="sldImg"/>
          </p:nvPr>
        </p:nvSpPr>
        <p:spPr>
          <a:solidFill>
            <a:srgbClr val="FFFFFF"/>
          </a:solidFill>
          <a:ln/>
        </p:spPr>
      </p:sp>
      <p:sp>
        <p:nvSpPr>
          <p:cNvPr id="135172" name="Rectangle 3"/>
          <p:cNvSpPr>
            <a:spLocks noGrp="1" noChangeArrowheads="1"/>
          </p:cNvSpPr>
          <p:nvPr>
            <p:ph type="body" idx="1"/>
          </p:nvPr>
        </p:nvSpPr>
        <p:spPr>
          <a:xfrm>
            <a:off x="914400" y="4343400"/>
            <a:ext cx="5029200" cy="4114800"/>
          </a:xfrm>
          <a:solidFill>
            <a:srgbClr val="FFFFFF"/>
          </a:solidFill>
          <a:ln>
            <a:solidFill>
              <a:srgbClr val="000000"/>
            </a:solidFill>
          </a:ln>
        </p:spPr>
        <p:txBody>
          <a:bodyPr/>
          <a:lstStyle/>
          <a:p>
            <a:pPr eaLnBrk="1" hangingPunct="1"/>
            <a:r>
              <a:rPr lang="en-US">
                <a:latin typeface="Arial" pitchFamily="-128" charset="0"/>
              </a:rPr>
              <a:t>Zerah’s hand first - red cord. Then Perez came out first. Cain and abel struggle in the womb. Restoration of elder son position by Abel.</a:t>
            </a:r>
          </a:p>
          <a:p>
            <a:pPr eaLnBrk="1" hangingPunct="1"/>
            <a:endParaRPr lang="en-US">
              <a:latin typeface="Arial" pitchFamily="-128" charset="0"/>
            </a:endParaRPr>
          </a:p>
          <a:p>
            <a:pPr eaLnBrk="1" hangingPunct="1"/>
            <a:r>
              <a:rPr lang="en-US">
                <a:latin typeface="Arial" pitchFamily="-128" charset="0"/>
              </a:rPr>
              <a:t>The woman named Tamar had a relationship with her father-in-law, Judah. According to the law in those days, a woman who committed adultery had to be stoned to death. Tamar's first husband had died, and then her second husband had died also; but she knew God loved the blood lineage of her husband. She knew she had to protect and continue that blood lineage. For Tamar, her personal dignity was not a factor. She was only concerned about preserving the blood lineage which God loved. Since she loved that blood lineage, she stood in a providential position and she was able to establish the proper condition of heart. With such a heart, she had a relationship with her father-in-law. [Twins were conceived. At the time of birth, one baby's hand emerged, but was withdrawn. The two boys struggled, and the other baby was actually born first. See Genesis 38:27-30. This represented the younger brother gaining the victory over the older brother in the womb, even before birth.] </a:t>
            </a:r>
          </a:p>
        </p:txBody>
      </p:sp>
    </p:spTree>
  </p:cSld>
  <p:clrMapOvr>
    <a:masterClrMapping/>
  </p:clrMapOvr>
</p:notes>
</file>

<file path=ppt/notesSlides/notesSlide6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37218" name="Rectangle 7"/>
          <p:cNvSpPr>
            <a:spLocks noGrp="1" noChangeArrowheads="1"/>
          </p:cNvSpPr>
          <p:nvPr>
            <p:ph type="sldNum" sz="quarter" idx="5"/>
          </p:nvPr>
        </p:nvSpPr>
        <p:spPr>
          <a:noFill/>
        </p:spPr>
        <p:txBody>
          <a:bodyPr/>
          <a:lstStyle/>
          <a:p>
            <a:fld id="{17791672-54DD-4B20-8D6C-44413127F03D}" type="slidenum">
              <a:rPr lang="en-GB">
                <a:latin typeface="Arial" pitchFamily="-128" charset="0"/>
              </a:rPr>
              <a:pPr/>
              <a:t>76</a:t>
            </a:fld>
            <a:endParaRPr lang="en-GB">
              <a:latin typeface="Arial" pitchFamily="-128" charset="0"/>
            </a:endParaRPr>
          </a:p>
        </p:txBody>
      </p:sp>
      <p:sp>
        <p:nvSpPr>
          <p:cNvPr id="137219" name="Rectangle 2"/>
          <p:cNvSpPr>
            <a:spLocks noGrp="1" noRot="1" noChangeAspect="1" noChangeArrowheads="1"/>
          </p:cNvSpPr>
          <p:nvPr>
            <p:ph type="sldImg"/>
          </p:nvPr>
        </p:nvSpPr>
        <p:spPr>
          <a:solidFill>
            <a:srgbClr val="FFFFFF"/>
          </a:solidFill>
          <a:ln/>
        </p:spPr>
      </p:sp>
      <p:sp>
        <p:nvSpPr>
          <p:cNvPr id="137220" name="Rectangle 3"/>
          <p:cNvSpPr>
            <a:spLocks noGrp="1" noChangeArrowheads="1"/>
          </p:cNvSpPr>
          <p:nvPr>
            <p:ph type="body" idx="1"/>
          </p:nvPr>
        </p:nvSpPr>
        <p:spPr>
          <a:xfrm>
            <a:off x="914400" y="4343400"/>
            <a:ext cx="5029200" cy="4114800"/>
          </a:xfrm>
          <a:solidFill>
            <a:srgbClr val="FFFFFF"/>
          </a:solidFill>
          <a:ln>
            <a:solidFill>
              <a:srgbClr val="000000"/>
            </a:solidFill>
          </a:ln>
        </p:spPr>
        <p:txBody>
          <a:bodyPr/>
          <a:lstStyle/>
          <a:p>
            <a:pPr eaLnBrk="1" hangingPunct="1"/>
            <a:r>
              <a:rPr lang="en-US">
                <a:latin typeface="Arial" pitchFamily="-128" charset="0"/>
              </a:rPr>
              <a:t>Rahab the harlot. Joshua 2. She hid 2 spies at risk of life. If found out killed. Threw her lot in with the Hebrews</a:t>
            </a:r>
          </a:p>
          <a:p>
            <a:pPr eaLnBrk="1" hangingPunct="1"/>
            <a:endParaRPr lang="en-US">
              <a:latin typeface="Arial" pitchFamily="-128" charset="0"/>
            </a:endParaRPr>
          </a:p>
          <a:p>
            <a:pPr eaLnBrk="1" hangingPunct="1"/>
            <a:r>
              <a:rPr lang="en-US">
                <a:latin typeface="Arial" pitchFamily="-128" charset="0"/>
              </a:rPr>
              <a:t>Elimelech and Naomi had 2 sons Mahlon and Chilion. Due tro famine went to Moab. Sons married Orpah and Ruth. Men all died. Naomi went home. To Naomi “where you go I will go, and where you lodge I will lodge; your people shall be my people, and your God my God; where you die I will die and here I will be buried.” Ruth 1 16-17</a:t>
            </a:r>
          </a:p>
          <a:p>
            <a:pPr eaLnBrk="1" hangingPunct="1"/>
            <a:endParaRPr lang="en-US">
              <a:latin typeface="Arial" pitchFamily="-128" charset="0"/>
            </a:endParaRPr>
          </a:p>
          <a:p>
            <a:pPr eaLnBrk="1" hangingPunct="1"/>
            <a:r>
              <a:rPr lang="en-US">
                <a:latin typeface="Arial" pitchFamily="-128" charset="0"/>
              </a:rPr>
              <a:t>Boaz married Ruth the Moabite. Connection to Tamar noted in Bible “May your house be like the house of Perez whom Tamar bore to Judah, because of the children that the Lord will give you by this young woman.” </a:t>
            </a:r>
          </a:p>
          <a:p>
            <a:pPr eaLnBrk="1" hangingPunct="1"/>
            <a:endParaRPr lang="en-US">
              <a:latin typeface="Arial" pitchFamily="-128" charset="0"/>
            </a:endParaRPr>
          </a:p>
          <a:p>
            <a:pPr eaLnBrk="1" hangingPunct="1"/>
            <a:r>
              <a:rPr lang="en-US">
                <a:latin typeface="Arial" pitchFamily="-128" charset="0"/>
              </a:rPr>
              <a:t>Actually, the mother of King Solomon was Bathsheba, originally the wife of Uriah before King David stole her. Then how could the child from that union become King Solomon? Bathsheba was in the providential position of Eve in the Garden of Eden, before the fall. David was in the position of Adam, and Uriah was in the position of the archangel. The archangel distracted the spouse of Adam with love and stole her away, making her fall. A reversal course is needed in order to indemnify that; therefore a person in the position of the archangel's wife had to be restored to the position of Eve. Therefore, the child who was born on the foundation of that reversal could be born as a child of heavenly love, a child of glory. Solomon was such a child of glory. </a:t>
            </a:r>
          </a:p>
        </p:txBody>
      </p:sp>
    </p:spTree>
  </p:cSld>
  <p:clrMapOvr>
    <a:masterClrMapping/>
  </p:clrMapOvr>
</p:notes>
</file>

<file path=ppt/notesSlides/notesSlide6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41314" name="Rectangle 7"/>
          <p:cNvSpPr>
            <a:spLocks noGrp="1" noChangeArrowheads="1"/>
          </p:cNvSpPr>
          <p:nvPr>
            <p:ph type="sldNum" sz="quarter" idx="5"/>
          </p:nvPr>
        </p:nvSpPr>
        <p:spPr>
          <a:noFill/>
        </p:spPr>
        <p:txBody>
          <a:bodyPr/>
          <a:lstStyle/>
          <a:p>
            <a:fld id="{25DA733C-2A21-4246-8B78-49FE13DCDD59}" type="slidenum">
              <a:rPr lang="en-GB">
                <a:latin typeface="Arial" pitchFamily="-128" charset="0"/>
              </a:rPr>
              <a:pPr/>
              <a:t>77</a:t>
            </a:fld>
            <a:endParaRPr lang="en-GB">
              <a:latin typeface="Arial" pitchFamily="-128" charset="0"/>
            </a:endParaRPr>
          </a:p>
        </p:txBody>
      </p:sp>
      <p:sp>
        <p:nvSpPr>
          <p:cNvPr id="141315" name="Rectangle 2"/>
          <p:cNvSpPr>
            <a:spLocks noGrp="1" noRot="1" noChangeAspect="1" noChangeArrowheads="1" noTextEdit="1"/>
          </p:cNvSpPr>
          <p:nvPr>
            <p:ph type="sldImg"/>
          </p:nvPr>
        </p:nvSpPr>
        <p:spPr>
          <a:ln/>
        </p:spPr>
      </p:sp>
      <p:sp>
        <p:nvSpPr>
          <p:cNvPr id="141316" name="Rectangle 3"/>
          <p:cNvSpPr>
            <a:spLocks noGrp="1" noChangeArrowheads="1"/>
          </p:cNvSpPr>
          <p:nvPr>
            <p:ph type="body" idx="1"/>
          </p:nvPr>
        </p:nvSpPr>
        <p:spPr>
          <a:noFill/>
          <a:ln/>
        </p:spPr>
        <p:txBody>
          <a:bodyPr/>
          <a:lstStyle/>
          <a:p>
            <a:pPr eaLnBrk="1" hangingPunct="1"/>
            <a:r>
              <a:rPr lang="en-GB">
                <a:latin typeface="Arial" pitchFamily="-128" charset="0"/>
              </a:rPr>
              <a:t>Principles of restoration are based on principles of creation</a:t>
            </a:r>
          </a:p>
          <a:p>
            <a:pPr eaLnBrk="1" hangingPunct="1"/>
            <a:endParaRPr lang="en-GB">
              <a:latin typeface="Arial" pitchFamily="-128" charset="0"/>
            </a:endParaRPr>
          </a:p>
          <a:p>
            <a:pPr eaLnBrk="1" hangingPunct="1"/>
            <a:r>
              <a:rPr lang="en-GB">
                <a:latin typeface="Arial" pitchFamily="-128" charset="0"/>
              </a:rPr>
              <a:t>Restoration involves restoring what went wrong at the fall so that is why have to establish Foundation of faith and substance. These are principles which are the basis of the patterns that appear again and again in the Bible and human life.</a:t>
            </a:r>
          </a:p>
          <a:p>
            <a:pPr eaLnBrk="1" hangingPunct="1"/>
            <a:endParaRPr lang="en-GB">
              <a:latin typeface="Arial" pitchFamily="-128" charset="0"/>
            </a:endParaRPr>
          </a:p>
          <a:p>
            <a:pPr eaLnBrk="1" hangingPunct="1"/>
            <a:r>
              <a:rPr lang="en-GB">
                <a:latin typeface="Arial" pitchFamily="-128" charset="0"/>
              </a:rPr>
              <a:t>There is an interesting, the story behind the location of the Temple (today known as the Temple Mount) - was chosen because it was an area where 2 brothers lived and farmed. One brother noticed that his brother's hay stack was lower than his, so at night, he snuck off to give his brother hay. The next night the brother who received the hay noticed his hay stack was higher than his brother's, so he snuck off at night to give his brother his hay. This went on for many nights, until one night the brothers met midway, with stacks of hay in the hands of both. They both realized what was happening and embraced and cried out of the love. The spot where the tears fell - that is where the Temple of Jerusalem was built. </a:t>
            </a:r>
          </a:p>
        </p:txBody>
      </p:sp>
    </p:spTree>
  </p:cSld>
  <p:clrMapOvr>
    <a:masterClrMapping/>
  </p:clrMapOvr>
</p:notes>
</file>

<file path=ppt/notesSlides/notesSlide7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45410" name="Rectangle 7"/>
          <p:cNvSpPr>
            <a:spLocks noGrp="1" noChangeArrowheads="1"/>
          </p:cNvSpPr>
          <p:nvPr>
            <p:ph type="sldNum" sz="quarter" idx="5"/>
          </p:nvPr>
        </p:nvSpPr>
        <p:spPr>
          <a:noFill/>
        </p:spPr>
        <p:txBody>
          <a:bodyPr/>
          <a:lstStyle/>
          <a:p>
            <a:fld id="{5D433AEF-FFD4-4736-9908-A124E96F9BEA}" type="slidenum">
              <a:rPr lang="en-GB">
                <a:latin typeface="Arial" pitchFamily="-128" charset="0"/>
              </a:rPr>
              <a:pPr/>
              <a:t>78</a:t>
            </a:fld>
            <a:endParaRPr lang="en-GB">
              <a:latin typeface="Arial" pitchFamily="-128" charset="0"/>
            </a:endParaRPr>
          </a:p>
        </p:txBody>
      </p:sp>
      <p:sp>
        <p:nvSpPr>
          <p:cNvPr id="145411" name="Rectangle 2"/>
          <p:cNvSpPr>
            <a:spLocks noGrp="1" noRot="1" noChangeAspect="1" noChangeArrowheads="1" noTextEdit="1"/>
          </p:cNvSpPr>
          <p:nvPr>
            <p:ph type="sldImg"/>
          </p:nvPr>
        </p:nvSpPr>
        <p:spPr>
          <a:ln/>
        </p:spPr>
      </p:sp>
      <p:sp>
        <p:nvSpPr>
          <p:cNvPr id="145412" name="Rectangle 3"/>
          <p:cNvSpPr>
            <a:spLocks noGrp="1" noChangeArrowheads="1"/>
          </p:cNvSpPr>
          <p:nvPr>
            <p:ph type="body" idx="1"/>
          </p:nvPr>
        </p:nvSpPr>
        <p:spPr>
          <a:noFill/>
          <a:ln/>
        </p:spPr>
        <p:txBody>
          <a:bodyPr/>
          <a:lstStyle/>
          <a:p>
            <a:pPr eaLnBrk="1" hangingPunct="1"/>
            <a:endParaRPr lang="en-US">
              <a:latin typeface="Arial" pitchFamily="-128" charset="0"/>
            </a:endParaRPr>
          </a:p>
        </p:txBody>
      </p:sp>
    </p:spTree>
  </p:cSld>
  <p:clrMapOvr>
    <a:masterClrMapping/>
  </p:clrMapOvr>
</p:notes>
</file>

<file path=ppt/notesSlides/notesSlide7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47458" name="Rectangle 7"/>
          <p:cNvSpPr>
            <a:spLocks noGrp="1" noChangeArrowheads="1"/>
          </p:cNvSpPr>
          <p:nvPr>
            <p:ph type="sldNum" sz="quarter" idx="5"/>
          </p:nvPr>
        </p:nvSpPr>
        <p:spPr>
          <a:noFill/>
        </p:spPr>
        <p:txBody>
          <a:bodyPr/>
          <a:lstStyle/>
          <a:p>
            <a:fld id="{808688EA-FE6B-407B-9368-031E7136A1EA}" type="slidenum">
              <a:rPr lang="en-GB">
                <a:latin typeface="Arial" pitchFamily="-128" charset="0"/>
              </a:rPr>
              <a:pPr/>
              <a:t>79</a:t>
            </a:fld>
            <a:endParaRPr lang="en-GB">
              <a:latin typeface="Arial" pitchFamily="-128" charset="0"/>
            </a:endParaRPr>
          </a:p>
        </p:txBody>
      </p:sp>
      <p:sp>
        <p:nvSpPr>
          <p:cNvPr id="147459" name="Rectangle 2"/>
          <p:cNvSpPr>
            <a:spLocks noGrp="1" noRot="1" noChangeAspect="1" noChangeArrowheads="1" noTextEdit="1"/>
          </p:cNvSpPr>
          <p:nvPr>
            <p:ph type="sldImg"/>
          </p:nvPr>
        </p:nvSpPr>
        <p:spPr>
          <a:ln/>
        </p:spPr>
      </p:sp>
      <p:sp>
        <p:nvSpPr>
          <p:cNvPr id="147460" name="Rectangle 3"/>
          <p:cNvSpPr>
            <a:spLocks noGrp="1" noChangeArrowheads="1"/>
          </p:cNvSpPr>
          <p:nvPr>
            <p:ph type="body" idx="1"/>
          </p:nvPr>
        </p:nvSpPr>
        <p:spPr>
          <a:noFill/>
          <a:ln/>
        </p:spPr>
        <p:txBody>
          <a:bodyPr/>
          <a:lstStyle/>
          <a:p>
            <a:pPr eaLnBrk="1" hangingPunct="1"/>
            <a:endParaRPr lang="en-US">
              <a:latin typeface="Arial" pitchFamily="-128" charset="0"/>
            </a:endParaRPr>
          </a:p>
        </p:txBody>
      </p:sp>
    </p:spTree>
  </p:cSld>
  <p:clrMapOvr>
    <a:masterClrMapping/>
  </p:clrMapOvr>
</p:notes>
</file>

<file path=ppt/notesSlides/notesSlide7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p>
            <a:fld id="{2A54849E-08F3-4F24-A3A2-590ABE16CD44}" type="slidenum">
              <a:rPr lang="en-GB">
                <a:latin typeface="Arial" pitchFamily="-128" charset="0"/>
              </a:rPr>
              <a:pPr/>
              <a:t>80</a:t>
            </a:fld>
            <a:endParaRPr lang="en-GB">
              <a:latin typeface="Arial" pitchFamily="-128" charset="0"/>
            </a:endParaRPr>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a:ln/>
        </p:spPr>
        <p:txBody>
          <a:bodyPr/>
          <a:lstStyle/>
          <a:p>
            <a:pPr eaLnBrk="1" hangingPunct="1"/>
            <a:r>
              <a:rPr lang="en-US" dirty="0" err="1" smtClean="0">
                <a:latin typeface="Arial" pitchFamily="-128" charset="0"/>
              </a:rPr>
              <a:t>Marrys</a:t>
            </a:r>
            <a:r>
              <a:rPr lang="en-US" dirty="0" smtClean="0">
                <a:latin typeface="Arial" pitchFamily="-128" charset="0"/>
              </a:rPr>
              <a:t> </a:t>
            </a:r>
            <a:r>
              <a:rPr lang="en-US" dirty="0" err="1" smtClean="0">
                <a:latin typeface="Arial" pitchFamily="-128" charset="0"/>
              </a:rPr>
              <a:t>rebecca</a:t>
            </a:r>
            <a:r>
              <a:rPr lang="en-US" dirty="0" smtClean="0">
                <a:latin typeface="Arial" pitchFamily="-128" charset="0"/>
              </a:rPr>
              <a:t> at 40 years old,</a:t>
            </a:r>
            <a:r>
              <a:rPr lang="en-US" baseline="0" dirty="0" smtClean="0">
                <a:latin typeface="Arial" pitchFamily="-128" charset="0"/>
              </a:rPr>
              <a:t> children at 60</a:t>
            </a:r>
            <a:endParaRPr lang="en-US" dirty="0">
              <a:latin typeface="Arial" pitchFamily="-12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0825" cy="6850063"/>
            <a:chOff x="0" y="0"/>
            <a:chExt cx="5758" cy="4315"/>
          </a:xfrm>
        </p:grpSpPr>
        <p:grpSp>
          <p:nvGrpSpPr>
            <p:cNvPr id="5" name="Group 3"/>
            <p:cNvGrpSpPr>
              <a:grpSpLocks/>
            </p:cNvGrpSpPr>
            <p:nvPr userDrawn="1"/>
          </p:nvGrpSpPr>
          <p:grpSpPr bwMode="auto">
            <a:xfrm>
              <a:off x="1728" y="2230"/>
              <a:ext cx="4027" cy="2085"/>
              <a:chOff x="1728" y="2230"/>
              <a:chExt cx="4027" cy="2085"/>
            </a:xfrm>
          </p:grpSpPr>
          <p:sp>
            <p:nvSpPr>
              <p:cNvPr id="8" name="Freeform 4"/>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prstTxWarp prst="textNoShape">
                  <a:avLst/>
                </a:prstTxWarp>
              </a:bodyPr>
              <a:lstStyle/>
              <a:p>
                <a:pPr>
                  <a:defRPr/>
                </a:pPr>
                <a:endParaRPr lang="en-US">
                  <a:latin typeface="Garamond" pitchFamily="-68" charset="0"/>
                </a:endParaRPr>
              </a:p>
            </p:txBody>
          </p:sp>
          <p:sp>
            <p:nvSpPr>
              <p:cNvPr id="9" name="Freeform 5"/>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prstTxWarp prst="textNoShape">
                  <a:avLst/>
                </a:prstTxWarp>
              </a:bodyPr>
              <a:lstStyle/>
              <a:p>
                <a:pPr>
                  <a:defRPr/>
                </a:pPr>
                <a:endParaRPr lang="en-US">
                  <a:latin typeface="Garamond" pitchFamily="-68" charset="0"/>
                </a:endParaRPr>
              </a:p>
            </p:txBody>
          </p:sp>
          <p:sp>
            <p:nvSpPr>
              <p:cNvPr id="10" name="Freeform 6"/>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prstTxWarp prst="textNoShape">
                  <a:avLst/>
                </a:prstTxWarp>
              </a:bodyPr>
              <a:lstStyle/>
              <a:p>
                <a:pPr>
                  <a:defRPr/>
                </a:pPr>
                <a:endParaRPr lang="en-US">
                  <a:latin typeface="Garamond" pitchFamily="-68" charset="0"/>
                </a:endParaRPr>
              </a:p>
            </p:txBody>
          </p:sp>
          <p:sp>
            <p:nvSpPr>
              <p:cNvPr id="11" name="Freeform 7"/>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prstTxWarp prst="textNoShape">
                  <a:avLst/>
                </a:prstTxWarp>
              </a:bodyPr>
              <a:lstStyle/>
              <a:p>
                <a:pPr>
                  <a:defRPr/>
                </a:pPr>
                <a:endParaRPr lang="en-US">
                  <a:latin typeface="Garamond" pitchFamily="-68" charset="0"/>
                </a:endParaRPr>
              </a:p>
            </p:txBody>
          </p:sp>
          <p:sp>
            <p:nvSpPr>
              <p:cNvPr id="12" name="Freeform 8"/>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prstTxWarp prst="textNoShape">
                  <a:avLst/>
                </a:prstTxWarp>
              </a:bodyPr>
              <a:lstStyle/>
              <a:p>
                <a:pPr>
                  <a:defRPr/>
                </a:pPr>
                <a:endParaRPr lang="en-US">
                  <a:latin typeface="Garamond" pitchFamily="-68" charset="0"/>
                </a:endParaRPr>
              </a:p>
            </p:txBody>
          </p:sp>
        </p:grpSp>
        <p:sp>
          <p:nvSpPr>
            <p:cNvPr id="6" name="Freeform 9"/>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prstTxWarp prst="textNoShape">
                <a:avLst/>
              </a:prstTxWarp>
            </a:bodyPr>
            <a:lstStyle/>
            <a:p>
              <a:pPr>
                <a:defRPr/>
              </a:pPr>
              <a:endParaRPr lang="en-US">
                <a:latin typeface="Garamond" pitchFamily="-68" charset="0"/>
              </a:endParaRPr>
            </a:p>
          </p:txBody>
        </p:sp>
        <p:sp>
          <p:nvSpPr>
            <p:cNvPr id="7" name="Freeform 10"/>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prstTxWarp prst="textNoShape">
                <a:avLst/>
              </a:prstTxWarp>
            </a:bodyPr>
            <a:lstStyle/>
            <a:p>
              <a:pPr>
                <a:defRPr/>
              </a:pPr>
              <a:endParaRPr lang="en-US">
                <a:latin typeface="Garamond" pitchFamily="-68" charset="0"/>
              </a:endParaRPr>
            </a:p>
          </p:txBody>
        </p:sp>
      </p:grpSp>
      <p:sp>
        <p:nvSpPr>
          <p:cNvPr id="8203" name="Rectangle 11"/>
          <p:cNvSpPr>
            <a:spLocks noGrp="1" noChangeArrowheads="1"/>
          </p:cNvSpPr>
          <p:nvPr>
            <p:ph type="ctrTitle" sz="quarter"/>
          </p:nvPr>
        </p:nvSpPr>
        <p:spPr>
          <a:xfrm>
            <a:off x="685800" y="1736725"/>
            <a:ext cx="7772400" cy="1920875"/>
          </a:xfrm>
        </p:spPr>
        <p:txBody>
          <a:bodyPr/>
          <a:lstStyle>
            <a:lvl1pPr>
              <a:defRPr sz="5400"/>
            </a:lvl1pPr>
          </a:lstStyle>
          <a:p>
            <a:r>
              <a:rPr lang="en-GB"/>
              <a:t>Click to edit Master title style</a:t>
            </a:r>
          </a:p>
        </p:txBody>
      </p:sp>
      <p:sp>
        <p:nvSpPr>
          <p:cNvPr id="8204" name="Rectangle 12"/>
          <p:cNvSpPr>
            <a:spLocks noGrp="1" noChangeArrowheads="1"/>
          </p:cNvSpPr>
          <p:nvPr>
            <p:ph type="subTitle" sz="quarter" idx="1"/>
          </p:nvPr>
        </p:nvSpPr>
        <p:spPr>
          <a:xfrm>
            <a:off x="1371600" y="3886200"/>
            <a:ext cx="6400800" cy="1752600"/>
          </a:xfrm>
        </p:spPr>
        <p:txBody>
          <a:bodyPr/>
          <a:lstStyle>
            <a:lvl1pPr marL="0" indent="0" algn="ctr">
              <a:buFont typeface="Wingdings" pitchFamily="-68" charset="2"/>
              <a:buNone/>
              <a:defRPr/>
            </a:lvl1pPr>
          </a:lstStyle>
          <a:p>
            <a:r>
              <a:rPr lang="en-GB"/>
              <a:t>Click to edit Master subtitle style</a:t>
            </a:r>
          </a:p>
        </p:txBody>
      </p:sp>
      <p:sp>
        <p:nvSpPr>
          <p:cNvPr id="13" name="Rectangle 13"/>
          <p:cNvSpPr>
            <a:spLocks noGrp="1" noChangeArrowheads="1"/>
          </p:cNvSpPr>
          <p:nvPr>
            <p:ph type="dt" sz="quarter" idx="10"/>
          </p:nvPr>
        </p:nvSpPr>
        <p:spPr>
          <a:xfrm>
            <a:off x="457200" y="6248400"/>
            <a:ext cx="2133600" cy="476250"/>
          </a:xfrm>
        </p:spPr>
        <p:txBody>
          <a:bodyPr/>
          <a:lstStyle>
            <a:lvl1pPr>
              <a:defRPr/>
            </a:lvl1pPr>
          </a:lstStyle>
          <a:p>
            <a:pPr>
              <a:defRPr/>
            </a:pPr>
            <a:endParaRPr lang="en-GB"/>
          </a:p>
        </p:txBody>
      </p:sp>
      <p:sp>
        <p:nvSpPr>
          <p:cNvPr id="14" name="Rectangle 14"/>
          <p:cNvSpPr>
            <a:spLocks noGrp="1" noChangeArrowheads="1"/>
          </p:cNvSpPr>
          <p:nvPr>
            <p:ph type="ftr" sz="quarter" idx="11"/>
          </p:nvPr>
        </p:nvSpPr>
        <p:spPr>
          <a:xfrm>
            <a:off x="3124200" y="6251575"/>
            <a:ext cx="2895600" cy="476250"/>
          </a:xfrm>
        </p:spPr>
        <p:txBody>
          <a:bodyPr/>
          <a:lstStyle>
            <a:lvl1pPr>
              <a:defRPr/>
            </a:lvl1pPr>
          </a:lstStyle>
          <a:p>
            <a:pPr>
              <a:defRPr/>
            </a:pPr>
            <a:endParaRPr lang="en-GB"/>
          </a:p>
        </p:txBody>
      </p:sp>
      <p:sp>
        <p:nvSpPr>
          <p:cNvPr id="15" name="Rectangle 15"/>
          <p:cNvSpPr>
            <a:spLocks noGrp="1" noChangeArrowheads="1"/>
          </p:cNvSpPr>
          <p:nvPr>
            <p:ph type="sldNum" sz="quarter" idx="12"/>
          </p:nvPr>
        </p:nvSpPr>
        <p:spPr>
          <a:xfrm>
            <a:off x="6553200" y="6254750"/>
            <a:ext cx="2133600" cy="476250"/>
          </a:xfrm>
        </p:spPr>
        <p:txBody>
          <a:bodyPr/>
          <a:lstStyle>
            <a:lvl1pPr>
              <a:defRPr/>
            </a:lvl1pPr>
          </a:lstStyle>
          <a:p>
            <a:pPr>
              <a:defRPr/>
            </a:pPr>
            <a:fld id="{021E857C-6A3D-4DD7-8B11-9134977C6ED8}" type="slidenum">
              <a:rPr lang="en-GB"/>
              <a:pPr>
                <a:defRPr/>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GB"/>
          </a:p>
        </p:txBody>
      </p:sp>
      <p:sp>
        <p:nvSpPr>
          <p:cNvPr id="5" name="Rectangle 3"/>
          <p:cNvSpPr>
            <a:spLocks noGrp="1" noChangeArrowheads="1"/>
          </p:cNvSpPr>
          <p:nvPr>
            <p:ph type="sldNum" sz="quarter" idx="11"/>
          </p:nvPr>
        </p:nvSpPr>
        <p:spPr>
          <a:ln/>
        </p:spPr>
        <p:txBody>
          <a:bodyPr/>
          <a:lstStyle>
            <a:lvl1pPr>
              <a:defRPr/>
            </a:lvl1pPr>
          </a:lstStyle>
          <a:p>
            <a:pPr>
              <a:defRPr/>
            </a:pPr>
            <a:fld id="{7954BE8B-5E78-4E41-B357-07F39C97AD75}" type="slidenum">
              <a:rPr lang="en-GB"/>
              <a:pPr>
                <a:defRPr/>
              </a:pPr>
              <a:t>‹#›</a:t>
            </a:fld>
            <a:endParaRPr lang="en-GB"/>
          </a:p>
        </p:txBody>
      </p:sp>
      <p:sp>
        <p:nvSpPr>
          <p:cNvPr id="6" name="Rectangle 14"/>
          <p:cNvSpPr>
            <a:spLocks noGrp="1" noChangeArrowheads="1"/>
          </p:cNvSpPr>
          <p:nvPr>
            <p:ph type="ftr" sz="quarter" idx="12"/>
          </p:nvPr>
        </p:nvSpPr>
        <p:spPr>
          <a:ln/>
        </p:spPr>
        <p:txBody>
          <a:bodyPr/>
          <a:lstStyle>
            <a:lvl1pPr>
              <a:defRPr/>
            </a:lvl1pPr>
          </a:lstStyle>
          <a:p>
            <a:pPr>
              <a:defRPr/>
            </a:pPr>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GB" smtClean="0"/>
              <a:t>Click to edit Master text styles</a:t>
            </a:r>
          </a:p>
        </p:txBody>
      </p:sp>
      <p:sp>
        <p:nvSpPr>
          <p:cNvPr id="4" name="Rectangle 2"/>
          <p:cNvSpPr>
            <a:spLocks noGrp="1" noChangeArrowheads="1"/>
          </p:cNvSpPr>
          <p:nvPr>
            <p:ph type="dt" sz="half" idx="10"/>
          </p:nvPr>
        </p:nvSpPr>
        <p:spPr>
          <a:ln/>
        </p:spPr>
        <p:txBody>
          <a:bodyPr/>
          <a:lstStyle>
            <a:lvl1pPr>
              <a:defRPr/>
            </a:lvl1pPr>
          </a:lstStyle>
          <a:p>
            <a:pPr>
              <a:defRPr/>
            </a:pPr>
            <a:endParaRPr lang="en-GB"/>
          </a:p>
        </p:txBody>
      </p:sp>
      <p:sp>
        <p:nvSpPr>
          <p:cNvPr id="5" name="Rectangle 3"/>
          <p:cNvSpPr>
            <a:spLocks noGrp="1" noChangeArrowheads="1"/>
          </p:cNvSpPr>
          <p:nvPr>
            <p:ph type="sldNum" sz="quarter" idx="11"/>
          </p:nvPr>
        </p:nvSpPr>
        <p:spPr>
          <a:ln/>
        </p:spPr>
        <p:txBody>
          <a:bodyPr/>
          <a:lstStyle>
            <a:lvl1pPr>
              <a:defRPr/>
            </a:lvl1pPr>
          </a:lstStyle>
          <a:p>
            <a:pPr>
              <a:defRPr/>
            </a:pPr>
            <a:fld id="{E4B275D2-DA5E-4BA9-9AD7-ECD7C58664E9}" type="slidenum">
              <a:rPr lang="en-GB"/>
              <a:pPr>
                <a:defRPr/>
              </a:pPr>
              <a:t>‹#›</a:t>
            </a:fld>
            <a:endParaRPr lang="en-GB"/>
          </a:p>
        </p:txBody>
      </p:sp>
      <p:sp>
        <p:nvSpPr>
          <p:cNvPr id="6" name="Rectangle 14"/>
          <p:cNvSpPr>
            <a:spLocks noGrp="1" noChangeArrowheads="1"/>
          </p:cNvSpPr>
          <p:nvPr>
            <p:ph type="ftr" sz="quarter" idx="12"/>
          </p:nvPr>
        </p:nvSpPr>
        <p:spPr>
          <a:ln/>
        </p:spPr>
        <p:txBody>
          <a:bodyPr/>
          <a:lstStyle>
            <a:lvl1pPr>
              <a:defRPr/>
            </a:lvl1pPr>
          </a:lstStyle>
          <a:p>
            <a:pPr>
              <a:defRPr/>
            </a:pPr>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Rectangle 2"/>
          <p:cNvSpPr>
            <a:spLocks noGrp="1" noChangeArrowheads="1"/>
          </p:cNvSpPr>
          <p:nvPr>
            <p:ph type="dt" sz="half" idx="10"/>
          </p:nvPr>
        </p:nvSpPr>
        <p:spPr>
          <a:ln/>
        </p:spPr>
        <p:txBody>
          <a:bodyPr/>
          <a:lstStyle>
            <a:lvl1pPr>
              <a:defRPr/>
            </a:lvl1pPr>
          </a:lstStyle>
          <a:p>
            <a:pPr>
              <a:defRPr/>
            </a:pPr>
            <a:endParaRPr lang="en-GB"/>
          </a:p>
        </p:txBody>
      </p:sp>
      <p:sp>
        <p:nvSpPr>
          <p:cNvPr id="6" name="Rectangle 3"/>
          <p:cNvSpPr>
            <a:spLocks noGrp="1" noChangeArrowheads="1"/>
          </p:cNvSpPr>
          <p:nvPr>
            <p:ph type="sldNum" sz="quarter" idx="11"/>
          </p:nvPr>
        </p:nvSpPr>
        <p:spPr>
          <a:ln/>
        </p:spPr>
        <p:txBody>
          <a:bodyPr/>
          <a:lstStyle>
            <a:lvl1pPr>
              <a:defRPr/>
            </a:lvl1pPr>
          </a:lstStyle>
          <a:p>
            <a:pPr>
              <a:defRPr/>
            </a:pPr>
            <a:fld id="{8BF519D2-4993-4902-A50D-A485CFEFB3B2}" type="slidenum">
              <a:rPr lang="en-GB"/>
              <a:pPr>
                <a:defRPr/>
              </a:pPr>
              <a:t>‹#›</a:t>
            </a:fld>
            <a:endParaRPr lang="en-GB"/>
          </a:p>
        </p:txBody>
      </p:sp>
      <p:sp>
        <p:nvSpPr>
          <p:cNvPr id="7" name="Rectangle 14"/>
          <p:cNvSpPr>
            <a:spLocks noGrp="1" noChangeArrowheads="1"/>
          </p:cNvSpPr>
          <p:nvPr>
            <p:ph type="ftr" sz="quarter" idx="12"/>
          </p:nvPr>
        </p:nvSpPr>
        <p:spPr>
          <a:ln/>
        </p:spPr>
        <p:txBody>
          <a:bodyPr/>
          <a:lstStyle>
            <a:lvl1pPr>
              <a:defRPr/>
            </a:lvl1pPr>
          </a:lstStyle>
          <a:p>
            <a:pPr>
              <a:defRPr/>
            </a:pPr>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Rectangle 2"/>
          <p:cNvSpPr>
            <a:spLocks noGrp="1" noChangeArrowheads="1"/>
          </p:cNvSpPr>
          <p:nvPr>
            <p:ph type="dt" sz="half" idx="10"/>
          </p:nvPr>
        </p:nvSpPr>
        <p:spPr>
          <a:ln/>
        </p:spPr>
        <p:txBody>
          <a:bodyPr/>
          <a:lstStyle>
            <a:lvl1pPr>
              <a:defRPr/>
            </a:lvl1pPr>
          </a:lstStyle>
          <a:p>
            <a:pPr>
              <a:defRPr/>
            </a:pPr>
            <a:endParaRPr lang="en-GB"/>
          </a:p>
        </p:txBody>
      </p:sp>
      <p:sp>
        <p:nvSpPr>
          <p:cNvPr id="8" name="Rectangle 3"/>
          <p:cNvSpPr>
            <a:spLocks noGrp="1" noChangeArrowheads="1"/>
          </p:cNvSpPr>
          <p:nvPr>
            <p:ph type="sldNum" sz="quarter" idx="11"/>
          </p:nvPr>
        </p:nvSpPr>
        <p:spPr>
          <a:ln/>
        </p:spPr>
        <p:txBody>
          <a:bodyPr/>
          <a:lstStyle>
            <a:lvl1pPr>
              <a:defRPr/>
            </a:lvl1pPr>
          </a:lstStyle>
          <a:p>
            <a:pPr>
              <a:defRPr/>
            </a:pPr>
            <a:fld id="{C13BF8DE-C5EA-4D74-A9D9-2AFFD292C407}" type="slidenum">
              <a:rPr lang="en-GB"/>
              <a:pPr>
                <a:defRPr/>
              </a:pPr>
              <a:t>‹#›</a:t>
            </a:fld>
            <a:endParaRPr lang="en-GB"/>
          </a:p>
        </p:txBody>
      </p:sp>
      <p:sp>
        <p:nvSpPr>
          <p:cNvPr id="9" name="Rectangle 14"/>
          <p:cNvSpPr>
            <a:spLocks noGrp="1" noChangeArrowheads="1"/>
          </p:cNvSpPr>
          <p:nvPr>
            <p:ph type="ftr" sz="quarter" idx="12"/>
          </p:nvPr>
        </p:nvSpPr>
        <p:spPr>
          <a:ln/>
        </p:spPr>
        <p:txBody>
          <a:bodyPr/>
          <a:lstStyle>
            <a:lvl1pPr>
              <a:defRPr/>
            </a:lvl1pPr>
          </a:lstStyle>
          <a:p>
            <a:pPr>
              <a:defRPr/>
            </a:pPr>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Rectangle 2"/>
          <p:cNvSpPr>
            <a:spLocks noGrp="1" noChangeArrowheads="1"/>
          </p:cNvSpPr>
          <p:nvPr>
            <p:ph type="dt" sz="half" idx="10"/>
          </p:nvPr>
        </p:nvSpPr>
        <p:spPr>
          <a:ln/>
        </p:spPr>
        <p:txBody>
          <a:bodyPr/>
          <a:lstStyle>
            <a:lvl1pPr>
              <a:defRPr/>
            </a:lvl1pPr>
          </a:lstStyle>
          <a:p>
            <a:pPr>
              <a:defRPr/>
            </a:pPr>
            <a:endParaRPr lang="en-GB"/>
          </a:p>
        </p:txBody>
      </p:sp>
      <p:sp>
        <p:nvSpPr>
          <p:cNvPr id="4" name="Rectangle 3"/>
          <p:cNvSpPr>
            <a:spLocks noGrp="1" noChangeArrowheads="1"/>
          </p:cNvSpPr>
          <p:nvPr>
            <p:ph type="sldNum" sz="quarter" idx="11"/>
          </p:nvPr>
        </p:nvSpPr>
        <p:spPr>
          <a:ln/>
        </p:spPr>
        <p:txBody>
          <a:bodyPr/>
          <a:lstStyle>
            <a:lvl1pPr>
              <a:defRPr/>
            </a:lvl1pPr>
          </a:lstStyle>
          <a:p>
            <a:pPr>
              <a:defRPr/>
            </a:pPr>
            <a:fld id="{FB5A135B-D4F7-4AE9-A121-42990E5A1322}" type="slidenum">
              <a:rPr lang="en-GB"/>
              <a:pPr>
                <a:defRPr/>
              </a:pPr>
              <a:t>‹#›</a:t>
            </a:fld>
            <a:endParaRPr lang="en-GB"/>
          </a:p>
        </p:txBody>
      </p:sp>
      <p:sp>
        <p:nvSpPr>
          <p:cNvPr id="5" name="Rectangle 14"/>
          <p:cNvSpPr>
            <a:spLocks noGrp="1" noChangeArrowheads="1"/>
          </p:cNvSpPr>
          <p:nvPr>
            <p:ph type="ftr" sz="quarter" idx="12"/>
          </p:nvPr>
        </p:nvSpPr>
        <p:spPr>
          <a:ln/>
        </p:spPr>
        <p:txBody>
          <a:bodyPr/>
          <a:lstStyle>
            <a:lvl1pPr>
              <a:defRPr/>
            </a:lvl1pPr>
          </a:lstStyle>
          <a:p>
            <a:pPr>
              <a:defRPr/>
            </a:pPr>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endParaRPr lang="en-GB"/>
          </a:p>
        </p:txBody>
      </p:sp>
      <p:sp>
        <p:nvSpPr>
          <p:cNvPr id="3" name="Rectangle 3"/>
          <p:cNvSpPr>
            <a:spLocks noGrp="1" noChangeArrowheads="1"/>
          </p:cNvSpPr>
          <p:nvPr>
            <p:ph type="sldNum" sz="quarter" idx="11"/>
          </p:nvPr>
        </p:nvSpPr>
        <p:spPr>
          <a:ln/>
        </p:spPr>
        <p:txBody>
          <a:bodyPr/>
          <a:lstStyle>
            <a:lvl1pPr>
              <a:defRPr/>
            </a:lvl1pPr>
          </a:lstStyle>
          <a:p>
            <a:pPr>
              <a:defRPr/>
            </a:pPr>
            <a:fld id="{F43B3C81-11FB-422C-8CD6-8AF144661B5D}" type="slidenum">
              <a:rPr lang="en-GB"/>
              <a:pPr>
                <a:defRPr/>
              </a:pPr>
              <a:t>‹#›</a:t>
            </a:fld>
            <a:endParaRPr lang="en-GB"/>
          </a:p>
        </p:txBody>
      </p:sp>
      <p:sp>
        <p:nvSpPr>
          <p:cNvPr id="4" name="Rectangle 14"/>
          <p:cNvSpPr>
            <a:spLocks noGrp="1" noChangeArrowheads="1"/>
          </p:cNvSpPr>
          <p:nvPr>
            <p:ph type="ftr" sz="quarter" idx="12"/>
          </p:nvPr>
        </p:nvSpPr>
        <p:spPr>
          <a:ln/>
        </p:spPr>
        <p:txBody>
          <a:bodyPr/>
          <a:lstStyle>
            <a:lvl1pPr>
              <a:defRPr/>
            </a:lvl1pPr>
          </a:lstStyle>
          <a:p>
            <a:pPr>
              <a:defRPr/>
            </a:pPr>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GB"/>
          </a:p>
        </p:txBody>
      </p:sp>
      <p:sp>
        <p:nvSpPr>
          <p:cNvPr id="6" name="Rectangle 3"/>
          <p:cNvSpPr>
            <a:spLocks noGrp="1" noChangeArrowheads="1"/>
          </p:cNvSpPr>
          <p:nvPr>
            <p:ph type="sldNum" sz="quarter" idx="11"/>
          </p:nvPr>
        </p:nvSpPr>
        <p:spPr>
          <a:ln/>
        </p:spPr>
        <p:txBody>
          <a:bodyPr/>
          <a:lstStyle>
            <a:lvl1pPr>
              <a:defRPr/>
            </a:lvl1pPr>
          </a:lstStyle>
          <a:p>
            <a:pPr>
              <a:defRPr/>
            </a:pPr>
            <a:fld id="{5BB78CF2-2B97-44C8-8BFC-BAA1E889F46B}" type="slidenum">
              <a:rPr lang="en-GB"/>
              <a:pPr>
                <a:defRPr/>
              </a:pPr>
              <a:t>‹#›</a:t>
            </a:fld>
            <a:endParaRPr lang="en-GB"/>
          </a:p>
        </p:txBody>
      </p:sp>
      <p:sp>
        <p:nvSpPr>
          <p:cNvPr id="7" name="Rectangle 14"/>
          <p:cNvSpPr>
            <a:spLocks noGrp="1" noChangeArrowheads="1"/>
          </p:cNvSpPr>
          <p:nvPr>
            <p:ph type="ftr" sz="quarter" idx="12"/>
          </p:nvPr>
        </p:nvSpPr>
        <p:spPr>
          <a:ln/>
        </p:spPr>
        <p:txBody>
          <a:bodyPr/>
          <a:lstStyle>
            <a:lvl1pPr>
              <a:defRPr/>
            </a:lvl1pPr>
          </a:lstStyle>
          <a:p>
            <a:pPr>
              <a:defRPr/>
            </a:pPr>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GB"/>
          </a:p>
        </p:txBody>
      </p:sp>
      <p:sp>
        <p:nvSpPr>
          <p:cNvPr id="6" name="Rectangle 3"/>
          <p:cNvSpPr>
            <a:spLocks noGrp="1" noChangeArrowheads="1"/>
          </p:cNvSpPr>
          <p:nvPr>
            <p:ph type="sldNum" sz="quarter" idx="11"/>
          </p:nvPr>
        </p:nvSpPr>
        <p:spPr>
          <a:ln/>
        </p:spPr>
        <p:txBody>
          <a:bodyPr/>
          <a:lstStyle>
            <a:lvl1pPr>
              <a:defRPr/>
            </a:lvl1pPr>
          </a:lstStyle>
          <a:p>
            <a:pPr>
              <a:defRPr/>
            </a:pPr>
            <a:fld id="{1F8B244B-988A-4EE4-91DF-9DD154681577}" type="slidenum">
              <a:rPr lang="en-GB"/>
              <a:pPr>
                <a:defRPr/>
              </a:pPr>
              <a:t>‹#›</a:t>
            </a:fld>
            <a:endParaRPr lang="en-GB"/>
          </a:p>
        </p:txBody>
      </p:sp>
      <p:sp>
        <p:nvSpPr>
          <p:cNvPr id="7" name="Rectangle 14"/>
          <p:cNvSpPr>
            <a:spLocks noGrp="1" noChangeArrowheads="1"/>
          </p:cNvSpPr>
          <p:nvPr>
            <p:ph type="ftr" sz="quarter" idx="12"/>
          </p:nvPr>
        </p:nvSpPr>
        <p:spPr>
          <a:ln/>
        </p:spPr>
        <p:txBody>
          <a:bodyPr/>
          <a:lstStyle>
            <a:lvl1pPr>
              <a:defRPr/>
            </a:lvl1pPr>
          </a:lstStyle>
          <a:p>
            <a:pPr>
              <a:defRPr/>
            </a:pPr>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GB"/>
          </a:p>
        </p:txBody>
      </p:sp>
      <p:sp>
        <p:nvSpPr>
          <p:cNvPr id="5" name="Rectangle 3"/>
          <p:cNvSpPr>
            <a:spLocks noGrp="1" noChangeArrowheads="1"/>
          </p:cNvSpPr>
          <p:nvPr>
            <p:ph type="sldNum" sz="quarter" idx="11"/>
          </p:nvPr>
        </p:nvSpPr>
        <p:spPr>
          <a:ln/>
        </p:spPr>
        <p:txBody>
          <a:bodyPr/>
          <a:lstStyle>
            <a:lvl1pPr>
              <a:defRPr/>
            </a:lvl1pPr>
          </a:lstStyle>
          <a:p>
            <a:pPr>
              <a:defRPr/>
            </a:pPr>
            <a:fld id="{3892F9A4-46C9-438C-910F-3E010CE00AAB}" type="slidenum">
              <a:rPr lang="en-GB"/>
              <a:pPr>
                <a:defRPr/>
              </a:pPr>
              <a:t>‹#›</a:t>
            </a:fld>
            <a:endParaRPr lang="en-GB"/>
          </a:p>
        </p:txBody>
      </p:sp>
      <p:sp>
        <p:nvSpPr>
          <p:cNvPr id="6" name="Rectangle 14"/>
          <p:cNvSpPr>
            <a:spLocks noGrp="1" noChangeArrowheads="1"/>
          </p:cNvSpPr>
          <p:nvPr>
            <p:ph type="ftr" sz="quarter" idx="12"/>
          </p:nvPr>
        </p:nvSpPr>
        <p:spPr>
          <a:ln/>
        </p:spPr>
        <p:txBody>
          <a:bodyPr/>
          <a:lstStyle>
            <a:lvl1pPr>
              <a:defRPr/>
            </a:lvl1pPr>
          </a:lstStyle>
          <a:p>
            <a:pPr>
              <a:defRPr/>
            </a:pPr>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GB"/>
          </a:p>
        </p:txBody>
      </p:sp>
      <p:sp>
        <p:nvSpPr>
          <p:cNvPr id="5" name="Rectangle 3"/>
          <p:cNvSpPr>
            <a:spLocks noGrp="1" noChangeArrowheads="1"/>
          </p:cNvSpPr>
          <p:nvPr>
            <p:ph type="sldNum" sz="quarter" idx="11"/>
          </p:nvPr>
        </p:nvSpPr>
        <p:spPr>
          <a:ln/>
        </p:spPr>
        <p:txBody>
          <a:bodyPr/>
          <a:lstStyle>
            <a:lvl1pPr>
              <a:defRPr/>
            </a:lvl1pPr>
          </a:lstStyle>
          <a:p>
            <a:pPr>
              <a:defRPr/>
            </a:pPr>
            <a:fld id="{6B4FA500-9009-41CB-A58B-F4F06C29F4DD}" type="slidenum">
              <a:rPr lang="en-GB"/>
              <a:pPr>
                <a:defRPr/>
              </a:pPr>
              <a:t>‹#›</a:t>
            </a:fld>
            <a:endParaRPr lang="en-GB"/>
          </a:p>
        </p:txBody>
      </p:sp>
      <p:sp>
        <p:nvSpPr>
          <p:cNvPr id="6" name="Rectangle 14"/>
          <p:cNvSpPr>
            <a:spLocks noGrp="1" noChangeArrowheads="1"/>
          </p:cNvSpPr>
          <p:nvPr>
            <p:ph type="ftr" sz="quarter" idx="12"/>
          </p:nvPr>
        </p:nvSpPr>
        <p:spPr>
          <a:ln/>
        </p:spPr>
        <p:txBody>
          <a:bodyPr/>
          <a:lstStyle>
            <a:lvl1pPr>
              <a:defRPr/>
            </a:lvl1pPr>
          </a:lstStyle>
          <a:p>
            <a:pPr>
              <a:defRPr/>
            </a:pPr>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GB"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Rectangle 2"/>
          <p:cNvSpPr>
            <a:spLocks noGrp="1" noChangeArrowheads="1"/>
          </p:cNvSpPr>
          <p:nvPr>
            <p:ph type="dt" sz="half" idx="10"/>
          </p:nvPr>
        </p:nvSpPr>
        <p:spPr>
          <a:ln/>
        </p:spPr>
        <p:txBody>
          <a:bodyPr/>
          <a:lstStyle>
            <a:lvl1pPr>
              <a:defRPr/>
            </a:lvl1pPr>
          </a:lstStyle>
          <a:p>
            <a:pPr>
              <a:defRPr/>
            </a:pPr>
            <a:endParaRPr lang="en-GB"/>
          </a:p>
        </p:txBody>
      </p:sp>
      <p:sp>
        <p:nvSpPr>
          <p:cNvPr id="6" name="Rectangle 3"/>
          <p:cNvSpPr>
            <a:spLocks noGrp="1" noChangeArrowheads="1"/>
          </p:cNvSpPr>
          <p:nvPr>
            <p:ph type="sldNum" sz="quarter" idx="11"/>
          </p:nvPr>
        </p:nvSpPr>
        <p:spPr>
          <a:ln/>
        </p:spPr>
        <p:txBody>
          <a:bodyPr/>
          <a:lstStyle>
            <a:lvl1pPr>
              <a:defRPr/>
            </a:lvl1pPr>
          </a:lstStyle>
          <a:p>
            <a:pPr>
              <a:defRPr/>
            </a:pPr>
            <a:fld id="{7793635C-9BD5-415F-8BD1-2602A4CFC801}" type="slidenum">
              <a:rPr lang="en-GB"/>
              <a:pPr>
                <a:defRPr/>
              </a:pPr>
              <a:t>‹#›</a:t>
            </a:fld>
            <a:endParaRPr lang="en-GB"/>
          </a:p>
        </p:txBody>
      </p:sp>
      <p:sp>
        <p:nvSpPr>
          <p:cNvPr id="7" name="Rectangle 14"/>
          <p:cNvSpPr>
            <a:spLocks noGrp="1" noChangeArrowheads="1"/>
          </p:cNvSpPr>
          <p:nvPr>
            <p:ph type="ftr" sz="quarter" idx="12"/>
          </p:nvPr>
        </p:nvSpPr>
        <p:spPr>
          <a:ln/>
        </p:spPr>
        <p:txBody>
          <a:bodyPr/>
          <a:lstStyle>
            <a:lvl1pPr>
              <a:defRPr/>
            </a:lvl1pPr>
          </a:lstStyle>
          <a:p>
            <a:pPr>
              <a:defRPr/>
            </a:pPr>
            <a:endParaRPr lang="en-GB"/>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3" name="Rectangle 2"/>
          <p:cNvSpPr>
            <a:spLocks noGrp="1" noChangeArrowheads="1"/>
          </p:cNvSpPr>
          <p:nvPr>
            <p:ph type="dt" sz="half" idx="10"/>
          </p:nvPr>
        </p:nvSpPr>
        <p:spPr>
          <a:ln/>
        </p:spPr>
        <p:txBody>
          <a:bodyPr/>
          <a:lstStyle>
            <a:lvl1pPr>
              <a:defRPr/>
            </a:lvl1pPr>
          </a:lstStyle>
          <a:p>
            <a:pPr>
              <a:defRPr/>
            </a:pPr>
            <a:endParaRPr lang="en-GB"/>
          </a:p>
        </p:txBody>
      </p:sp>
      <p:sp>
        <p:nvSpPr>
          <p:cNvPr id="4" name="Rectangle 3"/>
          <p:cNvSpPr>
            <a:spLocks noGrp="1" noChangeArrowheads="1"/>
          </p:cNvSpPr>
          <p:nvPr>
            <p:ph type="sldNum" sz="quarter" idx="11"/>
          </p:nvPr>
        </p:nvSpPr>
        <p:spPr>
          <a:ln/>
        </p:spPr>
        <p:txBody>
          <a:bodyPr/>
          <a:lstStyle>
            <a:lvl1pPr>
              <a:defRPr/>
            </a:lvl1pPr>
          </a:lstStyle>
          <a:p>
            <a:pPr>
              <a:defRPr/>
            </a:pPr>
            <a:fld id="{6210F8C1-30AF-47BB-BB2D-74DBBA7BE418}" type="slidenum">
              <a:rPr lang="en-GB"/>
              <a:pPr>
                <a:defRPr/>
              </a:pPr>
              <a:t>‹#›</a:t>
            </a:fld>
            <a:endParaRPr lang="en-GB"/>
          </a:p>
        </p:txBody>
      </p:sp>
      <p:sp>
        <p:nvSpPr>
          <p:cNvPr id="5" name="Rectangle 14"/>
          <p:cNvSpPr>
            <a:spLocks noGrp="1" noChangeArrowheads="1"/>
          </p:cNvSpPr>
          <p:nvPr>
            <p:ph type="ftr" sz="quarter" idx="12"/>
          </p:nvPr>
        </p:nvSpPr>
        <p:spPr>
          <a:ln/>
        </p:spPr>
        <p:txBody>
          <a:bodyPr/>
          <a:lstStyle>
            <a:lvl1pPr>
              <a:defRPr/>
            </a:lvl1pPr>
          </a:lstStyle>
          <a:p>
            <a:pPr>
              <a:defRPr/>
            </a:pPr>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14" Type="http://schemas.openxmlformats.org/officeDocument/2006/relationships/theme" Target="../theme/theme1.xml"/><Relationship Id="rId4" Type="http://schemas.openxmlformats.org/officeDocument/2006/relationships/slideLayout" Target="../slideLayouts/slideLayout4.xml"/><Relationship Id="rId7" Type="http://schemas.openxmlformats.org/officeDocument/2006/relationships/slideLayout" Target="../slideLayouts/slideLayout7.xml"/><Relationship Id="rId11" Type="http://schemas.openxmlformats.org/officeDocument/2006/relationships/slideLayout" Target="../slideLayouts/slideLayout11.xml"/><Relationship Id="rId1" Type="http://schemas.openxmlformats.org/officeDocument/2006/relationships/slideLayout" Target="../slideLayouts/slideLayout1.xml"/><Relationship Id="rId6" Type="http://schemas.openxmlformats.org/officeDocument/2006/relationships/slideLayout" Target="../slideLayouts/slideLayout6.xml"/><Relationship Id="rId8" Type="http://schemas.openxmlformats.org/officeDocument/2006/relationships/slideLayout" Target="../slideLayouts/slideLayout8.xml"/><Relationship Id="rId13" Type="http://schemas.openxmlformats.org/officeDocument/2006/relationships/slideLayout" Target="../slideLayouts/slideLayout13.xml"/><Relationship Id="rId10" Type="http://schemas.openxmlformats.org/officeDocument/2006/relationships/slideLayout" Target="../slideLayouts/slideLayout10.xml"/><Relationship Id="rId5" Type="http://schemas.openxmlformats.org/officeDocument/2006/relationships/slideLayout" Target="../slideLayouts/slideLayout5.xml"/><Relationship Id="rId12" Type="http://schemas.openxmlformats.org/officeDocument/2006/relationships/slideLayout" Target="../slideLayouts/slideLayout12.xml"/><Relationship Id="rId2" Type="http://schemas.openxmlformats.org/officeDocument/2006/relationships/slideLayout" Target="../slideLayouts/slideLayout2.xml"/><Relationship Id="rId9" Type="http://schemas.openxmlformats.org/officeDocument/2006/relationships/slideLayout" Target="../slideLayouts/slideLayout9.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dt" sz="half" idx="2"/>
          </p:nvPr>
        </p:nvSpPr>
        <p:spPr bwMode="auto">
          <a:xfrm>
            <a:off x="457200" y="625157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i="0">
                <a:latin typeface="Arial" pitchFamily="-68" charset="0"/>
              </a:defRPr>
            </a:lvl1pPr>
          </a:lstStyle>
          <a:p>
            <a:pPr>
              <a:defRPr/>
            </a:pPr>
            <a:endParaRPr lang="en-GB"/>
          </a:p>
        </p:txBody>
      </p:sp>
      <p:sp>
        <p:nvSpPr>
          <p:cNvPr id="7171" name="Rectangle 3"/>
          <p:cNvSpPr>
            <a:spLocks noGrp="1" noChangeArrowheads="1"/>
          </p:cNvSpPr>
          <p:nvPr>
            <p:ph type="sldNum" sz="quarter" idx="4"/>
          </p:nvPr>
        </p:nvSpPr>
        <p:spPr bwMode="auto">
          <a:xfrm>
            <a:off x="6553200" y="6248400"/>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i="0">
                <a:latin typeface="Arial" pitchFamily="-68" charset="0"/>
              </a:defRPr>
            </a:lvl1pPr>
          </a:lstStyle>
          <a:p>
            <a:pPr>
              <a:defRPr/>
            </a:pPr>
            <a:fld id="{DF86D020-FC05-49A7-BD59-44CD883896A9}" type="slidenum">
              <a:rPr lang="en-GB"/>
              <a:pPr>
                <a:defRPr/>
              </a:pPr>
              <a:t>‹#›</a:t>
            </a:fld>
            <a:endParaRPr lang="en-GB"/>
          </a:p>
        </p:txBody>
      </p:sp>
      <p:grpSp>
        <p:nvGrpSpPr>
          <p:cNvPr id="1028" name="Group 4"/>
          <p:cNvGrpSpPr>
            <a:grpSpLocks/>
          </p:cNvGrpSpPr>
          <p:nvPr/>
        </p:nvGrpSpPr>
        <p:grpSpPr bwMode="auto">
          <a:xfrm>
            <a:off x="0" y="0"/>
            <a:ext cx="9140825" cy="6850063"/>
            <a:chOff x="0" y="0"/>
            <a:chExt cx="5758" cy="4315"/>
          </a:xfrm>
        </p:grpSpPr>
        <p:grpSp>
          <p:nvGrpSpPr>
            <p:cNvPr id="1032" name="Group 5"/>
            <p:cNvGrpSpPr>
              <a:grpSpLocks/>
            </p:cNvGrpSpPr>
            <p:nvPr userDrawn="1"/>
          </p:nvGrpSpPr>
          <p:grpSpPr bwMode="auto">
            <a:xfrm>
              <a:off x="1728" y="2230"/>
              <a:ext cx="4027" cy="2085"/>
              <a:chOff x="1728" y="2230"/>
              <a:chExt cx="4027" cy="2085"/>
            </a:xfrm>
          </p:grpSpPr>
          <p:sp>
            <p:nvSpPr>
              <p:cNvPr id="7174" name="Freeform 6"/>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prstTxWarp prst="textNoShape">
                  <a:avLst/>
                </a:prstTxWarp>
              </a:bodyPr>
              <a:lstStyle/>
              <a:p>
                <a:pPr>
                  <a:defRPr/>
                </a:pPr>
                <a:endParaRPr lang="en-US">
                  <a:latin typeface="Garamond" pitchFamily="-68" charset="0"/>
                </a:endParaRPr>
              </a:p>
            </p:txBody>
          </p:sp>
          <p:sp>
            <p:nvSpPr>
              <p:cNvPr id="7175" name="Freeform 7"/>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prstTxWarp prst="textNoShape">
                  <a:avLst/>
                </a:prstTxWarp>
              </a:bodyPr>
              <a:lstStyle/>
              <a:p>
                <a:pPr>
                  <a:defRPr/>
                </a:pPr>
                <a:endParaRPr lang="en-US">
                  <a:latin typeface="Garamond" pitchFamily="-68" charset="0"/>
                </a:endParaRPr>
              </a:p>
            </p:txBody>
          </p:sp>
          <p:sp>
            <p:nvSpPr>
              <p:cNvPr id="7176" name="Freeform 8"/>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prstTxWarp prst="textNoShape">
                  <a:avLst/>
                </a:prstTxWarp>
              </a:bodyPr>
              <a:lstStyle/>
              <a:p>
                <a:pPr>
                  <a:defRPr/>
                </a:pPr>
                <a:endParaRPr lang="en-US">
                  <a:latin typeface="Garamond" pitchFamily="-68" charset="0"/>
                </a:endParaRPr>
              </a:p>
            </p:txBody>
          </p:sp>
          <p:sp>
            <p:nvSpPr>
              <p:cNvPr id="7177" name="Freeform 9"/>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prstTxWarp prst="textNoShape">
                  <a:avLst/>
                </a:prstTxWarp>
              </a:bodyPr>
              <a:lstStyle/>
              <a:p>
                <a:pPr>
                  <a:defRPr/>
                </a:pPr>
                <a:endParaRPr lang="en-US">
                  <a:latin typeface="Garamond" pitchFamily="-68" charset="0"/>
                </a:endParaRPr>
              </a:p>
            </p:txBody>
          </p:sp>
          <p:sp>
            <p:nvSpPr>
              <p:cNvPr id="7178" name="Freeform 10"/>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prstTxWarp prst="textNoShape">
                  <a:avLst/>
                </a:prstTxWarp>
              </a:bodyPr>
              <a:lstStyle/>
              <a:p>
                <a:pPr>
                  <a:defRPr/>
                </a:pPr>
                <a:endParaRPr lang="en-US">
                  <a:latin typeface="Garamond" pitchFamily="-68" charset="0"/>
                </a:endParaRPr>
              </a:p>
            </p:txBody>
          </p:sp>
        </p:grpSp>
        <p:sp>
          <p:nvSpPr>
            <p:cNvPr id="7179" name="Freeform 11"/>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prstTxWarp prst="textNoShape">
                <a:avLst/>
              </a:prstTxWarp>
            </a:bodyPr>
            <a:lstStyle/>
            <a:p>
              <a:pPr>
                <a:defRPr/>
              </a:pPr>
              <a:endParaRPr lang="en-US">
                <a:latin typeface="Garamond" pitchFamily="-68" charset="0"/>
              </a:endParaRPr>
            </a:p>
          </p:txBody>
        </p:sp>
        <p:sp>
          <p:nvSpPr>
            <p:cNvPr id="7180" name="Freeform 12"/>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prstTxWarp prst="textNoShape">
                <a:avLst/>
              </a:prstTxWarp>
            </a:bodyPr>
            <a:lstStyle/>
            <a:p>
              <a:pPr>
                <a:defRPr/>
              </a:pPr>
              <a:endParaRPr lang="en-US">
                <a:latin typeface="Garamond" pitchFamily="-68" charset="0"/>
              </a:endParaRPr>
            </a:p>
          </p:txBody>
        </p:sp>
      </p:grpSp>
      <p:sp>
        <p:nvSpPr>
          <p:cNvPr id="7181" name="Rectangle 13"/>
          <p:cNvSpPr>
            <a:spLocks noGrp="1" noRot="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7182" name="Rectangle 14"/>
          <p:cNvSpPr>
            <a:spLocks noGrp="1" noChangeArrowheads="1"/>
          </p:cNvSpPr>
          <p:nvPr>
            <p:ph type="ftr" sz="quarter" idx="3"/>
          </p:nvPr>
        </p:nvSpPr>
        <p:spPr bwMode="auto">
          <a:xfrm>
            <a:off x="3124200" y="6248400"/>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i="0">
                <a:latin typeface="Arial" pitchFamily="-68" charset="0"/>
              </a:defRPr>
            </a:lvl1pPr>
          </a:lstStyle>
          <a:p>
            <a:pPr>
              <a:defRPr/>
            </a:pPr>
            <a:endParaRPr lang="en-GB"/>
          </a:p>
        </p:txBody>
      </p:sp>
      <p:sp>
        <p:nvSpPr>
          <p:cNvPr id="7183" name="Rectangle 15"/>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cSld>
  <p:clrMap bg1="dk2" tx1="lt1" bg2="dk1" tx2="lt2" accent1="accent1" accent2="accent2" accent3="accent3" accent4="accent4" accent5="accent5" accent6="accent6" hlink="hlink" folHlink="folHlink"/>
  <p:sldLayoutIdLst>
    <p:sldLayoutId id="2147483678"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Lst>
  <p:timing>
    <p:tnLst>
      <p:par>
        <p:cTn id="1" dur="indefinite" restart="never" nodeType="tmRoot"/>
      </p:par>
    </p:tnLst>
  </p:timing>
  <p:txStyles>
    <p:titleStyle>
      <a:lvl1pPr algn="ctr" rtl="0" eaLnBrk="0" fontAlgn="base" hangingPunct="0">
        <a:spcBef>
          <a:spcPct val="0"/>
        </a:spcBef>
        <a:spcAft>
          <a:spcPct val="0"/>
        </a:spcAft>
        <a:defRPr sz="4000" b="1">
          <a:solidFill>
            <a:schemeClr val="tx2"/>
          </a:solidFill>
          <a:effectLst>
            <a:outerShdw blurRad="38100" dist="38100" dir="2700000" algn="tl">
              <a:srgbClr val="000000"/>
            </a:outerShdw>
          </a:effectLst>
          <a:latin typeface="+mj-lt"/>
          <a:ea typeface="ＭＳ Ｐゴシック" pitchFamily="-128" charset="-128"/>
          <a:cs typeface="ＭＳ Ｐゴシック" pitchFamily="-128" charset="-128"/>
        </a:defRPr>
      </a:lvl1pPr>
      <a:lvl2pPr algn="ctr" rtl="0" eaLnBrk="0" fontAlgn="base" hangingPunct="0">
        <a:spcBef>
          <a:spcPct val="0"/>
        </a:spcBef>
        <a:spcAft>
          <a:spcPct val="0"/>
        </a:spcAft>
        <a:defRPr sz="4000" b="1">
          <a:solidFill>
            <a:schemeClr val="tx2"/>
          </a:solidFill>
          <a:effectLst>
            <a:outerShdw blurRad="38100" dist="38100" dir="2700000" algn="tl">
              <a:srgbClr val="000000"/>
            </a:outerShdw>
          </a:effectLst>
          <a:latin typeface="Arial Rounded MT Bold" pitchFamily="-68" charset="0"/>
          <a:ea typeface="ＭＳ Ｐゴシック" pitchFamily="-128" charset="-128"/>
          <a:cs typeface="ＭＳ Ｐゴシック" pitchFamily="-128" charset="-128"/>
        </a:defRPr>
      </a:lvl2pPr>
      <a:lvl3pPr algn="ctr" rtl="0" eaLnBrk="0" fontAlgn="base" hangingPunct="0">
        <a:spcBef>
          <a:spcPct val="0"/>
        </a:spcBef>
        <a:spcAft>
          <a:spcPct val="0"/>
        </a:spcAft>
        <a:defRPr sz="4000" b="1">
          <a:solidFill>
            <a:schemeClr val="tx2"/>
          </a:solidFill>
          <a:effectLst>
            <a:outerShdw blurRad="38100" dist="38100" dir="2700000" algn="tl">
              <a:srgbClr val="000000"/>
            </a:outerShdw>
          </a:effectLst>
          <a:latin typeface="Arial Rounded MT Bold" pitchFamily="-68" charset="0"/>
          <a:ea typeface="ＭＳ Ｐゴシック" pitchFamily="-128" charset="-128"/>
          <a:cs typeface="ＭＳ Ｐゴシック" pitchFamily="-128" charset="-128"/>
        </a:defRPr>
      </a:lvl3pPr>
      <a:lvl4pPr algn="ctr" rtl="0" eaLnBrk="0" fontAlgn="base" hangingPunct="0">
        <a:spcBef>
          <a:spcPct val="0"/>
        </a:spcBef>
        <a:spcAft>
          <a:spcPct val="0"/>
        </a:spcAft>
        <a:defRPr sz="4000" b="1">
          <a:solidFill>
            <a:schemeClr val="tx2"/>
          </a:solidFill>
          <a:effectLst>
            <a:outerShdw blurRad="38100" dist="38100" dir="2700000" algn="tl">
              <a:srgbClr val="000000"/>
            </a:outerShdw>
          </a:effectLst>
          <a:latin typeface="Arial Rounded MT Bold" pitchFamily="-68" charset="0"/>
          <a:ea typeface="ＭＳ Ｐゴシック" pitchFamily="-128" charset="-128"/>
          <a:cs typeface="ＭＳ Ｐゴシック" pitchFamily="-128" charset="-128"/>
        </a:defRPr>
      </a:lvl4pPr>
      <a:lvl5pPr algn="ctr" rtl="0" eaLnBrk="0" fontAlgn="base" hangingPunct="0">
        <a:spcBef>
          <a:spcPct val="0"/>
        </a:spcBef>
        <a:spcAft>
          <a:spcPct val="0"/>
        </a:spcAft>
        <a:defRPr sz="4000" b="1">
          <a:solidFill>
            <a:schemeClr val="tx2"/>
          </a:solidFill>
          <a:effectLst>
            <a:outerShdw blurRad="38100" dist="38100" dir="2700000" algn="tl">
              <a:srgbClr val="000000"/>
            </a:outerShdw>
          </a:effectLst>
          <a:latin typeface="Arial Rounded MT Bold" pitchFamily="-68" charset="0"/>
          <a:ea typeface="ＭＳ Ｐゴシック" pitchFamily="-128" charset="-128"/>
          <a:cs typeface="ＭＳ Ｐゴシック" pitchFamily="-128" charset="-128"/>
        </a:defRPr>
      </a:lvl5pPr>
      <a:lvl6pPr marL="457200" algn="ctr" rtl="0" fontAlgn="base">
        <a:spcBef>
          <a:spcPct val="0"/>
        </a:spcBef>
        <a:spcAft>
          <a:spcPct val="0"/>
        </a:spcAft>
        <a:defRPr sz="4000" b="1">
          <a:solidFill>
            <a:schemeClr val="tx2"/>
          </a:solidFill>
          <a:effectLst>
            <a:outerShdw blurRad="38100" dist="38100" dir="2700000" algn="tl">
              <a:srgbClr val="000000"/>
            </a:outerShdw>
          </a:effectLst>
          <a:latin typeface="Arial Rounded MT Bold" pitchFamily="-68" charset="0"/>
        </a:defRPr>
      </a:lvl6pPr>
      <a:lvl7pPr marL="914400" algn="ctr" rtl="0" fontAlgn="base">
        <a:spcBef>
          <a:spcPct val="0"/>
        </a:spcBef>
        <a:spcAft>
          <a:spcPct val="0"/>
        </a:spcAft>
        <a:defRPr sz="4000" b="1">
          <a:solidFill>
            <a:schemeClr val="tx2"/>
          </a:solidFill>
          <a:effectLst>
            <a:outerShdw blurRad="38100" dist="38100" dir="2700000" algn="tl">
              <a:srgbClr val="000000"/>
            </a:outerShdw>
          </a:effectLst>
          <a:latin typeface="Arial Rounded MT Bold" pitchFamily="-68" charset="0"/>
        </a:defRPr>
      </a:lvl7pPr>
      <a:lvl8pPr marL="1371600" algn="ctr" rtl="0" fontAlgn="base">
        <a:spcBef>
          <a:spcPct val="0"/>
        </a:spcBef>
        <a:spcAft>
          <a:spcPct val="0"/>
        </a:spcAft>
        <a:defRPr sz="4000" b="1">
          <a:solidFill>
            <a:schemeClr val="tx2"/>
          </a:solidFill>
          <a:effectLst>
            <a:outerShdw blurRad="38100" dist="38100" dir="2700000" algn="tl">
              <a:srgbClr val="000000"/>
            </a:outerShdw>
          </a:effectLst>
          <a:latin typeface="Arial Rounded MT Bold" pitchFamily="-68" charset="0"/>
        </a:defRPr>
      </a:lvl8pPr>
      <a:lvl9pPr marL="1828800" algn="ctr" rtl="0" fontAlgn="base">
        <a:spcBef>
          <a:spcPct val="0"/>
        </a:spcBef>
        <a:spcAft>
          <a:spcPct val="0"/>
        </a:spcAft>
        <a:defRPr sz="4000" b="1">
          <a:solidFill>
            <a:schemeClr val="tx2"/>
          </a:solidFill>
          <a:effectLst>
            <a:outerShdw blurRad="38100" dist="38100" dir="2700000" algn="tl">
              <a:srgbClr val="000000"/>
            </a:outerShdw>
          </a:effectLst>
          <a:latin typeface="Arial Rounded MT Bold" pitchFamily="-68" charset="0"/>
        </a:defRPr>
      </a:lvl9pPr>
    </p:titleStyle>
    <p:bodyStyle>
      <a:lvl1pPr marL="342900" indent="-342900" algn="l" rtl="0" eaLnBrk="0" fontAlgn="base" hangingPunct="0">
        <a:spcBef>
          <a:spcPct val="20000"/>
        </a:spcBef>
        <a:spcAft>
          <a:spcPct val="0"/>
        </a:spcAft>
        <a:buClr>
          <a:schemeClr val="hlink"/>
        </a:buClr>
        <a:buSzPct val="70000"/>
        <a:buFont typeface="Wingdings" pitchFamily="-128" charset="2"/>
        <a:buChar char="n"/>
        <a:defRPr sz="3200">
          <a:solidFill>
            <a:schemeClr val="tx1"/>
          </a:solidFill>
          <a:effectLst>
            <a:outerShdw blurRad="38100" dist="38100" dir="2700000" algn="tl">
              <a:srgbClr val="000000"/>
            </a:outerShdw>
          </a:effectLst>
          <a:latin typeface="+mn-lt"/>
          <a:ea typeface="ＭＳ Ｐゴシック" pitchFamily="-128" charset="-128"/>
          <a:cs typeface="ＭＳ Ｐゴシック" pitchFamily="-128" charset="-128"/>
        </a:defRPr>
      </a:lvl1pPr>
      <a:lvl2pPr marL="742950" indent="-285750" algn="l" rtl="0" eaLnBrk="0" fontAlgn="base" hangingPunct="0">
        <a:spcBef>
          <a:spcPct val="20000"/>
        </a:spcBef>
        <a:spcAft>
          <a:spcPct val="0"/>
        </a:spcAft>
        <a:buClr>
          <a:schemeClr val="accent2"/>
        </a:buClr>
        <a:buSzPct val="70000"/>
        <a:buFont typeface="Wingdings" pitchFamily="-128" charset="2"/>
        <a:buChar char="n"/>
        <a:defRPr sz="2800">
          <a:solidFill>
            <a:schemeClr val="tx1"/>
          </a:solidFill>
          <a:effectLst>
            <a:outerShdw blurRad="38100" dist="38100" dir="2700000" algn="tl">
              <a:srgbClr val="000000"/>
            </a:outerShdw>
          </a:effectLst>
          <a:latin typeface="+mn-lt"/>
          <a:ea typeface="ＭＳ Ｐゴシック" pitchFamily="-68" charset="-128"/>
        </a:defRPr>
      </a:lvl2pPr>
      <a:lvl3pPr marL="1143000" indent="-228600" algn="l" rtl="0" eaLnBrk="0" fontAlgn="base" hangingPunct="0">
        <a:spcBef>
          <a:spcPct val="20000"/>
        </a:spcBef>
        <a:spcAft>
          <a:spcPct val="0"/>
        </a:spcAft>
        <a:buClr>
          <a:schemeClr val="tx2"/>
        </a:buClr>
        <a:buSzPct val="70000"/>
        <a:buFont typeface="Wingdings" pitchFamily="-128" charset="2"/>
        <a:buChar char="n"/>
        <a:defRPr sz="2400">
          <a:solidFill>
            <a:schemeClr val="tx1"/>
          </a:solidFill>
          <a:effectLst>
            <a:outerShdw blurRad="38100" dist="38100" dir="2700000" algn="tl">
              <a:srgbClr val="000000"/>
            </a:outerShdw>
          </a:effectLst>
          <a:latin typeface="+mn-lt"/>
          <a:ea typeface="ＭＳ Ｐゴシック" pitchFamily="-68" charset="-128"/>
        </a:defRPr>
      </a:lvl3pPr>
      <a:lvl4pPr marL="1600200" indent="-228600" algn="l" rtl="0" eaLnBrk="0" fontAlgn="base" hangingPunct="0">
        <a:spcBef>
          <a:spcPct val="20000"/>
        </a:spcBef>
        <a:spcAft>
          <a:spcPct val="0"/>
        </a:spcAft>
        <a:buClr>
          <a:schemeClr val="accent2"/>
        </a:buClr>
        <a:buSzPct val="70000"/>
        <a:buFont typeface="Wingdings" pitchFamily="-128" charset="2"/>
        <a:buChar char="n"/>
        <a:defRPr sz="2000">
          <a:solidFill>
            <a:schemeClr val="tx1"/>
          </a:solidFill>
          <a:effectLst>
            <a:outerShdw blurRad="38100" dist="38100" dir="2700000" algn="tl">
              <a:srgbClr val="000000"/>
            </a:outerShdw>
          </a:effectLst>
          <a:latin typeface="+mn-lt"/>
          <a:ea typeface="ＭＳ Ｐゴシック" pitchFamily="-68" charset="-128"/>
        </a:defRPr>
      </a:lvl4pPr>
      <a:lvl5pPr marL="2057400" indent="-228600" algn="l" rtl="0" eaLnBrk="0" fontAlgn="base" hangingPunct="0">
        <a:spcBef>
          <a:spcPct val="20000"/>
        </a:spcBef>
        <a:spcAft>
          <a:spcPct val="0"/>
        </a:spcAft>
        <a:buClr>
          <a:schemeClr val="hlink"/>
        </a:buClr>
        <a:buSzPct val="70000"/>
        <a:buFont typeface="Wingdings" pitchFamily="-128" charset="2"/>
        <a:buChar char="n"/>
        <a:defRPr sz="2000">
          <a:solidFill>
            <a:schemeClr val="tx1"/>
          </a:solidFill>
          <a:effectLst>
            <a:outerShdw blurRad="38100" dist="38100" dir="2700000" algn="tl">
              <a:srgbClr val="000000"/>
            </a:outerShdw>
          </a:effectLst>
          <a:latin typeface="+mn-lt"/>
          <a:ea typeface="ＭＳ Ｐゴシック" pitchFamily="-68" charset="-128"/>
        </a:defRPr>
      </a:lvl5pPr>
      <a:lvl6pPr marL="2514600" indent="-228600" algn="l" rtl="0" fontAlgn="base">
        <a:spcBef>
          <a:spcPct val="20000"/>
        </a:spcBef>
        <a:spcAft>
          <a:spcPct val="0"/>
        </a:spcAft>
        <a:buClr>
          <a:schemeClr val="hlink"/>
        </a:buClr>
        <a:buSzPct val="70000"/>
        <a:buFont typeface="Wingdings" pitchFamily="-68" charset="2"/>
        <a:buChar char="n"/>
        <a:defRPr sz="2000">
          <a:solidFill>
            <a:schemeClr val="tx1"/>
          </a:solidFill>
          <a:effectLst>
            <a:outerShdw blurRad="38100" dist="38100" dir="2700000" algn="tl">
              <a:srgbClr val="000000"/>
            </a:outerShdw>
          </a:effectLst>
          <a:latin typeface="+mn-lt"/>
          <a:ea typeface="ＭＳ Ｐゴシック" pitchFamily="-68" charset="-128"/>
        </a:defRPr>
      </a:lvl6pPr>
      <a:lvl7pPr marL="2971800" indent="-228600" algn="l" rtl="0" fontAlgn="base">
        <a:spcBef>
          <a:spcPct val="20000"/>
        </a:spcBef>
        <a:spcAft>
          <a:spcPct val="0"/>
        </a:spcAft>
        <a:buClr>
          <a:schemeClr val="hlink"/>
        </a:buClr>
        <a:buSzPct val="70000"/>
        <a:buFont typeface="Wingdings" pitchFamily="-68" charset="2"/>
        <a:buChar char="n"/>
        <a:defRPr sz="2000">
          <a:solidFill>
            <a:schemeClr val="tx1"/>
          </a:solidFill>
          <a:effectLst>
            <a:outerShdw blurRad="38100" dist="38100" dir="2700000" algn="tl">
              <a:srgbClr val="000000"/>
            </a:outerShdw>
          </a:effectLst>
          <a:latin typeface="+mn-lt"/>
          <a:ea typeface="ＭＳ Ｐゴシック" pitchFamily="-68" charset="-128"/>
        </a:defRPr>
      </a:lvl7pPr>
      <a:lvl8pPr marL="3429000" indent="-228600" algn="l" rtl="0" fontAlgn="base">
        <a:spcBef>
          <a:spcPct val="20000"/>
        </a:spcBef>
        <a:spcAft>
          <a:spcPct val="0"/>
        </a:spcAft>
        <a:buClr>
          <a:schemeClr val="hlink"/>
        </a:buClr>
        <a:buSzPct val="70000"/>
        <a:buFont typeface="Wingdings" pitchFamily="-68" charset="2"/>
        <a:buChar char="n"/>
        <a:defRPr sz="2000">
          <a:solidFill>
            <a:schemeClr val="tx1"/>
          </a:solidFill>
          <a:effectLst>
            <a:outerShdw blurRad="38100" dist="38100" dir="2700000" algn="tl">
              <a:srgbClr val="000000"/>
            </a:outerShdw>
          </a:effectLst>
          <a:latin typeface="+mn-lt"/>
          <a:ea typeface="ＭＳ Ｐゴシック" pitchFamily="-68" charset="-128"/>
        </a:defRPr>
      </a:lvl8pPr>
      <a:lvl9pPr marL="3886200" indent="-228600" algn="l" rtl="0" fontAlgn="base">
        <a:spcBef>
          <a:spcPct val="20000"/>
        </a:spcBef>
        <a:spcAft>
          <a:spcPct val="0"/>
        </a:spcAft>
        <a:buClr>
          <a:schemeClr val="hlink"/>
        </a:buClr>
        <a:buSzPct val="70000"/>
        <a:buFont typeface="Wingdings" pitchFamily="-68" charset="2"/>
        <a:buChar char="n"/>
        <a:defRPr sz="2000">
          <a:solidFill>
            <a:schemeClr val="tx1"/>
          </a:solidFill>
          <a:effectLst>
            <a:outerShdw blurRad="38100" dist="38100" dir="2700000" algn="tl">
              <a:srgbClr val="000000"/>
            </a:outerShdw>
          </a:effectLst>
          <a:latin typeface="+mn-lt"/>
          <a:ea typeface="ＭＳ Ｐゴシック" pitchFamily="-68"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3" Type="http://schemas.openxmlformats.org/officeDocument/2006/relationships/image" Target="../media/image1.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3" Type="http://schemas.openxmlformats.org/officeDocument/2006/relationships/image" Target="../media/image2.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4" Type="http://schemas.openxmlformats.org/officeDocument/2006/relationships/image" Target="../media/image2.jpeg"/><Relationship Id="rId1" Type="http://schemas.openxmlformats.org/officeDocument/2006/relationships/slideLayout" Target="../slideLayouts/slideLayout12.xml"/><Relationship Id="rId2" Type="http://schemas.openxmlformats.org/officeDocument/2006/relationships/notesSlide" Target="../notesSlides/notesSlide8.xml"/><Relationship Id="rId3" Type="http://schemas.openxmlformats.org/officeDocument/2006/relationships/image" Target="../media/image3.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3" Type="http://schemas.openxmlformats.org/officeDocument/2006/relationships/image" Target="../media/image4.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3" Type="http://schemas.openxmlformats.org/officeDocument/2006/relationships/image" Target="../media/image5.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3" Type="http://schemas.openxmlformats.org/officeDocument/2006/relationships/image" Target="../media/image6.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3" Type="http://schemas.openxmlformats.org/officeDocument/2006/relationships/image" Target="../media/image7.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3" Type="http://schemas.openxmlformats.org/officeDocument/2006/relationships/image" Target="../media/image8.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3" Type="http://schemas.openxmlformats.org/officeDocument/2006/relationships/image" Target="../media/image9.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3" Type="http://schemas.openxmlformats.org/officeDocument/2006/relationships/image" Target="../media/image10.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3" Type="http://schemas.openxmlformats.org/officeDocument/2006/relationships/image" Target="../media/image11.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3" Type="http://schemas.openxmlformats.org/officeDocument/2006/relationships/image" Target="../media/image12.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3" Type="http://schemas.openxmlformats.org/officeDocument/2006/relationships/image" Target="../media/image13.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3" Type="http://schemas.openxmlformats.org/officeDocument/2006/relationships/image" Target="../media/image14.jpe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3" Type="http://schemas.openxmlformats.org/officeDocument/2006/relationships/image" Target="../media/image15.jpe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3" Type="http://schemas.openxmlformats.org/officeDocument/2006/relationships/image" Target="../media/image16.jpe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3" Type="http://schemas.openxmlformats.org/officeDocument/2006/relationships/image" Target="../media/image17.jpe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3" Type="http://schemas.openxmlformats.org/officeDocument/2006/relationships/image" Target="../media/image18.jpe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5.xml"/><Relationship Id="rId3" Type="http://schemas.openxmlformats.org/officeDocument/2006/relationships/image" Target="../media/image19.jpe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6.xml"/><Relationship Id="rId3" Type="http://schemas.openxmlformats.org/officeDocument/2006/relationships/image" Target="../media/image20.jpe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9.xml"/><Relationship Id="rId3" Type="http://schemas.openxmlformats.org/officeDocument/2006/relationships/image" Target="../media/image21.pn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5.xml"/><Relationship Id="rId3" Type="http://schemas.openxmlformats.org/officeDocument/2006/relationships/image" Target="../media/image22.jpe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6.xml"/><Relationship Id="rId3" Type="http://schemas.openxmlformats.org/officeDocument/2006/relationships/image" Target="../media/image23.jpeg"/><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7.xml"/><Relationship Id="rId3" Type="http://schemas.openxmlformats.org/officeDocument/2006/relationships/image" Target="../media/image24.jpeg"/><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8.xml"/><Relationship Id="rId3" Type="http://schemas.openxmlformats.org/officeDocument/2006/relationships/image" Target="../media/image25.jpeg"/><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59.xml"/><Relationship Id="rId3" Type="http://schemas.openxmlformats.org/officeDocument/2006/relationships/image" Target="../media/image26.jpeg"/><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2.xml"/><Relationship Id="rId3" Type="http://schemas.openxmlformats.org/officeDocument/2006/relationships/image" Target="../media/image28.jpeg"/><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1.xml"/><Relationship Id="rId3" Type="http://schemas.openxmlformats.org/officeDocument/2006/relationships/image" Target="../media/image29.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52" name="Rectangle 4"/>
          <p:cNvSpPr>
            <a:spLocks noGrp="1" noChangeArrowheads="1"/>
          </p:cNvSpPr>
          <p:nvPr>
            <p:ph type="ctrTitle"/>
          </p:nvPr>
        </p:nvSpPr>
        <p:spPr/>
        <p:txBody>
          <a:bodyPr/>
          <a:lstStyle/>
          <a:p>
            <a:pPr eaLnBrk="1" hangingPunct="1">
              <a:defRPr/>
            </a:pPr>
            <a:r>
              <a:rPr lang="en-GB" sz="4800" dirty="0" smtClean="0">
                <a:ea typeface="+mj-ea"/>
                <a:cs typeface="+mj-cs"/>
              </a:rPr>
              <a:t>God’s providence of restoration</a:t>
            </a:r>
            <a:endParaRPr lang="en-GB" sz="4800" dirty="0">
              <a:ea typeface="+mj-ea"/>
              <a:cs typeface="+mj-cs"/>
            </a:endParaRPr>
          </a:p>
        </p:txBody>
      </p:sp>
      <p:sp>
        <p:nvSpPr>
          <p:cNvPr id="2053" name="Rectangle 5"/>
          <p:cNvSpPr>
            <a:spLocks noGrp="1" noChangeArrowheads="1"/>
          </p:cNvSpPr>
          <p:nvPr>
            <p:ph type="subTitle" idx="1"/>
          </p:nvPr>
        </p:nvSpPr>
        <p:spPr/>
        <p:txBody>
          <a:bodyPr/>
          <a:lstStyle/>
          <a:p>
            <a:pPr eaLnBrk="1" hangingPunct="1">
              <a:defRPr/>
            </a:pPr>
            <a:r>
              <a:rPr lang="en-US">
                <a:latin typeface="Arial Rounded MT Bold" pitchFamily="-68" charset="0"/>
                <a:ea typeface="+mn-ea"/>
                <a:cs typeface="+mn-cs"/>
              </a:rPr>
              <a:t>Abraham’s family</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77506" name="Freeform 2"/>
          <p:cNvSpPr>
            <a:spLocks/>
          </p:cNvSpPr>
          <p:nvPr/>
        </p:nvSpPr>
        <p:spPr bwMode="auto">
          <a:xfrm flipH="1">
            <a:off x="3222625" y="3298825"/>
            <a:ext cx="1965325" cy="1528763"/>
          </a:xfrm>
          <a:custGeom>
            <a:avLst/>
            <a:gdLst>
              <a:gd name="T0" fmla="*/ 0 w 2495"/>
              <a:gd name="T1" fmla="*/ 1190 h 1190"/>
              <a:gd name="T2" fmla="*/ 2495 w 2495"/>
              <a:gd name="T3" fmla="*/ 1190 h 1190"/>
              <a:gd name="T4" fmla="*/ 2495 w 2495"/>
              <a:gd name="T5" fmla="*/ 0 h 1190"/>
              <a:gd name="T6" fmla="*/ 0 60000 65536"/>
              <a:gd name="T7" fmla="*/ 0 60000 65536"/>
              <a:gd name="T8" fmla="*/ 0 60000 65536"/>
              <a:gd name="T9" fmla="*/ 0 w 2495"/>
              <a:gd name="T10" fmla="*/ 0 h 1190"/>
              <a:gd name="T11" fmla="*/ 2495 w 2495"/>
              <a:gd name="T12" fmla="*/ 1190 h 1190"/>
            </a:gdLst>
            <a:ahLst/>
            <a:cxnLst>
              <a:cxn ang="T6">
                <a:pos x="T0" y="T1"/>
              </a:cxn>
              <a:cxn ang="T7">
                <a:pos x="T2" y="T3"/>
              </a:cxn>
              <a:cxn ang="T8">
                <a:pos x="T4" y="T5"/>
              </a:cxn>
            </a:cxnLst>
            <a:rect l="T9" t="T10" r="T11" b="T12"/>
            <a:pathLst>
              <a:path w="2495" h="1190">
                <a:moveTo>
                  <a:pt x="0" y="1190"/>
                </a:moveTo>
                <a:lnTo>
                  <a:pt x="2495" y="1190"/>
                </a:lnTo>
                <a:lnTo>
                  <a:pt x="2495" y="0"/>
                </a:lnTo>
              </a:path>
            </a:pathLst>
          </a:custGeom>
          <a:noFill/>
          <a:ln w="88900">
            <a:solidFill>
              <a:schemeClr val="tx1"/>
            </a:solidFill>
            <a:round/>
            <a:headEnd/>
            <a:tailEnd/>
          </a:ln>
        </p:spPr>
        <p:txBody>
          <a:bodyPr>
            <a:prstTxWarp prst="textNoShape">
              <a:avLst/>
            </a:prstTxWarp>
          </a:bodyPr>
          <a:lstStyle/>
          <a:p>
            <a:endParaRPr lang="en-US"/>
          </a:p>
        </p:txBody>
      </p:sp>
      <p:sp>
        <p:nvSpPr>
          <p:cNvPr id="277507" name="Line 3"/>
          <p:cNvSpPr>
            <a:spLocks noChangeShapeType="1"/>
          </p:cNvSpPr>
          <p:nvPr/>
        </p:nvSpPr>
        <p:spPr bwMode="auto">
          <a:xfrm>
            <a:off x="5187950" y="4800600"/>
            <a:ext cx="1979613" cy="1081088"/>
          </a:xfrm>
          <a:prstGeom prst="line">
            <a:avLst/>
          </a:prstGeom>
          <a:noFill/>
          <a:ln w="88900">
            <a:solidFill>
              <a:schemeClr val="tx1"/>
            </a:solidFill>
            <a:round/>
            <a:headEnd/>
            <a:tailEnd/>
          </a:ln>
        </p:spPr>
        <p:txBody>
          <a:bodyPr>
            <a:prstTxWarp prst="textNoShape">
              <a:avLst/>
            </a:prstTxWarp>
          </a:bodyPr>
          <a:lstStyle/>
          <a:p>
            <a:endParaRPr lang="en-US"/>
          </a:p>
        </p:txBody>
      </p:sp>
      <p:sp>
        <p:nvSpPr>
          <p:cNvPr id="277508" name="Line 4"/>
          <p:cNvSpPr>
            <a:spLocks noChangeShapeType="1"/>
          </p:cNvSpPr>
          <p:nvPr/>
        </p:nvSpPr>
        <p:spPr bwMode="auto">
          <a:xfrm flipH="1">
            <a:off x="3208338" y="4791075"/>
            <a:ext cx="1979612" cy="1090613"/>
          </a:xfrm>
          <a:prstGeom prst="line">
            <a:avLst/>
          </a:prstGeom>
          <a:noFill/>
          <a:ln w="88900">
            <a:solidFill>
              <a:schemeClr val="tx1"/>
            </a:solidFill>
            <a:round/>
            <a:headEnd/>
            <a:tailEnd/>
          </a:ln>
        </p:spPr>
        <p:txBody>
          <a:bodyPr>
            <a:prstTxWarp prst="textNoShape">
              <a:avLst/>
            </a:prstTxWarp>
          </a:bodyPr>
          <a:lstStyle/>
          <a:p>
            <a:endParaRPr lang="en-US"/>
          </a:p>
        </p:txBody>
      </p:sp>
      <p:sp>
        <p:nvSpPr>
          <p:cNvPr id="277509" name="Rectangle 5"/>
          <p:cNvSpPr>
            <a:spLocks noChangeArrowheads="1"/>
          </p:cNvSpPr>
          <p:nvPr/>
        </p:nvSpPr>
        <p:spPr bwMode="auto">
          <a:xfrm>
            <a:off x="0" y="76200"/>
            <a:ext cx="9144000" cy="1012825"/>
          </a:xfrm>
          <a:prstGeom prst="rect">
            <a:avLst/>
          </a:prstGeom>
          <a:noFill/>
          <a:ln w="9525">
            <a:noFill/>
            <a:miter lim="800000"/>
            <a:headEnd/>
            <a:tailEnd/>
          </a:ln>
          <a:effectLst/>
        </p:spPr>
        <p:txBody>
          <a:bodyPr anchor="ctr" anchorCtr="1">
            <a:prstTxWarp prst="textNoShape">
              <a:avLst/>
            </a:prstTxWarp>
          </a:bodyPr>
          <a:lstStyle/>
          <a:p>
            <a:pPr algn="ctr">
              <a:defRPr/>
            </a:pPr>
            <a:r>
              <a:rPr lang="en-US" altLang="zh-CN" sz="4400" b="1" i="0" dirty="0">
                <a:effectLst>
                  <a:outerShdw blurRad="38100" dist="38100" dir="2700000" algn="tl">
                    <a:srgbClr val="000000"/>
                  </a:outerShdw>
                </a:effectLst>
                <a:latin typeface="Arial Rounded MT Bold" pitchFamily="-68" charset="0"/>
                <a:ea typeface="宋体" pitchFamily="-68" charset="-122"/>
                <a:cs typeface="宋体" pitchFamily="-68" charset="-122"/>
              </a:rPr>
              <a:t>Abraham’s</a:t>
            </a:r>
            <a:r>
              <a:rPr lang="en-US" altLang="zh-CN" sz="4400" b="1" i="0" dirty="0" smtClean="0">
                <a:effectLst>
                  <a:outerShdw blurRad="38100" dist="38100" dir="2700000" algn="tl">
                    <a:srgbClr val="000000"/>
                  </a:outerShdw>
                </a:effectLst>
                <a:latin typeface="Arial Rounded MT Bold" pitchFamily="-68" charset="0"/>
                <a:ea typeface="宋体" pitchFamily="-68" charset="-122"/>
                <a:cs typeface="宋体" pitchFamily="-68" charset="-122"/>
              </a:rPr>
              <a:t> family</a:t>
            </a:r>
            <a:endParaRPr lang="sk-SK" sz="4800" b="1" i="0" dirty="0">
              <a:effectLst>
                <a:outerShdw blurRad="38100" dist="38100" dir="2700000" algn="tl">
                  <a:srgbClr val="000000"/>
                </a:outerShdw>
              </a:effectLst>
              <a:latin typeface="Arial Rounded MT Bold" pitchFamily="-68" charset="0"/>
              <a:ea typeface="宋体" pitchFamily="-68" charset="-122"/>
              <a:cs typeface="宋体" pitchFamily="-68" charset="-122"/>
            </a:endParaRPr>
          </a:p>
        </p:txBody>
      </p:sp>
      <p:grpSp>
        <p:nvGrpSpPr>
          <p:cNvPr id="2" name="Group 6"/>
          <p:cNvGrpSpPr>
            <a:grpSpLocks/>
          </p:cNvGrpSpPr>
          <p:nvPr/>
        </p:nvGrpSpPr>
        <p:grpSpPr bwMode="auto">
          <a:xfrm>
            <a:off x="2347913" y="5076825"/>
            <a:ext cx="1720850" cy="1511300"/>
            <a:chOff x="1204" y="2705"/>
            <a:chExt cx="1084" cy="952"/>
          </a:xfrm>
        </p:grpSpPr>
        <p:sp>
          <p:nvSpPr>
            <p:cNvPr id="277511" name="Oval 7"/>
            <p:cNvSpPr>
              <a:spLocks noChangeAspect="1" noChangeArrowheads="1"/>
            </p:cNvSpPr>
            <p:nvPr/>
          </p:nvSpPr>
          <p:spPr bwMode="auto">
            <a:xfrm>
              <a:off x="1270" y="2705"/>
              <a:ext cx="952" cy="952"/>
            </a:xfrm>
            <a:prstGeom prst="ellipse">
              <a:avLst/>
            </a:prstGeom>
            <a:gradFill rotWithShape="1">
              <a:gsLst>
                <a:gs pos="0">
                  <a:srgbClr val="B1A1FF"/>
                </a:gs>
                <a:gs pos="100000">
                  <a:srgbClr val="8238FE"/>
                </a:gs>
              </a:gsLst>
              <a:path path="shape">
                <a:fillToRect l="50000" t="50000" r="50000" b="50000"/>
              </a:path>
            </a:gradFill>
            <a:ln w="9525">
              <a:noFill/>
              <a:round/>
              <a:headEnd/>
              <a:tailEnd/>
            </a:ln>
            <a:effectLst/>
          </p:spPr>
          <p:txBody>
            <a:bodyPr lIns="0" rIns="0" anchor="ctr">
              <a:prstTxWarp prst="textNoShape">
                <a:avLst/>
              </a:prstTxWarp>
            </a:bodyPr>
            <a:lstStyle/>
            <a:p>
              <a:pPr algn="ctr">
                <a:defRPr/>
              </a:pPr>
              <a:endParaRPr lang="en-US" sz="2400" b="1" i="0">
                <a:effectLst>
                  <a:outerShdw blurRad="38100" dist="38100" dir="2700000" algn="tl">
                    <a:srgbClr val="000000"/>
                  </a:outerShdw>
                </a:effectLst>
                <a:latin typeface="Franklin Gothic Medium" pitchFamily="-68" charset="0"/>
              </a:endParaRPr>
            </a:p>
          </p:txBody>
        </p:sp>
        <p:sp>
          <p:nvSpPr>
            <p:cNvPr id="277512" name="Text Box 8"/>
            <p:cNvSpPr txBox="1">
              <a:spLocks noChangeAspect="1" noChangeArrowheads="1"/>
            </p:cNvSpPr>
            <p:nvPr/>
          </p:nvSpPr>
          <p:spPr bwMode="auto">
            <a:xfrm>
              <a:off x="1204" y="3017"/>
              <a:ext cx="1084" cy="327"/>
            </a:xfrm>
            <a:prstGeom prst="rect">
              <a:avLst/>
            </a:prstGeom>
            <a:noFill/>
            <a:ln w="9525">
              <a:noFill/>
              <a:miter lim="800000"/>
              <a:headEnd/>
              <a:tailEnd/>
            </a:ln>
            <a:effectLst/>
          </p:spPr>
          <p:txBody>
            <a:bodyPr lIns="36000" tIns="46800" rIns="36000">
              <a:prstTxWarp prst="textNoShape">
                <a:avLst/>
              </a:prstTxWarp>
              <a:spAutoFit/>
            </a:bodyPr>
            <a:lstStyle/>
            <a:p>
              <a:pPr algn="ctr">
                <a:defRPr/>
              </a:pPr>
              <a:r>
                <a:rPr lang="en-US" sz="2800" b="1" i="0">
                  <a:effectLst>
                    <a:outerShdw blurRad="38100" dist="38100" dir="2700000" algn="tl">
                      <a:srgbClr val="000000"/>
                    </a:outerShdw>
                  </a:effectLst>
                  <a:latin typeface="Franklin Gothic Medium" pitchFamily="-68" charset="0"/>
                </a:rPr>
                <a:t>Ishmael</a:t>
              </a:r>
            </a:p>
          </p:txBody>
        </p:sp>
      </p:grpSp>
      <p:grpSp>
        <p:nvGrpSpPr>
          <p:cNvPr id="3" name="Group 9"/>
          <p:cNvGrpSpPr>
            <a:grpSpLocks/>
          </p:cNvGrpSpPr>
          <p:nvPr/>
        </p:nvGrpSpPr>
        <p:grpSpPr bwMode="auto">
          <a:xfrm>
            <a:off x="6307138" y="5076825"/>
            <a:ext cx="1720850" cy="1511300"/>
            <a:chOff x="3472" y="2705"/>
            <a:chExt cx="1084" cy="952"/>
          </a:xfrm>
        </p:grpSpPr>
        <p:sp>
          <p:nvSpPr>
            <p:cNvPr id="277514" name="Oval 10"/>
            <p:cNvSpPr>
              <a:spLocks noChangeAspect="1" noChangeArrowheads="1"/>
            </p:cNvSpPr>
            <p:nvPr/>
          </p:nvSpPr>
          <p:spPr bwMode="auto">
            <a:xfrm>
              <a:off x="3538" y="2705"/>
              <a:ext cx="952" cy="952"/>
            </a:xfrm>
            <a:prstGeom prst="ellipse">
              <a:avLst/>
            </a:prstGeom>
            <a:gradFill rotWithShape="1">
              <a:gsLst>
                <a:gs pos="0">
                  <a:srgbClr val="5AA0FF"/>
                </a:gs>
                <a:gs pos="100000">
                  <a:srgbClr val="005AD7"/>
                </a:gs>
              </a:gsLst>
              <a:path path="shape">
                <a:fillToRect l="50000" t="50000" r="50000" b="50000"/>
              </a:path>
            </a:gradFill>
            <a:ln w="9525">
              <a:noFill/>
              <a:round/>
              <a:headEnd/>
              <a:tailEnd/>
            </a:ln>
            <a:effectLst/>
          </p:spPr>
          <p:txBody>
            <a:bodyPr lIns="0" rIns="0" anchor="ctr">
              <a:prstTxWarp prst="textNoShape">
                <a:avLst/>
              </a:prstTxWarp>
            </a:bodyPr>
            <a:lstStyle/>
            <a:p>
              <a:pPr algn="ctr">
                <a:defRPr/>
              </a:pPr>
              <a:endParaRPr lang="en-US" sz="2400" b="1" i="0">
                <a:effectLst>
                  <a:outerShdw blurRad="38100" dist="38100" dir="2700000" algn="tl">
                    <a:srgbClr val="000000"/>
                  </a:outerShdw>
                </a:effectLst>
                <a:latin typeface="Franklin Gothic Medium" pitchFamily="-68" charset="0"/>
              </a:endParaRPr>
            </a:p>
          </p:txBody>
        </p:sp>
        <p:sp>
          <p:nvSpPr>
            <p:cNvPr id="277515" name="Text Box 11"/>
            <p:cNvSpPr txBox="1">
              <a:spLocks noChangeAspect="1" noChangeArrowheads="1"/>
            </p:cNvSpPr>
            <p:nvPr/>
          </p:nvSpPr>
          <p:spPr bwMode="auto">
            <a:xfrm>
              <a:off x="3472" y="3017"/>
              <a:ext cx="1084" cy="327"/>
            </a:xfrm>
            <a:prstGeom prst="rect">
              <a:avLst/>
            </a:prstGeom>
            <a:noFill/>
            <a:ln w="9525">
              <a:noFill/>
              <a:miter lim="800000"/>
              <a:headEnd/>
              <a:tailEnd/>
            </a:ln>
            <a:effectLst/>
          </p:spPr>
          <p:txBody>
            <a:bodyPr lIns="36000" tIns="46800" rIns="36000">
              <a:prstTxWarp prst="textNoShape">
                <a:avLst/>
              </a:prstTxWarp>
              <a:spAutoFit/>
            </a:bodyPr>
            <a:lstStyle/>
            <a:p>
              <a:pPr algn="ctr">
                <a:defRPr/>
              </a:pPr>
              <a:r>
                <a:rPr lang="en-US" sz="2800" b="1" i="0">
                  <a:effectLst>
                    <a:outerShdw blurRad="38100" dist="38100" dir="2700000" algn="tl">
                      <a:srgbClr val="000000"/>
                    </a:outerShdw>
                  </a:effectLst>
                  <a:latin typeface="Franklin Gothic Medium" pitchFamily="-68" charset="0"/>
                </a:rPr>
                <a:t>Isaac</a:t>
              </a:r>
            </a:p>
          </p:txBody>
        </p:sp>
      </p:grpSp>
      <p:grpSp>
        <p:nvGrpSpPr>
          <p:cNvPr id="4" name="Group 12"/>
          <p:cNvGrpSpPr>
            <a:grpSpLocks/>
          </p:cNvGrpSpPr>
          <p:nvPr/>
        </p:nvGrpSpPr>
        <p:grpSpPr bwMode="auto">
          <a:xfrm>
            <a:off x="4327525" y="3995738"/>
            <a:ext cx="1720850" cy="1511300"/>
            <a:chOff x="2726" y="2517"/>
            <a:chExt cx="1084" cy="952"/>
          </a:xfrm>
        </p:grpSpPr>
        <p:sp>
          <p:nvSpPr>
            <p:cNvPr id="277517" name="Oval 13"/>
            <p:cNvSpPr>
              <a:spLocks noChangeAspect="1" noChangeArrowheads="1"/>
            </p:cNvSpPr>
            <p:nvPr/>
          </p:nvSpPr>
          <p:spPr bwMode="auto">
            <a:xfrm>
              <a:off x="2792" y="2517"/>
              <a:ext cx="952" cy="952"/>
            </a:xfrm>
            <a:prstGeom prst="ellipse">
              <a:avLst/>
            </a:prstGeom>
            <a:gradFill rotWithShape="1">
              <a:gsLst>
                <a:gs pos="0">
                  <a:srgbClr val="5AA0FF"/>
                </a:gs>
                <a:gs pos="100000">
                  <a:srgbClr val="005AD7"/>
                </a:gs>
              </a:gsLst>
              <a:path path="shape">
                <a:fillToRect l="50000" t="50000" r="50000" b="50000"/>
              </a:path>
            </a:gradFill>
            <a:ln w="9525">
              <a:noFill/>
              <a:round/>
              <a:headEnd/>
              <a:tailEnd/>
            </a:ln>
            <a:effectLst/>
          </p:spPr>
          <p:txBody>
            <a:bodyPr lIns="0" rIns="0" anchor="ctr">
              <a:prstTxWarp prst="textNoShape">
                <a:avLst/>
              </a:prstTxWarp>
            </a:bodyPr>
            <a:lstStyle/>
            <a:p>
              <a:pPr algn="ctr">
                <a:defRPr/>
              </a:pPr>
              <a:endParaRPr lang="en-US" sz="2400" b="1" i="0">
                <a:effectLst>
                  <a:outerShdw blurRad="38100" dist="38100" dir="2700000" algn="tl">
                    <a:srgbClr val="000000"/>
                  </a:outerShdw>
                </a:effectLst>
                <a:latin typeface="Franklin Gothic Medium" pitchFamily="-68" charset="0"/>
              </a:endParaRPr>
            </a:p>
          </p:txBody>
        </p:sp>
        <p:sp>
          <p:nvSpPr>
            <p:cNvPr id="277518" name="Text Box 14"/>
            <p:cNvSpPr txBox="1">
              <a:spLocks noChangeAspect="1" noChangeArrowheads="1"/>
            </p:cNvSpPr>
            <p:nvPr/>
          </p:nvSpPr>
          <p:spPr bwMode="auto">
            <a:xfrm>
              <a:off x="2726" y="2844"/>
              <a:ext cx="1084" cy="298"/>
            </a:xfrm>
            <a:prstGeom prst="rect">
              <a:avLst/>
            </a:prstGeom>
            <a:noFill/>
            <a:ln w="9525">
              <a:noFill/>
              <a:miter lim="800000"/>
              <a:headEnd/>
              <a:tailEnd/>
            </a:ln>
            <a:effectLst/>
          </p:spPr>
          <p:txBody>
            <a:bodyPr lIns="36000" tIns="46800" rIns="36000">
              <a:prstTxWarp prst="textNoShape">
                <a:avLst/>
              </a:prstTxWarp>
              <a:spAutoFit/>
            </a:bodyPr>
            <a:lstStyle/>
            <a:p>
              <a:pPr algn="ctr">
                <a:defRPr/>
              </a:pPr>
              <a:r>
                <a:rPr lang="en-US" sz="2500" b="1" i="0">
                  <a:effectLst>
                    <a:outerShdw blurRad="38100" dist="38100" dir="2700000" algn="tl">
                      <a:srgbClr val="000000"/>
                    </a:outerShdw>
                  </a:effectLst>
                  <a:latin typeface="Franklin Gothic Medium" pitchFamily="-68" charset="0"/>
                </a:rPr>
                <a:t>Abraham</a:t>
              </a:r>
            </a:p>
          </p:txBody>
        </p:sp>
      </p:grpSp>
      <p:sp>
        <p:nvSpPr>
          <p:cNvPr id="277519" name="Text Box 15"/>
          <p:cNvSpPr txBox="1">
            <a:spLocks noChangeArrowheads="1"/>
          </p:cNvSpPr>
          <p:nvPr/>
        </p:nvSpPr>
        <p:spPr bwMode="auto">
          <a:xfrm>
            <a:off x="-152400" y="3924300"/>
            <a:ext cx="3092450" cy="875111"/>
          </a:xfrm>
          <a:prstGeom prst="rect">
            <a:avLst/>
          </a:prstGeom>
          <a:noFill/>
          <a:ln w="9525">
            <a:noFill/>
            <a:miter lim="800000"/>
            <a:headEnd/>
            <a:tailEnd/>
          </a:ln>
        </p:spPr>
        <p:txBody>
          <a:bodyPr>
            <a:prstTxWarp prst="textNoShape">
              <a:avLst/>
            </a:prstTxWarp>
            <a:spAutoFit/>
          </a:bodyPr>
          <a:lstStyle/>
          <a:p>
            <a:pPr algn="r">
              <a:lnSpc>
                <a:spcPct val="90000"/>
              </a:lnSpc>
            </a:pPr>
            <a:r>
              <a:rPr lang="en-US" altLang="zh-CN" sz="2800" i="0" dirty="0">
                <a:latin typeface="Arial"/>
                <a:ea typeface="宋体" pitchFamily="-128" charset="-122"/>
                <a:cs typeface="Arial"/>
              </a:rPr>
              <a:t>400 years</a:t>
            </a:r>
          </a:p>
          <a:p>
            <a:pPr algn="r">
              <a:lnSpc>
                <a:spcPct val="90000"/>
              </a:lnSpc>
            </a:pPr>
            <a:r>
              <a:rPr lang="en-US" altLang="zh-CN" sz="2800" i="0" dirty="0">
                <a:latin typeface="Arial"/>
                <a:ea typeface="宋体" pitchFamily="-128" charset="-122"/>
                <a:cs typeface="Arial"/>
              </a:rPr>
              <a:t>10 generations</a:t>
            </a:r>
            <a:endParaRPr lang="en-US" sz="2800" i="0" dirty="0">
              <a:latin typeface="Arial"/>
              <a:ea typeface="宋体" pitchFamily="-128" charset="-122"/>
              <a:cs typeface="Arial"/>
            </a:endParaRPr>
          </a:p>
        </p:txBody>
      </p:sp>
      <p:sp>
        <p:nvSpPr>
          <p:cNvPr id="22538" name="Line 16"/>
          <p:cNvSpPr>
            <a:spLocks noChangeShapeType="1"/>
          </p:cNvSpPr>
          <p:nvPr/>
        </p:nvSpPr>
        <p:spPr bwMode="auto">
          <a:xfrm>
            <a:off x="5165725" y="1893888"/>
            <a:ext cx="1979613" cy="1081087"/>
          </a:xfrm>
          <a:prstGeom prst="line">
            <a:avLst/>
          </a:prstGeom>
          <a:noFill/>
          <a:ln w="88900">
            <a:solidFill>
              <a:schemeClr val="tx1"/>
            </a:solidFill>
            <a:round/>
            <a:headEnd/>
            <a:tailEnd/>
          </a:ln>
        </p:spPr>
        <p:txBody>
          <a:bodyPr>
            <a:prstTxWarp prst="textNoShape">
              <a:avLst/>
            </a:prstTxWarp>
          </a:bodyPr>
          <a:lstStyle/>
          <a:p>
            <a:endParaRPr lang="en-US"/>
          </a:p>
        </p:txBody>
      </p:sp>
      <p:sp>
        <p:nvSpPr>
          <p:cNvPr id="22539" name="Line 17"/>
          <p:cNvSpPr>
            <a:spLocks noChangeShapeType="1"/>
          </p:cNvSpPr>
          <p:nvPr/>
        </p:nvSpPr>
        <p:spPr bwMode="auto">
          <a:xfrm flipH="1">
            <a:off x="3208338" y="1884363"/>
            <a:ext cx="1979612" cy="1090612"/>
          </a:xfrm>
          <a:prstGeom prst="line">
            <a:avLst/>
          </a:prstGeom>
          <a:noFill/>
          <a:ln w="88900">
            <a:solidFill>
              <a:schemeClr val="tx1"/>
            </a:solidFill>
            <a:round/>
            <a:headEnd/>
            <a:tailEnd/>
          </a:ln>
        </p:spPr>
        <p:txBody>
          <a:bodyPr>
            <a:prstTxWarp prst="textNoShape">
              <a:avLst/>
            </a:prstTxWarp>
          </a:bodyPr>
          <a:lstStyle/>
          <a:p>
            <a:endParaRPr lang="en-US"/>
          </a:p>
        </p:txBody>
      </p:sp>
      <p:grpSp>
        <p:nvGrpSpPr>
          <p:cNvPr id="22540" name="Group 18"/>
          <p:cNvGrpSpPr>
            <a:grpSpLocks/>
          </p:cNvGrpSpPr>
          <p:nvPr/>
        </p:nvGrpSpPr>
        <p:grpSpPr bwMode="auto">
          <a:xfrm>
            <a:off x="2347913" y="2170113"/>
            <a:ext cx="1720850" cy="1511300"/>
            <a:chOff x="1204" y="2705"/>
            <a:chExt cx="1084" cy="952"/>
          </a:xfrm>
        </p:grpSpPr>
        <p:sp>
          <p:nvSpPr>
            <p:cNvPr id="277523" name="Oval 19"/>
            <p:cNvSpPr>
              <a:spLocks noChangeAspect="1" noChangeArrowheads="1"/>
            </p:cNvSpPr>
            <p:nvPr/>
          </p:nvSpPr>
          <p:spPr bwMode="auto">
            <a:xfrm>
              <a:off x="1270" y="2705"/>
              <a:ext cx="952" cy="952"/>
            </a:xfrm>
            <a:prstGeom prst="ellipse">
              <a:avLst/>
            </a:prstGeom>
            <a:gradFill rotWithShape="1">
              <a:gsLst>
                <a:gs pos="0">
                  <a:srgbClr val="B1A1FF"/>
                </a:gs>
                <a:gs pos="100000">
                  <a:srgbClr val="8238FE"/>
                </a:gs>
              </a:gsLst>
              <a:path path="shape">
                <a:fillToRect l="50000" t="50000" r="50000" b="50000"/>
              </a:path>
            </a:gradFill>
            <a:ln w="9525">
              <a:noFill/>
              <a:round/>
              <a:headEnd/>
              <a:tailEnd/>
            </a:ln>
            <a:effectLst/>
          </p:spPr>
          <p:txBody>
            <a:bodyPr lIns="0" rIns="0" anchor="ctr">
              <a:prstTxWarp prst="textNoShape">
                <a:avLst/>
              </a:prstTxWarp>
            </a:bodyPr>
            <a:lstStyle/>
            <a:p>
              <a:pPr algn="ctr">
                <a:defRPr/>
              </a:pPr>
              <a:endParaRPr lang="en-US" sz="2400" b="1" i="0">
                <a:effectLst>
                  <a:outerShdw blurRad="38100" dist="38100" dir="2700000" algn="tl">
                    <a:srgbClr val="000000"/>
                  </a:outerShdw>
                </a:effectLst>
                <a:latin typeface="Franklin Gothic Medium" pitchFamily="-68" charset="0"/>
              </a:endParaRPr>
            </a:p>
          </p:txBody>
        </p:sp>
        <p:sp>
          <p:nvSpPr>
            <p:cNvPr id="277524" name="Text Box 20"/>
            <p:cNvSpPr txBox="1">
              <a:spLocks noChangeAspect="1" noChangeArrowheads="1"/>
            </p:cNvSpPr>
            <p:nvPr/>
          </p:nvSpPr>
          <p:spPr bwMode="auto">
            <a:xfrm>
              <a:off x="1204" y="3017"/>
              <a:ext cx="1084" cy="327"/>
            </a:xfrm>
            <a:prstGeom prst="rect">
              <a:avLst/>
            </a:prstGeom>
            <a:noFill/>
            <a:ln w="9525">
              <a:noFill/>
              <a:miter lim="800000"/>
              <a:headEnd/>
              <a:tailEnd/>
            </a:ln>
            <a:effectLst/>
          </p:spPr>
          <p:txBody>
            <a:bodyPr lIns="36000" tIns="46800" rIns="36000">
              <a:prstTxWarp prst="textNoShape">
                <a:avLst/>
              </a:prstTxWarp>
              <a:spAutoFit/>
            </a:bodyPr>
            <a:lstStyle/>
            <a:p>
              <a:pPr algn="ctr">
                <a:defRPr/>
              </a:pPr>
              <a:r>
                <a:rPr lang="en-US" sz="2800" b="1" i="0">
                  <a:effectLst>
                    <a:outerShdw blurRad="38100" dist="38100" dir="2700000" algn="tl">
                      <a:srgbClr val="000000"/>
                    </a:outerShdw>
                  </a:effectLst>
                  <a:latin typeface="Franklin Gothic Medium" pitchFamily="-68" charset="0"/>
                </a:rPr>
                <a:t>Shem</a:t>
              </a:r>
            </a:p>
          </p:txBody>
        </p:sp>
      </p:grpSp>
      <p:grpSp>
        <p:nvGrpSpPr>
          <p:cNvPr id="22541" name="Group 21"/>
          <p:cNvGrpSpPr>
            <a:grpSpLocks/>
          </p:cNvGrpSpPr>
          <p:nvPr/>
        </p:nvGrpSpPr>
        <p:grpSpPr bwMode="auto">
          <a:xfrm>
            <a:off x="6307138" y="2170113"/>
            <a:ext cx="1720850" cy="1511300"/>
            <a:chOff x="3472" y="2705"/>
            <a:chExt cx="1084" cy="952"/>
          </a:xfrm>
        </p:grpSpPr>
        <p:sp>
          <p:nvSpPr>
            <p:cNvPr id="277526" name="Oval 22"/>
            <p:cNvSpPr>
              <a:spLocks noChangeAspect="1" noChangeArrowheads="1"/>
            </p:cNvSpPr>
            <p:nvPr/>
          </p:nvSpPr>
          <p:spPr bwMode="auto">
            <a:xfrm>
              <a:off x="3538" y="2705"/>
              <a:ext cx="952" cy="952"/>
            </a:xfrm>
            <a:prstGeom prst="ellipse">
              <a:avLst/>
            </a:prstGeom>
            <a:gradFill rotWithShape="1">
              <a:gsLst>
                <a:gs pos="0">
                  <a:srgbClr val="5AA0FF"/>
                </a:gs>
                <a:gs pos="100000">
                  <a:srgbClr val="005AD7"/>
                </a:gs>
              </a:gsLst>
              <a:path path="shape">
                <a:fillToRect l="50000" t="50000" r="50000" b="50000"/>
              </a:path>
            </a:gradFill>
            <a:ln w="9525">
              <a:noFill/>
              <a:round/>
              <a:headEnd/>
              <a:tailEnd/>
            </a:ln>
            <a:effectLst/>
          </p:spPr>
          <p:txBody>
            <a:bodyPr lIns="0" rIns="0" anchor="ctr">
              <a:prstTxWarp prst="textNoShape">
                <a:avLst/>
              </a:prstTxWarp>
            </a:bodyPr>
            <a:lstStyle/>
            <a:p>
              <a:pPr algn="ctr">
                <a:defRPr/>
              </a:pPr>
              <a:endParaRPr lang="en-US" sz="2400" b="1" i="0">
                <a:effectLst>
                  <a:outerShdw blurRad="38100" dist="38100" dir="2700000" algn="tl">
                    <a:srgbClr val="000000"/>
                  </a:outerShdw>
                </a:effectLst>
                <a:latin typeface="Franklin Gothic Medium" pitchFamily="-68" charset="0"/>
              </a:endParaRPr>
            </a:p>
          </p:txBody>
        </p:sp>
        <p:sp>
          <p:nvSpPr>
            <p:cNvPr id="277527" name="Text Box 23"/>
            <p:cNvSpPr txBox="1">
              <a:spLocks noChangeAspect="1" noChangeArrowheads="1"/>
            </p:cNvSpPr>
            <p:nvPr/>
          </p:nvSpPr>
          <p:spPr bwMode="auto">
            <a:xfrm>
              <a:off x="3472" y="3017"/>
              <a:ext cx="1084" cy="327"/>
            </a:xfrm>
            <a:prstGeom prst="rect">
              <a:avLst/>
            </a:prstGeom>
            <a:noFill/>
            <a:ln w="9525">
              <a:noFill/>
              <a:miter lim="800000"/>
              <a:headEnd/>
              <a:tailEnd/>
            </a:ln>
            <a:effectLst/>
          </p:spPr>
          <p:txBody>
            <a:bodyPr lIns="36000" tIns="46800" rIns="36000">
              <a:prstTxWarp prst="textNoShape">
                <a:avLst/>
              </a:prstTxWarp>
              <a:spAutoFit/>
            </a:bodyPr>
            <a:lstStyle/>
            <a:p>
              <a:pPr algn="ctr">
                <a:defRPr/>
              </a:pPr>
              <a:r>
                <a:rPr lang="en-US" sz="2800" b="1" i="0">
                  <a:effectLst>
                    <a:outerShdw blurRad="38100" dist="38100" dir="2700000" algn="tl">
                      <a:srgbClr val="000000"/>
                    </a:outerShdw>
                  </a:effectLst>
                  <a:latin typeface="Franklin Gothic Medium" pitchFamily="-68" charset="0"/>
                </a:rPr>
                <a:t>Ham</a:t>
              </a:r>
            </a:p>
          </p:txBody>
        </p:sp>
      </p:grpSp>
      <p:grpSp>
        <p:nvGrpSpPr>
          <p:cNvPr id="22542" name="Group 24"/>
          <p:cNvGrpSpPr>
            <a:grpSpLocks/>
          </p:cNvGrpSpPr>
          <p:nvPr/>
        </p:nvGrpSpPr>
        <p:grpSpPr bwMode="auto">
          <a:xfrm>
            <a:off x="4327525" y="1089025"/>
            <a:ext cx="1720850" cy="1511300"/>
            <a:chOff x="3472" y="2705"/>
            <a:chExt cx="1084" cy="952"/>
          </a:xfrm>
        </p:grpSpPr>
        <p:sp>
          <p:nvSpPr>
            <p:cNvPr id="277529" name="Oval 25"/>
            <p:cNvSpPr>
              <a:spLocks noChangeAspect="1" noChangeArrowheads="1"/>
            </p:cNvSpPr>
            <p:nvPr/>
          </p:nvSpPr>
          <p:spPr bwMode="auto">
            <a:xfrm>
              <a:off x="3538" y="2705"/>
              <a:ext cx="952" cy="952"/>
            </a:xfrm>
            <a:prstGeom prst="ellipse">
              <a:avLst/>
            </a:prstGeom>
            <a:gradFill rotWithShape="1">
              <a:gsLst>
                <a:gs pos="0">
                  <a:srgbClr val="5AA0FF"/>
                </a:gs>
                <a:gs pos="100000">
                  <a:srgbClr val="005AD7"/>
                </a:gs>
              </a:gsLst>
              <a:path path="shape">
                <a:fillToRect l="50000" t="50000" r="50000" b="50000"/>
              </a:path>
            </a:gradFill>
            <a:ln w="9525">
              <a:noFill/>
              <a:round/>
              <a:headEnd/>
              <a:tailEnd/>
            </a:ln>
            <a:effectLst/>
          </p:spPr>
          <p:txBody>
            <a:bodyPr lIns="0" rIns="0" anchor="ctr">
              <a:prstTxWarp prst="textNoShape">
                <a:avLst/>
              </a:prstTxWarp>
            </a:bodyPr>
            <a:lstStyle/>
            <a:p>
              <a:pPr algn="ctr">
                <a:defRPr/>
              </a:pPr>
              <a:endParaRPr lang="en-US" sz="2400" b="1" i="0">
                <a:effectLst>
                  <a:outerShdw blurRad="38100" dist="38100" dir="2700000" algn="tl">
                    <a:srgbClr val="000000"/>
                  </a:outerShdw>
                </a:effectLst>
                <a:latin typeface="Franklin Gothic Medium" pitchFamily="-68" charset="0"/>
              </a:endParaRPr>
            </a:p>
          </p:txBody>
        </p:sp>
        <p:sp>
          <p:nvSpPr>
            <p:cNvPr id="277530" name="Text Box 26"/>
            <p:cNvSpPr txBox="1">
              <a:spLocks noChangeAspect="1" noChangeArrowheads="1"/>
            </p:cNvSpPr>
            <p:nvPr/>
          </p:nvSpPr>
          <p:spPr bwMode="auto">
            <a:xfrm>
              <a:off x="3472" y="3017"/>
              <a:ext cx="1084" cy="327"/>
            </a:xfrm>
            <a:prstGeom prst="rect">
              <a:avLst/>
            </a:prstGeom>
            <a:noFill/>
            <a:ln w="9525">
              <a:noFill/>
              <a:miter lim="800000"/>
              <a:headEnd/>
              <a:tailEnd/>
            </a:ln>
            <a:effectLst/>
          </p:spPr>
          <p:txBody>
            <a:bodyPr lIns="36000" tIns="46800" rIns="36000">
              <a:prstTxWarp prst="textNoShape">
                <a:avLst/>
              </a:prstTxWarp>
              <a:spAutoFit/>
            </a:bodyPr>
            <a:lstStyle/>
            <a:p>
              <a:pPr algn="ctr">
                <a:defRPr/>
              </a:pPr>
              <a:r>
                <a:rPr lang="en-US" sz="2800" b="1" i="0">
                  <a:effectLst>
                    <a:outerShdw blurRad="38100" dist="38100" dir="2700000" algn="tl">
                      <a:srgbClr val="000000"/>
                    </a:outerShdw>
                  </a:effectLst>
                  <a:latin typeface="Franklin Gothic Medium" pitchFamily="-68" charset="0"/>
                </a:rPr>
                <a:t>Noah</a:t>
              </a:r>
            </a:p>
          </p:txBody>
        </p:sp>
      </p:grpSp>
      <p:sp>
        <p:nvSpPr>
          <p:cNvPr id="277531" name="Freeform 27"/>
          <p:cNvSpPr>
            <a:spLocks noChangeAspect="1"/>
          </p:cNvSpPr>
          <p:nvPr/>
        </p:nvSpPr>
        <p:spPr bwMode="auto">
          <a:xfrm>
            <a:off x="6335713" y="2208213"/>
            <a:ext cx="1760537" cy="1284287"/>
          </a:xfrm>
          <a:custGeom>
            <a:avLst/>
            <a:gdLst>
              <a:gd name="T0" fmla="*/ 240 w 608"/>
              <a:gd name="T1" fmla="*/ 244 h 444"/>
              <a:gd name="T2" fmla="*/ 0 w 608"/>
              <a:gd name="T3" fmla="*/ 422 h 444"/>
              <a:gd name="T4" fmla="*/ 66 w 608"/>
              <a:gd name="T5" fmla="*/ 436 h 444"/>
              <a:gd name="T6" fmla="*/ 288 w 608"/>
              <a:gd name="T7" fmla="*/ 290 h 444"/>
              <a:gd name="T8" fmla="*/ 536 w 608"/>
              <a:gd name="T9" fmla="*/ 430 h 444"/>
              <a:gd name="T10" fmla="*/ 608 w 608"/>
              <a:gd name="T11" fmla="*/ 418 h 444"/>
              <a:gd name="T12" fmla="*/ 342 w 608"/>
              <a:gd name="T13" fmla="*/ 244 h 444"/>
              <a:gd name="T14" fmla="*/ 514 w 608"/>
              <a:gd name="T15" fmla="*/ 56 h 444"/>
              <a:gd name="T16" fmla="*/ 484 w 608"/>
              <a:gd name="T17" fmla="*/ 0 h 444"/>
              <a:gd name="T18" fmla="*/ 296 w 608"/>
              <a:gd name="T19" fmla="*/ 206 h 444"/>
              <a:gd name="T20" fmla="*/ 150 w 608"/>
              <a:gd name="T21" fmla="*/ 2 h 444"/>
              <a:gd name="T22" fmla="*/ 94 w 608"/>
              <a:gd name="T23" fmla="*/ 50 h 444"/>
              <a:gd name="T24" fmla="*/ 154 w 608"/>
              <a:gd name="T25" fmla="*/ 150 h 444"/>
              <a:gd name="T26" fmla="*/ 240 w 608"/>
              <a:gd name="T27" fmla="*/ 244 h 44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08"/>
              <a:gd name="T43" fmla="*/ 0 h 444"/>
              <a:gd name="T44" fmla="*/ 608 w 608"/>
              <a:gd name="T45" fmla="*/ 444 h 44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08" h="444">
                <a:moveTo>
                  <a:pt x="240" y="244"/>
                </a:moveTo>
                <a:cubicBezTo>
                  <a:pt x="240" y="244"/>
                  <a:pt x="92" y="368"/>
                  <a:pt x="0" y="422"/>
                </a:cubicBezTo>
                <a:cubicBezTo>
                  <a:pt x="6" y="438"/>
                  <a:pt x="36" y="444"/>
                  <a:pt x="66" y="436"/>
                </a:cubicBezTo>
                <a:cubicBezTo>
                  <a:pt x="164" y="388"/>
                  <a:pt x="202" y="360"/>
                  <a:pt x="288" y="290"/>
                </a:cubicBezTo>
                <a:cubicBezTo>
                  <a:pt x="396" y="368"/>
                  <a:pt x="432" y="392"/>
                  <a:pt x="536" y="430"/>
                </a:cubicBezTo>
                <a:cubicBezTo>
                  <a:pt x="572" y="434"/>
                  <a:pt x="580" y="434"/>
                  <a:pt x="608" y="418"/>
                </a:cubicBezTo>
                <a:cubicBezTo>
                  <a:pt x="532" y="376"/>
                  <a:pt x="458" y="336"/>
                  <a:pt x="342" y="244"/>
                </a:cubicBezTo>
                <a:cubicBezTo>
                  <a:pt x="400" y="190"/>
                  <a:pt x="444" y="160"/>
                  <a:pt x="514" y="56"/>
                </a:cubicBezTo>
                <a:cubicBezTo>
                  <a:pt x="510" y="40"/>
                  <a:pt x="508" y="18"/>
                  <a:pt x="484" y="0"/>
                </a:cubicBezTo>
                <a:cubicBezTo>
                  <a:pt x="406" y="106"/>
                  <a:pt x="374" y="134"/>
                  <a:pt x="296" y="206"/>
                </a:cubicBezTo>
                <a:cubicBezTo>
                  <a:pt x="202" y="116"/>
                  <a:pt x="172" y="56"/>
                  <a:pt x="150" y="2"/>
                </a:cubicBezTo>
                <a:cubicBezTo>
                  <a:pt x="122" y="20"/>
                  <a:pt x="124" y="14"/>
                  <a:pt x="94" y="50"/>
                </a:cubicBezTo>
                <a:cubicBezTo>
                  <a:pt x="95" y="75"/>
                  <a:pt x="130" y="119"/>
                  <a:pt x="154" y="150"/>
                </a:cubicBezTo>
                <a:cubicBezTo>
                  <a:pt x="178" y="181"/>
                  <a:pt x="222" y="225"/>
                  <a:pt x="240" y="244"/>
                </a:cubicBezTo>
                <a:close/>
              </a:path>
            </a:pathLst>
          </a:custGeom>
          <a:solidFill>
            <a:srgbClr val="E20267">
              <a:alpha val="59999"/>
            </a:srgbClr>
          </a:solidFill>
          <a:ln w="12700">
            <a:solidFill>
              <a:schemeClr val="bg1"/>
            </a:solidFill>
            <a:round/>
            <a:headEnd/>
            <a:tailEnd/>
          </a:ln>
        </p:spPr>
        <p:txBody>
          <a:bodyPr>
            <a:prstTxWarp prst="textNoShape">
              <a:avLst/>
            </a:prstTxWarp>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288" fill="hold" grpId="0" nodeType="clickEffect">
                                  <p:stCondLst>
                                    <p:cond delay="0"/>
                                  </p:stCondLst>
                                  <p:childTnLst>
                                    <p:set>
                                      <p:cBhvr>
                                        <p:cTn id="6" dur="1" fill="hold">
                                          <p:stCondLst>
                                            <p:cond delay="0"/>
                                          </p:stCondLst>
                                        </p:cTn>
                                        <p:tgtEl>
                                          <p:spTgt spid="277531"/>
                                        </p:tgtEl>
                                        <p:attrNameLst>
                                          <p:attrName>style.visibility</p:attrName>
                                        </p:attrNameLst>
                                      </p:cBhvr>
                                      <p:to>
                                        <p:strVal val="visible"/>
                                      </p:to>
                                    </p:set>
                                    <p:anim calcmode="lin" valueType="num">
                                      <p:cBhvr>
                                        <p:cTn id="7" dur="500" fill="hold"/>
                                        <p:tgtEl>
                                          <p:spTgt spid="277531"/>
                                        </p:tgtEl>
                                        <p:attrNameLst>
                                          <p:attrName>ppt_w</p:attrName>
                                        </p:attrNameLst>
                                      </p:cBhvr>
                                      <p:tavLst>
                                        <p:tav tm="0">
                                          <p:val>
                                            <p:strVal val="4/3*#ppt_w"/>
                                          </p:val>
                                        </p:tav>
                                        <p:tav tm="100000">
                                          <p:val>
                                            <p:strVal val="#ppt_w"/>
                                          </p:val>
                                        </p:tav>
                                      </p:tavLst>
                                    </p:anim>
                                    <p:anim calcmode="lin" valueType="num">
                                      <p:cBhvr>
                                        <p:cTn id="8" dur="500" fill="hold"/>
                                        <p:tgtEl>
                                          <p:spTgt spid="277531"/>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77519"/>
                                        </p:tgtEl>
                                        <p:attrNameLst>
                                          <p:attrName>style.visibility</p:attrName>
                                        </p:attrNameLst>
                                      </p:cBhvr>
                                      <p:to>
                                        <p:strVal val="visible"/>
                                      </p:to>
                                    </p:set>
                                    <p:animEffect transition="in" filter="fade">
                                      <p:cBhvr>
                                        <p:cTn id="13" dur="1000"/>
                                        <p:tgtEl>
                                          <p:spTgt spid="27751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77506"/>
                                        </p:tgtEl>
                                        <p:attrNameLst>
                                          <p:attrName>style.visibility</p:attrName>
                                        </p:attrNameLst>
                                      </p:cBhvr>
                                      <p:to>
                                        <p:strVal val="visible"/>
                                      </p:to>
                                    </p:set>
                                    <p:animEffect transition="in" filter="fade">
                                      <p:cBhvr>
                                        <p:cTn id="16" dur="1000"/>
                                        <p:tgtEl>
                                          <p:spTgt spid="277506"/>
                                        </p:tgtEl>
                                      </p:cBhvr>
                                    </p:animEffect>
                                  </p:childTnLst>
                                </p:cTn>
                              </p:par>
                              <p:par>
                                <p:cTn id="17" presetID="10"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7508"/>
                                        </p:tgtEl>
                                        <p:attrNameLst>
                                          <p:attrName>style.visibility</p:attrName>
                                        </p:attrNameLst>
                                      </p:cBhvr>
                                      <p:to>
                                        <p:strVal val="visible"/>
                                      </p:to>
                                    </p:set>
                                    <p:animEffect transition="in" filter="fade">
                                      <p:cBhvr>
                                        <p:cTn id="22" dur="1000"/>
                                        <p:tgtEl>
                                          <p:spTgt spid="277508"/>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77507"/>
                                        </p:tgtEl>
                                        <p:attrNameLst>
                                          <p:attrName>style.visibility</p:attrName>
                                        </p:attrNameLst>
                                      </p:cBhvr>
                                      <p:to>
                                        <p:strVal val="visible"/>
                                      </p:to>
                                    </p:set>
                                    <p:animEffect transition="in" filter="fade">
                                      <p:cBhvr>
                                        <p:cTn id="25" dur="1000"/>
                                        <p:tgtEl>
                                          <p:spTgt spid="277507"/>
                                        </p:tgtEl>
                                      </p:cBhvr>
                                    </p:animEffect>
                                  </p:childTnLst>
                                </p:cTn>
                              </p:par>
                              <p:par>
                                <p:cTn id="26" presetID="10" presetClass="entr" presetSubtype="0" fill="hold" nodeType="with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par>
                                <p:cTn id="29" presetID="10" presetClass="entr" presetSubtype="0"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7506" grpId="0" animBg="1"/>
      <p:bldP spid="277507" grpId="0" animBg="1"/>
      <p:bldP spid="277508" grpId="0" animBg="1"/>
      <p:bldP spid="277519" grpId="0"/>
      <p:bldP spid="277531" grpId="0" animBg="1"/>
    </p:bld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6178" name="Rectangle 2"/>
          <p:cNvSpPr>
            <a:spLocks noGrp="1" noRot="1" noChangeArrowheads="1"/>
          </p:cNvSpPr>
          <p:nvPr>
            <p:ph type="title"/>
          </p:nvPr>
        </p:nvSpPr>
        <p:spPr/>
        <p:txBody>
          <a:bodyPr/>
          <a:lstStyle/>
          <a:p>
            <a:pPr eaLnBrk="1" hangingPunct="1">
              <a:defRPr/>
            </a:pPr>
            <a:r>
              <a:rPr lang="en-GB" dirty="0" smtClean="0">
                <a:ea typeface="+mj-ea"/>
                <a:cs typeface="+mj-cs"/>
              </a:rPr>
              <a:t>What was Abraham’s world?</a:t>
            </a:r>
            <a:endParaRPr lang="en-GB" dirty="0">
              <a:ea typeface="+mj-ea"/>
              <a:cs typeface="+mj-cs"/>
            </a:endParaRPr>
          </a:p>
        </p:txBody>
      </p:sp>
      <p:sp>
        <p:nvSpPr>
          <p:cNvPr id="306179" name="Rectangle 3"/>
          <p:cNvSpPr>
            <a:spLocks noGrp="1" noChangeArrowheads="1"/>
          </p:cNvSpPr>
          <p:nvPr>
            <p:ph type="body" sz="half" idx="1"/>
          </p:nvPr>
        </p:nvSpPr>
        <p:spPr>
          <a:xfrm>
            <a:off x="304800" y="1905000"/>
            <a:ext cx="4325938" cy="4525963"/>
          </a:xfrm>
        </p:spPr>
        <p:txBody>
          <a:bodyPr/>
          <a:lstStyle/>
          <a:p>
            <a:pPr eaLnBrk="1" hangingPunct="1">
              <a:lnSpc>
                <a:spcPct val="90000"/>
              </a:lnSpc>
              <a:buFont typeface="Wingdings" pitchFamily="-68" charset="2"/>
              <a:buChar char="n"/>
              <a:defRPr/>
            </a:pPr>
            <a:r>
              <a:rPr lang="en-GB" sz="2800" dirty="0">
                <a:effectLst/>
                <a:latin typeface="Arial" pitchFamily="-68" charset="0"/>
                <a:ea typeface="+mn-ea"/>
                <a:cs typeface="+mn-cs"/>
              </a:rPr>
              <a:t>Abraham came from Ur</a:t>
            </a:r>
          </a:p>
          <a:p>
            <a:pPr eaLnBrk="1" hangingPunct="1">
              <a:lnSpc>
                <a:spcPct val="90000"/>
              </a:lnSpc>
              <a:buFont typeface="Wingdings" pitchFamily="-68" charset="2"/>
              <a:buChar char="n"/>
              <a:defRPr/>
            </a:pPr>
            <a:r>
              <a:rPr lang="en-GB" sz="2800" dirty="0">
                <a:effectLst/>
                <a:latin typeface="Arial" pitchFamily="-68" charset="0"/>
                <a:ea typeface="+mn-ea"/>
                <a:cs typeface="+mn-cs"/>
              </a:rPr>
              <a:t>Ur was ruled by Nimrod </a:t>
            </a:r>
          </a:p>
          <a:p>
            <a:pPr lvl="1" eaLnBrk="1" hangingPunct="1">
              <a:lnSpc>
                <a:spcPct val="90000"/>
              </a:lnSpc>
              <a:buFont typeface="Wingdings" pitchFamily="-68" charset="2"/>
              <a:buChar char="n"/>
              <a:defRPr/>
            </a:pPr>
            <a:r>
              <a:rPr lang="en-GB" sz="2400" dirty="0">
                <a:effectLst/>
                <a:latin typeface="Arial" pitchFamily="-68" charset="0"/>
              </a:rPr>
              <a:t>Dictator with a personality cult</a:t>
            </a:r>
          </a:p>
          <a:p>
            <a:pPr lvl="1" eaLnBrk="1" hangingPunct="1">
              <a:lnSpc>
                <a:spcPct val="90000"/>
              </a:lnSpc>
              <a:buFont typeface="Wingdings" pitchFamily="-68" charset="2"/>
              <a:buChar char="n"/>
              <a:defRPr/>
            </a:pPr>
            <a:r>
              <a:rPr lang="en-GB" sz="2400" dirty="0">
                <a:effectLst/>
                <a:latin typeface="Arial" pitchFamily="-68" charset="0"/>
              </a:rPr>
              <a:t>Name means ‘let us revolt’</a:t>
            </a:r>
          </a:p>
          <a:p>
            <a:pPr lvl="1" eaLnBrk="1" hangingPunct="1">
              <a:lnSpc>
                <a:spcPct val="90000"/>
              </a:lnSpc>
              <a:buFont typeface="Wingdings" pitchFamily="-68" charset="2"/>
              <a:buChar char="n"/>
              <a:defRPr/>
            </a:pPr>
            <a:r>
              <a:rPr lang="en-GB" sz="2400" dirty="0">
                <a:effectLst/>
                <a:latin typeface="Arial" pitchFamily="-68" charset="0"/>
              </a:rPr>
              <a:t>Built the Tower of Babel to challenge God</a:t>
            </a:r>
          </a:p>
          <a:p>
            <a:pPr eaLnBrk="1" hangingPunct="1">
              <a:lnSpc>
                <a:spcPct val="90000"/>
              </a:lnSpc>
              <a:buFont typeface="Wingdings" pitchFamily="-68" charset="2"/>
              <a:buChar char="n"/>
              <a:defRPr/>
            </a:pPr>
            <a:r>
              <a:rPr lang="en-GB" sz="2800" dirty="0">
                <a:effectLst/>
                <a:latin typeface="Arial" pitchFamily="-68" charset="0"/>
                <a:ea typeface="+mn-ea"/>
                <a:cs typeface="+mn-cs"/>
              </a:rPr>
              <a:t>Abraham’s father was called </a:t>
            </a:r>
            <a:r>
              <a:rPr lang="en-GB" sz="2800" dirty="0" err="1">
                <a:effectLst/>
                <a:latin typeface="Arial" pitchFamily="-68" charset="0"/>
                <a:ea typeface="+mn-ea"/>
                <a:cs typeface="+mn-cs"/>
              </a:rPr>
              <a:t>Terah</a:t>
            </a:r>
            <a:r>
              <a:rPr lang="en-GB" sz="2800" dirty="0">
                <a:effectLst/>
                <a:latin typeface="Arial" pitchFamily="-68" charset="0"/>
                <a:ea typeface="+mn-ea"/>
                <a:cs typeface="+mn-cs"/>
              </a:rPr>
              <a:t>. He was an idol maker</a:t>
            </a:r>
          </a:p>
        </p:txBody>
      </p:sp>
      <p:pic>
        <p:nvPicPr>
          <p:cNvPr id="24580" name="Picture 4" descr="babel"/>
          <p:cNvPicPr>
            <a:picLocks noGrp="1" noChangeAspect="1" noChangeArrowheads="1"/>
          </p:cNvPicPr>
          <p:nvPr>
            <p:ph sz="half" idx="2"/>
          </p:nvPr>
        </p:nvPicPr>
        <p:blipFill>
          <a:blip r:embed="rId3"/>
          <a:srcRect/>
          <a:stretch>
            <a:fillRect/>
          </a:stretch>
        </p:blipFill>
        <p:spPr>
          <a:xfrm>
            <a:off x="4859338" y="1773238"/>
            <a:ext cx="4038600" cy="4319587"/>
          </a:xfrm>
        </p:spPr>
      </p:pic>
      <p:sp>
        <p:nvSpPr>
          <p:cNvPr id="24581" name="Text Box 5"/>
          <p:cNvSpPr txBox="1">
            <a:spLocks noChangeArrowheads="1"/>
          </p:cNvSpPr>
          <p:nvPr/>
        </p:nvSpPr>
        <p:spPr bwMode="auto">
          <a:xfrm>
            <a:off x="5943600" y="6248400"/>
            <a:ext cx="1720850" cy="366713"/>
          </a:xfrm>
          <a:prstGeom prst="rect">
            <a:avLst/>
          </a:prstGeom>
          <a:noFill/>
          <a:ln w="9525">
            <a:noFill/>
            <a:miter lim="800000"/>
            <a:headEnd/>
            <a:tailEnd/>
          </a:ln>
        </p:spPr>
        <p:txBody>
          <a:bodyPr wrap="none">
            <a:prstTxWarp prst="textNoShape">
              <a:avLst/>
            </a:prstTxWarp>
            <a:spAutoFit/>
          </a:bodyPr>
          <a:lstStyle/>
          <a:p>
            <a:r>
              <a:rPr lang="en-US" i="0" dirty="0">
                <a:latin typeface="Arial" pitchFamily="-128" charset="0"/>
              </a:rPr>
              <a:t>Tower</a:t>
            </a:r>
            <a:r>
              <a:rPr lang="en-US" i="0" dirty="0" smtClean="0">
                <a:latin typeface="Arial" pitchFamily="-128" charset="0"/>
              </a:rPr>
              <a:t> of </a:t>
            </a:r>
            <a:r>
              <a:rPr lang="en-US" i="0" dirty="0">
                <a:latin typeface="Arial" pitchFamily="-128" charset="0"/>
              </a:rPr>
              <a:t>Babel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617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06179">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06179">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06179">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06179">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0617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6179" grpId="0" build="p"/>
    </p:bld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83650" name="Line 2"/>
          <p:cNvSpPr>
            <a:spLocks noChangeShapeType="1"/>
          </p:cNvSpPr>
          <p:nvPr/>
        </p:nvSpPr>
        <p:spPr bwMode="auto">
          <a:xfrm rot="13020000" flipV="1">
            <a:off x="2771775" y="3638550"/>
            <a:ext cx="3598863" cy="0"/>
          </a:xfrm>
          <a:prstGeom prst="line">
            <a:avLst/>
          </a:prstGeom>
          <a:noFill/>
          <a:ln w="165100">
            <a:solidFill>
              <a:schemeClr val="tx1"/>
            </a:solidFill>
            <a:round/>
            <a:headEnd type="none" w="med" len="sm"/>
            <a:tailEnd type="triangle" w="med" len="sm"/>
          </a:ln>
        </p:spPr>
        <p:txBody>
          <a:bodyPr>
            <a:prstTxWarp prst="textNoShape">
              <a:avLst/>
            </a:prstTxWarp>
          </a:bodyPr>
          <a:lstStyle/>
          <a:p>
            <a:endParaRPr lang="en-US"/>
          </a:p>
        </p:txBody>
      </p:sp>
      <p:sp>
        <p:nvSpPr>
          <p:cNvPr id="26627" name="Line 3"/>
          <p:cNvSpPr>
            <a:spLocks noChangeShapeType="1"/>
          </p:cNvSpPr>
          <p:nvPr/>
        </p:nvSpPr>
        <p:spPr bwMode="auto">
          <a:xfrm>
            <a:off x="6732588" y="2484438"/>
            <a:ext cx="0" cy="2339975"/>
          </a:xfrm>
          <a:prstGeom prst="line">
            <a:avLst/>
          </a:prstGeom>
          <a:noFill/>
          <a:ln w="101600">
            <a:solidFill>
              <a:schemeClr val="tx1"/>
            </a:solidFill>
            <a:prstDash val="sysDot"/>
            <a:round/>
            <a:headEnd/>
            <a:tailEnd/>
          </a:ln>
        </p:spPr>
        <p:txBody>
          <a:bodyPr>
            <a:prstTxWarp prst="textNoShape">
              <a:avLst/>
            </a:prstTxWarp>
          </a:bodyPr>
          <a:lstStyle/>
          <a:p>
            <a:endParaRPr lang="en-US"/>
          </a:p>
        </p:txBody>
      </p:sp>
      <p:sp>
        <p:nvSpPr>
          <p:cNvPr id="283652" name="Line 4"/>
          <p:cNvSpPr>
            <a:spLocks noChangeShapeType="1"/>
          </p:cNvSpPr>
          <p:nvPr/>
        </p:nvSpPr>
        <p:spPr bwMode="auto">
          <a:xfrm>
            <a:off x="2401888" y="2484438"/>
            <a:ext cx="0" cy="2339975"/>
          </a:xfrm>
          <a:prstGeom prst="line">
            <a:avLst/>
          </a:prstGeom>
          <a:noFill/>
          <a:ln w="101600">
            <a:solidFill>
              <a:schemeClr val="tx1"/>
            </a:solidFill>
            <a:prstDash val="sysDot"/>
            <a:round/>
            <a:headEnd/>
            <a:tailEnd/>
          </a:ln>
        </p:spPr>
        <p:txBody>
          <a:bodyPr>
            <a:prstTxWarp prst="textNoShape">
              <a:avLst/>
            </a:prstTxWarp>
          </a:bodyPr>
          <a:lstStyle/>
          <a:p>
            <a:endParaRPr lang="en-US"/>
          </a:p>
        </p:txBody>
      </p:sp>
      <p:sp>
        <p:nvSpPr>
          <p:cNvPr id="283653" name="Rectangle 5"/>
          <p:cNvSpPr>
            <a:spLocks noChangeArrowheads="1"/>
          </p:cNvSpPr>
          <p:nvPr/>
        </p:nvSpPr>
        <p:spPr bwMode="auto">
          <a:xfrm>
            <a:off x="0" y="76200"/>
            <a:ext cx="9144000" cy="1012825"/>
          </a:xfrm>
          <a:prstGeom prst="rect">
            <a:avLst/>
          </a:prstGeom>
          <a:noFill/>
          <a:ln w="9525">
            <a:noFill/>
            <a:miter lim="800000"/>
            <a:headEnd/>
            <a:tailEnd/>
          </a:ln>
          <a:effectLst/>
        </p:spPr>
        <p:txBody>
          <a:bodyPr anchor="ctr" anchorCtr="1">
            <a:prstTxWarp prst="textNoShape">
              <a:avLst/>
            </a:prstTxWarp>
          </a:bodyPr>
          <a:lstStyle/>
          <a:p>
            <a:pPr algn="ctr">
              <a:defRPr/>
            </a:pPr>
            <a:r>
              <a:rPr lang="en-US" altLang="zh-CN" sz="3600" b="1" i="0">
                <a:effectLst>
                  <a:outerShdw blurRad="38100" dist="38100" dir="2700000" algn="tl">
                    <a:srgbClr val="000000"/>
                  </a:outerShdw>
                </a:effectLst>
                <a:latin typeface="Arial Rounded MT Bold" pitchFamily="-68" charset="0"/>
                <a:ea typeface="宋体" pitchFamily="-68" charset="-122"/>
                <a:cs typeface="宋体" pitchFamily="-68" charset="-122"/>
              </a:rPr>
              <a:t>Why could God choose Abraham?</a:t>
            </a:r>
            <a:endParaRPr lang="sk-SK" sz="4400" b="1" i="0">
              <a:effectLst>
                <a:outerShdw blurRad="38100" dist="38100" dir="2700000" algn="tl">
                  <a:srgbClr val="000000"/>
                </a:outerShdw>
              </a:effectLst>
              <a:latin typeface="Arial Rounded MT Bold" pitchFamily="-68" charset="0"/>
              <a:ea typeface="宋体" pitchFamily="-68" charset="-122"/>
              <a:cs typeface="宋体" pitchFamily="-68" charset="-122"/>
            </a:endParaRPr>
          </a:p>
        </p:txBody>
      </p:sp>
      <p:grpSp>
        <p:nvGrpSpPr>
          <p:cNvPr id="26630" name="Group 6"/>
          <p:cNvGrpSpPr>
            <a:grpSpLocks/>
          </p:cNvGrpSpPr>
          <p:nvPr/>
        </p:nvGrpSpPr>
        <p:grpSpPr bwMode="auto">
          <a:xfrm>
            <a:off x="5872163" y="1233488"/>
            <a:ext cx="1720850" cy="1509712"/>
            <a:chOff x="4266" y="1329"/>
            <a:chExt cx="1084" cy="951"/>
          </a:xfrm>
        </p:grpSpPr>
        <p:sp>
          <p:nvSpPr>
            <p:cNvPr id="283655" name="Oval 7"/>
            <p:cNvSpPr>
              <a:spLocks noChangeAspect="1" noChangeArrowheads="1"/>
            </p:cNvSpPr>
            <p:nvPr/>
          </p:nvSpPr>
          <p:spPr bwMode="auto">
            <a:xfrm>
              <a:off x="4332" y="1329"/>
              <a:ext cx="952" cy="951"/>
            </a:xfrm>
            <a:prstGeom prst="ellipse">
              <a:avLst/>
            </a:prstGeom>
            <a:gradFill rotWithShape="1">
              <a:gsLst>
                <a:gs pos="0">
                  <a:srgbClr val="FFB482"/>
                </a:gs>
                <a:gs pos="100000">
                  <a:srgbClr val="FF7832"/>
                </a:gs>
              </a:gsLst>
              <a:path path="shape">
                <a:fillToRect l="50000" t="50000" r="50000" b="50000"/>
              </a:path>
            </a:gradFill>
            <a:ln w="9525">
              <a:noFill/>
              <a:round/>
              <a:headEnd/>
              <a:tailEnd/>
            </a:ln>
            <a:effectLst/>
          </p:spPr>
          <p:txBody>
            <a:bodyPr anchor="ctr">
              <a:prstTxWarp prst="textNoShape">
                <a:avLst/>
              </a:prstTxWarp>
            </a:bodyPr>
            <a:lstStyle/>
            <a:p>
              <a:pPr algn="ctr">
                <a:defRPr/>
              </a:pPr>
              <a:endParaRPr lang="en-US" sz="3200" b="1" i="0">
                <a:effectLst>
                  <a:outerShdw blurRad="38100" dist="38100" dir="2700000" algn="tl">
                    <a:srgbClr val="000000"/>
                  </a:outerShdw>
                </a:effectLst>
                <a:latin typeface="Franklin Gothic Medium" pitchFamily="-68" charset="0"/>
              </a:endParaRPr>
            </a:p>
          </p:txBody>
        </p:sp>
        <p:sp>
          <p:nvSpPr>
            <p:cNvPr id="283656" name="Text Box 8"/>
            <p:cNvSpPr txBox="1">
              <a:spLocks noChangeAspect="1" noChangeArrowheads="1"/>
            </p:cNvSpPr>
            <p:nvPr/>
          </p:nvSpPr>
          <p:spPr bwMode="auto">
            <a:xfrm>
              <a:off x="4266" y="1618"/>
              <a:ext cx="1084" cy="365"/>
            </a:xfrm>
            <a:prstGeom prst="rect">
              <a:avLst/>
            </a:prstGeom>
            <a:noFill/>
            <a:ln w="9525">
              <a:noFill/>
              <a:miter lim="800000"/>
              <a:headEnd/>
              <a:tailEnd/>
            </a:ln>
            <a:effectLst/>
          </p:spPr>
          <p:txBody>
            <a:bodyPr lIns="36000" tIns="46800" rIns="36000">
              <a:prstTxWarp prst="textNoShape">
                <a:avLst/>
              </a:prstTxWarp>
              <a:spAutoFit/>
            </a:bodyPr>
            <a:lstStyle/>
            <a:p>
              <a:pPr algn="ctr">
                <a:defRPr/>
              </a:pPr>
              <a:r>
                <a:rPr lang="en-US" sz="3200" b="1" i="0">
                  <a:effectLst>
                    <a:outerShdw blurRad="38100" dist="38100" dir="2700000" algn="tl">
                      <a:srgbClr val="000000"/>
                    </a:outerShdw>
                  </a:effectLst>
                  <a:latin typeface="Franklin Gothic Medium" pitchFamily="-68" charset="0"/>
                </a:rPr>
                <a:t>God</a:t>
              </a:r>
            </a:p>
          </p:txBody>
        </p:sp>
      </p:grpSp>
      <p:grpSp>
        <p:nvGrpSpPr>
          <p:cNvPr id="26631" name="Group 9"/>
          <p:cNvGrpSpPr>
            <a:grpSpLocks/>
          </p:cNvGrpSpPr>
          <p:nvPr/>
        </p:nvGrpSpPr>
        <p:grpSpPr bwMode="auto">
          <a:xfrm>
            <a:off x="5872163" y="4564063"/>
            <a:ext cx="1720850" cy="1511300"/>
            <a:chOff x="3472" y="2705"/>
            <a:chExt cx="1084" cy="952"/>
          </a:xfrm>
        </p:grpSpPr>
        <p:sp>
          <p:nvSpPr>
            <p:cNvPr id="283658" name="Oval 10"/>
            <p:cNvSpPr>
              <a:spLocks noChangeAspect="1" noChangeArrowheads="1"/>
            </p:cNvSpPr>
            <p:nvPr/>
          </p:nvSpPr>
          <p:spPr bwMode="auto">
            <a:xfrm>
              <a:off x="3538" y="2705"/>
              <a:ext cx="952" cy="952"/>
            </a:xfrm>
            <a:prstGeom prst="ellipse">
              <a:avLst/>
            </a:prstGeom>
            <a:gradFill rotWithShape="1">
              <a:gsLst>
                <a:gs pos="0">
                  <a:srgbClr val="5AA0FF"/>
                </a:gs>
                <a:gs pos="100000">
                  <a:srgbClr val="005AD7"/>
                </a:gs>
              </a:gsLst>
              <a:path path="shape">
                <a:fillToRect l="50000" t="50000" r="50000" b="50000"/>
              </a:path>
            </a:gradFill>
            <a:ln w="9525">
              <a:noFill/>
              <a:round/>
              <a:headEnd/>
              <a:tailEnd/>
            </a:ln>
            <a:effectLst/>
          </p:spPr>
          <p:txBody>
            <a:bodyPr lIns="0" rIns="0" anchor="ctr">
              <a:prstTxWarp prst="textNoShape">
                <a:avLst/>
              </a:prstTxWarp>
            </a:bodyPr>
            <a:lstStyle/>
            <a:p>
              <a:pPr algn="ctr">
                <a:defRPr/>
              </a:pPr>
              <a:endParaRPr lang="en-US" sz="2400" b="1" i="0">
                <a:effectLst>
                  <a:outerShdw blurRad="38100" dist="38100" dir="2700000" algn="tl">
                    <a:srgbClr val="000000"/>
                  </a:outerShdw>
                </a:effectLst>
                <a:latin typeface="Franklin Gothic Medium" pitchFamily="-68" charset="0"/>
              </a:endParaRPr>
            </a:p>
          </p:txBody>
        </p:sp>
        <p:sp>
          <p:nvSpPr>
            <p:cNvPr id="283659" name="Text Box 11"/>
            <p:cNvSpPr txBox="1">
              <a:spLocks noChangeAspect="1" noChangeArrowheads="1"/>
            </p:cNvSpPr>
            <p:nvPr/>
          </p:nvSpPr>
          <p:spPr bwMode="auto">
            <a:xfrm>
              <a:off x="3472" y="3017"/>
              <a:ext cx="1084" cy="327"/>
            </a:xfrm>
            <a:prstGeom prst="rect">
              <a:avLst/>
            </a:prstGeom>
            <a:noFill/>
            <a:ln w="9525">
              <a:noFill/>
              <a:miter lim="800000"/>
              <a:headEnd/>
              <a:tailEnd/>
            </a:ln>
            <a:effectLst/>
          </p:spPr>
          <p:txBody>
            <a:bodyPr lIns="36000" tIns="46800" rIns="36000">
              <a:prstTxWarp prst="textNoShape">
                <a:avLst/>
              </a:prstTxWarp>
              <a:spAutoFit/>
            </a:bodyPr>
            <a:lstStyle/>
            <a:p>
              <a:pPr algn="ctr">
                <a:defRPr/>
              </a:pPr>
              <a:r>
                <a:rPr lang="en-US" sz="2800" b="1" i="0">
                  <a:effectLst>
                    <a:outerShdw blurRad="38100" dist="38100" dir="2700000" algn="tl">
                      <a:srgbClr val="000000"/>
                    </a:outerShdw>
                  </a:effectLst>
                  <a:latin typeface="Franklin Gothic Medium" pitchFamily="-68" charset="0"/>
                </a:rPr>
                <a:t>Ham</a:t>
              </a:r>
            </a:p>
          </p:txBody>
        </p:sp>
      </p:grpSp>
      <p:grpSp>
        <p:nvGrpSpPr>
          <p:cNvPr id="4" name="Group 12"/>
          <p:cNvGrpSpPr>
            <a:grpSpLocks/>
          </p:cNvGrpSpPr>
          <p:nvPr/>
        </p:nvGrpSpPr>
        <p:grpSpPr bwMode="auto">
          <a:xfrm>
            <a:off x="1546225" y="1233488"/>
            <a:ext cx="1711325" cy="1509712"/>
            <a:chOff x="438" y="777"/>
            <a:chExt cx="1078" cy="951"/>
          </a:xfrm>
        </p:grpSpPr>
        <p:sp>
          <p:nvSpPr>
            <p:cNvPr id="283661" name="Oval 13"/>
            <p:cNvSpPr>
              <a:spLocks noChangeAspect="1" noChangeArrowheads="1"/>
            </p:cNvSpPr>
            <p:nvPr/>
          </p:nvSpPr>
          <p:spPr bwMode="auto">
            <a:xfrm>
              <a:off x="501" y="777"/>
              <a:ext cx="952" cy="951"/>
            </a:xfrm>
            <a:prstGeom prst="ellipse">
              <a:avLst/>
            </a:prstGeom>
            <a:gradFill rotWithShape="1">
              <a:gsLst>
                <a:gs pos="0">
                  <a:srgbClr val="B953FF"/>
                </a:gs>
                <a:gs pos="100000">
                  <a:srgbClr val="6E00BE"/>
                </a:gs>
              </a:gsLst>
              <a:path path="shape">
                <a:fillToRect l="50000" t="50000" r="50000" b="50000"/>
              </a:path>
            </a:gradFill>
            <a:ln w="9525">
              <a:noFill/>
              <a:round/>
              <a:headEnd/>
              <a:tailEnd/>
            </a:ln>
            <a:effectLst/>
          </p:spPr>
          <p:txBody>
            <a:bodyPr lIns="0" rIns="0" anchor="ctr">
              <a:prstTxWarp prst="textNoShape">
                <a:avLst/>
              </a:prstTxWarp>
            </a:bodyPr>
            <a:lstStyle/>
            <a:p>
              <a:pPr algn="ctr">
                <a:defRPr/>
              </a:pPr>
              <a:endParaRPr lang="en-US" sz="2400" b="1" i="0">
                <a:effectLst>
                  <a:outerShdw blurRad="38100" dist="38100" dir="2700000" algn="tl">
                    <a:srgbClr val="000000"/>
                  </a:outerShdw>
                </a:effectLst>
                <a:latin typeface="Franklin Gothic Medium" pitchFamily="-68" charset="0"/>
              </a:endParaRPr>
            </a:p>
          </p:txBody>
        </p:sp>
        <p:sp>
          <p:nvSpPr>
            <p:cNvPr id="283662" name="Text Box 14"/>
            <p:cNvSpPr txBox="1">
              <a:spLocks noChangeAspect="1" noChangeArrowheads="1"/>
            </p:cNvSpPr>
            <p:nvPr/>
          </p:nvSpPr>
          <p:spPr bwMode="auto">
            <a:xfrm>
              <a:off x="438" y="1079"/>
              <a:ext cx="1078" cy="337"/>
            </a:xfrm>
            <a:prstGeom prst="rect">
              <a:avLst/>
            </a:prstGeom>
            <a:noFill/>
            <a:ln w="9525">
              <a:noFill/>
              <a:miter lim="800000"/>
              <a:headEnd/>
              <a:tailEnd/>
            </a:ln>
            <a:effectLst/>
          </p:spPr>
          <p:txBody>
            <a:bodyPr lIns="36000" tIns="61200" rIns="36000">
              <a:prstTxWarp prst="textNoShape">
                <a:avLst/>
              </a:prstTxWarp>
              <a:spAutoFit/>
            </a:bodyPr>
            <a:lstStyle/>
            <a:p>
              <a:pPr algn="ctr">
                <a:defRPr/>
              </a:pPr>
              <a:r>
                <a:rPr lang="en-US" sz="2800" b="1" i="0">
                  <a:effectLst>
                    <a:outerShdw blurRad="38100" dist="38100" dir="2700000" algn="tl">
                      <a:srgbClr val="000000"/>
                    </a:outerShdw>
                  </a:effectLst>
                  <a:latin typeface="Franklin Gothic Medium" pitchFamily="-68" charset="0"/>
                </a:rPr>
                <a:t>Satan</a:t>
              </a:r>
            </a:p>
          </p:txBody>
        </p:sp>
      </p:grpSp>
      <p:grpSp>
        <p:nvGrpSpPr>
          <p:cNvPr id="5" name="Group 15"/>
          <p:cNvGrpSpPr>
            <a:grpSpLocks/>
          </p:cNvGrpSpPr>
          <p:nvPr/>
        </p:nvGrpSpPr>
        <p:grpSpPr bwMode="auto">
          <a:xfrm>
            <a:off x="1546225" y="4564063"/>
            <a:ext cx="1720850" cy="1511300"/>
            <a:chOff x="1796" y="2103"/>
            <a:chExt cx="1084" cy="952"/>
          </a:xfrm>
        </p:grpSpPr>
        <p:sp>
          <p:nvSpPr>
            <p:cNvPr id="283664" name="Oval 16"/>
            <p:cNvSpPr>
              <a:spLocks noChangeAspect="1" noChangeArrowheads="1"/>
            </p:cNvSpPr>
            <p:nvPr/>
          </p:nvSpPr>
          <p:spPr bwMode="auto">
            <a:xfrm>
              <a:off x="1862" y="2103"/>
              <a:ext cx="952" cy="952"/>
            </a:xfrm>
            <a:prstGeom prst="ellipse">
              <a:avLst/>
            </a:prstGeom>
            <a:gradFill rotWithShape="1">
              <a:gsLst>
                <a:gs pos="0">
                  <a:srgbClr val="B1A1FF"/>
                </a:gs>
                <a:gs pos="100000">
                  <a:srgbClr val="8238FE"/>
                </a:gs>
              </a:gsLst>
              <a:path path="shape">
                <a:fillToRect l="50000" t="50000" r="50000" b="50000"/>
              </a:path>
            </a:gradFill>
            <a:ln w="9525">
              <a:noFill/>
              <a:round/>
              <a:headEnd/>
              <a:tailEnd/>
            </a:ln>
            <a:effectLst/>
          </p:spPr>
          <p:txBody>
            <a:bodyPr lIns="0" rIns="0" anchor="ctr">
              <a:prstTxWarp prst="textNoShape">
                <a:avLst/>
              </a:prstTxWarp>
            </a:bodyPr>
            <a:lstStyle/>
            <a:p>
              <a:pPr algn="ctr">
                <a:defRPr/>
              </a:pPr>
              <a:endParaRPr lang="en-US" sz="2400" b="1" i="0">
                <a:effectLst>
                  <a:outerShdw blurRad="38100" dist="38100" dir="2700000" algn="tl">
                    <a:srgbClr val="000000"/>
                  </a:outerShdw>
                </a:effectLst>
                <a:latin typeface="Franklin Gothic Medium" pitchFamily="-68" charset="0"/>
              </a:endParaRPr>
            </a:p>
          </p:txBody>
        </p:sp>
        <p:sp>
          <p:nvSpPr>
            <p:cNvPr id="283665" name="Text Box 17"/>
            <p:cNvSpPr txBox="1">
              <a:spLocks noChangeAspect="1" noChangeArrowheads="1"/>
            </p:cNvSpPr>
            <p:nvPr/>
          </p:nvSpPr>
          <p:spPr bwMode="auto">
            <a:xfrm>
              <a:off x="1796" y="2430"/>
              <a:ext cx="1084" cy="298"/>
            </a:xfrm>
            <a:prstGeom prst="rect">
              <a:avLst/>
            </a:prstGeom>
            <a:noFill/>
            <a:ln w="9525">
              <a:noFill/>
              <a:miter lim="800000"/>
              <a:headEnd/>
              <a:tailEnd/>
            </a:ln>
            <a:effectLst/>
          </p:spPr>
          <p:txBody>
            <a:bodyPr lIns="36000" tIns="46800" rIns="36000">
              <a:prstTxWarp prst="textNoShape">
                <a:avLst/>
              </a:prstTxWarp>
              <a:spAutoFit/>
            </a:bodyPr>
            <a:lstStyle/>
            <a:p>
              <a:pPr algn="ctr">
                <a:defRPr/>
              </a:pPr>
              <a:r>
                <a:rPr lang="en-US" sz="2500" b="1" i="0">
                  <a:effectLst>
                    <a:outerShdw blurRad="38100" dist="38100" dir="2700000" algn="tl">
                      <a:srgbClr val="000000"/>
                    </a:outerShdw>
                  </a:effectLst>
                  <a:latin typeface="Franklin Gothic Medium" pitchFamily="-68" charset="0"/>
                </a:rPr>
                <a:t>Abraham</a:t>
              </a:r>
            </a:p>
          </p:txBody>
        </p:sp>
      </p:grpSp>
      <p:sp>
        <p:nvSpPr>
          <p:cNvPr id="283666" name="Line 18"/>
          <p:cNvSpPr>
            <a:spLocks noChangeShapeType="1"/>
          </p:cNvSpPr>
          <p:nvPr/>
        </p:nvSpPr>
        <p:spPr bwMode="auto">
          <a:xfrm rot="19380000" flipV="1">
            <a:off x="2771775" y="3638550"/>
            <a:ext cx="3598863" cy="0"/>
          </a:xfrm>
          <a:prstGeom prst="line">
            <a:avLst/>
          </a:prstGeom>
          <a:noFill/>
          <a:ln w="165100">
            <a:solidFill>
              <a:srgbClr val="FFFF00"/>
            </a:solidFill>
            <a:round/>
            <a:headEnd type="none" w="med" len="sm"/>
            <a:tailEnd type="triangle" w="med" len="sm"/>
          </a:ln>
        </p:spPr>
        <p:txBody>
          <a:bodyPr>
            <a:prstTxWarp prst="textNoShape">
              <a:avLst/>
            </a:prstTxWarp>
          </a:bodyPr>
          <a:lstStyle/>
          <a:p>
            <a:endParaRPr lang="en-US"/>
          </a:p>
        </p:txBody>
      </p:sp>
      <p:sp>
        <p:nvSpPr>
          <p:cNvPr id="283667" name="AutoShape 19"/>
          <p:cNvSpPr>
            <a:spLocks noChangeArrowheads="1"/>
          </p:cNvSpPr>
          <p:nvPr/>
        </p:nvSpPr>
        <p:spPr bwMode="auto">
          <a:xfrm>
            <a:off x="431800" y="2743200"/>
            <a:ext cx="1665288" cy="1651000"/>
          </a:xfrm>
          <a:prstGeom prst="wedgeRoundRectCallout">
            <a:avLst>
              <a:gd name="adj1" fmla="val 29694"/>
              <a:gd name="adj2" fmla="val 71250"/>
              <a:gd name="adj3" fmla="val 16667"/>
            </a:avLst>
          </a:prstGeom>
          <a:solidFill>
            <a:srgbClr val="CCFFCC"/>
          </a:solidFill>
          <a:ln w="9525">
            <a:noFill/>
            <a:miter lim="800000"/>
            <a:headEnd/>
            <a:tailEnd/>
          </a:ln>
        </p:spPr>
        <p:txBody>
          <a:bodyPr wrap="none" anchor="ctr">
            <a:prstTxWarp prst="textNoShape">
              <a:avLst/>
            </a:prstTxWarp>
          </a:bodyPr>
          <a:lstStyle/>
          <a:p>
            <a:pPr algn="ctr"/>
            <a:r>
              <a:rPr lang="en-GB" sz="2400" i="0" dirty="0" smtClean="0">
                <a:solidFill>
                  <a:schemeClr val="bg2"/>
                </a:solidFill>
                <a:latin typeface="Franklin Gothic Medium" pitchFamily="-128" charset="0"/>
              </a:rPr>
              <a:t>Third son </a:t>
            </a:r>
            <a:r>
              <a:rPr lang="en-GB" sz="2400" i="0" dirty="0">
                <a:solidFill>
                  <a:schemeClr val="bg2"/>
                </a:solidFill>
                <a:latin typeface="Franklin Gothic Medium" pitchFamily="-128" charset="0"/>
              </a:rPr>
              <a:t>of </a:t>
            </a:r>
            <a:br>
              <a:rPr lang="en-GB" sz="2400" i="0" dirty="0">
                <a:solidFill>
                  <a:schemeClr val="bg2"/>
                </a:solidFill>
                <a:latin typeface="Franklin Gothic Medium" pitchFamily="-128" charset="0"/>
              </a:rPr>
            </a:br>
            <a:r>
              <a:rPr lang="en-GB" sz="2400" i="0" dirty="0" err="1">
                <a:solidFill>
                  <a:schemeClr val="bg2"/>
                </a:solidFill>
                <a:latin typeface="Franklin Gothic Medium" pitchFamily="-128" charset="0"/>
              </a:rPr>
              <a:t>Terah</a:t>
            </a:r>
            <a:r>
              <a:rPr lang="en-GB" sz="2400" i="0" dirty="0">
                <a:solidFill>
                  <a:schemeClr val="bg2"/>
                </a:solidFill>
                <a:latin typeface="Franklin Gothic Medium" pitchFamily="-128" charset="0"/>
              </a:rPr>
              <a:t>,</a:t>
            </a:r>
          </a:p>
          <a:p>
            <a:pPr algn="ctr"/>
            <a:r>
              <a:rPr lang="en-GB" sz="2400" i="0" dirty="0">
                <a:solidFill>
                  <a:schemeClr val="bg2"/>
                </a:solidFill>
                <a:latin typeface="Franklin Gothic Medium" pitchFamily="-128" charset="0"/>
              </a:rPr>
              <a:t>idol-maker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par>
                          <p:cTn id="8" fill="hold">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283650"/>
                                        </p:tgtEl>
                                        <p:attrNameLst>
                                          <p:attrName>style.visibility</p:attrName>
                                        </p:attrNameLst>
                                      </p:cBhvr>
                                      <p:to>
                                        <p:strVal val="visible"/>
                                      </p:to>
                                    </p:set>
                                    <p:animEffect transition="in" filter="wipe(down)">
                                      <p:cBhvr>
                                        <p:cTn id="11" dur="1000"/>
                                        <p:tgtEl>
                                          <p:spTgt spid="28365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83652"/>
                                        </p:tgtEl>
                                        <p:attrNameLst>
                                          <p:attrName>style.visibility</p:attrName>
                                        </p:attrNameLst>
                                      </p:cBhvr>
                                      <p:to>
                                        <p:strVal val="visible"/>
                                      </p:to>
                                    </p:set>
                                    <p:animEffect transition="in" filter="fade">
                                      <p:cBhvr>
                                        <p:cTn id="16" dur="1000"/>
                                        <p:tgtEl>
                                          <p:spTgt spid="283652"/>
                                        </p:tgtEl>
                                      </p:cBhvr>
                                    </p:animEffect>
                                  </p:childTnLst>
                                </p:cTn>
                              </p:par>
                              <p:par>
                                <p:cTn id="17" presetID="10"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83667"/>
                                        </p:tgtEl>
                                        <p:attrNameLst>
                                          <p:attrName>style.visibility</p:attrName>
                                        </p:attrNameLst>
                                      </p:cBhvr>
                                      <p:to>
                                        <p:strVal val="visible"/>
                                      </p:to>
                                    </p:set>
                                    <p:animEffect transition="in" filter="fade">
                                      <p:cBhvr>
                                        <p:cTn id="22" dur="1000"/>
                                        <p:tgtEl>
                                          <p:spTgt spid="283667"/>
                                        </p:tgtEl>
                                      </p:cBhvr>
                                    </p:animEffect>
                                  </p:childTnLst>
                                </p:cTn>
                              </p:par>
                            </p:childTnLst>
                          </p:cTn>
                        </p:par>
                        <p:par>
                          <p:cTn id="23" fill="hold">
                            <p:stCondLst>
                              <p:cond delay="1000"/>
                            </p:stCondLst>
                            <p:childTnLst>
                              <p:par>
                                <p:cTn id="24" presetID="22" presetClass="entr" presetSubtype="4" fill="hold" grpId="0" nodeType="afterEffect">
                                  <p:stCondLst>
                                    <p:cond delay="0"/>
                                  </p:stCondLst>
                                  <p:childTnLst>
                                    <p:set>
                                      <p:cBhvr>
                                        <p:cTn id="25" dur="1" fill="hold">
                                          <p:stCondLst>
                                            <p:cond delay="0"/>
                                          </p:stCondLst>
                                        </p:cTn>
                                        <p:tgtEl>
                                          <p:spTgt spid="283666"/>
                                        </p:tgtEl>
                                        <p:attrNameLst>
                                          <p:attrName>style.visibility</p:attrName>
                                        </p:attrNameLst>
                                      </p:cBhvr>
                                      <p:to>
                                        <p:strVal val="visible"/>
                                      </p:to>
                                    </p:set>
                                    <p:animEffect transition="in" filter="wipe(down)">
                                      <p:cBhvr>
                                        <p:cTn id="26" dur="1000"/>
                                        <p:tgtEl>
                                          <p:spTgt spid="2836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3650" grpId="0" animBg="1"/>
      <p:bldP spid="283652" grpId="0" animBg="1"/>
      <p:bldP spid="283666" grpId="0" animBg="1"/>
      <p:bldP spid="283667" grpId="0" animBg="1"/>
    </p:bld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16418" name="Rectangle 2"/>
          <p:cNvSpPr>
            <a:spLocks noGrp="1" noRot="1" noChangeArrowheads="1"/>
          </p:cNvSpPr>
          <p:nvPr>
            <p:ph type="title"/>
          </p:nvPr>
        </p:nvSpPr>
        <p:spPr/>
        <p:txBody>
          <a:bodyPr/>
          <a:lstStyle/>
          <a:p>
            <a:pPr eaLnBrk="1" hangingPunct="1">
              <a:defRPr/>
            </a:pPr>
            <a:r>
              <a:rPr lang="en-US" dirty="0">
                <a:ea typeface="+mj-ea"/>
                <a:cs typeface="+mj-cs"/>
              </a:rPr>
              <a:t>What is</a:t>
            </a:r>
            <a:r>
              <a:rPr lang="en-US" dirty="0" smtClean="0">
                <a:ea typeface="+mj-ea"/>
                <a:cs typeface="+mj-cs"/>
              </a:rPr>
              <a:t> the change </a:t>
            </a:r>
            <a:r>
              <a:rPr lang="en-US" dirty="0">
                <a:ea typeface="+mj-ea"/>
                <a:cs typeface="+mj-cs"/>
              </a:rPr>
              <a:t>of lineage?</a:t>
            </a:r>
          </a:p>
        </p:txBody>
      </p:sp>
      <p:sp>
        <p:nvSpPr>
          <p:cNvPr id="316419" name="Rectangle 3"/>
          <p:cNvSpPr>
            <a:spLocks noGrp="1" noChangeArrowheads="1"/>
          </p:cNvSpPr>
          <p:nvPr>
            <p:ph type="body" idx="1"/>
          </p:nvPr>
        </p:nvSpPr>
        <p:spPr>
          <a:xfrm>
            <a:off x="457200" y="1828800"/>
            <a:ext cx="8229600" cy="4525963"/>
          </a:xfrm>
        </p:spPr>
        <p:txBody>
          <a:bodyPr/>
          <a:lstStyle/>
          <a:p>
            <a:pPr eaLnBrk="1" hangingPunct="1">
              <a:buFont typeface="Wingdings" pitchFamily="-68" charset="2"/>
              <a:buNone/>
              <a:defRPr/>
            </a:pPr>
            <a:r>
              <a:rPr lang="en-GB" dirty="0" smtClean="0">
                <a:latin typeface="Arial"/>
                <a:ea typeface="+mn-ea"/>
                <a:cs typeface="Arial"/>
              </a:rPr>
              <a:t>   Where </a:t>
            </a:r>
            <a:r>
              <a:rPr lang="en-GB" dirty="0">
                <a:latin typeface="Arial"/>
                <a:ea typeface="+mn-ea"/>
                <a:cs typeface="Arial"/>
              </a:rPr>
              <a:t>is the change of blood lineage done? On the individual level, man has to go beyond the boundary of life and death. The individual has to go through life and death situations for the sake of God and the future dignity of man.</a:t>
            </a:r>
            <a:r>
              <a:rPr lang="en-GB" dirty="0" smtClean="0">
                <a:latin typeface="Arial"/>
                <a:ea typeface="+mn-ea"/>
                <a:cs typeface="Arial"/>
              </a:rPr>
              <a:t> </a:t>
            </a:r>
          </a:p>
          <a:p>
            <a:pPr eaLnBrk="1" hangingPunct="1">
              <a:buFont typeface="Wingdings" pitchFamily="-68" charset="2"/>
              <a:buNone/>
              <a:defRPr/>
            </a:pPr>
            <a:r>
              <a:rPr lang="en-GB" dirty="0" smtClean="0">
                <a:latin typeface="Arial"/>
                <a:ea typeface="+mn-ea"/>
                <a:cs typeface="Arial"/>
              </a:rPr>
              <a:t>						</a:t>
            </a:r>
            <a:r>
              <a:rPr lang="en-GB" dirty="0" smtClean="0">
                <a:latin typeface="Times New Roman" pitchFamily="-68" charset="0"/>
                <a:ea typeface="+mn-ea"/>
                <a:cs typeface="+mn-cs"/>
              </a:rPr>
              <a:t>(</a:t>
            </a:r>
            <a:r>
              <a:rPr lang="en-GB" dirty="0">
                <a:latin typeface="Times New Roman" pitchFamily="-68" charset="0"/>
                <a:ea typeface="+mn-ea"/>
                <a:cs typeface="+mn-cs"/>
              </a:rPr>
              <a:t>True Father, 1970) </a:t>
            </a:r>
            <a:endParaRPr lang="en-US" dirty="0">
              <a:latin typeface="Times New Roman" pitchFamily="-68" charset="0"/>
              <a:ea typeface="+mn-ea"/>
              <a:cs typeface="+mn-cs"/>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6850" name="Rectangle 1026"/>
          <p:cNvSpPr>
            <a:spLocks noGrp="1" noRot="1" noChangeArrowheads="1"/>
          </p:cNvSpPr>
          <p:nvPr>
            <p:ph type="title"/>
          </p:nvPr>
        </p:nvSpPr>
        <p:spPr>
          <a:xfrm>
            <a:off x="381000" y="274638"/>
            <a:ext cx="8382000" cy="1143000"/>
          </a:xfrm>
        </p:spPr>
        <p:txBody>
          <a:bodyPr/>
          <a:lstStyle/>
          <a:p>
            <a:pPr eaLnBrk="1" hangingPunct="1">
              <a:defRPr/>
            </a:pPr>
            <a:r>
              <a:rPr lang="en-GB" dirty="0">
                <a:ea typeface="+mj-ea"/>
                <a:cs typeface="+mj-cs"/>
              </a:rPr>
              <a:t>How did Abraham discover God?</a:t>
            </a:r>
            <a:endParaRPr lang="en-GB" sz="4400" dirty="0">
              <a:ea typeface="+mj-ea"/>
              <a:cs typeface="+mj-cs"/>
            </a:endParaRPr>
          </a:p>
        </p:txBody>
      </p:sp>
      <p:sp>
        <p:nvSpPr>
          <p:cNvPr id="206860" name="Text Box 1036"/>
          <p:cNvSpPr txBox="1">
            <a:spLocks noChangeArrowheads="1"/>
          </p:cNvSpPr>
          <p:nvPr/>
        </p:nvSpPr>
        <p:spPr bwMode="auto">
          <a:xfrm>
            <a:off x="517525" y="1419225"/>
            <a:ext cx="3454400" cy="457200"/>
          </a:xfrm>
          <a:prstGeom prst="rect">
            <a:avLst/>
          </a:prstGeom>
          <a:noFill/>
          <a:ln w="9525">
            <a:noFill/>
            <a:miter lim="800000"/>
            <a:headEnd/>
            <a:tailEnd/>
          </a:ln>
        </p:spPr>
        <p:txBody>
          <a:bodyPr wrap="none">
            <a:prstTxWarp prst="textNoShape">
              <a:avLst/>
            </a:prstTxWarp>
            <a:spAutoFit/>
          </a:bodyPr>
          <a:lstStyle/>
          <a:p>
            <a:r>
              <a:rPr lang="en-US" sz="2400" i="0">
                <a:latin typeface="Arial" pitchFamily="-128" charset="0"/>
              </a:rPr>
              <a:t>Abraham discovers God</a:t>
            </a:r>
          </a:p>
        </p:txBody>
      </p:sp>
      <p:pic>
        <p:nvPicPr>
          <p:cNvPr id="206861" name="Picture 1037" descr="abrahamdiscoervsGod"/>
          <p:cNvPicPr>
            <a:picLocks noChangeAspect="1" noChangeArrowheads="1"/>
          </p:cNvPicPr>
          <p:nvPr/>
        </p:nvPicPr>
        <p:blipFill>
          <a:blip r:embed="rId3"/>
          <a:srcRect/>
          <a:stretch>
            <a:fillRect/>
          </a:stretch>
        </p:blipFill>
        <p:spPr bwMode="auto">
          <a:xfrm>
            <a:off x="457200" y="2209800"/>
            <a:ext cx="3835400" cy="3835400"/>
          </a:xfrm>
          <a:prstGeom prst="rect">
            <a:avLst/>
          </a:prstGeom>
          <a:noFill/>
          <a:ln w="9525">
            <a:noFill/>
            <a:miter lim="800000"/>
            <a:headEnd/>
            <a:tailEnd/>
          </a:ln>
        </p:spPr>
      </p:pic>
      <p:sp>
        <p:nvSpPr>
          <p:cNvPr id="8" name="TextBox 7"/>
          <p:cNvSpPr txBox="1"/>
          <p:nvPr/>
        </p:nvSpPr>
        <p:spPr>
          <a:xfrm>
            <a:off x="4572000" y="2209800"/>
            <a:ext cx="4286800" cy="3046988"/>
          </a:xfrm>
          <a:prstGeom prst="rect">
            <a:avLst/>
          </a:prstGeom>
          <a:noFill/>
        </p:spPr>
        <p:txBody>
          <a:bodyPr wrap="none" rtlCol="0">
            <a:spAutoFit/>
          </a:bodyPr>
          <a:lstStyle/>
          <a:p>
            <a:r>
              <a:rPr lang="en-US" sz="2400" i="0" dirty="0" smtClean="0">
                <a:latin typeface="Arial"/>
                <a:cs typeface="Arial"/>
              </a:rPr>
              <a:t>Abram’s belief in God was </a:t>
            </a:r>
          </a:p>
          <a:p>
            <a:r>
              <a:rPr lang="en-US" sz="2400" i="0" dirty="0" smtClean="0">
                <a:latin typeface="Arial"/>
                <a:cs typeface="Arial"/>
              </a:rPr>
              <a:t>based on reason:</a:t>
            </a:r>
          </a:p>
          <a:p>
            <a:endParaRPr lang="en-US" sz="2400" i="0" dirty="0" smtClean="0">
              <a:latin typeface="Arial"/>
              <a:cs typeface="Arial"/>
            </a:endParaRPr>
          </a:p>
          <a:p>
            <a:r>
              <a:rPr lang="en-US" sz="2400" i="0" dirty="0" smtClean="0">
                <a:latin typeface="Arial"/>
                <a:cs typeface="Arial"/>
              </a:rPr>
              <a:t>There must be a First Cause</a:t>
            </a:r>
          </a:p>
          <a:p>
            <a:endParaRPr lang="en-US" sz="2400" i="0" dirty="0" smtClean="0">
              <a:latin typeface="Arial"/>
              <a:cs typeface="Arial"/>
            </a:endParaRPr>
          </a:p>
          <a:p>
            <a:r>
              <a:rPr lang="en-US" sz="2400" i="0" dirty="0" smtClean="0">
                <a:latin typeface="Arial"/>
                <a:cs typeface="Arial"/>
              </a:rPr>
              <a:t>There must be an unchanging</a:t>
            </a:r>
          </a:p>
          <a:p>
            <a:r>
              <a:rPr lang="en-US" sz="2400" i="0" dirty="0" smtClean="0">
                <a:latin typeface="Arial"/>
                <a:cs typeface="Arial"/>
              </a:rPr>
              <a:t>reality behind the changing </a:t>
            </a:r>
          </a:p>
          <a:p>
            <a:r>
              <a:rPr lang="en-US" sz="2400" i="0" dirty="0" smtClean="0">
                <a:latin typeface="Arial"/>
                <a:cs typeface="Arial"/>
              </a:rPr>
              <a:t>world of phenomena</a:t>
            </a:r>
            <a:endParaRPr lang="en-US" sz="2400" i="0" dirty="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686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686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6860" grpId="0"/>
      <p:bldP spid="8" grpId="0"/>
    </p:bld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6850" name="Rectangle 1026"/>
          <p:cNvSpPr>
            <a:spLocks noGrp="1" noRot="1" noChangeArrowheads="1"/>
          </p:cNvSpPr>
          <p:nvPr>
            <p:ph type="title"/>
          </p:nvPr>
        </p:nvSpPr>
        <p:spPr>
          <a:xfrm>
            <a:off x="381000" y="274638"/>
            <a:ext cx="8382000" cy="1143000"/>
          </a:xfrm>
        </p:spPr>
        <p:txBody>
          <a:bodyPr/>
          <a:lstStyle/>
          <a:p>
            <a:pPr eaLnBrk="1" hangingPunct="1">
              <a:defRPr/>
            </a:pPr>
            <a:r>
              <a:rPr lang="en-GB" dirty="0">
                <a:ea typeface="+mj-ea"/>
                <a:cs typeface="+mj-cs"/>
              </a:rPr>
              <a:t>How did Abraham discover God?</a:t>
            </a:r>
            <a:endParaRPr lang="en-GB" sz="4400" dirty="0">
              <a:ea typeface="+mj-ea"/>
              <a:cs typeface="+mj-cs"/>
            </a:endParaRPr>
          </a:p>
        </p:txBody>
      </p:sp>
      <p:pic>
        <p:nvPicPr>
          <p:cNvPr id="206858" name="Picture 1034" descr="boy-abraham5001"/>
          <p:cNvPicPr>
            <a:picLocks noGrp="1" noChangeAspect="1" noChangeArrowheads="1"/>
          </p:cNvPicPr>
          <p:nvPr>
            <p:ph sz="half" idx="2"/>
          </p:nvPr>
        </p:nvPicPr>
        <p:blipFill>
          <a:blip r:embed="rId3"/>
          <a:srcRect/>
          <a:stretch>
            <a:fillRect/>
          </a:stretch>
        </p:blipFill>
        <p:spPr>
          <a:xfrm>
            <a:off x="4800600" y="2209800"/>
            <a:ext cx="3814763" cy="3836988"/>
          </a:xfrm>
        </p:spPr>
      </p:pic>
      <p:sp>
        <p:nvSpPr>
          <p:cNvPr id="206860" name="Text Box 1036"/>
          <p:cNvSpPr txBox="1">
            <a:spLocks noChangeArrowheads="1"/>
          </p:cNvSpPr>
          <p:nvPr/>
        </p:nvSpPr>
        <p:spPr bwMode="auto">
          <a:xfrm>
            <a:off x="517525" y="1419225"/>
            <a:ext cx="3454400" cy="457200"/>
          </a:xfrm>
          <a:prstGeom prst="rect">
            <a:avLst/>
          </a:prstGeom>
          <a:noFill/>
          <a:ln w="9525">
            <a:noFill/>
            <a:miter lim="800000"/>
            <a:headEnd/>
            <a:tailEnd/>
          </a:ln>
        </p:spPr>
        <p:txBody>
          <a:bodyPr wrap="none">
            <a:prstTxWarp prst="textNoShape">
              <a:avLst/>
            </a:prstTxWarp>
            <a:spAutoFit/>
          </a:bodyPr>
          <a:lstStyle/>
          <a:p>
            <a:r>
              <a:rPr lang="en-US" sz="2400" i="0">
                <a:latin typeface="Arial" pitchFamily="-128" charset="0"/>
              </a:rPr>
              <a:t>Abraham discovers God</a:t>
            </a:r>
          </a:p>
        </p:txBody>
      </p:sp>
      <p:pic>
        <p:nvPicPr>
          <p:cNvPr id="206861" name="Picture 1037" descr="abrahamdiscoervsGod"/>
          <p:cNvPicPr>
            <a:picLocks noChangeAspect="1" noChangeArrowheads="1"/>
          </p:cNvPicPr>
          <p:nvPr/>
        </p:nvPicPr>
        <p:blipFill>
          <a:blip r:embed="rId4"/>
          <a:srcRect/>
          <a:stretch>
            <a:fillRect/>
          </a:stretch>
        </p:blipFill>
        <p:spPr bwMode="auto">
          <a:xfrm>
            <a:off x="457200" y="2209800"/>
            <a:ext cx="3835400" cy="3835400"/>
          </a:xfrm>
          <a:prstGeom prst="rect">
            <a:avLst/>
          </a:prstGeom>
          <a:noFill/>
          <a:ln w="9525">
            <a:noFill/>
            <a:miter lim="800000"/>
            <a:headEnd/>
            <a:tailEnd/>
          </a:ln>
        </p:spPr>
      </p:pic>
      <p:sp>
        <p:nvSpPr>
          <p:cNvPr id="206862" name="Text Box 1038"/>
          <p:cNvSpPr txBox="1">
            <a:spLocks noChangeArrowheads="1"/>
          </p:cNvSpPr>
          <p:nvPr/>
        </p:nvSpPr>
        <p:spPr bwMode="auto">
          <a:xfrm>
            <a:off x="4953000" y="1371600"/>
            <a:ext cx="3330575" cy="457200"/>
          </a:xfrm>
          <a:prstGeom prst="rect">
            <a:avLst/>
          </a:prstGeom>
          <a:noFill/>
          <a:ln w="9525">
            <a:noFill/>
            <a:miter lim="800000"/>
            <a:headEnd/>
            <a:tailEnd/>
          </a:ln>
        </p:spPr>
        <p:txBody>
          <a:bodyPr>
            <a:prstTxWarp prst="textNoShape">
              <a:avLst/>
            </a:prstTxWarp>
            <a:spAutoFit/>
          </a:bodyPr>
          <a:lstStyle/>
          <a:p>
            <a:pPr>
              <a:spcBef>
                <a:spcPct val="50000"/>
              </a:spcBef>
            </a:pPr>
            <a:r>
              <a:rPr lang="en-US" sz="2400" i="0">
                <a:latin typeface="Arial" pitchFamily="-128" charset="0"/>
              </a:rPr>
              <a:t>Abraham and the idols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5" name="Picture 4" descr="Abraham.jpg"/>
          <p:cNvPicPr>
            <a:picLocks noChangeAspect="1"/>
          </p:cNvPicPr>
          <p:nvPr/>
        </p:nvPicPr>
        <p:blipFill>
          <a:blip r:embed="rId3"/>
          <a:srcRect t="8403"/>
          <a:stretch>
            <a:fillRect/>
          </a:stretch>
        </p:blipFill>
        <p:spPr>
          <a:xfrm>
            <a:off x="247873" y="1603999"/>
            <a:ext cx="8648252" cy="5025401"/>
          </a:xfrm>
          <a:prstGeom prst="rect">
            <a:avLst/>
          </a:prstGeom>
        </p:spPr>
      </p:pic>
      <p:sp>
        <p:nvSpPr>
          <p:cNvPr id="6" name="Title 5"/>
          <p:cNvSpPr>
            <a:spLocks noGrp="1"/>
          </p:cNvSpPr>
          <p:nvPr>
            <p:ph type="title"/>
          </p:nvPr>
        </p:nvSpPr>
        <p:spPr/>
        <p:txBody>
          <a:bodyPr/>
          <a:lstStyle/>
          <a:p>
            <a:r>
              <a:rPr lang="en-US" dirty="0" err="1" smtClean="0"/>
              <a:t>Terah’s</a:t>
            </a:r>
            <a:r>
              <a:rPr lang="en-US" dirty="0" smtClean="0"/>
              <a:t> family move to Haran</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36194" name="Rectangle 2"/>
          <p:cNvSpPr>
            <a:spLocks noGrp="1" noRot="1" noChangeArrowheads="1"/>
          </p:cNvSpPr>
          <p:nvPr>
            <p:ph type="title"/>
          </p:nvPr>
        </p:nvSpPr>
        <p:spPr/>
        <p:txBody>
          <a:bodyPr/>
          <a:lstStyle/>
          <a:p>
            <a:pPr eaLnBrk="1" hangingPunct="1">
              <a:defRPr/>
            </a:pPr>
            <a:r>
              <a:rPr lang="en-GB" dirty="0" smtClean="0">
                <a:ea typeface="+mj-ea"/>
                <a:cs typeface="+mj-cs"/>
              </a:rPr>
              <a:t>What is Abraham’s place </a:t>
            </a:r>
            <a:r>
              <a:rPr lang="en-GB" dirty="0">
                <a:ea typeface="+mj-ea"/>
                <a:cs typeface="+mj-cs"/>
              </a:rPr>
              <a:t>in God’s </a:t>
            </a:r>
            <a:r>
              <a:rPr lang="en-GB" dirty="0" smtClean="0">
                <a:ea typeface="+mj-ea"/>
                <a:cs typeface="+mj-cs"/>
              </a:rPr>
              <a:t>providence?</a:t>
            </a:r>
            <a:endParaRPr lang="en-GB" sz="4400" dirty="0">
              <a:latin typeface="Arial" pitchFamily="-68" charset="0"/>
              <a:ea typeface="+mj-ea"/>
              <a:cs typeface="+mj-cs"/>
            </a:endParaRPr>
          </a:p>
        </p:txBody>
      </p:sp>
      <p:sp>
        <p:nvSpPr>
          <p:cNvPr id="136196" name="Rectangle 4"/>
          <p:cNvSpPr>
            <a:spLocks noGrp="1" noChangeArrowheads="1"/>
          </p:cNvSpPr>
          <p:nvPr>
            <p:ph type="body" idx="1"/>
          </p:nvPr>
        </p:nvSpPr>
        <p:spPr>
          <a:xfrm>
            <a:off x="457200" y="1295400"/>
            <a:ext cx="8229600" cy="5029200"/>
          </a:xfrm>
        </p:spPr>
        <p:txBody>
          <a:bodyPr/>
          <a:lstStyle/>
          <a:p>
            <a:pPr eaLnBrk="1" hangingPunct="1">
              <a:lnSpc>
                <a:spcPct val="90000"/>
              </a:lnSpc>
              <a:buFont typeface="Wingdings" pitchFamily="-68" charset="2"/>
              <a:buNone/>
              <a:defRPr/>
            </a:pPr>
            <a:endParaRPr lang="en-GB" sz="2800" dirty="0" smtClean="0">
              <a:effectLst/>
              <a:latin typeface="Arial" pitchFamily="-68" charset="0"/>
              <a:ea typeface="+mn-ea"/>
              <a:cs typeface="+mn-cs"/>
            </a:endParaRPr>
          </a:p>
          <a:p>
            <a:pPr>
              <a:lnSpc>
                <a:spcPct val="90000"/>
              </a:lnSpc>
              <a:spcBef>
                <a:spcPct val="0"/>
              </a:spcBef>
              <a:buClrTx/>
              <a:buSzTx/>
              <a:buFontTx/>
              <a:buNone/>
              <a:defRPr/>
            </a:pPr>
            <a:r>
              <a:rPr lang="en-US" dirty="0" smtClean="0">
                <a:effectLst/>
                <a:latin typeface="Lydian BT" pitchFamily="-68" charset="0"/>
                <a:ea typeface="+mn-ea"/>
                <a:cs typeface="+mn-cs"/>
              </a:rPr>
              <a:t>   </a:t>
            </a:r>
            <a:r>
              <a:rPr lang="en-US" dirty="0" smtClean="0">
                <a:effectLst/>
                <a:latin typeface="Times"/>
                <a:ea typeface="+mn-ea"/>
                <a:cs typeface="Times"/>
              </a:rPr>
              <a:t>Now </a:t>
            </a:r>
            <a:r>
              <a:rPr lang="en-US" dirty="0">
                <a:effectLst/>
                <a:latin typeface="Times"/>
                <a:ea typeface="+mn-ea"/>
                <a:cs typeface="Times"/>
              </a:rPr>
              <a:t>the Lord said to Abram,</a:t>
            </a:r>
            <a:r>
              <a:rPr lang="en-US" dirty="0" smtClean="0">
                <a:effectLst/>
                <a:latin typeface="Times"/>
                <a:ea typeface="+mn-ea"/>
                <a:cs typeface="Times"/>
              </a:rPr>
              <a:t> “Go </a:t>
            </a:r>
            <a:r>
              <a:rPr lang="en-US" dirty="0">
                <a:effectLst/>
                <a:latin typeface="Times"/>
                <a:ea typeface="+mn-ea"/>
                <a:cs typeface="Times"/>
              </a:rPr>
              <a:t>from your country and your kindred and your father</a:t>
            </a:r>
            <a:r>
              <a:rPr lang="en-GB" dirty="0">
                <a:effectLst/>
                <a:latin typeface="Times"/>
                <a:ea typeface="ヒラギノ角ゴ Pro W3" pitchFamily="-68" charset="-128"/>
                <a:cs typeface="Times"/>
              </a:rPr>
              <a:t>’</a:t>
            </a:r>
            <a:r>
              <a:rPr lang="en-GB" dirty="0" err="1">
                <a:effectLst/>
                <a:latin typeface="Times"/>
                <a:ea typeface="+mn-ea"/>
                <a:cs typeface="Times"/>
              </a:rPr>
              <a:t>s</a:t>
            </a:r>
            <a:r>
              <a:rPr lang="en-US" dirty="0">
                <a:effectLst/>
                <a:latin typeface="Times"/>
                <a:ea typeface="+mn-ea"/>
                <a:cs typeface="Times"/>
              </a:rPr>
              <a:t> house to the land that I will show you. And I will make of you a great nation, and I will bless you and make your name great, so that you will be a blessing. I will bless those who bless you, and him who </a:t>
            </a:r>
            <a:r>
              <a:rPr lang="en-US" dirty="0" err="1">
                <a:effectLst/>
                <a:latin typeface="Times"/>
                <a:ea typeface="+mn-ea"/>
                <a:cs typeface="Times"/>
              </a:rPr>
              <a:t>dishonours</a:t>
            </a:r>
            <a:r>
              <a:rPr lang="en-US" dirty="0">
                <a:effectLst/>
                <a:latin typeface="Times"/>
                <a:ea typeface="+mn-ea"/>
                <a:cs typeface="Times"/>
              </a:rPr>
              <a:t> you I will curse, and in you all the families of the earth shall be blessed</a:t>
            </a:r>
            <a:r>
              <a:rPr lang="en-US" dirty="0" smtClean="0">
                <a:effectLst/>
                <a:latin typeface="Times"/>
                <a:ea typeface="+mn-ea"/>
                <a:cs typeface="Times"/>
              </a:rPr>
              <a:t>.”</a:t>
            </a:r>
          </a:p>
          <a:p>
            <a:pPr>
              <a:lnSpc>
                <a:spcPct val="90000"/>
              </a:lnSpc>
              <a:spcBef>
                <a:spcPct val="0"/>
              </a:spcBef>
              <a:buClrTx/>
              <a:buSzTx/>
              <a:buFontTx/>
              <a:buNone/>
              <a:defRPr/>
            </a:pPr>
            <a:r>
              <a:rPr lang="en-US" dirty="0" smtClean="0">
                <a:effectLst/>
                <a:latin typeface="Times"/>
                <a:ea typeface="+mn-ea"/>
                <a:cs typeface="Times"/>
              </a:rPr>
              <a:t>   </a:t>
            </a:r>
            <a:r>
              <a:rPr lang="en-US" dirty="0" smtClean="0">
                <a:effectLst/>
                <a:latin typeface="Lydian BT" pitchFamily="-68" charset="0"/>
                <a:ea typeface="+mn-ea"/>
                <a:cs typeface="+mn-cs"/>
              </a:rPr>
              <a:t>	</a:t>
            </a:r>
            <a:r>
              <a:rPr lang="en-US" dirty="0">
                <a:effectLst/>
                <a:latin typeface="Lydian BT" pitchFamily="-68" charset="0"/>
                <a:ea typeface="+mn-ea"/>
                <a:cs typeface="+mn-cs"/>
              </a:rPr>
              <a:t>		</a:t>
            </a:r>
            <a:r>
              <a:rPr lang="en-US" dirty="0" smtClean="0">
                <a:effectLst/>
                <a:latin typeface="Lydian BT" pitchFamily="-68" charset="0"/>
                <a:ea typeface="+mn-ea"/>
                <a:cs typeface="+mn-cs"/>
              </a:rPr>
              <a:t>	            </a:t>
            </a:r>
            <a:r>
              <a:rPr lang="en-US" sz="2400" dirty="0" smtClean="0">
                <a:effectLst/>
                <a:latin typeface="Arial" pitchFamily="-68" charset="0"/>
                <a:ea typeface="+mn-ea"/>
                <a:cs typeface="+mn-cs"/>
              </a:rPr>
              <a:t>Genesis12</a:t>
            </a:r>
            <a:r>
              <a:rPr lang="en-US" sz="2400" dirty="0">
                <a:effectLst/>
                <a:latin typeface="Arial" pitchFamily="-68" charset="0"/>
                <a:ea typeface="+mn-ea"/>
                <a:cs typeface="+mn-cs"/>
              </a:rPr>
              <a:t>:1-3</a:t>
            </a:r>
            <a:endParaRPr lang="en-GB" sz="2400" dirty="0">
              <a:effectLst/>
              <a:latin typeface="Arial" pitchFamily="-68" charset="0"/>
              <a:ea typeface="+mn-ea"/>
              <a:cs typeface="+mn-cs"/>
            </a:endParaRPr>
          </a:p>
        </p:txBody>
      </p:sp>
      <p:sp>
        <p:nvSpPr>
          <p:cNvPr id="32772" name="Text Box 9"/>
          <p:cNvSpPr txBox="1">
            <a:spLocks noChangeArrowheads="1"/>
          </p:cNvSpPr>
          <p:nvPr/>
        </p:nvSpPr>
        <p:spPr bwMode="auto">
          <a:xfrm>
            <a:off x="5867400" y="6315075"/>
            <a:ext cx="184150" cy="366713"/>
          </a:xfrm>
          <a:prstGeom prst="rect">
            <a:avLst/>
          </a:prstGeom>
          <a:noFill/>
          <a:ln w="9525">
            <a:noFill/>
            <a:miter lim="800000"/>
            <a:headEnd/>
            <a:tailEnd/>
          </a:ln>
        </p:spPr>
        <p:txBody>
          <a:bodyPr wrap="none">
            <a:prstTxWarp prst="textNoShape">
              <a:avLst/>
            </a:prstTxWarp>
            <a:spAutoFit/>
          </a:bodyPr>
          <a:lstStyle/>
          <a:p>
            <a:endParaRPr lang="en-US" i="0">
              <a:latin typeface="Arial Rounded MT Bold" pitchFamily="-12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44386" name="Rectangle 1026"/>
          <p:cNvSpPr>
            <a:spLocks noGrp="1" noRot="1" noChangeArrowheads="1"/>
          </p:cNvSpPr>
          <p:nvPr>
            <p:ph type="title"/>
          </p:nvPr>
        </p:nvSpPr>
        <p:spPr/>
        <p:txBody>
          <a:bodyPr/>
          <a:lstStyle/>
          <a:p>
            <a:pPr eaLnBrk="1" hangingPunct="1">
              <a:defRPr/>
            </a:pPr>
            <a:r>
              <a:rPr lang="en-GB">
                <a:ea typeface="+mj-ea"/>
                <a:cs typeface="+mj-cs"/>
              </a:rPr>
              <a:t>Abraham’s journey</a:t>
            </a:r>
            <a:endParaRPr lang="en-GB">
              <a:latin typeface="Arial" pitchFamily="-68" charset="0"/>
              <a:ea typeface="+mj-ea"/>
              <a:cs typeface="+mj-cs"/>
            </a:endParaRPr>
          </a:p>
        </p:txBody>
      </p:sp>
      <p:pic>
        <p:nvPicPr>
          <p:cNvPr id="34819" name="Picture 1028" descr="abrahamsjourney"/>
          <p:cNvPicPr>
            <a:picLocks noChangeAspect="1" noChangeArrowheads="1"/>
          </p:cNvPicPr>
          <p:nvPr/>
        </p:nvPicPr>
        <p:blipFill>
          <a:blip r:embed="rId3"/>
          <a:srcRect t="3729"/>
          <a:stretch>
            <a:fillRect/>
          </a:stretch>
        </p:blipFill>
        <p:spPr bwMode="auto">
          <a:xfrm>
            <a:off x="1116013" y="1484313"/>
            <a:ext cx="6840537" cy="4972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1684" name="Rectangle 4"/>
          <p:cNvSpPr>
            <a:spLocks noGrp="1" noRot="1" noChangeArrowheads="1"/>
          </p:cNvSpPr>
          <p:nvPr>
            <p:ph type="title"/>
          </p:nvPr>
        </p:nvSpPr>
        <p:spPr/>
        <p:txBody>
          <a:bodyPr/>
          <a:lstStyle/>
          <a:p>
            <a:pPr eaLnBrk="1" hangingPunct="1">
              <a:defRPr/>
            </a:pPr>
            <a:r>
              <a:rPr lang="en-GB" sz="3600">
                <a:ea typeface="+mj-ea"/>
                <a:cs typeface="+mj-cs"/>
              </a:rPr>
              <a:t>Abraham, Sarah and Pharaoh</a:t>
            </a:r>
            <a:endParaRPr lang="en-GB">
              <a:latin typeface="Arial" pitchFamily="-68" charset="0"/>
              <a:ea typeface="+mj-ea"/>
              <a:cs typeface="+mj-cs"/>
            </a:endParaRPr>
          </a:p>
        </p:txBody>
      </p:sp>
      <p:sp>
        <p:nvSpPr>
          <p:cNvPr id="71689" name="Rectangle 9"/>
          <p:cNvSpPr>
            <a:spLocks noGrp="1" noChangeArrowheads="1"/>
          </p:cNvSpPr>
          <p:nvPr>
            <p:ph type="body" sz="half" idx="1"/>
          </p:nvPr>
        </p:nvSpPr>
        <p:spPr>
          <a:xfrm>
            <a:off x="395288" y="2708275"/>
            <a:ext cx="4038600" cy="3413125"/>
          </a:xfrm>
        </p:spPr>
        <p:txBody>
          <a:bodyPr/>
          <a:lstStyle/>
          <a:p>
            <a:pPr eaLnBrk="1" hangingPunct="1">
              <a:buFont typeface="Wingdings" pitchFamily="-68" charset="2"/>
              <a:buNone/>
              <a:defRPr/>
            </a:pPr>
            <a:r>
              <a:rPr lang="en-GB" sz="2800" dirty="0" smtClean="0">
                <a:effectLst/>
                <a:latin typeface="Lydian BT" pitchFamily="-68" charset="0"/>
                <a:ea typeface="+mn-ea"/>
                <a:cs typeface="+mn-cs"/>
              </a:rPr>
              <a:t>   </a:t>
            </a:r>
            <a:r>
              <a:rPr lang="en-GB" sz="2800" dirty="0" smtClean="0">
                <a:effectLst/>
                <a:latin typeface="Times"/>
                <a:ea typeface="+mn-ea"/>
                <a:cs typeface="Times"/>
              </a:rPr>
              <a:t>Now </a:t>
            </a:r>
            <a:r>
              <a:rPr lang="en-GB" sz="2800" dirty="0">
                <a:effectLst/>
                <a:latin typeface="Times"/>
                <a:ea typeface="+mn-ea"/>
                <a:cs typeface="Times"/>
              </a:rPr>
              <a:t>there was a famine in the land. So Abram went down to Egypt to sojourn there.</a:t>
            </a:r>
          </a:p>
          <a:p>
            <a:pPr eaLnBrk="1" hangingPunct="1">
              <a:buFont typeface="Wingdings" pitchFamily="-68" charset="2"/>
              <a:buNone/>
              <a:defRPr/>
            </a:pPr>
            <a:r>
              <a:rPr lang="en-GB" sz="2000" dirty="0">
                <a:effectLst/>
                <a:latin typeface="Arial" pitchFamily="-68" charset="0"/>
                <a:ea typeface="+mn-ea"/>
                <a:cs typeface="+mn-cs"/>
              </a:rPr>
              <a:t>			Genesis 12:10</a:t>
            </a:r>
          </a:p>
        </p:txBody>
      </p:sp>
      <p:pic>
        <p:nvPicPr>
          <p:cNvPr id="36868" name="Picture 8" descr="abraham sarah ph"/>
          <p:cNvPicPr>
            <a:picLocks noGrp="1" noChangeAspect="1" noChangeArrowheads="1"/>
          </p:cNvPicPr>
          <p:nvPr>
            <p:ph sz="half" idx="2"/>
          </p:nvPr>
        </p:nvPicPr>
        <p:blipFill>
          <a:blip r:embed="rId3"/>
          <a:srcRect/>
          <a:stretch>
            <a:fillRect/>
          </a:stretch>
        </p:blipFill>
        <p:spPr>
          <a:xfrm>
            <a:off x="5003800" y="1341438"/>
            <a:ext cx="3168650" cy="5256212"/>
          </a:xfr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8914" name="Rectangle 2"/>
          <p:cNvSpPr>
            <a:spLocks noGrp="1" noRot="1" noChangeArrowheads="1"/>
          </p:cNvSpPr>
          <p:nvPr>
            <p:ph type="title"/>
          </p:nvPr>
        </p:nvSpPr>
        <p:spPr/>
        <p:txBody>
          <a:bodyPr/>
          <a:lstStyle/>
          <a:p>
            <a:pPr eaLnBrk="1" hangingPunct="1">
              <a:defRPr/>
            </a:pPr>
            <a:r>
              <a:rPr lang="en-GB" dirty="0" smtClean="0">
                <a:ea typeface="+mj-ea"/>
                <a:cs typeface="+mj-cs"/>
              </a:rPr>
              <a:t>What is going on here?</a:t>
            </a:r>
            <a:endParaRPr lang="en-GB" dirty="0">
              <a:ea typeface="+mj-ea"/>
              <a:cs typeface="+mj-cs"/>
            </a:endParaRPr>
          </a:p>
        </p:txBody>
      </p:sp>
      <p:sp>
        <p:nvSpPr>
          <p:cNvPr id="38915" name="Oval 4"/>
          <p:cNvSpPr>
            <a:spLocks noChangeArrowheads="1"/>
          </p:cNvSpPr>
          <p:nvPr/>
        </p:nvSpPr>
        <p:spPr bwMode="auto">
          <a:xfrm>
            <a:off x="971550" y="2420938"/>
            <a:ext cx="1223963" cy="1152525"/>
          </a:xfrm>
          <a:prstGeom prst="ellipse">
            <a:avLst/>
          </a:prstGeom>
          <a:solidFill>
            <a:srgbClr val="993300"/>
          </a:solidFill>
          <a:ln w="9525">
            <a:solidFill>
              <a:schemeClr val="tx1"/>
            </a:solidFill>
            <a:round/>
            <a:headEnd/>
            <a:tailEnd/>
          </a:ln>
        </p:spPr>
        <p:txBody>
          <a:bodyPr wrap="none" anchor="ctr">
            <a:prstTxWarp prst="textNoShape">
              <a:avLst/>
            </a:prstTxWarp>
          </a:bodyPr>
          <a:lstStyle/>
          <a:p>
            <a:pPr algn="ctr"/>
            <a:r>
              <a:rPr lang="en-GB" sz="2800" i="0">
                <a:latin typeface="Arial" pitchFamily="-128" charset="0"/>
              </a:rPr>
              <a:t>Satan</a:t>
            </a:r>
          </a:p>
        </p:txBody>
      </p:sp>
      <p:sp>
        <p:nvSpPr>
          <p:cNvPr id="38916" name="Oval 5"/>
          <p:cNvSpPr>
            <a:spLocks noChangeArrowheads="1"/>
          </p:cNvSpPr>
          <p:nvPr/>
        </p:nvSpPr>
        <p:spPr bwMode="auto">
          <a:xfrm>
            <a:off x="3779838" y="2349500"/>
            <a:ext cx="1223962" cy="1152525"/>
          </a:xfrm>
          <a:prstGeom prst="ellipse">
            <a:avLst/>
          </a:prstGeom>
          <a:solidFill>
            <a:srgbClr val="008000"/>
          </a:solidFill>
          <a:ln w="9525">
            <a:solidFill>
              <a:schemeClr val="tx1"/>
            </a:solidFill>
            <a:round/>
            <a:headEnd/>
            <a:tailEnd/>
          </a:ln>
        </p:spPr>
        <p:txBody>
          <a:bodyPr wrap="none" anchor="ctr">
            <a:prstTxWarp prst="textNoShape">
              <a:avLst/>
            </a:prstTxWarp>
          </a:bodyPr>
          <a:lstStyle/>
          <a:p>
            <a:pPr algn="ctr"/>
            <a:r>
              <a:rPr lang="en-GB" sz="2800" b="1" i="0">
                <a:latin typeface="Arial" pitchFamily="-128" charset="0"/>
              </a:rPr>
              <a:t>Eve</a:t>
            </a:r>
            <a:endParaRPr lang="en-GB" sz="2800" b="1" i="0">
              <a:solidFill>
                <a:schemeClr val="bg2"/>
              </a:solidFill>
              <a:latin typeface="Arial" pitchFamily="-128" charset="0"/>
            </a:endParaRPr>
          </a:p>
        </p:txBody>
      </p:sp>
      <p:sp>
        <p:nvSpPr>
          <p:cNvPr id="38917" name="Oval 6"/>
          <p:cNvSpPr>
            <a:spLocks noChangeArrowheads="1"/>
          </p:cNvSpPr>
          <p:nvPr/>
        </p:nvSpPr>
        <p:spPr bwMode="auto">
          <a:xfrm>
            <a:off x="6588125" y="2349500"/>
            <a:ext cx="1223963" cy="1152525"/>
          </a:xfrm>
          <a:prstGeom prst="ellipse">
            <a:avLst/>
          </a:prstGeom>
          <a:solidFill>
            <a:srgbClr val="FFFF00"/>
          </a:solidFill>
          <a:ln w="9525">
            <a:solidFill>
              <a:schemeClr val="tx1"/>
            </a:solidFill>
            <a:round/>
            <a:headEnd/>
            <a:tailEnd/>
          </a:ln>
        </p:spPr>
        <p:txBody>
          <a:bodyPr wrap="none" anchor="ctr">
            <a:prstTxWarp prst="textNoShape">
              <a:avLst/>
            </a:prstTxWarp>
          </a:bodyPr>
          <a:lstStyle/>
          <a:p>
            <a:pPr algn="ctr"/>
            <a:r>
              <a:rPr lang="en-GB" sz="2800" b="1" i="0">
                <a:solidFill>
                  <a:schemeClr val="bg2"/>
                </a:solidFill>
                <a:latin typeface="Arial" pitchFamily="-128" charset="0"/>
              </a:rPr>
              <a:t>Adam</a:t>
            </a:r>
          </a:p>
        </p:txBody>
      </p:sp>
      <p:sp>
        <p:nvSpPr>
          <p:cNvPr id="38918" name="Oval 7"/>
          <p:cNvSpPr>
            <a:spLocks noChangeArrowheads="1"/>
          </p:cNvSpPr>
          <p:nvPr/>
        </p:nvSpPr>
        <p:spPr bwMode="auto">
          <a:xfrm>
            <a:off x="4859338" y="4078288"/>
            <a:ext cx="1800225" cy="719137"/>
          </a:xfrm>
          <a:prstGeom prst="ellipse">
            <a:avLst/>
          </a:prstGeom>
          <a:solidFill>
            <a:srgbClr val="FFCC99"/>
          </a:solidFill>
          <a:ln w="9525">
            <a:solidFill>
              <a:schemeClr val="tx1"/>
            </a:solidFill>
            <a:round/>
            <a:headEnd/>
            <a:tailEnd/>
          </a:ln>
        </p:spPr>
        <p:txBody>
          <a:bodyPr wrap="none" anchor="ctr">
            <a:prstTxWarp prst="textNoShape">
              <a:avLst/>
            </a:prstTxWarp>
          </a:bodyPr>
          <a:lstStyle/>
          <a:p>
            <a:pPr algn="ctr"/>
            <a:r>
              <a:rPr lang="en-GB" sz="2400" b="1" i="0">
                <a:solidFill>
                  <a:schemeClr val="bg2"/>
                </a:solidFill>
                <a:latin typeface="Arial" pitchFamily="-128" charset="0"/>
              </a:rPr>
              <a:t>Humanity</a:t>
            </a:r>
          </a:p>
        </p:txBody>
      </p:sp>
      <p:sp>
        <p:nvSpPr>
          <p:cNvPr id="38919" name="Oval 8"/>
          <p:cNvSpPr>
            <a:spLocks noChangeArrowheads="1"/>
          </p:cNvSpPr>
          <p:nvPr/>
        </p:nvSpPr>
        <p:spPr bwMode="auto">
          <a:xfrm>
            <a:off x="4859338" y="5157788"/>
            <a:ext cx="1800225" cy="719137"/>
          </a:xfrm>
          <a:prstGeom prst="ellipse">
            <a:avLst/>
          </a:prstGeom>
          <a:solidFill>
            <a:srgbClr val="99CC00"/>
          </a:solidFill>
          <a:ln w="9525">
            <a:solidFill>
              <a:schemeClr val="tx1"/>
            </a:solidFill>
            <a:round/>
            <a:headEnd/>
            <a:tailEnd/>
          </a:ln>
        </p:spPr>
        <p:txBody>
          <a:bodyPr wrap="none" anchor="ctr">
            <a:prstTxWarp prst="textNoShape">
              <a:avLst/>
            </a:prstTxWarp>
          </a:bodyPr>
          <a:lstStyle/>
          <a:p>
            <a:pPr algn="ctr"/>
            <a:r>
              <a:rPr lang="en-GB" sz="2400" b="1" i="0">
                <a:solidFill>
                  <a:schemeClr val="bg2"/>
                </a:solidFill>
                <a:latin typeface="Arial" pitchFamily="-128" charset="0"/>
              </a:rPr>
              <a:t>Creation</a:t>
            </a:r>
          </a:p>
        </p:txBody>
      </p:sp>
      <p:sp>
        <p:nvSpPr>
          <p:cNvPr id="38920" name="Line 14"/>
          <p:cNvSpPr>
            <a:spLocks noChangeShapeType="1"/>
          </p:cNvSpPr>
          <p:nvPr/>
        </p:nvSpPr>
        <p:spPr bwMode="auto">
          <a:xfrm>
            <a:off x="2266950" y="2997200"/>
            <a:ext cx="1439863" cy="0"/>
          </a:xfrm>
          <a:prstGeom prst="line">
            <a:avLst/>
          </a:prstGeom>
          <a:noFill/>
          <a:ln w="57150">
            <a:solidFill>
              <a:schemeClr val="tx1"/>
            </a:solidFill>
            <a:round/>
            <a:headEnd type="triangle" w="lg" len="med"/>
            <a:tailEnd/>
          </a:ln>
        </p:spPr>
        <p:txBody>
          <a:bodyPr>
            <a:prstTxWarp prst="textNoShape">
              <a:avLst/>
            </a:prstTxWarp>
          </a:bodyPr>
          <a:lstStyle/>
          <a:p>
            <a:endParaRPr lang="en-US"/>
          </a:p>
        </p:txBody>
      </p:sp>
      <p:sp>
        <p:nvSpPr>
          <p:cNvPr id="38921" name="Line 15"/>
          <p:cNvSpPr>
            <a:spLocks noChangeShapeType="1"/>
          </p:cNvSpPr>
          <p:nvPr/>
        </p:nvSpPr>
        <p:spPr bwMode="auto">
          <a:xfrm>
            <a:off x="5075238" y="2925763"/>
            <a:ext cx="1439862" cy="0"/>
          </a:xfrm>
          <a:prstGeom prst="line">
            <a:avLst/>
          </a:prstGeom>
          <a:noFill/>
          <a:ln w="57150">
            <a:solidFill>
              <a:schemeClr val="tx1"/>
            </a:solidFill>
            <a:round/>
            <a:headEnd type="triangle" w="lg" len="med"/>
            <a:tailEnd/>
          </a:ln>
        </p:spPr>
        <p:txBody>
          <a:bodyPr>
            <a:prstTxWarp prst="textNoShape">
              <a:avLst/>
            </a:prstTxWarp>
          </a:bodyPr>
          <a:lstStyle/>
          <a:p>
            <a:endParaRPr lang="en-US"/>
          </a:p>
        </p:txBody>
      </p:sp>
      <p:sp>
        <p:nvSpPr>
          <p:cNvPr id="38922" name="Line 16"/>
          <p:cNvSpPr>
            <a:spLocks noChangeShapeType="1"/>
          </p:cNvSpPr>
          <p:nvPr/>
        </p:nvSpPr>
        <p:spPr bwMode="auto">
          <a:xfrm>
            <a:off x="2266950" y="3357563"/>
            <a:ext cx="2592388" cy="1008062"/>
          </a:xfrm>
          <a:prstGeom prst="line">
            <a:avLst/>
          </a:prstGeom>
          <a:noFill/>
          <a:ln w="57150">
            <a:solidFill>
              <a:schemeClr val="tx1"/>
            </a:solidFill>
            <a:round/>
            <a:headEnd type="triangle" w="lg" len="med"/>
            <a:tailEnd/>
          </a:ln>
        </p:spPr>
        <p:txBody>
          <a:bodyPr>
            <a:prstTxWarp prst="textNoShape">
              <a:avLst/>
            </a:prstTxWarp>
          </a:bodyPr>
          <a:lstStyle/>
          <a:p>
            <a:endParaRPr lang="en-US"/>
          </a:p>
        </p:txBody>
      </p:sp>
      <p:sp>
        <p:nvSpPr>
          <p:cNvPr id="38923" name="Line 18"/>
          <p:cNvSpPr>
            <a:spLocks noChangeShapeType="1"/>
          </p:cNvSpPr>
          <p:nvPr/>
        </p:nvSpPr>
        <p:spPr bwMode="auto">
          <a:xfrm flipH="1" flipV="1">
            <a:off x="1979613" y="3573463"/>
            <a:ext cx="2808287" cy="1873250"/>
          </a:xfrm>
          <a:prstGeom prst="line">
            <a:avLst/>
          </a:prstGeom>
          <a:noFill/>
          <a:ln w="57150">
            <a:solidFill>
              <a:schemeClr val="tx1"/>
            </a:solidFill>
            <a:round/>
            <a:headEnd/>
            <a:tailEnd type="triangle" w="lg" len="med"/>
          </a:ln>
        </p:spPr>
        <p:txBody>
          <a:bodyPr>
            <a:prstTxWarp prst="textNoShape">
              <a:avLst/>
            </a:prstTxWarp>
          </a:bodyPr>
          <a:lstStyle/>
          <a:p>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0964" name="Rectangle 4"/>
          <p:cNvSpPr>
            <a:spLocks noGrp="1" noRot="1" noChangeArrowheads="1"/>
          </p:cNvSpPr>
          <p:nvPr>
            <p:ph type="title"/>
          </p:nvPr>
        </p:nvSpPr>
        <p:spPr/>
        <p:txBody>
          <a:bodyPr/>
          <a:lstStyle/>
          <a:p>
            <a:pPr eaLnBrk="1" hangingPunct="1">
              <a:defRPr/>
            </a:pPr>
            <a:r>
              <a:rPr lang="en-GB" dirty="0" smtClean="0">
                <a:ea typeface="+mj-ea"/>
                <a:cs typeface="+mj-cs"/>
              </a:rPr>
              <a:t>How did Sarah restore the position of Eve?</a:t>
            </a:r>
            <a:endParaRPr lang="en-GB" dirty="0">
              <a:ea typeface="+mj-ea"/>
              <a:cs typeface="+mj-cs"/>
            </a:endParaRPr>
          </a:p>
        </p:txBody>
      </p:sp>
      <p:sp>
        <p:nvSpPr>
          <p:cNvPr id="40963" name="Oval 5"/>
          <p:cNvSpPr>
            <a:spLocks noChangeArrowheads="1"/>
          </p:cNvSpPr>
          <p:nvPr/>
        </p:nvSpPr>
        <p:spPr bwMode="auto">
          <a:xfrm>
            <a:off x="611188" y="2420938"/>
            <a:ext cx="1655762" cy="1152525"/>
          </a:xfrm>
          <a:prstGeom prst="ellipse">
            <a:avLst/>
          </a:prstGeom>
          <a:solidFill>
            <a:srgbClr val="993300"/>
          </a:solidFill>
          <a:ln w="9525">
            <a:solidFill>
              <a:schemeClr val="tx1"/>
            </a:solidFill>
            <a:round/>
            <a:headEnd/>
            <a:tailEnd/>
          </a:ln>
        </p:spPr>
        <p:txBody>
          <a:bodyPr wrap="none" anchor="ctr">
            <a:prstTxWarp prst="textNoShape">
              <a:avLst/>
            </a:prstTxWarp>
          </a:bodyPr>
          <a:lstStyle/>
          <a:p>
            <a:pPr algn="ctr"/>
            <a:r>
              <a:rPr lang="en-GB" sz="2800" i="0">
                <a:latin typeface="Arial" pitchFamily="-128" charset="0"/>
              </a:rPr>
              <a:t>Pharaoh</a:t>
            </a:r>
          </a:p>
        </p:txBody>
      </p:sp>
      <p:sp>
        <p:nvSpPr>
          <p:cNvPr id="2" name="Oval 6"/>
          <p:cNvSpPr>
            <a:spLocks noChangeArrowheads="1"/>
          </p:cNvSpPr>
          <p:nvPr/>
        </p:nvSpPr>
        <p:spPr bwMode="auto">
          <a:xfrm>
            <a:off x="3851275" y="2349500"/>
            <a:ext cx="1223963" cy="1152525"/>
          </a:xfrm>
          <a:prstGeom prst="ellipse">
            <a:avLst/>
          </a:prstGeom>
          <a:solidFill>
            <a:srgbClr val="008000"/>
          </a:solidFill>
          <a:ln w="9525">
            <a:solidFill>
              <a:schemeClr val="tx1"/>
            </a:solidFill>
            <a:round/>
            <a:headEnd/>
            <a:tailEnd/>
          </a:ln>
        </p:spPr>
        <p:txBody>
          <a:bodyPr wrap="none" anchor="ctr">
            <a:prstTxWarp prst="textNoShape">
              <a:avLst/>
            </a:prstTxWarp>
          </a:bodyPr>
          <a:lstStyle/>
          <a:p>
            <a:pPr algn="ctr"/>
            <a:r>
              <a:rPr lang="en-GB" sz="2800" b="1" i="0">
                <a:latin typeface="Arial" pitchFamily="-128" charset="0"/>
              </a:rPr>
              <a:t>Sarah</a:t>
            </a:r>
            <a:endParaRPr lang="en-GB" sz="2800" b="1" i="0">
              <a:solidFill>
                <a:schemeClr val="bg2"/>
              </a:solidFill>
              <a:latin typeface="Arial" pitchFamily="-128" charset="0"/>
            </a:endParaRPr>
          </a:p>
        </p:txBody>
      </p:sp>
      <p:sp>
        <p:nvSpPr>
          <p:cNvPr id="40965" name="Oval 7"/>
          <p:cNvSpPr>
            <a:spLocks noChangeArrowheads="1"/>
          </p:cNvSpPr>
          <p:nvPr/>
        </p:nvSpPr>
        <p:spPr bwMode="auto">
          <a:xfrm>
            <a:off x="6659563" y="2349500"/>
            <a:ext cx="1655762" cy="1152525"/>
          </a:xfrm>
          <a:prstGeom prst="ellipse">
            <a:avLst/>
          </a:prstGeom>
          <a:solidFill>
            <a:srgbClr val="FFFF00"/>
          </a:solidFill>
          <a:ln w="9525">
            <a:solidFill>
              <a:schemeClr val="tx1"/>
            </a:solidFill>
            <a:round/>
            <a:headEnd/>
            <a:tailEnd/>
          </a:ln>
        </p:spPr>
        <p:txBody>
          <a:bodyPr wrap="none" anchor="ctr">
            <a:prstTxWarp prst="textNoShape">
              <a:avLst/>
            </a:prstTxWarp>
          </a:bodyPr>
          <a:lstStyle/>
          <a:p>
            <a:pPr algn="ctr"/>
            <a:r>
              <a:rPr lang="en-GB" sz="2800" b="1" i="0">
                <a:solidFill>
                  <a:schemeClr val="bg2"/>
                </a:solidFill>
                <a:latin typeface="Arial" pitchFamily="-128" charset="0"/>
              </a:rPr>
              <a:t>Abraham</a:t>
            </a:r>
          </a:p>
        </p:txBody>
      </p:sp>
      <p:sp>
        <p:nvSpPr>
          <p:cNvPr id="40966" name="Oval 8"/>
          <p:cNvSpPr>
            <a:spLocks noChangeArrowheads="1"/>
          </p:cNvSpPr>
          <p:nvPr/>
        </p:nvSpPr>
        <p:spPr bwMode="auto">
          <a:xfrm>
            <a:off x="4930775" y="4078288"/>
            <a:ext cx="1800225" cy="719137"/>
          </a:xfrm>
          <a:prstGeom prst="ellipse">
            <a:avLst/>
          </a:prstGeom>
          <a:solidFill>
            <a:srgbClr val="FFCC99"/>
          </a:solidFill>
          <a:ln w="9525">
            <a:solidFill>
              <a:schemeClr val="tx1"/>
            </a:solidFill>
            <a:round/>
            <a:headEnd/>
            <a:tailEnd/>
          </a:ln>
        </p:spPr>
        <p:txBody>
          <a:bodyPr wrap="none" anchor="ctr">
            <a:prstTxWarp prst="textNoShape">
              <a:avLst/>
            </a:prstTxWarp>
          </a:bodyPr>
          <a:lstStyle/>
          <a:p>
            <a:pPr algn="ctr"/>
            <a:r>
              <a:rPr lang="en-GB" sz="2400" b="1" i="0">
                <a:solidFill>
                  <a:schemeClr val="bg2"/>
                </a:solidFill>
                <a:latin typeface="Arial" pitchFamily="-128" charset="0"/>
              </a:rPr>
              <a:t>Lot</a:t>
            </a:r>
          </a:p>
        </p:txBody>
      </p:sp>
      <p:sp>
        <p:nvSpPr>
          <p:cNvPr id="40967" name="Oval 9"/>
          <p:cNvSpPr>
            <a:spLocks noChangeArrowheads="1"/>
          </p:cNvSpPr>
          <p:nvPr/>
        </p:nvSpPr>
        <p:spPr bwMode="auto">
          <a:xfrm>
            <a:off x="4930775" y="5157788"/>
            <a:ext cx="1800225" cy="719137"/>
          </a:xfrm>
          <a:prstGeom prst="ellipse">
            <a:avLst/>
          </a:prstGeom>
          <a:solidFill>
            <a:srgbClr val="99CC00"/>
          </a:solidFill>
          <a:ln w="9525">
            <a:solidFill>
              <a:schemeClr val="tx1"/>
            </a:solidFill>
            <a:round/>
            <a:headEnd/>
            <a:tailEnd/>
          </a:ln>
        </p:spPr>
        <p:txBody>
          <a:bodyPr wrap="none" anchor="ctr">
            <a:prstTxWarp prst="textNoShape">
              <a:avLst/>
            </a:prstTxWarp>
          </a:bodyPr>
          <a:lstStyle/>
          <a:p>
            <a:pPr algn="ctr"/>
            <a:r>
              <a:rPr lang="en-GB" sz="2400" b="1" i="0">
                <a:solidFill>
                  <a:schemeClr val="bg2"/>
                </a:solidFill>
                <a:latin typeface="Arial" pitchFamily="-128" charset="0"/>
              </a:rPr>
              <a:t>Wealth</a:t>
            </a:r>
          </a:p>
        </p:txBody>
      </p:sp>
      <p:sp>
        <p:nvSpPr>
          <p:cNvPr id="40968" name="Line 10"/>
          <p:cNvSpPr>
            <a:spLocks noChangeShapeType="1"/>
          </p:cNvSpPr>
          <p:nvPr/>
        </p:nvSpPr>
        <p:spPr bwMode="auto">
          <a:xfrm>
            <a:off x="2338388" y="2997200"/>
            <a:ext cx="1439862" cy="0"/>
          </a:xfrm>
          <a:prstGeom prst="line">
            <a:avLst/>
          </a:prstGeom>
          <a:noFill/>
          <a:ln w="57150">
            <a:solidFill>
              <a:schemeClr val="tx1"/>
            </a:solidFill>
            <a:round/>
            <a:headEnd type="none" w="lg" len="med"/>
            <a:tailEnd type="triangle" w="lg" len="med"/>
          </a:ln>
        </p:spPr>
        <p:txBody>
          <a:bodyPr>
            <a:prstTxWarp prst="textNoShape">
              <a:avLst/>
            </a:prstTxWarp>
          </a:bodyPr>
          <a:lstStyle/>
          <a:p>
            <a:endParaRPr lang="en-US"/>
          </a:p>
        </p:txBody>
      </p:sp>
      <p:sp>
        <p:nvSpPr>
          <p:cNvPr id="40969" name="Line 11"/>
          <p:cNvSpPr>
            <a:spLocks noChangeShapeType="1"/>
          </p:cNvSpPr>
          <p:nvPr/>
        </p:nvSpPr>
        <p:spPr bwMode="auto">
          <a:xfrm>
            <a:off x="5146675" y="2925763"/>
            <a:ext cx="1439863" cy="0"/>
          </a:xfrm>
          <a:prstGeom prst="line">
            <a:avLst/>
          </a:prstGeom>
          <a:noFill/>
          <a:ln w="57150">
            <a:solidFill>
              <a:schemeClr val="tx1"/>
            </a:solidFill>
            <a:round/>
            <a:headEnd type="none" w="lg" len="med"/>
            <a:tailEnd type="triangle" w="lg" len="med"/>
          </a:ln>
        </p:spPr>
        <p:txBody>
          <a:bodyPr>
            <a:prstTxWarp prst="textNoShape">
              <a:avLst/>
            </a:prstTxWarp>
          </a:bodyPr>
          <a:lstStyle/>
          <a:p>
            <a:endParaRPr lang="en-US"/>
          </a:p>
        </p:txBody>
      </p:sp>
      <p:sp>
        <p:nvSpPr>
          <p:cNvPr id="40970" name="Line 12"/>
          <p:cNvSpPr>
            <a:spLocks noChangeShapeType="1"/>
          </p:cNvSpPr>
          <p:nvPr/>
        </p:nvSpPr>
        <p:spPr bwMode="auto">
          <a:xfrm>
            <a:off x="2338388" y="3357563"/>
            <a:ext cx="2592387" cy="1008062"/>
          </a:xfrm>
          <a:prstGeom prst="line">
            <a:avLst/>
          </a:prstGeom>
          <a:noFill/>
          <a:ln w="57150">
            <a:solidFill>
              <a:schemeClr val="tx1"/>
            </a:solidFill>
            <a:round/>
            <a:headEnd type="none" w="lg" len="med"/>
            <a:tailEnd type="triangle" w="lg" len="med"/>
          </a:ln>
        </p:spPr>
        <p:txBody>
          <a:bodyPr>
            <a:prstTxWarp prst="textNoShape">
              <a:avLst/>
            </a:prstTxWarp>
          </a:bodyPr>
          <a:lstStyle/>
          <a:p>
            <a:endParaRPr lang="en-US"/>
          </a:p>
        </p:txBody>
      </p:sp>
      <p:sp>
        <p:nvSpPr>
          <p:cNvPr id="40971" name="Line 13"/>
          <p:cNvSpPr>
            <a:spLocks noChangeShapeType="1"/>
          </p:cNvSpPr>
          <p:nvPr/>
        </p:nvSpPr>
        <p:spPr bwMode="auto">
          <a:xfrm flipH="1" flipV="1">
            <a:off x="2051050" y="3573463"/>
            <a:ext cx="2808288" cy="1873250"/>
          </a:xfrm>
          <a:prstGeom prst="line">
            <a:avLst/>
          </a:prstGeom>
          <a:noFill/>
          <a:ln w="57150">
            <a:solidFill>
              <a:schemeClr val="tx1"/>
            </a:solidFill>
            <a:round/>
            <a:headEnd type="triangle" w="lg" len="med"/>
            <a:tailEnd type="none" w="lg" len="med"/>
          </a:ln>
        </p:spPr>
        <p:txBody>
          <a:bodyPr>
            <a:prstTxWarp prst="textNoShape">
              <a:avLst/>
            </a:prstTxWarp>
          </a:bodyPr>
          <a:lstStyle/>
          <a:p>
            <a:endParaRPr lang="en-US"/>
          </a:p>
        </p:txBody>
      </p:sp>
      <p:sp>
        <p:nvSpPr>
          <p:cNvPr id="40972" name="Text Box 14"/>
          <p:cNvSpPr txBox="1">
            <a:spLocks noChangeArrowheads="1"/>
          </p:cNvSpPr>
          <p:nvPr/>
        </p:nvSpPr>
        <p:spPr bwMode="auto">
          <a:xfrm>
            <a:off x="468313" y="5013325"/>
            <a:ext cx="2590800" cy="457200"/>
          </a:xfrm>
          <a:prstGeom prst="rect">
            <a:avLst/>
          </a:prstGeom>
          <a:noFill/>
          <a:ln w="9525">
            <a:noFill/>
            <a:miter lim="800000"/>
            <a:headEnd/>
            <a:tailEnd/>
          </a:ln>
        </p:spPr>
        <p:txBody>
          <a:bodyPr wrap="none">
            <a:prstTxWarp prst="textNoShape">
              <a:avLst/>
            </a:prstTxWarp>
            <a:spAutoFit/>
          </a:bodyPr>
          <a:lstStyle/>
          <a:p>
            <a:r>
              <a:rPr lang="en-GB" sz="2400" i="0">
                <a:latin typeface="Arial" pitchFamily="-128" charset="0"/>
              </a:rPr>
              <a:t>Genesis 12:10-20</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11970" name="Rectangle 2"/>
          <p:cNvSpPr>
            <a:spLocks noGrp="1" noRot="1" noChangeArrowheads="1"/>
          </p:cNvSpPr>
          <p:nvPr>
            <p:ph type="title"/>
          </p:nvPr>
        </p:nvSpPr>
        <p:spPr/>
        <p:txBody>
          <a:bodyPr/>
          <a:lstStyle/>
          <a:p>
            <a:pPr eaLnBrk="1" hangingPunct="1">
              <a:defRPr/>
            </a:pPr>
            <a:r>
              <a:rPr lang="en-GB" sz="3600" dirty="0">
                <a:ea typeface="+mj-ea"/>
                <a:cs typeface="+mj-cs"/>
              </a:rPr>
              <a:t>Abraham’s faith in God</a:t>
            </a:r>
            <a:endParaRPr lang="en-US" sz="3600" dirty="0">
              <a:ea typeface="+mj-ea"/>
              <a:cs typeface="+mj-cs"/>
            </a:endParaRPr>
          </a:p>
        </p:txBody>
      </p:sp>
      <p:sp>
        <p:nvSpPr>
          <p:cNvPr id="211971" name="Rectangle 3"/>
          <p:cNvSpPr>
            <a:spLocks noGrp="1" noChangeArrowheads="1"/>
          </p:cNvSpPr>
          <p:nvPr>
            <p:ph type="body" sz="half" idx="1"/>
          </p:nvPr>
        </p:nvSpPr>
        <p:spPr>
          <a:xfrm>
            <a:off x="457200" y="1447800"/>
            <a:ext cx="4800600" cy="5181600"/>
          </a:xfrm>
        </p:spPr>
        <p:txBody>
          <a:bodyPr/>
          <a:lstStyle/>
          <a:p>
            <a:pPr eaLnBrk="1" hangingPunct="1">
              <a:lnSpc>
                <a:spcPct val="90000"/>
              </a:lnSpc>
              <a:buFont typeface="Wingdings" pitchFamily="-68" charset="2"/>
              <a:buNone/>
              <a:defRPr/>
            </a:pPr>
            <a:r>
              <a:rPr lang="en-US" sz="2400" dirty="0" smtClean="0">
                <a:effectLst/>
                <a:latin typeface="Lydian BT" pitchFamily="-68" charset="0"/>
                <a:ea typeface="+mn-ea"/>
                <a:cs typeface="+mn-cs"/>
              </a:rPr>
              <a:t>   </a:t>
            </a:r>
            <a:r>
              <a:rPr lang="en-US" sz="2400" dirty="0" smtClean="0">
                <a:effectLst/>
                <a:latin typeface="Times"/>
                <a:ea typeface="+mn-ea"/>
                <a:cs typeface="Times"/>
              </a:rPr>
              <a:t>“Look toward heaven, and</a:t>
            </a:r>
            <a:r>
              <a:rPr lang="en-US" sz="2400" baseline="30000" dirty="0" smtClean="0">
                <a:effectLst/>
                <a:latin typeface="Times"/>
                <a:ea typeface="+mn-ea"/>
                <a:cs typeface="Times"/>
              </a:rPr>
              <a:t> </a:t>
            </a:r>
            <a:r>
              <a:rPr lang="en-US" sz="2400" dirty="0" smtClean="0">
                <a:effectLst/>
                <a:latin typeface="Times"/>
                <a:ea typeface="+mn-ea"/>
                <a:cs typeface="Times"/>
              </a:rPr>
              <a:t>number the stars, if you are able to number them.” Then </a:t>
            </a:r>
            <a:r>
              <a:rPr lang="en-US" sz="2400" dirty="0">
                <a:effectLst/>
                <a:latin typeface="Times"/>
                <a:ea typeface="+mn-ea"/>
                <a:cs typeface="Times"/>
              </a:rPr>
              <a:t>he said to him,</a:t>
            </a:r>
            <a:r>
              <a:rPr lang="en-US" sz="2400" dirty="0" smtClean="0">
                <a:effectLst/>
                <a:latin typeface="Times"/>
                <a:ea typeface="+mn-ea"/>
                <a:cs typeface="Times"/>
              </a:rPr>
              <a:t> “So </a:t>
            </a:r>
            <a:r>
              <a:rPr lang="en-US" sz="2400" dirty="0">
                <a:effectLst/>
                <a:latin typeface="Times"/>
                <a:ea typeface="+mn-ea"/>
                <a:cs typeface="Times"/>
              </a:rPr>
              <a:t>shall your offspring be</a:t>
            </a:r>
            <a:r>
              <a:rPr lang="en-US" sz="2400" dirty="0" smtClean="0">
                <a:effectLst/>
                <a:latin typeface="Times"/>
                <a:ea typeface="+mn-ea"/>
                <a:cs typeface="Times"/>
              </a:rPr>
              <a:t>.” </a:t>
            </a:r>
            <a:r>
              <a:rPr lang="en-US" sz="2400" dirty="0">
                <a:effectLst/>
                <a:latin typeface="Times"/>
                <a:ea typeface="+mn-ea"/>
                <a:cs typeface="Times"/>
              </a:rPr>
              <a:t>And he believed the Lord, and he counted it to him as righteousness.</a:t>
            </a:r>
          </a:p>
          <a:p>
            <a:pPr eaLnBrk="1" hangingPunct="1">
              <a:lnSpc>
                <a:spcPct val="90000"/>
              </a:lnSpc>
              <a:buFont typeface="Wingdings" pitchFamily="-68" charset="2"/>
              <a:buNone/>
              <a:defRPr/>
            </a:pPr>
            <a:r>
              <a:rPr lang="en-US" sz="1800" dirty="0">
                <a:effectLst/>
                <a:latin typeface="Arial" pitchFamily="-68" charset="0"/>
                <a:ea typeface="+mn-ea"/>
                <a:cs typeface="+mn-cs"/>
              </a:rPr>
              <a:t>		</a:t>
            </a:r>
            <a:r>
              <a:rPr lang="en-US" sz="1800" dirty="0" smtClean="0">
                <a:effectLst/>
                <a:latin typeface="Arial" pitchFamily="-68" charset="0"/>
                <a:ea typeface="+mn-ea"/>
                <a:cs typeface="+mn-cs"/>
              </a:rPr>
              <a:t>		Genesis</a:t>
            </a:r>
            <a:r>
              <a:rPr lang="en-US" sz="1800" dirty="0" smtClean="0">
                <a:effectLst/>
                <a:latin typeface="Arial" pitchFamily="-68" charset="0"/>
                <a:ea typeface="Lucida Grande" pitchFamily="-68" charset="0"/>
                <a:cs typeface="Lucida Grande" pitchFamily="-68" charset="0"/>
              </a:rPr>
              <a:t>15</a:t>
            </a:r>
            <a:r>
              <a:rPr lang="en-US" sz="1800" dirty="0">
                <a:effectLst/>
                <a:latin typeface="Arial" pitchFamily="-68" charset="0"/>
                <a:ea typeface="Lucida Grande" pitchFamily="-68" charset="0"/>
                <a:cs typeface="Lucida Grande" pitchFamily="-68" charset="0"/>
              </a:rPr>
              <a:t>:5-6</a:t>
            </a:r>
          </a:p>
          <a:p>
            <a:pPr eaLnBrk="1" hangingPunct="1">
              <a:lnSpc>
                <a:spcPct val="90000"/>
              </a:lnSpc>
              <a:buFont typeface="Wingdings" pitchFamily="-68" charset="2"/>
              <a:buNone/>
              <a:defRPr/>
            </a:pPr>
            <a:endParaRPr lang="en-US" sz="2000" dirty="0" smtClean="0">
              <a:effectLst/>
              <a:latin typeface="Lydian BT" pitchFamily="-68" charset="0"/>
              <a:ea typeface="+mn-ea"/>
              <a:cs typeface="+mn-cs"/>
            </a:endParaRPr>
          </a:p>
          <a:p>
            <a:pPr eaLnBrk="1" hangingPunct="1">
              <a:lnSpc>
                <a:spcPct val="90000"/>
              </a:lnSpc>
              <a:buFont typeface="Wingdings" pitchFamily="-68" charset="2"/>
              <a:buNone/>
              <a:defRPr/>
            </a:pPr>
            <a:r>
              <a:rPr lang="en-US" sz="2400" dirty="0" smtClean="0">
                <a:effectLst/>
                <a:latin typeface="Lydian BT" pitchFamily="-68" charset="0"/>
                <a:ea typeface="+mn-ea"/>
                <a:cs typeface="+mn-cs"/>
              </a:rPr>
              <a:t>   </a:t>
            </a:r>
            <a:r>
              <a:rPr lang="en-US" sz="2400" dirty="0" smtClean="0">
                <a:effectLst/>
                <a:latin typeface="Times"/>
                <a:ea typeface="+mn-ea"/>
                <a:cs typeface="Times"/>
              </a:rPr>
              <a:t>“I </a:t>
            </a:r>
            <a:r>
              <a:rPr lang="en-US" sz="2400" dirty="0">
                <a:effectLst/>
                <a:latin typeface="Times"/>
                <a:ea typeface="+mn-ea"/>
                <a:cs typeface="Times"/>
              </a:rPr>
              <a:t>am the Lord who</a:t>
            </a:r>
            <a:r>
              <a:rPr lang="en-US" sz="2400" baseline="30000" dirty="0">
                <a:effectLst/>
                <a:latin typeface="Times"/>
                <a:ea typeface="+mn-ea"/>
                <a:cs typeface="Times"/>
              </a:rPr>
              <a:t> </a:t>
            </a:r>
            <a:r>
              <a:rPr lang="en-US" sz="2400" dirty="0">
                <a:effectLst/>
                <a:latin typeface="Times"/>
                <a:ea typeface="+mn-ea"/>
                <a:cs typeface="Times"/>
              </a:rPr>
              <a:t>brought you out from Ur of the Chaldeans to give you this land to possess</a:t>
            </a:r>
            <a:r>
              <a:rPr lang="en-US" sz="2400" dirty="0" smtClean="0">
                <a:effectLst/>
                <a:latin typeface="Times"/>
                <a:ea typeface="+mn-ea"/>
                <a:cs typeface="Times"/>
              </a:rPr>
              <a:t>.” </a:t>
            </a:r>
            <a:r>
              <a:rPr lang="en-US" sz="2400" u="sng" dirty="0">
                <a:effectLst/>
                <a:latin typeface="Times"/>
                <a:ea typeface="+mn-ea"/>
                <a:cs typeface="Times"/>
              </a:rPr>
              <a:t>But </a:t>
            </a:r>
            <a:r>
              <a:rPr lang="en-US" sz="2400" dirty="0">
                <a:effectLst/>
                <a:latin typeface="Times"/>
                <a:ea typeface="+mn-ea"/>
                <a:cs typeface="Times"/>
              </a:rPr>
              <a:t>he said,</a:t>
            </a:r>
            <a:r>
              <a:rPr lang="en-US" sz="2400" dirty="0" smtClean="0">
                <a:effectLst/>
                <a:latin typeface="Times"/>
                <a:ea typeface="+mn-ea"/>
                <a:cs typeface="Times"/>
              </a:rPr>
              <a:t> “O </a:t>
            </a:r>
            <a:r>
              <a:rPr lang="en-US" sz="2400" dirty="0">
                <a:effectLst/>
                <a:latin typeface="Times"/>
                <a:ea typeface="+mn-ea"/>
                <a:cs typeface="Times"/>
              </a:rPr>
              <a:t>Lord God, how am I to know that I shall possess it?”</a:t>
            </a:r>
          </a:p>
          <a:p>
            <a:pPr eaLnBrk="1" hangingPunct="1">
              <a:lnSpc>
                <a:spcPct val="90000"/>
              </a:lnSpc>
              <a:buFont typeface="Wingdings" pitchFamily="-68" charset="2"/>
              <a:buNone/>
              <a:defRPr/>
            </a:pPr>
            <a:r>
              <a:rPr lang="en-GB" sz="1800" dirty="0">
                <a:effectLst/>
                <a:latin typeface="Arial" pitchFamily="-68" charset="0"/>
                <a:ea typeface="+mn-ea"/>
                <a:cs typeface="+mn-cs"/>
              </a:rPr>
              <a:t>				Genesis 15:7-8</a:t>
            </a:r>
            <a:endParaRPr lang="en-US" sz="1800" dirty="0">
              <a:effectLst/>
              <a:latin typeface="Arial" pitchFamily="-68" charset="0"/>
              <a:ea typeface="+mn-ea"/>
              <a:cs typeface="+mn-cs"/>
            </a:endParaRPr>
          </a:p>
          <a:p>
            <a:pPr eaLnBrk="1" hangingPunct="1">
              <a:lnSpc>
                <a:spcPct val="90000"/>
              </a:lnSpc>
              <a:buFont typeface="Wingdings" pitchFamily="-68" charset="2"/>
              <a:buNone/>
              <a:defRPr/>
            </a:pPr>
            <a:endParaRPr lang="en-US" sz="2400" dirty="0">
              <a:effectLst/>
              <a:latin typeface="Lydian BT" pitchFamily="-68" charset="0"/>
              <a:ea typeface="+mn-ea"/>
              <a:cs typeface="+mn-cs"/>
            </a:endParaRPr>
          </a:p>
        </p:txBody>
      </p:sp>
      <p:pic>
        <p:nvPicPr>
          <p:cNvPr id="43012" name="Picture 6" descr="covenant abraham"/>
          <p:cNvPicPr>
            <a:picLocks noGrp="1" noChangeAspect="1" noChangeArrowheads="1"/>
          </p:cNvPicPr>
          <p:nvPr>
            <p:ph sz="half" idx="2"/>
          </p:nvPr>
        </p:nvPicPr>
        <p:blipFill>
          <a:blip r:embed="rId3"/>
          <a:srcRect/>
          <a:stretch>
            <a:fillRect/>
          </a:stretch>
        </p:blipFill>
        <p:spPr>
          <a:xfrm>
            <a:off x="5715000" y="1600200"/>
            <a:ext cx="3221038" cy="4525963"/>
          </a:xfr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1197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11971">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11971">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1197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971" grpId="0" build="p"/>
    </p:bld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5058" name="Line 24"/>
          <p:cNvSpPr>
            <a:spLocks noChangeShapeType="1"/>
          </p:cNvSpPr>
          <p:nvPr/>
        </p:nvSpPr>
        <p:spPr bwMode="auto">
          <a:xfrm flipV="1">
            <a:off x="1533525" y="2286000"/>
            <a:ext cx="0" cy="1655762"/>
          </a:xfrm>
          <a:prstGeom prst="line">
            <a:avLst/>
          </a:prstGeom>
          <a:noFill/>
          <a:ln w="57150">
            <a:solidFill>
              <a:schemeClr val="tx1"/>
            </a:solidFill>
            <a:round/>
            <a:headEnd/>
            <a:tailEnd type="triangle" w="lg" len="med"/>
          </a:ln>
        </p:spPr>
        <p:txBody>
          <a:bodyPr>
            <a:prstTxWarp prst="textNoShape">
              <a:avLst/>
            </a:prstTxWarp>
          </a:bodyPr>
          <a:lstStyle/>
          <a:p>
            <a:endParaRPr lang="en-US"/>
          </a:p>
        </p:txBody>
      </p:sp>
      <p:sp>
        <p:nvSpPr>
          <p:cNvPr id="2" name="Rectangle 2"/>
          <p:cNvSpPr>
            <a:spLocks noGrp="1" noRot="1" noChangeArrowheads="1"/>
          </p:cNvSpPr>
          <p:nvPr>
            <p:ph type="title"/>
          </p:nvPr>
        </p:nvSpPr>
        <p:spPr>
          <a:xfrm>
            <a:off x="457200" y="-76200"/>
            <a:ext cx="8229600" cy="1143000"/>
          </a:xfrm>
        </p:spPr>
        <p:txBody>
          <a:bodyPr/>
          <a:lstStyle/>
          <a:p>
            <a:pPr eaLnBrk="1" hangingPunct="1">
              <a:defRPr/>
            </a:pPr>
            <a:r>
              <a:rPr lang="en-GB" dirty="0" smtClean="0">
                <a:ea typeface="+mj-ea"/>
                <a:cs typeface="+mj-cs"/>
              </a:rPr>
              <a:t>Restoring the f</a:t>
            </a:r>
            <a:r>
              <a:rPr lang="en-GB" dirty="0" smtClean="0">
                <a:ea typeface="+mj-ea"/>
                <a:cs typeface="+mj-cs"/>
              </a:rPr>
              <a:t>oundation </a:t>
            </a:r>
            <a:r>
              <a:rPr lang="en-GB" dirty="0">
                <a:ea typeface="+mj-ea"/>
                <a:cs typeface="+mj-cs"/>
              </a:rPr>
              <a:t>of faith</a:t>
            </a:r>
            <a:endParaRPr lang="en-GB" dirty="0">
              <a:latin typeface="Arial" pitchFamily="-68" charset="0"/>
              <a:ea typeface="+mj-ea"/>
              <a:cs typeface="+mj-cs"/>
            </a:endParaRPr>
          </a:p>
        </p:txBody>
      </p:sp>
      <p:sp>
        <p:nvSpPr>
          <p:cNvPr id="45060" name="Text Box 4"/>
          <p:cNvSpPr txBox="1">
            <a:spLocks noChangeArrowheads="1"/>
          </p:cNvSpPr>
          <p:nvPr/>
        </p:nvSpPr>
        <p:spPr bwMode="auto">
          <a:xfrm>
            <a:off x="4870450" y="2909887"/>
            <a:ext cx="2184400" cy="457200"/>
          </a:xfrm>
          <a:prstGeom prst="rect">
            <a:avLst/>
          </a:prstGeom>
          <a:noFill/>
          <a:ln w="9525">
            <a:noFill/>
            <a:miter lim="800000"/>
            <a:headEnd/>
            <a:tailEnd/>
          </a:ln>
        </p:spPr>
        <p:txBody>
          <a:bodyPr wrap="none">
            <a:prstTxWarp prst="textNoShape">
              <a:avLst/>
            </a:prstTxWarp>
            <a:spAutoFit/>
          </a:bodyPr>
          <a:lstStyle/>
          <a:p>
            <a:r>
              <a:rPr lang="en-GB" sz="2400" i="0">
                <a:latin typeface="Arial" pitchFamily="-128" charset="0"/>
              </a:rPr>
              <a:t>Dove &amp; pigeon</a:t>
            </a:r>
          </a:p>
        </p:txBody>
      </p:sp>
      <p:sp>
        <p:nvSpPr>
          <p:cNvPr id="45061" name="Text Box 5"/>
          <p:cNvSpPr txBox="1">
            <a:spLocks noChangeArrowheads="1"/>
          </p:cNvSpPr>
          <p:nvPr/>
        </p:nvSpPr>
        <p:spPr bwMode="auto">
          <a:xfrm>
            <a:off x="4870450" y="2333625"/>
            <a:ext cx="1793875" cy="457200"/>
          </a:xfrm>
          <a:prstGeom prst="rect">
            <a:avLst/>
          </a:prstGeom>
          <a:noFill/>
          <a:ln w="9525">
            <a:noFill/>
            <a:miter lim="800000"/>
            <a:headEnd/>
            <a:tailEnd/>
          </a:ln>
        </p:spPr>
        <p:txBody>
          <a:bodyPr wrap="none">
            <a:prstTxWarp prst="textNoShape">
              <a:avLst/>
            </a:prstTxWarp>
            <a:spAutoFit/>
          </a:bodyPr>
          <a:lstStyle/>
          <a:p>
            <a:r>
              <a:rPr lang="en-GB" sz="2400" i="0" dirty="0">
                <a:latin typeface="Arial" pitchFamily="-128" charset="0"/>
              </a:rPr>
              <a:t>Ram &amp; goat</a:t>
            </a:r>
          </a:p>
        </p:txBody>
      </p:sp>
      <p:sp>
        <p:nvSpPr>
          <p:cNvPr id="45062" name="Text Box 6"/>
          <p:cNvSpPr txBox="1">
            <a:spLocks noChangeArrowheads="1"/>
          </p:cNvSpPr>
          <p:nvPr/>
        </p:nvSpPr>
        <p:spPr bwMode="auto">
          <a:xfrm>
            <a:off x="4870450" y="1808162"/>
            <a:ext cx="996950" cy="457200"/>
          </a:xfrm>
          <a:prstGeom prst="rect">
            <a:avLst/>
          </a:prstGeom>
          <a:noFill/>
          <a:ln w="9525">
            <a:noFill/>
            <a:miter lim="800000"/>
            <a:headEnd/>
            <a:tailEnd/>
          </a:ln>
        </p:spPr>
        <p:txBody>
          <a:bodyPr wrap="none">
            <a:prstTxWarp prst="textNoShape">
              <a:avLst/>
            </a:prstTxWarp>
            <a:spAutoFit/>
          </a:bodyPr>
          <a:lstStyle/>
          <a:p>
            <a:r>
              <a:rPr lang="en-GB" sz="2400" i="0">
                <a:latin typeface="Arial" pitchFamily="-128" charset="0"/>
              </a:rPr>
              <a:t>Heifer</a:t>
            </a:r>
          </a:p>
        </p:txBody>
      </p:sp>
      <p:sp>
        <p:nvSpPr>
          <p:cNvPr id="45063" name="Oval 7"/>
          <p:cNvSpPr>
            <a:spLocks noChangeArrowheads="1"/>
          </p:cNvSpPr>
          <p:nvPr/>
        </p:nvSpPr>
        <p:spPr bwMode="auto">
          <a:xfrm>
            <a:off x="957262" y="1062037"/>
            <a:ext cx="1223963" cy="1154113"/>
          </a:xfrm>
          <a:prstGeom prst="ellipse">
            <a:avLst/>
          </a:prstGeom>
          <a:solidFill>
            <a:schemeClr val="tx1"/>
          </a:solidFill>
          <a:ln w="9525">
            <a:solidFill>
              <a:schemeClr val="tx1"/>
            </a:solidFill>
            <a:round/>
            <a:headEnd/>
            <a:tailEnd/>
          </a:ln>
        </p:spPr>
        <p:txBody>
          <a:bodyPr wrap="none" anchor="ctr">
            <a:prstTxWarp prst="textNoShape">
              <a:avLst/>
            </a:prstTxWarp>
          </a:bodyPr>
          <a:lstStyle/>
          <a:p>
            <a:pPr algn="ctr"/>
            <a:r>
              <a:rPr lang="en-GB" sz="2800" b="1" i="0">
                <a:solidFill>
                  <a:schemeClr val="bg2"/>
                </a:solidFill>
                <a:latin typeface="Arial Rounded MT Bold" pitchFamily="-128" charset="0"/>
              </a:rPr>
              <a:t>God</a:t>
            </a:r>
          </a:p>
        </p:txBody>
      </p:sp>
      <p:sp>
        <p:nvSpPr>
          <p:cNvPr id="45064" name="Oval 9"/>
          <p:cNvSpPr>
            <a:spLocks noChangeArrowheads="1"/>
          </p:cNvSpPr>
          <p:nvPr/>
        </p:nvSpPr>
        <p:spPr bwMode="auto">
          <a:xfrm>
            <a:off x="596900" y="4014787"/>
            <a:ext cx="1800225" cy="865188"/>
          </a:xfrm>
          <a:prstGeom prst="ellipse">
            <a:avLst/>
          </a:prstGeom>
          <a:solidFill>
            <a:srgbClr val="FFFF00"/>
          </a:solidFill>
          <a:ln w="9525">
            <a:solidFill>
              <a:schemeClr val="tx1"/>
            </a:solidFill>
            <a:round/>
            <a:headEnd/>
            <a:tailEnd/>
          </a:ln>
        </p:spPr>
        <p:txBody>
          <a:bodyPr wrap="none" anchor="ctr">
            <a:prstTxWarp prst="textNoShape">
              <a:avLst/>
            </a:prstTxWarp>
          </a:bodyPr>
          <a:lstStyle/>
          <a:p>
            <a:pPr algn="ctr"/>
            <a:r>
              <a:rPr lang="en-GB" sz="2400" b="1" i="0">
                <a:solidFill>
                  <a:schemeClr val="bg2"/>
                </a:solidFill>
                <a:latin typeface="Arial Rounded MT Bold" pitchFamily="-128" charset="0"/>
              </a:rPr>
              <a:t>Abraham</a:t>
            </a:r>
          </a:p>
        </p:txBody>
      </p:sp>
      <p:sp>
        <p:nvSpPr>
          <p:cNvPr id="45065" name="Text Box 14"/>
          <p:cNvSpPr txBox="1">
            <a:spLocks noChangeArrowheads="1"/>
          </p:cNvSpPr>
          <p:nvPr/>
        </p:nvSpPr>
        <p:spPr bwMode="auto">
          <a:xfrm>
            <a:off x="381000" y="4983162"/>
            <a:ext cx="2182812" cy="457200"/>
          </a:xfrm>
          <a:prstGeom prst="rect">
            <a:avLst/>
          </a:prstGeom>
          <a:noFill/>
          <a:ln w="9525">
            <a:noFill/>
            <a:miter lim="800000"/>
            <a:headEnd/>
            <a:tailEnd/>
          </a:ln>
        </p:spPr>
        <p:txBody>
          <a:bodyPr wrap="none">
            <a:prstTxWarp prst="textNoShape">
              <a:avLst/>
            </a:prstTxWarp>
            <a:spAutoFit/>
          </a:bodyPr>
          <a:lstStyle/>
          <a:p>
            <a:r>
              <a:rPr lang="en-GB" sz="2400" i="0">
                <a:latin typeface="Arial" pitchFamily="-128" charset="0"/>
              </a:rPr>
              <a:t>Central person</a:t>
            </a:r>
          </a:p>
        </p:txBody>
      </p:sp>
      <p:sp>
        <p:nvSpPr>
          <p:cNvPr id="45066" name="Text Box 15"/>
          <p:cNvSpPr txBox="1">
            <a:spLocks noChangeArrowheads="1"/>
          </p:cNvSpPr>
          <p:nvPr/>
        </p:nvSpPr>
        <p:spPr bwMode="auto">
          <a:xfrm>
            <a:off x="2062162" y="2333625"/>
            <a:ext cx="1449388" cy="519112"/>
          </a:xfrm>
          <a:prstGeom prst="rect">
            <a:avLst/>
          </a:prstGeom>
          <a:noFill/>
          <a:ln w="9525">
            <a:noFill/>
            <a:miter lim="800000"/>
            <a:headEnd/>
            <a:tailEnd/>
          </a:ln>
        </p:spPr>
        <p:txBody>
          <a:bodyPr wrap="none">
            <a:prstTxWarp prst="textNoShape">
              <a:avLst/>
            </a:prstTxWarp>
            <a:spAutoFit/>
          </a:bodyPr>
          <a:lstStyle/>
          <a:p>
            <a:r>
              <a:rPr lang="en-GB" sz="2800" i="0">
                <a:latin typeface="Arial" pitchFamily="-128" charset="0"/>
              </a:rPr>
              <a:t>Offering</a:t>
            </a:r>
          </a:p>
        </p:txBody>
      </p:sp>
      <p:sp>
        <p:nvSpPr>
          <p:cNvPr id="45067" name="Line 16"/>
          <p:cNvSpPr>
            <a:spLocks noChangeShapeType="1"/>
          </p:cNvSpPr>
          <p:nvPr/>
        </p:nvSpPr>
        <p:spPr bwMode="auto">
          <a:xfrm>
            <a:off x="3502025" y="2622550"/>
            <a:ext cx="1081087" cy="0"/>
          </a:xfrm>
          <a:prstGeom prst="line">
            <a:avLst/>
          </a:prstGeom>
          <a:noFill/>
          <a:ln w="9525">
            <a:solidFill>
              <a:schemeClr val="tx1"/>
            </a:solidFill>
            <a:round/>
            <a:headEnd/>
            <a:tailEnd/>
          </a:ln>
        </p:spPr>
        <p:txBody>
          <a:bodyPr>
            <a:prstTxWarp prst="textNoShape">
              <a:avLst/>
            </a:prstTxWarp>
          </a:bodyPr>
          <a:lstStyle/>
          <a:p>
            <a:endParaRPr lang="en-US"/>
          </a:p>
        </p:txBody>
      </p:sp>
      <p:sp>
        <p:nvSpPr>
          <p:cNvPr id="45068" name="Line 17"/>
          <p:cNvSpPr>
            <a:spLocks noChangeShapeType="1"/>
          </p:cNvSpPr>
          <p:nvPr/>
        </p:nvSpPr>
        <p:spPr bwMode="auto">
          <a:xfrm>
            <a:off x="4222750" y="2117725"/>
            <a:ext cx="0" cy="1008062"/>
          </a:xfrm>
          <a:prstGeom prst="line">
            <a:avLst/>
          </a:prstGeom>
          <a:noFill/>
          <a:ln w="9525">
            <a:solidFill>
              <a:schemeClr val="tx1"/>
            </a:solidFill>
            <a:round/>
            <a:headEnd/>
            <a:tailEnd/>
          </a:ln>
        </p:spPr>
        <p:txBody>
          <a:bodyPr>
            <a:prstTxWarp prst="textNoShape">
              <a:avLst/>
            </a:prstTxWarp>
          </a:bodyPr>
          <a:lstStyle/>
          <a:p>
            <a:endParaRPr lang="en-US"/>
          </a:p>
        </p:txBody>
      </p:sp>
      <p:sp>
        <p:nvSpPr>
          <p:cNvPr id="45069" name="Line 18"/>
          <p:cNvSpPr>
            <a:spLocks noChangeShapeType="1"/>
          </p:cNvSpPr>
          <p:nvPr/>
        </p:nvSpPr>
        <p:spPr bwMode="auto">
          <a:xfrm>
            <a:off x="4222750" y="3125787"/>
            <a:ext cx="360362" cy="0"/>
          </a:xfrm>
          <a:prstGeom prst="line">
            <a:avLst/>
          </a:prstGeom>
          <a:noFill/>
          <a:ln w="9525">
            <a:solidFill>
              <a:schemeClr val="tx1"/>
            </a:solidFill>
            <a:round/>
            <a:headEnd/>
            <a:tailEnd/>
          </a:ln>
        </p:spPr>
        <p:txBody>
          <a:bodyPr>
            <a:prstTxWarp prst="textNoShape">
              <a:avLst/>
            </a:prstTxWarp>
          </a:bodyPr>
          <a:lstStyle/>
          <a:p>
            <a:endParaRPr lang="en-US"/>
          </a:p>
        </p:txBody>
      </p:sp>
      <p:sp>
        <p:nvSpPr>
          <p:cNvPr id="45070" name="Line 19"/>
          <p:cNvSpPr>
            <a:spLocks noChangeShapeType="1"/>
          </p:cNvSpPr>
          <p:nvPr/>
        </p:nvSpPr>
        <p:spPr bwMode="auto">
          <a:xfrm>
            <a:off x="4222750" y="2117725"/>
            <a:ext cx="360362" cy="0"/>
          </a:xfrm>
          <a:prstGeom prst="line">
            <a:avLst/>
          </a:prstGeom>
          <a:noFill/>
          <a:ln w="9525">
            <a:solidFill>
              <a:schemeClr val="tx1"/>
            </a:solidFill>
            <a:round/>
            <a:headEnd/>
            <a:tailEnd/>
          </a:ln>
        </p:spPr>
        <p:txBody>
          <a:bodyPr>
            <a:prstTxWarp prst="textNoShape">
              <a:avLst/>
            </a:prstTxWarp>
          </a:bodyPr>
          <a:lstStyle/>
          <a:p>
            <a:endParaRPr lang="en-US"/>
          </a:p>
        </p:txBody>
      </p:sp>
      <p:sp>
        <p:nvSpPr>
          <p:cNvPr id="20" name="Freeform 25"/>
          <p:cNvSpPr>
            <a:spLocks noChangeAspect="1"/>
          </p:cNvSpPr>
          <p:nvPr/>
        </p:nvSpPr>
        <p:spPr bwMode="auto">
          <a:xfrm>
            <a:off x="1039812" y="2697162"/>
            <a:ext cx="1103313" cy="804862"/>
          </a:xfrm>
          <a:custGeom>
            <a:avLst/>
            <a:gdLst/>
            <a:ahLst/>
            <a:cxnLst>
              <a:cxn ang="0">
                <a:pos x="240" y="244"/>
              </a:cxn>
              <a:cxn ang="0">
                <a:pos x="0" y="422"/>
              </a:cxn>
              <a:cxn ang="0">
                <a:pos x="66" y="436"/>
              </a:cxn>
              <a:cxn ang="0">
                <a:pos x="288" y="290"/>
              </a:cxn>
              <a:cxn ang="0">
                <a:pos x="536" y="430"/>
              </a:cxn>
              <a:cxn ang="0">
                <a:pos x="608" y="418"/>
              </a:cxn>
              <a:cxn ang="0">
                <a:pos x="342" y="244"/>
              </a:cxn>
              <a:cxn ang="0">
                <a:pos x="514" y="56"/>
              </a:cxn>
              <a:cxn ang="0">
                <a:pos x="484" y="0"/>
              </a:cxn>
              <a:cxn ang="0">
                <a:pos x="296" y="206"/>
              </a:cxn>
              <a:cxn ang="0">
                <a:pos x="150" y="2"/>
              </a:cxn>
              <a:cxn ang="0">
                <a:pos x="94" y="50"/>
              </a:cxn>
              <a:cxn ang="0">
                <a:pos x="154" y="150"/>
              </a:cxn>
              <a:cxn ang="0">
                <a:pos x="240" y="244"/>
              </a:cxn>
            </a:cxnLst>
            <a:rect l="0" t="0" r="r" b="b"/>
            <a:pathLst>
              <a:path w="608" h="444">
                <a:moveTo>
                  <a:pt x="240" y="244"/>
                </a:moveTo>
                <a:cubicBezTo>
                  <a:pt x="240" y="244"/>
                  <a:pt x="92" y="368"/>
                  <a:pt x="0" y="422"/>
                </a:cubicBezTo>
                <a:cubicBezTo>
                  <a:pt x="6" y="438"/>
                  <a:pt x="36" y="444"/>
                  <a:pt x="66" y="436"/>
                </a:cubicBezTo>
                <a:cubicBezTo>
                  <a:pt x="164" y="388"/>
                  <a:pt x="202" y="360"/>
                  <a:pt x="288" y="290"/>
                </a:cubicBezTo>
                <a:cubicBezTo>
                  <a:pt x="396" y="368"/>
                  <a:pt x="432" y="392"/>
                  <a:pt x="536" y="430"/>
                </a:cubicBezTo>
                <a:cubicBezTo>
                  <a:pt x="572" y="434"/>
                  <a:pt x="580" y="434"/>
                  <a:pt x="608" y="418"/>
                </a:cubicBezTo>
                <a:cubicBezTo>
                  <a:pt x="532" y="376"/>
                  <a:pt x="458" y="336"/>
                  <a:pt x="342" y="244"/>
                </a:cubicBezTo>
                <a:cubicBezTo>
                  <a:pt x="400" y="190"/>
                  <a:pt x="444" y="160"/>
                  <a:pt x="514" y="56"/>
                </a:cubicBezTo>
                <a:cubicBezTo>
                  <a:pt x="510" y="40"/>
                  <a:pt x="508" y="18"/>
                  <a:pt x="484" y="0"/>
                </a:cubicBezTo>
                <a:cubicBezTo>
                  <a:pt x="406" y="106"/>
                  <a:pt x="374" y="134"/>
                  <a:pt x="296" y="206"/>
                </a:cubicBezTo>
                <a:cubicBezTo>
                  <a:pt x="202" y="116"/>
                  <a:pt x="172" y="56"/>
                  <a:pt x="150" y="2"/>
                </a:cubicBezTo>
                <a:cubicBezTo>
                  <a:pt x="122" y="20"/>
                  <a:pt x="124" y="14"/>
                  <a:pt x="94" y="50"/>
                </a:cubicBezTo>
                <a:cubicBezTo>
                  <a:pt x="95" y="75"/>
                  <a:pt x="130" y="119"/>
                  <a:pt x="154" y="150"/>
                </a:cubicBezTo>
                <a:cubicBezTo>
                  <a:pt x="178" y="181"/>
                  <a:pt x="222" y="225"/>
                  <a:pt x="240" y="244"/>
                </a:cubicBezTo>
                <a:close/>
              </a:path>
            </a:pathLst>
          </a:custGeom>
          <a:solidFill>
            <a:srgbClr val="E20267"/>
          </a:solidFill>
          <a:ln w="12700" cap="flat" cmpd="sng">
            <a:solidFill>
              <a:schemeClr val="bg1"/>
            </a:solidFill>
            <a:prstDash val="solid"/>
            <a:round/>
            <a:headEnd type="none" w="med" len="med"/>
            <a:tailEnd type="none" w="med" len="med"/>
          </a:ln>
          <a:effectLst/>
        </p:spPr>
        <p:txBody>
          <a:bodyPr>
            <a:prstTxWarp prst="textNoShape">
              <a:avLst/>
            </a:prstTxWarp>
          </a:bodyPr>
          <a:lstStyle/>
          <a:p>
            <a:endParaRPr lang="en-US"/>
          </a:p>
        </p:txBody>
      </p:sp>
      <p:sp>
        <p:nvSpPr>
          <p:cNvPr id="18" name="TextBox 17"/>
          <p:cNvSpPr txBox="1"/>
          <p:nvPr/>
        </p:nvSpPr>
        <p:spPr>
          <a:xfrm>
            <a:off x="7173968" y="1767007"/>
            <a:ext cx="1741432" cy="1661993"/>
          </a:xfrm>
          <a:prstGeom prst="rect">
            <a:avLst/>
          </a:prstGeom>
          <a:noFill/>
        </p:spPr>
        <p:txBody>
          <a:bodyPr wrap="none" rtlCol="0">
            <a:spAutoFit/>
          </a:bodyPr>
          <a:lstStyle/>
          <a:p>
            <a:r>
              <a:rPr lang="en-US" sz="2400" i="0" dirty="0" smtClean="0">
                <a:solidFill>
                  <a:srgbClr val="FF6600"/>
                </a:solidFill>
                <a:latin typeface="Arial"/>
                <a:cs typeface="Arial"/>
              </a:rPr>
              <a:t>Completion</a:t>
            </a:r>
          </a:p>
          <a:p>
            <a:endParaRPr lang="en-US" sz="1400" i="0" dirty="0" smtClean="0">
              <a:solidFill>
                <a:srgbClr val="FF6600"/>
              </a:solidFill>
              <a:latin typeface="Arial"/>
              <a:cs typeface="Arial"/>
            </a:endParaRPr>
          </a:p>
          <a:p>
            <a:r>
              <a:rPr lang="en-US" sz="2400" i="0" dirty="0" smtClean="0">
                <a:solidFill>
                  <a:srgbClr val="FF6600"/>
                </a:solidFill>
                <a:latin typeface="Arial"/>
                <a:cs typeface="Arial"/>
              </a:rPr>
              <a:t>Growth</a:t>
            </a:r>
          </a:p>
          <a:p>
            <a:endParaRPr lang="en-US" sz="1600" i="0" dirty="0" smtClean="0">
              <a:solidFill>
                <a:srgbClr val="FF6600"/>
              </a:solidFill>
              <a:latin typeface="Arial"/>
              <a:cs typeface="Arial"/>
            </a:endParaRPr>
          </a:p>
          <a:p>
            <a:r>
              <a:rPr lang="en-US" sz="2400" i="0" dirty="0" smtClean="0">
                <a:solidFill>
                  <a:srgbClr val="FF6600"/>
                </a:solidFill>
                <a:latin typeface="Arial"/>
                <a:cs typeface="Arial"/>
              </a:rPr>
              <a:t>Formation</a:t>
            </a:r>
            <a:endParaRPr lang="en-US" sz="2400" i="0" dirty="0">
              <a:solidFill>
                <a:srgbClr val="FF6600"/>
              </a:solidFill>
              <a:latin typeface="Arial"/>
              <a:cs typeface="Arial"/>
            </a:endParaRPr>
          </a:p>
        </p:txBody>
      </p:sp>
      <p:sp>
        <p:nvSpPr>
          <p:cNvPr id="19" name="TextBox 18"/>
          <p:cNvSpPr txBox="1"/>
          <p:nvPr/>
        </p:nvSpPr>
        <p:spPr>
          <a:xfrm>
            <a:off x="2971800" y="3886200"/>
            <a:ext cx="5487475" cy="1631216"/>
          </a:xfrm>
          <a:prstGeom prst="rect">
            <a:avLst/>
          </a:prstGeom>
          <a:noFill/>
        </p:spPr>
        <p:txBody>
          <a:bodyPr wrap="none" rtlCol="0">
            <a:spAutoFit/>
          </a:bodyPr>
          <a:lstStyle/>
          <a:p>
            <a:r>
              <a:rPr lang="en-US" sz="2800" i="0" dirty="0" smtClean="0">
                <a:latin typeface="Arial"/>
                <a:cs typeface="Arial"/>
              </a:rPr>
              <a:t>What did the offerings represent?</a:t>
            </a:r>
          </a:p>
          <a:p>
            <a:r>
              <a:rPr lang="en-US" sz="2400" i="0" dirty="0" smtClean="0">
                <a:latin typeface="Arial"/>
                <a:cs typeface="Arial"/>
              </a:rPr>
              <a:t>Previous symbolic offerings</a:t>
            </a:r>
          </a:p>
          <a:p>
            <a:r>
              <a:rPr lang="en-US" sz="2400" i="0" dirty="0" smtClean="0">
                <a:latin typeface="Arial"/>
                <a:cs typeface="Arial"/>
              </a:rPr>
              <a:t>Generations: Adam, Noah, Abraham</a:t>
            </a:r>
          </a:p>
          <a:p>
            <a:endParaRPr lang="en-US" sz="2400" i="0" dirty="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tx1"/>
                </a:solidFill>
              </a:rPr>
              <a:t>Making the offering</a:t>
            </a:r>
            <a:endParaRPr lang="en-US" dirty="0">
              <a:solidFill>
                <a:schemeClr val="tx1"/>
              </a:solidFill>
            </a:endParaRPr>
          </a:p>
        </p:txBody>
      </p:sp>
      <p:sp>
        <p:nvSpPr>
          <p:cNvPr id="3" name="Content Placeholder 2"/>
          <p:cNvSpPr>
            <a:spLocks noGrp="1"/>
          </p:cNvSpPr>
          <p:nvPr>
            <p:ph idx="1"/>
          </p:nvPr>
        </p:nvSpPr>
        <p:spPr/>
        <p:txBody>
          <a:bodyPr/>
          <a:lstStyle/>
          <a:p>
            <a:pPr>
              <a:buNone/>
            </a:pPr>
            <a:r>
              <a:rPr lang="en-US" sz="2400" dirty="0" smtClean="0">
                <a:latin typeface="Arial"/>
                <a:cs typeface="Arial"/>
              </a:rPr>
              <a:t>	And he brought him all these, cut them in half, and laid each half over against the other. But he did not cut the birds in half. And when birds of prey came down on the carcasses, Abram drove them away. </a:t>
            </a:r>
          </a:p>
          <a:p>
            <a:pPr>
              <a:buNone/>
            </a:pPr>
            <a:r>
              <a:rPr lang="en-US" sz="2400" dirty="0" smtClean="0">
                <a:latin typeface="Arial"/>
                <a:cs typeface="Arial"/>
              </a:rPr>
              <a:t>	As the sun was going down, a deep sleep fell on Abram. And behold, dreadful and great darkness fell upon him. Then the LORD said to Abram, “Know for certain that your offspring will be sojourners in a land that is not theirs and will be servants there, and they will be afflicted for four hundred years.” </a:t>
            </a:r>
          </a:p>
          <a:p>
            <a:pPr>
              <a:buNone/>
            </a:pPr>
            <a:r>
              <a:rPr lang="en-US" sz="2400" dirty="0" smtClean="0">
                <a:latin typeface="Arial"/>
                <a:cs typeface="Arial"/>
              </a:rPr>
              <a:t>					Genesis 15:10-13</a:t>
            </a:r>
          </a:p>
          <a:p>
            <a:endParaRPr lang="en-US" sz="2400" dirty="0">
              <a:latin typeface="Arial"/>
              <a:cs typeface="Aria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85698" name="Rectangle 2"/>
          <p:cNvSpPr>
            <a:spLocks noGrp="1" noRot="1" noChangeArrowheads="1"/>
          </p:cNvSpPr>
          <p:nvPr>
            <p:ph type="title"/>
          </p:nvPr>
        </p:nvSpPr>
        <p:spPr/>
        <p:txBody>
          <a:bodyPr/>
          <a:lstStyle/>
          <a:p>
            <a:pPr eaLnBrk="1" hangingPunct="1">
              <a:defRPr/>
            </a:pPr>
            <a:r>
              <a:rPr lang="en-US" dirty="0" smtClean="0">
                <a:ea typeface="+mj-ea"/>
                <a:cs typeface="+mj-cs"/>
              </a:rPr>
              <a:t>What’s going on here?</a:t>
            </a:r>
            <a:endParaRPr lang="en-US" dirty="0">
              <a:ea typeface="+mj-ea"/>
              <a:cs typeface="+mj-cs"/>
            </a:endParaRPr>
          </a:p>
        </p:txBody>
      </p:sp>
      <p:sp>
        <p:nvSpPr>
          <p:cNvPr id="5" name="Oval 4"/>
          <p:cNvSpPr/>
          <p:nvPr/>
        </p:nvSpPr>
        <p:spPr bwMode="auto">
          <a:xfrm>
            <a:off x="3429000" y="3200400"/>
            <a:ext cx="2133600" cy="762000"/>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a:cs typeface="Arial"/>
              </a:rPr>
              <a:t>Condition</a:t>
            </a:r>
          </a:p>
        </p:txBody>
      </p:sp>
      <p:sp>
        <p:nvSpPr>
          <p:cNvPr id="6" name="Oval 5"/>
          <p:cNvSpPr/>
          <p:nvPr/>
        </p:nvSpPr>
        <p:spPr bwMode="auto">
          <a:xfrm>
            <a:off x="838200" y="2133600"/>
            <a:ext cx="1600200" cy="838200"/>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a:cs typeface="Arial"/>
              </a:rPr>
              <a:t>Satan</a:t>
            </a:r>
            <a:endParaRPr kumimoji="0" lang="en-US" sz="2400" b="0" i="0" u="none" strike="noStrike" cap="none" normalizeH="0" baseline="0" dirty="0">
              <a:ln>
                <a:noFill/>
              </a:ln>
              <a:solidFill>
                <a:schemeClr val="tx1"/>
              </a:solidFill>
              <a:effectLst/>
              <a:latin typeface="Arial"/>
              <a:cs typeface="Arial"/>
            </a:endParaRPr>
          </a:p>
        </p:txBody>
      </p:sp>
      <p:sp>
        <p:nvSpPr>
          <p:cNvPr id="7" name="Oval 6"/>
          <p:cNvSpPr/>
          <p:nvPr/>
        </p:nvSpPr>
        <p:spPr bwMode="auto">
          <a:xfrm>
            <a:off x="6477000" y="2286000"/>
            <a:ext cx="1600200" cy="838200"/>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a:cs typeface="Arial"/>
              </a:rPr>
              <a:t>God</a:t>
            </a:r>
            <a:endParaRPr kumimoji="0" lang="en-US" sz="2400" b="0" i="0" u="none" strike="noStrike" cap="none" normalizeH="0" baseline="0" dirty="0">
              <a:ln>
                <a:noFill/>
              </a:ln>
              <a:solidFill>
                <a:schemeClr val="tx1"/>
              </a:solidFill>
              <a:effectLst/>
              <a:latin typeface="Arial"/>
              <a:cs typeface="Arial"/>
            </a:endParaRPr>
          </a:p>
        </p:txBody>
      </p:sp>
      <p:sp>
        <p:nvSpPr>
          <p:cNvPr id="8" name="Oval 7"/>
          <p:cNvSpPr/>
          <p:nvPr/>
        </p:nvSpPr>
        <p:spPr bwMode="auto">
          <a:xfrm>
            <a:off x="990600" y="4419600"/>
            <a:ext cx="1600200" cy="838200"/>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a:cs typeface="Arial"/>
              </a:rPr>
              <a:t>Curse </a:t>
            </a:r>
            <a:endParaRPr kumimoji="0" lang="en-US" sz="2400" b="0" i="0" u="none" strike="noStrike" cap="none" normalizeH="0" baseline="0" dirty="0">
              <a:ln>
                <a:noFill/>
              </a:ln>
              <a:solidFill>
                <a:schemeClr val="tx1"/>
              </a:solidFill>
              <a:effectLst/>
              <a:latin typeface="Arial"/>
              <a:cs typeface="Arial"/>
            </a:endParaRPr>
          </a:p>
        </p:txBody>
      </p:sp>
      <p:sp>
        <p:nvSpPr>
          <p:cNvPr id="9" name="Oval 8"/>
          <p:cNvSpPr/>
          <p:nvPr/>
        </p:nvSpPr>
        <p:spPr bwMode="auto">
          <a:xfrm>
            <a:off x="6477000" y="4419600"/>
            <a:ext cx="1905000" cy="838200"/>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a:cs typeface="Arial"/>
              </a:rPr>
              <a:t>Blessing</a:t>
            </a:r>
            <a:endParaRPr kumimoji="0" lang="en-US" sz="2400" b="0" i="0" u="none" strike="noStrike" cap="none" normalizeH="0" baseline="0" dirty="0">
              <a:ln>
                <a:noFill/>
              </a:ln>
              <a:solidFill>
                <a:schemeClr val="tx1"/>
              </a:solidFill>
              <a:effectLst/>
              <a:latin typeface="Arial"/>
              <a:cs typeface="Arial"/>
            </a:endParaRPr>
          </a:p>
        </p:txBody>
      </p:sp>
      <p:sp>
        <p:nvSpPr>
          <p:cNvPr id="10" name="Curved Left Arrow 9"/>
          <p:cNvSpPr/>
          <p:nvPr/>
        </p:nvSpPr>
        <p:spPr bwMode="auto">
          <a:xfrm>
            <a:off x="2438400" y="2514600"/>
            <a:ext cx="1676400" cy="2667000"/>
          </a:xfrm>
          <a:prstGeom prst="curvedLeftArrow">
            <a:avLst/>
          </a:prstGeom>
          <a:solidFill>
            <a:srgbClr val="FF0000">
              <a:alpha val="68000"/>
            </a:srgb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1" u="none" strike="noStrike" cap="none" normalizeH="0" baseline="0">
              <a:ln>
                <a:noFill/>
              </a:ln>
              <a:solidFill>
                <a:schemeClr val="tx1"/>
              </a:solidFill>
              <a:effectLst/>
              <a:latin typeface="Garamond" pitchFamily="-68" charset="0"/>
            </a:endParaRPr>
          </a:p>
        </p:txBody>
      </p:sp>
      <p:sp>
        <p:nvSpPr>
          <p:cNvPr id="11" name="Curved Right Arrow 10"/>
          <p:cNvSpPr/>
          <p:nvPr/>
        </p:nvSpPr>
        <p:spPr bwMode="auto">
          <a:xfrm>
            <a:off x="5029200" y="2667000"/>
            <a:ext cx="1447800" cy="2590800"/>
          </a:xfrm>
          <a:prstGeom prst="curvedRightArrow">
            <a:avLst/>
          </a:prstGeom>
          <a:solidFill>
            <a:schemeClr val="tx2">
              <a:lumMod val="50000"/>
              <a:alpha val="69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1" u="none" strike="noStrike" cap="none" normalizeH="0" baseline="0">
              <a:ln>
                <a:noFill/>
              </a:ln>
              <a:solidFill>
                <a:schemeClr val="tx1"/>
              </a:solidFill>
              <a:effectLst/>
              <a:latin typeface="Garamond" pitchFamily="-68" charset="0"/>
            </a:endParaRPr>
          </a:p>
        </p:txBody>
      </p:sp>
      <p:sp>
        <p:nvSpPr>
          <p:cNvPr id="12" name="TextBox 11"/>
          <p:cNvSpPr txBox="1"/>
          <p:nvPr/>
        </p:nvSpPr>
        <p:spPr>
          <a:xfrm>
            <a:off x="2514600" y="5410200"/>
            <a:ext cx="4121641" cy="461665"/>
          </a:xfrm>
          <a:prstGeom prst="rect">
            <a:avLst/>
          </a:prstGeom>
          <a:noFill/>
        </p:spPr>
        <p:txBody>
          <a:bodyPr wrap="none" rtlCol="0">
            <a:spAutoFit/>
          </a:bodyPr>
          <a:lstStyle/>
          <a:p>
            <a:r>
              <a:rPr lang="en-US" sz="2400" i="0" dirty="0" smtClean="0">
                <a:latin typeface="Arial"/>
                <a:cs typeface="Arial"/>
              </a:rPr>
              <a:t>Condition decides ownership</a:t>
            </a:r>
            <a:endParaRPr lang="en-US" sz="2400" i="0" dirty="0">
              <a:latin typeface="Arial"/>
              <a:cs typeface="Arial"/>
            </a:endParaRPr>
          </a:p>
        </p:txBody>
      </p:sp>
      <p:sp>
        <p:nvSpPr>
          <p:cNvPr id="13" name="TextBox 12"/>
          <p:cNvSpPr txBox="1"/>
          <p:nvPr/>
        </p:nvSpPr>
        <p:spPr>
          <a:xfrm>
            <a:off x="685800" y="6019800"/>
            <a:ext cx="2223686" cy="400110"/>
          </a:xfrm>
          <a:prstGeom prst="rect">
            <a:avLst/>
          </a:prstGeom>
          <a:noFill/>
        </p:spPr>
        <p:txBody>
          <a:bodyPr wrap="none" rtlCol="0">
            <a:spAutoFit/>
          </a:bodyPr>
          <a:lstStyle/>
          <a:p>
            <a:r>
              <a:rPr lang="en-US" sz="2000" i="0" dirty="0" smtClean="0">
                <a:latin typeface="Arial"/>
                <a:cs typeface="Arial"/>
              </a:rPr>
              <a:t>Greater indemnity</a:t>
            </a:r>
            <a:endParaRPr lang="en-US" sz="2000" i="0" dirty="0">
              <a:latin typeface="Arial"/>
              <a:cs typeface="Arial"/>
            </a:endParaRPr>
          </a:p>
        </p:txBody>
      </p:sp>
      <p:sp>
        <p:nvSpPr>
          <p:cNvPr id="14" name="TextBox 13"/>
          <p:cNvSpPr txBox="1"/>
          <p:nvPr/>
        </p:nvSpPr>
        <p:spPr>
          <a:xfrm>
            <a:off x="6400800" y="6096000"/>
            <a:ext cx="2123423" cy="400110"/>
          </a:xfrm>
          <a:prstGeom prst="rect">
            <a:avLst/>
          </a:prstGeom>
          <a:noFill/>
        </p:spPr>
        <p:txBody>
          <a:bodyPr wrap="none" rtlCol="0">
            <a:spAutoFit/>
          </a:bodyPr>
          <a:lstStyle/>
          <a:p>
            <a:r>
              <a:rPr lang="en-US" sz="2000" i="0" dirty="0" smtClean="0">
                <a:latin typeface="Arial"/>
                <a:cs typeface="Arial"/>
              </a:rPr>
              <a:t>Lesser indemnity</a:t>
            </a:r>
            <a:endParaRPr lang="en-US" sz="2000" i="0" dirty="0">
              <a:latin typeface="Arial"/>
              <a:cs typeface="Aria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18114" name="Rectangle 2"/>
          <p:cNvSpPr>
            <a:spLocks noGrp="1" noRot="1" noChangeArrowheads="1"/>
          </p:cNvSpPr>
          <p:nvPr>
            <p:ph type="title"/>
          </p:nvPr>
        </p:nvSpPr>
        <p:spPr/>
        <p:txBody>
          <a:bodyPr/>
          <a:lstStyle/>
          <a:p>
            <a:pPr eaLnBrk="1" hangingPunct="1">
              <a:defRPr/>
            </a:pPr>
            <a:r>
              <a:rPr lang="en-US" dirty="0">
                <a:ea typeface="+mj-ea"/>
                <a:cs typeface="+mj-cs"/>
              </a:rPr>
              <a:t>Abraham and Hagar</a:t>
            </a:r>
          </a:p>
        </p:txBody>
      </p:sp>
      <p:sp>
        <p:nvSpPr>
          <p:cNvPr id="218115" name="Rectangle 3"/>
          <p:cNvSpPr>
            <a:spLocks noGrp="1" noChangeArrowheads="1"/>
          </p:cNvSpPr>
          <p:nvPr>
            <p:ph type="body" sz="half" idx="1"/>
          </p:nvPr>
        </p:nvSpPr>
        <p:spPr/>
        <p:txBody>
          <a:bodyPr/>
          <a:lstStyle/>
          <a:p>
            <a:pPr eaLnBrk="1" hangingPunct="1">
              <a:buFont typeface="Wingdings" pitchFamily="-68" charset="2"/>
              <a:buChar char="n"/>
              <a:defRPr/>
            </a:pPr>
            <a:r>
              <a:rPr lang="en-US" dirty="0">
                <a:effectLst/>
                <a:latin typeface="Arial" pitchFamily="-68" charset="0"/>
                <a:ea typeface="+mn-ea"/>
                <a:cs typeface="+mn-cs"/>
              </a:rPr>
              <a:t>Sarah was 76</a:t>
            </a:r>
          </a:p>
          <a:p>
            <a:pPr eaLnBrk="1" hangingPunct="1">
              <a:buFont typeface="Wingdings" pitchFamily="-68" charset="2"/>
              <a:buChar char="n"/>
              <a:defRPr/>
            </a:pPr>
            <a:r>
              <a:rPr lang="en-US" dirty="0">
                <a:effectLst/>
                <a:latin typeface="Arial" pitchFamily="-68" charset="0"/>
                <a:ea typeface="+mn-ea"/>
                <a:cs typeface="+mn-cs"/>
              </a:rPr>
              <a:t>Sarah offered her maid to Abraham</a:t>
            </a:r>
          </a:p>
          <a:p>
            <a:pPr eaLnBrk="1" hangingPunct="1">
              <a:buFont typeface="Wingdings" pitchFamily="-68" charset="2"/>
              <a:buChar char="n"/>
              <a:defRPr/>
            </a:pPr>
            <a:r>
              <a:rPr lang="en-US" dirty="0">
                <a:effectLst/>
                <a:latin typeface="Arial" pitchFamily="-68" charset="0"/>
                <a:ea typeface="+mn-ea"/>
                <a:cs typeface="+mn-cs"/>
              </a:rPr>
              <a:t>Abraham slept with </a:t>
            </a:r>
            <a:r>
              <a:rPr lang="en-US" dirty="0" smtClean="0">
                <a:effectLst/>
                <a:latin typeface="Arial" pitchFamily="-68" charset="0"/>
                <a:ea typeface="+mn-ea"/>
                <a:cs typeface="+mn-cs"/>
              </a:rPr>
              <a:t>Hagar</a:t>
            </a:r>
          </a:p>
        </p:txBody>
      </p:sp>
      <p:pic>
        <p:nvPicPr>
          <p:cNvPr id="49156" name="Picture 5" descr="sarahhagarAbWERFF"/>
          <p:cNvPicPr>
            <a:picLocks noGrp="1" noChangeAspect="1" noChangeArrowheads="1"/>
          </p:cNvPicPr>
          <p:nvPr>
            <p:ph sz="half" idx="2"/>
          </p:nvPr>
        </p:nvPicPr>
        <p:blipFill>
          <a:blip r:embed="rId3"/>
          <a:srcRect/>
          <a:stretch>
            <a:fillRect/>
          </a:stretch>
        </p:blipFill>
        <p:spPr>
          <a:xfrm>
            <a:off x="4867275" y="1600200"/>
            <a:ext cx="3600450" cy="4525963"/>
          </a:xfrm>
        </p:spPr>
      </p:pic>
      <p:sp>
        <p:nvSpPr>
          <p:cNvPr id="49157" name="Text Box 6"/>
          <p:cNvSpPr txBox="1">
            <a:spLocks noChangeArrowheads="1"/>
          </p:cNvSpPr>
          <p:nvPr/>
        </p:nvSpPr>
        <p:spPr bwMode="auto">
          <a:xfrm>
            <a:off x="5013325" y="6215063"/>
            <a:ext cx="3360738" cy="366712"/>
          </a:xfrm>
          <a:prstGeom prst="rect">
            <a:avLst/>
          </a:prstGeom>
          <a:noFill/>
          <a:ln w="9525">
            <a:noFill/>
            <a:miter lim="800000"/>
            <a:headEnd/>
            <a:tailEnd/>
          </a:ln>
        </p:spPr>
        <p:txBody>
          <a:bodyPr wrap="none">
            <a:prstTxWarp prst="textNoShape">
              <a:avLst/>
            </a:prstTxWarp>
            <a:spAutoFit/>
          </a:bodyPr>
          <a:lstStyle/>
          <a:p>
            <a:r>
              <a:rPr lang="en-US" i="0">
                <a:latin typeface="Arial" pitchFamily="-128" charset="0"/>
              </a:rPr>
              <a:t>Sarah offers Hagar to Abraham</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Sarah and Hagar</a:t>
            </a:r>
            <a:endParaRPr lang="en-US" dirty="0"/>
          </a:p>
        </p:txBody>
      </p:sp>
      <p:sp>
        <p:nvSpPr>
          <p:cNvPr id="3" name="Text Placeholder 2"/>
          <p:cNvSpPr>
            <a:spLocks noGrp="1"/>
          </p:cNvSpPr>
          <p:nvPr>
            <p:ph type="body" sz="half" idx="1"/>
          </p:nvPr>
        </p:nvSpPr>
        <p:spPr/>
        <p:txBody>
          <a:bodyPr/>
          <a:lstStyle/>
          <a:p>
            <a:r>
              <a:rPr lang="en-US" dirty="0" smtClean="0">
                <a:effectLst/>
                <a:latin typeface="Arial"/>
                <a:cs typeface="Arial"/>
              </a:rPr>
              <a:t>Hagar shows contempt for Sarah</a:t>
            </a:r>
          </a:p>
          <a:p>
            <a:r>
              <a:rPr lang="en-US" dirty="0" smtClean="0">
                <a:effectLst/>
                <a:latin typeface="Arial"/>
                <a:cs typeface="Arial"/>
              </a:rPr>
              <a:t>Sarah treats Hagar harshly</a:t>
            </a:r>
          </a:p>
          <a:p>
            <a:r>
              <a:rPr lang="en-US" dirty="0" smtClean="0">
                <a:effectLst/>
                <a:latin typeface="Arial"/>
                <a:cs typeface="Arial"/>
              </a:rPr>
              <a:t>Hagar runs away</a:t>
            </a:r>
          </a:p>
          <a:p>
            <a:r>
              <a:rPr lang="en-US" dirty="0" smtClean="0">
                <a:effectLst/>
                <a:latin typeface="Arial"/>
                <a:cs typeface="Arial"/>
              </a:rPr>
              <a:t>Angel appears</a:t>
            </a:r>
          </a:p>
          <a:p>
            <a:r>
              <a:rPr lang="en-US" dirty="0" smtClean="0">
                <a:effectLst/>
                <a:latin typeface="Arial"/>
                <a:cs typeface="Arial"/>
              </a:rPr>
              <a:t>Ishmael is born</a:t>
            </a:r>
          </a:p>
          <a:p>
            <a:endParaRPr lang="en-US" dirty="0" smtClean="0">
              <a:effectLst/>
              <a:latin typeface="Arial"/>
              <a:cs typeface="Arial"/>
            </a:endParaRPr>
          </a:p>
          <a:p>
            <a:endParaRPr lang="en-US" dirty="0">
              <a:effectLst/>
              <a:latin typeface="Arial"/>
              <a:cs typeface="Arial"/>
            </a:endParaRPr>
          </a:p>
        </p:txBody>
      </p:sp>
      <p:pic>
        <p:nvPicPr>
          <p:cNvPr id="5" name="Content Placeholder 4" descr="Hagar_and_the_Angel.jpg"/>
          <p:cNvPicPr>
            <a:picLocks noGrp="1" noChangeAspect="1"/>
          </p:cNvPicPr>
          <p:nvPr>
            <p:ph sz="half" idx="2"/>
          </p:nvPr>
        </p:nvPicPr>
        <p:blipFill>
          <a:blip r:embed="rId3"/>
          <a:srcRect l="-2647" r="-2647"/>
          <a:stretch>
            <a:fillRect/>
          </a:stretch>
        </p:blipFill>
        <p:spPr/>
      </p:pic>
      <p:sp>
        <p:nvSpPr>
          <p:cNvPr id="6" name="TextBox 5"/>
          <p:cNvSpPr txBox="1"/>
          <p:nvPr/>
        </p:nvSpPr>
        <p:spPr>
          <a:xfrm>
            <a:off x="5410200" y="6248400"/>
            <a:ext cx="2509020" cy="400110"/>
          </a:xfrm>
          <a:prstGeom prst="rect">
            <a:avLst/>
          </a:prstGeom>
          <a:noFill/>
        </p:spPr>
        <p:txBody>
          <a:bodyPr wrap="none" rtlCol="0">
            <a:spAutoFit/>
          </a:bodyPr>
          <a:lstStyle/>
          <a:p>
            <a:r>
              <a:rPr lang="en-US" sz="2000" i="0" dirty="0" smtClean="0">
                <a:latin typeface="Arial"/>
                <a:cs typeface="Arial"/>
              </a:rPr>
              <a:t>Hagar and the angel</a:t>
            </a:r>
            <a:endParaRPr lang="en-US" sz="2000" i="0" dirty="0">
              <a:latin typeface="Arial"/>
              <a:cs typeface="Aria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1202" name="Text Box 2"/>
          <p:cNvSpPr txBox="1">
            <a:spLocks noChangeArrowheads="1"/>
          </p:cNvSpPr>
          <p:nvPr/>
        </p:nvSpPr>
        <p:spPr bwMode="auto">
          <a:xfrm>
            <a:off x="3419475" y="1844675"/>
            <a:ext cx="1943100" cy="579438"/>
          </a:xfrm>
          <a:prstGeom prst="rect">
            <a:avLst/>
          </a:prstGeom>
          <a:noFill/>
          <a:ln w="9525">
            <a:noFill/>
            <a:miter lim="800000"/>
            <a:headEnd/>
            <a:tailEnd/>
          </a:ln>
        </p:spPr>
        <p:txBody>
          <a:bodyPr>
            <a:prstTxWarp prst="textNoShape">
              <a:avLst/>
            </a:prstTxWarp>
            <a:spAutoFit/>
          </a:bodyPr>
          <a:lstStyle/>
          <a:p>
            <a:pPr algn="ctr">
              <a:spcBef>
                <a:spcPct val="50000"/>
              </a:spcBef>
            </a:pPr>
            <a:r>
              <a:rPr lang="en-GB" sz="3200" i="0">
                <a:latin typeface="Tahoma" pitchFamily="-128" charset="0"/>
                <a:ea typeface="Arial" pitchFamily="-128" charset="0"/>
                <a:cs typeface="Arial" pitchFamily="-128" charset="0"/>
              </a:rPr>
              <a:t>Abraham</a:t>
            </a:r>
          </a:p>
        </p:txBody>
      </p:sp>
      <p:sp>
        <p:nvSpPr>
          <p:cNvPr id="51203" name="Text Box 3"/>
          <p:cNvSpPr txBox="1">
            <a:spLocks noChangeArrowheads="1"/>
          </p:cNvSpPr>
          <p:nvPr/>
        </p:nvSpPr>
        <p:spPr bwMode="auto">
          <a:xfrm>
            <a:off x="827088" y="1844675"/>
            <a:ext cx="1676400" cy="579438"/>
          </a:xfrm>
          <a:prstGeom prst="rect">
            <a:avLst/>
          </a:prstGeom>
          <a:noFill/>
          <a:ln w="9525">
            <a:noFill/>
            <a:miter lim="800000"/>
            <a:headEnd/>
            <a:tailEnd/>
          </a:ln>
        </p:spPr>
        <p:txBody>
          <a:bodyPr>
            <a:prstTxWarp prst="textNoShape">
              <a:avLst/>
            </a:prstTxWarp>
            <a:spAutoFit/>
          </a:bodyPr>
          <a:lstStyle/>
          <a:p>
            <a:pPr algn="ctr"/>
            <a:r>
              <a:rPr lang="en-GB" sz="3200" i="0">
                <a:latin typeface="Tahoma" pitchFamily="-128" charset="0"/>
                <a:ea typeface="Arial" pitchFamily="-128" charset="0"/>
                <a:cs typeface="Arial" pitchFamily="-128" charset="0"/>
              </a:rPr>
              <a:t>Hagar</a:t>
            </a:r>
          </a:p>
        </p:txBody>
      </p:sp>
      <p:sp>
        <p:nvSpPr>
          <p:cNvPr id="51204" name="Text Box 4"/>
          <p:cNvSpPr txBox="1">
            <a:spLocks noChangeArrowheads="1"/>
          </p:cNvSpPr>
          <p:nvPr/>
        </p:nvSpPr>
        <p:spPr bwMode="auto">
          <a:xfrm>
            <a:off x="6154738" y="1844675"/>
            <a:ext cx="1531937" cy="579438"/>
          </a:xfrm>
          <a:prstGeom prst="rect">
            <a:avLst/>
          </a:prstGeom>
          <a:noFill/>
          <a:ln w="9525">
            <a:noFill/>
            <a:miter lim="800000"/>
            <a:headEnd/>
            <a:tailEnd/>
          </a:ln>
        </p:spPr>
        <p:txBody>
          <a:bodyPr>
            <a:prstTxWarp prst="textNoShape">
              <a:avLst/>
            </a:prstTxWarp>
            <a:spAutoFit/>
          </a:bodyPr>
          <a:lstStyle/>
          <a:p>
            <a:pPr algn="ctr"/>
            <a:r>
              <a:rPr lang="en-GB" sz="3200" i="0">
                <a:latin typeface="Tahoma" pitchFamily="-128" charset="0"/>
                <a:ea typeface="Arial" pitchFamily="-128" charset="0"/>
                <a:cs typeface="Arial" pitchFamily="-128" charset="0"/>
              </a:rPr>
              <a:t>Sarah</a:t>
            </a:r>
          </a:p>
        </p:txBody>
      </p:sp>
      <p:sp>
        <p:nvSpPr>
          <p:cNvPr id="51205" name="Line 5"/>
          <p:cNvSpPr>
            <a:spLocks noChangeShapeType="1"/>
          </p:cNvSpPr>
          <p:nvPr/>
        </p:nvSpPr>
        <p:spPr bwMode="auto">
          <a:xfrm>
            <a:off x="2411413" y="2132013"/>
            <a:ext cx="863600" cy="0"/>
          </a:xfrm>
          <a:prstGeom prst="line">
            <a:avLst/>
          </a:prstGeom>
          <a:noFill/>
          <a:ln w="38100">
            <a:solidFill>
              <a:schemeClr val="tx1"/>
            </a:solidFill>
            <a:prstDash val="sysDot"/>
            <a:round/>
            <a:headEnd/>
            <a:tailEnd/>
          </a:ln>
        </p:spPr>
        <p:txBody>
          <a:bodyPr>
            <a:prstTxWarp prst="textNoShape">
              <a:avLst/>
            </a:prstTxWarp>
          </a:bodyPr>
          <a:lstStyle/>
          <a:p>
            <a:endParaRPr lang="en-US"/>
          </a:p>
        </p:txBody>
      </p:sp>
      <p:sp>
        <p:nvSpPr>
          <p:cNvPr id="51206" name="Line 6"/>
          <p:cNvSpPr>
            <a:spLocks noChangeShapeType="1"/>
          </p:cNvSpPr>
          <p:nvPr/>
        </p:nvSpPr>
        <p:spPr bwMode="auto">
          <a:xfrm>
            <a:off x="2411413" y="2276475"/>
            <a:ext cx="863600" cy="0"/>
          </a:xfrm>
          <a:prstGeom prst="line">
            <a:avLst/>
          </a:prstGeom>
          <a:noFill/>
          <a:ln w="38100">
            <a:solidFill>
              <a:schemeClr val="tx1"/>
            </a:solidFill>
            <a:prstDash val="sysDot"/>
            <a:round/>
            <a:headEnd/>
            <a:tailEnd/>
          </a:ln>
        </p:spPr>
        <p:txBody>
          <a:bodyPr>
            <a:prstTxWarp prst="textNoShape">
              <a:avLst/>
            </a:prstTxWarp>
          </a:bodyPr>
          <a:lstStyle/>
          <a:p>
            <a:endParaRPr lang="en-US"/>
          </a:p>
        </p:txBody>
      </p:sp>
      <p:sp>
        <p:nvSpPr>
          <p:cNvPr id="51207" name="Line 7"/>
          <p:cNvSpPr>
            <a:spLocks noChangeShapeType="1"/>
          </p:cNvSpPr>
          <p:nvPr/>
        </p:nvSpPr>
        <p:spPr bwMode="auto">
          <a:xfrm>
            <a:off x="5362575" y="2132013"/>
            <a:ext cx="936625" cy="0"/>
          </a:xfrm>
          <a:prstGeom prst="line">
            <a:avLst/>
          </a:prstGeom>
          <a:noFill/>
          <a:ln w="38100">
            <a:solidFill>
              <a:schemeClr val="tx1"/>
            </a:solidFill>
            <a:round/>
            <a:headEnd/>
            <a:tailEnd/>
          </a:ln>
        </p:spPr>
        <p:txBody>
          <a:bodyPr>
            <a:prstTxWarp prst="textNoShape">
              <a:avLst/>
            </a:prstTxWarp>
          </a:bodyPr>
          <a:lstStyle/>
          <a:p>
            <a:endParaRPr lang="en-US"/>
          </a:p>
        </p:txBody>
      </p:sp>
      <p:sp>
        <p:nvSpPr>
          <p:cNvPr id="51208" name="Line 8"/>
          <p:cNvSpPr>
            <a:spLocks noChangeShapeType="1"/>
          </p:cNvSpPr>
          <p:nvPr/>
        </p:nvSpPr>
        <p:spPr bwMode="auto">
          <a:xfrm>
            <a:off x="5362575" y="2276475"/>
            <a:ext cx="936625" cy="0"/>
          </a:xfrm>
          <a:prstGeom prst="line">
            <a:avLst/>
          </a:prstGeom>
          <a:noFill/>
          <a:ln w="38100">
            <a:solidFill>
              <a:schemeClr val="tx1"/>
            </a:solidFill>
            <a:round/>
            <a:headEnd/>
            <a:tailEnd/>
          </a:ln>
        </p:spPr>
        <p:txBody>
          <a:bodyPr>
            <a:prstTxWarp prst="textNoShape">
              <a:avLst/>
            </a:prstTxWarp>
          </a:bodyPr>
          <a:lstStyle/>
          <a:p>
            <a:endParaRPr lang="en-US"/>
          </a:p>
        </p:txBody>
      </p:sp>
      <p:sp>
        <p:nvSpPr>
          <p:cNvPr id="51209" name="Line 9"/>
          <p:cNvSpPr>
            <a:spLocks noChangeShapeType="1"/>
          </p:cNvSpPr>
          <p:nvPr/>
        </p:nvSpPr>
        <p:spPr bwMode="auto">
          <a:xfrm>
            <a:off x="2843213" y="2347913"/>
            <a:ext cx="0" cy="936625"/>
          </a:xfrm>
          <a:prstGeom prst="line">
            <a:avLst/>
          </a:prstGeom>
          <a:noFill/>
          <a:ln w="38100">
            <a:solidFill>
              <a:schemeClr val="tx1"/>
            </a:solidFill>
            <a:round/>
            <a:headEnd/>
            <a:tailEnd/>
          </a:ln>
        </p:spPr>
        <p:txBody>
          <a:bodyPr>
            <a:prstTxWarp prst="textNoShape">
              <a:avLst/>
            </a:prstTxWarp>
          </a:bodyPr>
          <a:lstStyle/>
          <a:p>
            <a:endParaRPr lang="en-US"/>
          </a:p>
        </p:txBody>
      </p:sp>
      <p:sp>
        <p:nvSpPr>
          <p:cNvPr id="51210" name="Text Box 10"/>
          <p:cNvSpPr txBox="1">
            <a:spLocks noChangeArrowheads="1"/>
          </p:cNvSpPr>
          <p:nvPr/>
        </p:nvSpPr>
        <p:spPr bwMode="auto">
          <a:xfrm>
            <a:off x="1978025" y="3284538"/>
            <a:ext cx="1747838" cy="579437"/>
          </a:xfrm>
          <a:prstGeom prst="rect">
            <a:avLst/>
          </a:prstGeom>
          <a:noFill/>
          <a:ln w="9525">
            <a:noFill/>
            <a:miter lim="800000"/>
            <a:headEnd/>
            <a:tailEnd/>
          </a:ln>
        </p:spPr>
        <p:txBody>
          <a:bodyPr>
            <a:prstTxWarp prst="textNoShape">
              <a:avLst/>
            </a:prstTxWarp>
            <a:spAutoFit/>
          </a:bodyPr>
          <a:lstStyle/>
          <a:p>
            <a:r>
              <a:rPr lang="en-GB" sz="3200" i="0">
                <a:latin typeface="Tahoma" pitchFamily="-128" charset="0"/>
                <a:ea typeface="Arial" pitchFamily="-128" charset="0"/>
                <a:cs typeface="Arial" pitchFamily="-128" charset="0"/>
              </a:rPr>
              <a:t>Ishmael</a:t>
            </a:r>
          </a:p>
        </p:txBody>
      </p:sp>
      <p:sp>
        <p:nvSpPr>
          <p:cNvPr id="287755" name="Rectangle 11"/>
          <p:cNvSpPr>
            <a:spLocks noGrp="1" noRot="1" noChangeArrowheads="1"/>
          </p:cNvSpPr>
          <p:nvPr>
            <p:ph type="title"/>
          </p:nvPr>
        </p:nvSpPr>
        <p:spPr/>
        <p:txBody>
          <a:bodyPr/>
          <a:lstStyle/>
          <a:p>
            <a:pPr eaLnBrk="1" hangingPunct="1">
              <a:defRPr/>
            </a:pPr>
            <a:r>
              <a:rPr lang="en-GB">
                <a:ea typeface="+mj-ea"/>
                <a:cs typeface="+mj-cs"/>
              </a:rPr>
              <a:t>Abraham’s family</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89794" name="Rectangle 2"/>
          <p:cNvSpPr>
            <a:spLocks noGrp="1" noRot="1" noChangeArrowheads="1"/>
          </p:cNvSpPr>
          <p:nvPr>
            <p:ph type="title"/>
          </p:nvPr>
        </p:nvSpPr>
        <p:spPr/>
        <p:txBody>
          <a:bodyPr/>
          <a:lstStyle/>
          <a:p>
            <a:pPr eaLnBrk="1" hangingPunct="1">
              <a:defRPr/>
            </a:pPr>
            <a:r>
              <a:rPr lang="en-GB">
                <a:ea typeface="+mj-ea"/>
                <a:cs typeface="+mj-cs"/>
              </a:rPr>
              <a:t>Abraham and Isaac</a:t>
            </a:r>
          </a:p>
        </p:txBody>
      </p:sp>
      <p:sp>
        <p:nvSpPr>
          <p:cNvPr id="289795" name="Rectangle 3"/>
          <p:cNvSpPr>
            <a:spLocks noGrp="1" noChangeArrowheads="1"/>
          </p:cNvSpPr>
          <p:nvPr>
            <p:ph type="body" sz="half" idx="1"/>
          </p:nvPr>
        </p:nvSpPr>
        <p:spPr>
          <a:xfrm>
            <a:off x="457200" y="1600200"/>
            <a:ext cx="4041775" cy="4525963"/>
          </a:xfrm>
        </p:spPr>
        <p:txBody>
          <a:bodyPr/>
          <a:lstStyle/>
          <a:p>
            <a:pPr eaLnBrk="1" hangingPunct="1">
              <a:buFont typeface="Wingdings" pitchFamily="-68" charset="2"/>
              <a:buNone/>
              <a:defRPr/>
            </a:pPr>
            <a:r>
              <a:rPr lang="en-GB" sz="2800" dirty="0" smtClean="0">
                <a:effectLst/>
                <a:latin typeface="Arial" pitchFamily="-68" charset="0"/>
                <a:ea typeface="+mn-ea"/>
                <a:cs typeface="+mn-cs"/>
              </a:rPr>
              <a:t>   13 </a:t>
            </a:r>
            <a:r>
              <a:rPr lang="en-GB" sz="2800" dirty="0">
                <a:effectLst/>
                <a:latin typeface="Arial" pitchFamily="-68" charset="0"/>
                <a:ea typeface="+mn-ea"/>
                <a:cs typeface="+mn-cs"/>
              </a:rPr>
              <a:t>years later God spoke to Abraham:</a:t>
            </a:r>
          </a:p>
          <a:p>
            <a:pPr eaLnBrk="1" hangingPunct="1">
              <a:buFont typeface="Wingdings" pitchFamily="-68" charset="2"/>
              <a:buNone/>
              <a:defRPr/>
            </a:pPr>
            <a:r>
              <a:rPr lang="en-GB" sz="2800" dirty="0">
                <a:effectLst/>
                <a:ea typeface="+mn-ea"/>
                <a:cs typeface="+mn-cs"/>
              </a:rPr>
              <a:t>	</a:t>
            </a:r>
            <a:endParaRPr lang="en-GB" sz="2800" dirty="0" smtClean="0">
              <a:effectLst/>
              <a:ea typeface="+mn-ea"/>
              <a:cs typeface="+mn-cs"/>
            </a:endParaRPr>
          </a:p>
          <a:p>
            <a:pPr eaLnBrk="1" hangingPunct="1">
              <a:buFont typeface="Wingdings" pitchFamily="-68" charset="2"/>
              <a:buNone/>
              <a:defRPr/>
            </a:pPr>
            <a:r>
              <a:rPr lang="en-GB" sz="2800" dirty="0" smtClean="0">
                <a:effectLst/>
                <a:latin typeface="Lydian BT" pitchFamily="-68" charset="0"/>
                <a:ea typeface="+mn-ea"/>
                <a:cs typeface="+mn-cs"/>
              </a:rPr>
              <a:t>   </a:t>
            </a:r>
            <a:r>
              <a:rPr lang="en-GB" sz="2800" dirty="0" smtClean="0">
                <a:effectLst/>
                <a:latin typeface="Times"/>
                <a:ea typeface="+mn-ea"/>
                <a:cs typeface="Times"/>
              </a:rPr>
              <a:t>“</a:t>
            </a:r>
            <a:r>
              <a:rPr lang="en-GB" sz="2800" dirty="0">
                <a:effectLst/>
                <a:latin typeface="Times"/>
                <a:ea typeface="+mn-ea"/>
                <a:cs typeface="Times"/>
              </a:rPr>
              <a:t>I will bless Sarah and I will give you a son by her; and she shall be a mother of nations; kings of peoples shall come from her.”</a:t>
            </a:r>
          </a:p>
          <a:p>
            <a:pPr eaLnBrk="1" hangingPunct="1">
              <a:buFont typeface="Wingdings" pitchFamily="-68" charset="2"/>
              <a:buNone/>
              <a:defRPr/>
            </a:pPr>
            <a:r>
              <a:rPr lang="en-GB" sz="2000" dirty="0">
                <a:effectLst/>
                <a:latin typeface="Arial" pitchFamily="-68" charset="0"/>
                <a:ea typeface="+mn-ea"/>
                <a:cs typeface="+mn-cs"/>
              </a:rPr>
              <a:t>			Genesis 17:16</a:t>
            </a:r>
          </a:p>
        </p:txBody>
      </p:sp>
      <p:pic>
        <p:nvPicPr>
          <p:cNvPr id="53252" name="Picture 4" descr="ab, sarah, angel"/>
          <p:cNvPicPr>
            <a:picLocks noGrp="1" noChangeAspect="1" noChangeArrowheads="1"/>
          </p:cNvPicPr>
          <p:nvPr>
            <p:ph sz="half" idx="2"/>
          </p:nvPr>
        </p:nvPicPr>
        <p:blipFill>
          <a:blip r:embed="rId3"/>
          <a:srcRect/>
          <a:stretch>
            <a:fillRect/>
          </a:stretch>
        </p:blipFill>
        <p:spPr>
          <a:xfrm>
            <a:off x="5403850" y="1846263"/>
            <a:ext cx="2327275" cy="3243262"/>
          </a:xfrm>
        </p:spPr>
      </p:pic>
      <p:sp>
        <p:nvSpPr>
          <p:cNvPr id="53253" name="Text Box 5"/>
          <p:cNvSpPr txBox="1">
            <a:spLocks noChangeArrowheads="1"/>
          </p:cNvSpPr>
          <p:nvPr/>
        </p:nvSpPr>
        <p:spPr bwMode="auto">
          <a:xfrm>
            <a:off x="4876800" y="5348288"/>
            <a:ext cx="3392488" cy="396875"/>
          </a:xfrm>
          <a:prstGeom prst="rect">
            <a:avLst/>
          </a:prstGeom>
          <a:noFill/>
          <a:ln w="9525">
            <a:noFill/>
            <a:miter lim="800000"/>
            <a:headEnd/>
            <a:tailEnd/>
          </a:ln>
        </p:spPr>
        <p:txBody>
          <a:bodyPr wrap="none">
            <a:prstTxWarp prst="textNoShape">
              <a:avLst/>
            </a:prstTxWarp>
            <a:spAutoFit/>
          </a:bodyPr>
          <a:lstStyle/>
          <a:p>
            <a:r>
              <a:rPr lang="en-GB" sz="2000" i="0">
                <a:latin typeface="Tahoma" pitchFamily="-128" charset="0"/>
                <a:ea typeface="Arial" pitchFamily="-128" charset="0"/>
                <a:cs typeface="Arial" pitchFamily="-128" charset="0"/>
              </a:rPr>
              <a:t>An angel speaks to Abraham</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5298" name="Text Box 2"/>
          <p:cNvSpPr txBox="1">
            <a:spLocks noChangeArrowheads="1"/>
          </p:cNvSpPr>
          <p:nvPr/>
        </p:nvSpPr>
        <p:spPr bwMode="auto">
          <a:xfrm>
            <a:off x="3492500" y="1844675"/>
            <a:ext cx="1943100" cy="579438"/>
          </a:xfrm>
          <a:prstGeom prst="rect">
            <a:avLst/>
          </a:prstGeom>
          <a:noFill/>
          <a:ln w="9525">
            <a:noFill/>
            <a:miter lim="800000"/>
            <a:headEnd/>
            <a:tailEnd/>
          </a:ln>
        </p:spPr>
        <p:txBody>
          <a:bodyPr>
            <a:prstTxWarp prst="textNoShape">
              <a:avLst/>
            </a:prstTxWarp>
            <a:spAutoFit/>
          </a:bodyPr>
          <a:lstStyle/>
          <a:p>
            <a:pPr algn="ctr">
              <a:spcBef>
                <a:spcPct val="50000"/>
              </a:spcBef>
            </a:pPr>
            <a:r>
              <a:rPr lang="en-GB" sz="3200" i="0">
                <a:latin typeface="Tahoma" pitchFamily="-128" charset="0"/>
                <a:ea typeface="Arial" pitchFamily="-128" charset="0"/>
                <a:cs typeface="Arial" pitchFamily="-128" charset="0"/>
              </a:rPr>
              <a:t>Abraham</a:t>
            </a:r>
          </a:p>
        </p:txBody>
      </p:sp>
      <p:sp>
        <p:nvSpPr>
          <p:cNvPr id="55299" name="Text Box 3"/>
          <p:cNvSpPr txBox="1">
            <a:spLocks noChangeArrowheads="1"/>
          </p:cNvSpPr>
          <p:nvPr/>
        </p:nvSpPr>
        <p:spPr bwMode="auto">
          <a:xfrm>
            <a:off x="900113" y="1844675"/>
            <a:ext cx="1676400" cy="579438"/>
          </a:xfrm>
          <a:prstGeom prst="rect">
            <a:avLst/>
          </a:prstGeom>
          <a:noFill/>
          <a:ln w="9525">
            <a:noFill/>
            <a:miter lim="800000"/>
            <a:headEnd/>
            <a:tailEnd/>
          </a:ln>
        </p:spPr>
        <p:txBody>
          <a:bodyPr>
            <a:prstTxWarp prst="textNoShape">
              <a:avLst/>
            </a:prstTxWarp>
            <a:spAutoFit/>
          </a:bodyPr>
          <a:lstStyle/>
          <a:p>
            <a:pPr algn="ctr"/>
            <a:r>
              <a:rPr lang="en-GB" sz="3200" i="0">
                <a:latin typeface="Tahoma" pitchFamily="-128" charset="0"/>
                <a:ea typeface="Arial" pitchFamily="-128" charset="0"/>
                <a:cs typeface="Arial" pitchFamily="-128" charset="0"/>
              </a:rPr>
              <a:t>Hagar</a:t>
            </a:r>
          </a:p>
        </p:txBody>
      </p:sp>
      <p:sp>
        <p:nvSpPr>
          <p:cNvPr id="55300" name="Text Box 4"/>
          <p:cNvSpPr txBox="1">
            <a:spLocks noChangeArrowheads="1"/>
          </p:cNvSpPr>
          <p:nvPr/>
        </p:nvSpPr>
        <p:spPr bwMode="auto">
          <a:xfrm>
            <a:off x="6227763" y="1844675"/>
            <a:ext cx="1531937" cy="579438"/>
          </a:xfrm>
          <a:prstGeom prst="rect">
            <a:avLst/>
          </a:prstGeom>
          <a:noFill/>
          <a:ln w="9525">
            <a:noFill/>
            <a:miter lim="800000"/>
            <a:headEnd/>
            <a:tailEnd/>
          </a:ln>
        </p:spPr>
        <p:txBody>
          <a:bodyPr>
            <a:prstTxWarp prst="textNoShape">
              <a:avLst/>
            </a:prstTxWarp>
            <a:spAutoFit/>
          </a:bodyPr>
          <a:lstStyle/>
          <a:p>
            <a:pPr algn="ctr"/>
            <a:r>
              <a:rPr lang="en-GB" sz="3200" i="0">
                <a:latin typeface="Tahoma" pitchFamily="-128" charset="0"/>
                <a:ea typeface="Arial" pitchFamily="-128" charset="0"/>
                <a:cs typeface="Arial" pitchFamily="-128" charset="0"/>
              </a:rPr>
              <a:t>Sarah</a:t>
            </a:r>
          </a:p>
        </p:txBody>
      </p:sp>
      <p:sp>
        <p:nvSpPr>
          <p:cNvPr id="55301" name="Line 5"/>
          <p:cNvSpPr>
            <a:spLocks noChangeShapeType="1"/>
          </p:cNvSpPr>
          <p:nvPr/>
        </p:nvSpPr>
        <p:spPr bwMode="auto">
          <a:xfrm>
            <a:off x="2484438" y="2132013"/>
            <a:ext cx="863600" cy="0"/>
          </a:xfrm>
          <a:prstGeom prst="line">
            <a:avLst/>
          </a:prstGeom>
          <a:noFill/>
          <a:ln w="38100">
            <a:solidFill>
              <a:schemeClr val="tx1"/>
            </a:solidFill>
            <a:prstDash val="sysDot"/>
            <a:round/>
            <a:headEnd/>
            <a:tailEnd/>
          </a:ln>
        </p:spPr>
        <p:txBody>
          <a:bodyPr>
            <a:prstTxWarp prst="textNoShape">
              <a:avLst/>
            </a:prstTxWarp>
          </a:bodyPr>
          <a:lstStyle/>
          <a:p>
            <a:endParaRPr lang="en-US"/>
          </a:p>
        </p:txBody>
      </p:sp>
      <p:sp>
        <p:nvSpPr>
          <p:cNvPr id="55302" name="Line 6"/>
          <p:cNvSpPr>
            <a:spLocks noChangeShapeType="1"/>
          </p:cNvSpPr>
          <p:nvPr/>
        </p:nvSpPr>
        <p:spPr bwMode="auto">
          <a:xfrm>
            <a:off x="2484438" y="2276475"/>
            <a:ext cx="863600" cy="0"/>
          </a:xfrm>
          <a:prstGeom prst="line">
            <a:avLst/>
          </a:prstGeom>
          <a:noFill/>
          <a:ln w="38100">
            <a:solidFill>
              <a:schemeClr val="tx1"/>
            </a:solidFill>
            <a:prstDash val="sysDot"/>
            <a:round/>
            <a:headEnd/>
            <a:tailEnd/>
          </a:ln>
        </p:spPr>
        <p:txBody>
          <a:bodyPr>
            <a:prstTxWarp prst="textNoShape">
              <a:avLst/>
            </a:prstTxWarp>
          </a:bodyPr>
          <a:lstStyle/>
          <a:p>
            <a:endParaRPr lang="en-US"/>
          </a:p>
        </p:txBody>
      </p:sp>
      <p:sp>
        <p:nvSpPr>
          <p:cNvPr id="55303" name="Line 7"/>
          <p:cNvSpPr>
            <a:spLocks noChangeShapeType="1"/>
          </p:cNvSpPr>
          <p:nvPr/>
        </p:nvSpPr>
        <p:spPr bwMode="auto">
          <a:xfrm>
            <a:off x="5435600" y="2132013"/>
            <a:ext cx="936625" cy="0"/>
          </a:xfrm>
          <a:prstGeom prst="line">
            <a:avLst/>
          </a:prstGeom>
          <a:noFill/>
          <a:ln w="38100">
            <a:solidFill>
              <a:schemeClr val="tx1"/>
            </a:solidFill>
            <a:round/>
            <a:headEnd/>
            <a:tailEnd/>
          </a:ln>
        </p:spPr>
        <p:txBody>
          <a:bodyPr>
            <a:prstTxWarp prst="textNoShape">
              <a:avLst/>
            </a:prstTxWarp>
          </a:bodyPr>
          <a:lstStyle/>
          <a:p>
            <a:endParaRPr lang="en-US"/>
          </a:p>
        </p:txBody>
      </p:sp>
      <p:sp>
        <p:nvSpPr>
          <p:cNvPr id="55304" name="Line 8"/>
          <p:cNvSpPr>
            <a:spLocks noChangeShapeType="1"/>
          </p:cNvSpPr>
          <p:nvPr/>
        </p:nvSpPr>
        <p:spPr bwMode="auto">
          <a:xfrm>
            <a:off x="5435600" y="2276475"/>
            <a:ext cx="936625" cy="0"/>
          </a:xfrm>
          <a:prstGeom prst="line">
            <a:avLst/>
          </a:prstGeom>
          <a:noFill/>
          <a:ln w="38100">
            <a:solidFill>
              <a:schemeClr val="tx1"/>
            </a:solidFill>
            <a:round/>
            <a:headEnd/>
            <a:tailEnd/>
          </a:ln>
        </p:spPr>
        <p:txBody>
          <a:bodyPr>
            <a:prstTxWarp prst="textNoShape">
              <a:avLst/>
            </a:prstTxWarp>
          </a:bodyPr>
          <a:lstStyle/>
          <a:p>
            <a:endParaRPr lang="en-US"/>
          </a:p>
        </p:txBody>
      </p:sp>
      <p:sp>
        <p:nvSpPr>
          <p:cNvPr id="55305" name="Line 9"/>
          <p:cNvSpPr>
            <a:spLocks noChangeShapeType="1"/>
          </p:cNvSpPr>
          <p:nvPr/>
        </p:nvSpPr>
        <p:spPr bwMode="auto">
          <a:xfrm>
            <a:off x="2916238" y="2347913"/>
            <a:ext cx="0" cy="936625"/>
          </a:xfrm>
          <a:prstGeom prst="line">
            <a:avLst/>
          </a:prstGeom>
          <a:noFill/>
          <a:ln w="38100">
            <a:solidFill>
              <a:schemeClr val="tx1"/>
            </a:solidFill>
            <a:round/>
            <a:headEnd/>
            <a:tailEnd/>
          </a:ln>
        </p:spPr>
        <p:txBody>
          <a:bodyPr>
            <a:prstTxWarp prst="textNoShape">
              <a:avLst/>
            </a:prstTxWarp>
          </a:bodyPr>
          <a:lstStyle/>
          <a:p>
            <a:endParaRPr lang="en-US"/>
          </a:p>
        </p:txBody>
      </p:sp>
      <p:sp>
        <p:nvSpPr>
          <p:cNvPr id="55306" name="Text Box 10"/>
          <p:cNvSpPr txBox="1">
            <a:spLocks noChangeArrowheads="1"/>
          </p:cNvSpPr>
          <p:nvPr/>
        </p:nvSpPr>
        <p:spPr bwMode="auto">
          <a:xfrm>
            <a:off x="2051050" y="3284538"/>
            <a:ext cx="1747838" cy="579437"/>
          </a:xfrm>
          <a:prstGeom prst="rect">
            <a:avLst/>
          </a:prstGeom>
          <a:noFill/>
          <a:ln w="9525">
            <a:noFill/>
            <a:miter lim="800000"/>
            <a:headEnd/>
            <a:tailEnd/>
          </a:ln>
        </p:spPr>
        <p:txBody>
          <a:bodyPr>
            <a:prstTxWarp prst="textNoShape">
              <a:avLst/>
            </a:prstTxWarp>
            <a:spAutoFit/>
          </a:bodyPr>
          <a:lstStyle/>
          <a:p>
            <a:r>
              <a:rPr lang="en-GB" sz="3200" i="0">
                <a:latin typeface="Tahoma" pitchFamily="-128" charset="0"/>
                <a:ea typeface="Arial" pitchFamily="-128" charset="0"/>
                <a:cs typeface="Arial" pitchFamily="-128" charset="0"/>
              </a:rPr>
              <a:t>Ishmael</a:t>
            </a:r>
          </a:p>
        </p:txBody>
      </p:sp>
      <p:sp>
        <p:nvSpPr>
          <p:cNvPr id="55307" name="Line 11"/>
          <p:cNvSpPr>
            <a:spLocks noChangeShapeType="1"/>
          </p:cNvSpPr>
          <p:nvPr/>
        </p:nvSpPr>
        <p:spPr bwMode="auto">
          <a:xfrm>
            <a:off x="5867400" y="2347913"/>
            <a:ext cx="0" cy="936625"/>
          </a:xfrm>
          <a:prstGeom prst="line">
            <a:avLst/>
          </a:prstGeom>
          <a:noFill/>
          <a:ln w="38100">
            <a:solidFill>
              <a:schemeClr val="tx1"/>
            </a:solidFill>
            <a:round/>
            <a:headEnd/>
            <a:tailEnd/>
          </a:ln>
        </p:spPr>
        <p:txBody>
          <a:bodyPr>
            <a:prstTxWarp prst="textNoShape">
              <a:avLst/>
            </a:prstTxWarp>
          </a:bodyPr>
          <a:lstStyle/>
          <a:p>
            <a:endParaRPr lang="en-US"/>
          </a:p>
        </p:txBody>
      </p:sp>
      <p:sp>
        <p:nvSpPr>
          <p:cNvPr id="55308" name="Text Box 12"/>
          <p:cNvSpPr txBox="1">
            <a:spLocks noChangeArrowheads="1"/>
          </p:cNvSpPr>
          <p:nvPr/>
        </p:nvSpPr>
        <p:spPr bwMode="auto">
          <a:xfrm>
            <a:off x="5364163" y="3284538"/>
            <a:ext cx="1131887" cy="579437"/>
          </a:xfrm>
          <a:prstGeom prst="rect">
            <a:avLst/>
          </a:prstGeom>
          <a:noFill/>
          <a:ln w="9525">
            <a:noFill/>
            <a:miter lim="800000"/>
            <a:headEnd/>
            <a:tailEnd/>
          </a:ln>
        </p:spPr>
        <p:txBody>
          <a:bodyPr wrap="none">
            <a:prstTxWarp prst="textNoShape">
              <a:avLst/>
            </a:prstTxWarp>
            <a:spAutoFit/>
          </a:bodyPr>
          <a:lstStyle/>
          <a:p>
            <a:r>
              <a:rPr lang="en-GB" sz="3200" i="0">
                <a:latin typeface="Tahoma" pitchFamily="-128" charset="0"/>
                <a:ea typeface="Arial" pitchFamily="-128" charset="0"/>
                <a:cs typeface="Arial" pitchFamily="-128" charset="0"/>
              </a:rPr>
              <a:t>Isaac</a:t>
            </a:r>
          </a:p>
        </p:txBody>
      </p:sp>
      <p:sp>
        <p:nvSpPr>
          <p:cNvPr id="291853" name="Rectangle 13"/>
          <p:cNvSpPr>
            <a:spLocks noGrp="1" noRot="1" noChangeArrowheads="1"/>
          </p:cNvSpPr>
          <p:nvPr>
            <p:ph type="title"/>
          </p:nvPr>
        </p:nvSpPr>
        <p:spPr/>
        <p:txBody>
          <a:bodyPr/>
          <a:lstStyle/>
          <a:p>
            <a:pPr eaLnBrk="1" hangingPunct="1">
              <a:defRPr/>
            </a:pPr>
            <a:r>
              <a:rPr lang="en-GB">
                <a:ea typeface="+mj-ea"/>
                <a:cs typeface="+mj-cs"/>
              </a:rPr>
              <a:t>Abraham’s family</a:t>
            </a:r>
          </a:p>
        </p:txBody>
      </p:sp>
      <p:sp>
        <p:nvSpPr>
          <p:cNvPr id="55310" name="Text Box 14"/>
          <p:cNvSpPr txBox="1">
            <a:spLocks noChangeArrowheads="1"/>
          </p:cNvSpPr>
          <p:nvPr/>
        </p:nvSpPr>
        <p:spPr bwMode="auto">
          <a:xfrm>
            <a:off x="1371600" y="4724400"/>
            <a:ext cx="6913563" cy="1569660"/>
          </a:xfrm>
          <a:prstGeom prst="rect">
            <a:avLst/>
          </a:prstGeom>
          <a:noFill/>
          <a:ln w="9525">
            <a:noFill/>
            <a:miter lim="800000"/>
            <a:headEnd/>
            <a:tailEnd/>
          </a:ln>
        </p:spPr>
        <p:txBody>
          <a:bodyPr>
            <a:prstTxWarp prst="textNoShape">
              <a:avLst/>
            </a:prstTxWarp>
            <a:spAutoFit/>
          </a:bodyPr>
          <a:lstStyle/>
          <a:p>
            <a:pPr>
              <a:spcBef>
                <a:spcPct val="50000"/>
              </a:spcBef>
            </a:pPr>
            <a:r>
              <a:rPr lang="en-GB" sz="2400" i="0" dirty="0" smtClean="0">
                <a:latin typeface="Times"/>
                <a:ea typeface="Arial" pitchFamily="-128" charset="0"/>
                <a:cs typeface="Times"/>
              </a:rPr>
              <a:t>Sarah </a:t>
            </a:r>
            <a:r>
              <a:rPr lang="en-GB" sz="2400" i="0" dirty="0">
                <a:latin typeface="Times"/>
                <a:ea typeface="Arial" pitchFamily="-128" charset="0"/>
                <a:cs typeface="Times"/>
              </a:rPr>
              <a:t>said to Abraham,</a:t>
            </a:r>
            <a:r>
              <a:rPr lang="en-GB" sz="2400" i="0" dirty="0" smtClean="0">
                <a:latin typeface="Times"/>
                <a:ea typeface="Arial" pitchFamily="-128" charset="0"/>
                <a:cs typeface="Times"/>
              </a:rPr>
              <a:t> “Cast </a:t>
            </a:r>
            <a:r>
              <a:rPr lang="en-GB" sz="2400" i="0" dirty="0">
                <a:latin typeface="Times"/>
                <a:ea typeface="Arial" pitchFamily="-128" charset="0"/>
                <a:cs typeface="Times"/>
              </a:rPr>
              <a:t>out this slave woman with her son; for the son of this slave woman shall not be the heir with my son Isaac</a:t>
            </a:r>
            <a:r>
              <a:rPr lang="en-GB" sz="2400" i="0" dirty="0" smtClean="0">
                <a:latin typeface="Times"/>
                <a:ea typeface="Arial" pitchFamily="-128" charset="0"/>
                <a:cs typeface="Times"/>
              </a:rPr>
              <a:t>.”</a:t>
            </a:r>
            <a:r>
              <a:rPr lang="en-GB" sz="2400" i="0" dirty="0">
                <a:latin typeface="Arial" pitchFamily="-128" charset="0"/>
                <a:ea typeface="Arial" pitchFamily="-128" charset="0"/>
                <a:cs typeface="Arial" pitchFamily="-128" charset="0"/>
              </a:rPr>
              <a:t>				</a:t>
            </a:r>
            <a:r>
              <a:rPr lang="en-GB" sz="2400" i="0" dirty="0" smtClean="0">
                <a:latin typeface="Arial" pitchFamily="-128" charset="0"/>
                <a:ea typeface="Arial" pitchFamily="-128" charset="0"/>
                <a:cs typeface="Arial" pitchFamily="-128" charset="0"/>
              </a:rPr>
              <a:t>		</a:t>
            </a:r>
            <a:r>
              <a:rPr lang="en-GB" sz="2000" i="0" dirty="0" smtClean="0">
                <a:latin typeface="Arial" pitchFamily="-128" charset="0"/>
                <a:ea typeface="Arial" pitchFamily="-128" charset="0"/>
                <a:cs typeface="Arial" pitchFamily="-128" charset="0"/>
              </a:rPr>
              <a:t>Genesis 21:10</a:t>
            </a:r>
            <a:r>
              <a:rPr lang="en-GB" sz="2400" i="0" dirty="0" smtClean="0">
                <a:latin typeface="Arial" pitchFamily="-128" charset="0"/>
                <a:ea typeface="Arial" pitchFamily="-128" charset="0"/>
                <a:cs typeface="Arial" pitchFamily="-128" charset="0"/>
              </a:rPr>
              <a:t>		</a:t>
            </a:r>
            <a:endParaRPr lang="en-GB" sz="2000" i="0" dirty="0">
              <a:latin typeface="Arial" pitchFamily="-128" charset="0"/>
              <a:ea typeface="Arial" pitchFamily="-128" charset="0"/>
              <a:cs typeface="Arial" pitchFamily="-128"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93890" name="Rectangle 2"/>
          <p:cNvSpPr>
            <a:spLocks noGrp="1" noRot="1" noChangeArrowheads="1"/>
          </p:cNvSpPr>
          <p:nvPr>
            <p:ph type="title"/>
          </p:nvPr>
        </p:nvSpPr>
        <p:spPr/>
        <p:txBody>
          <a:bodyPr/>
          <a:lstStyle/>
          <a:p>
            <a:pPr eaLnBrk="1" hangingPunct="1">
              <a:defRPr/>
            </a:pPr>
            <a:r>
              <a:rPr lang="en-GB">
                <a:ea typeface="+mj-ea"/>
                <a:cs typeface="+mj-cs"/>
              </a:rPr>
              <a:t>God’s promises about Ishmael</a:t>
            </a:r>
          </a:p>
        </p:txBody>
      </p:sp>
      <p:sp>
        <p:nvSpPr>
          <p:cNvPr id="293891" name="Rectangle 3"/>
          <p:cNvSpPr>
            <a:spLocks noGrp="1" noChangeArrowheads="1"/>
          </p:cNvSpPr>
          <p:nvPr>
            <p:ph type="body" sz="half" idx="1"/>
          </p:nvPr>
        </p:nvSpPr>
        <p:spPr>
          <a:xfrm>
            <a:off x="457200" y="1600200"/>
            <a:ext cx="4041775" cy="4525963"/>
          </a:xfrm>
        </p:spPr>
        <p:txBody>
          <a:bodyPr/>
          <a:lstStyle/>
          <a:p>
            <a:pPr eaLnBrk="1" hangingPunct="1">
              <a:buFont typeface="Wingdings" pitchFamily="-68" charset="2"/>
              <a:buNone/>
              <a:defRPr/>
            </a:pPr>
            <a:r>
              <a:rPr lang="en-GB" sz="2800" dirty="0" smtClean="0">
                <a:effectLst/>
                <a:latin typeface="Times"/>
                <a:ea typeface="+mn-ea"/>
                <a:cs typeface="Times"/>
              </a:rPr>
              <a:t>   “</a:t>
            </a:r>
            <a:r>
              <a:rPr lang="en-GB" sz="2800" dirty="0">
                <a:effectLst/>
                <a:latin typeface="Times"/>
                <a:ea typeface="+mn-ea"/>
                <a:cs typeface="Times"/>
              </a:rPr>
              <a:t>I will bless [Ishmael] and make him fruitful and he shall be the father of 12 princes and I will make him a great nation. But I will establish my covenant with Isaac.”</a:t>
            </a:r>
          </a:p>
          <a:p>
            <a:pPr eaLnBrk="1" hangingPunct="1">
              <a:buFont typeface="Wingdings" pitchFamily="-68" charset="2"/>
              <a:buNone/>
              <a:defRPr/>
            </a:pPr>
            <a:r>
              <a:rPr lang="en-GB" sz="2000" dirty="0">
                <a:effectLst/>
                <a:latin typeface="Arial" pitchFamily="-68" charset="0"/>
                <a:ea typeface="+mn-ea"/>
                <a:cs typeface="+mn-cs"/>
              </a:rPr>
              <a:t>			Genesis 17:20-21</a:t>
            </a:r>
          </a:p>
        </p:txBody>
      </p:sp>
      <p:pic>
        <p:nvPicPr>
          <p:cNvPr id="57348" name="Picture 4" descr="AbrahamHagarAndIshmael_sm"/>
          <p:cNvPicPr>
            <a:picLocks noGrp="1" noChangeAspect="1" noChangeArrowheads="1"/>
          </p:cNvPicPr>
          <p:nvPr>
            <p:ph sz="half" idx="2"/>
          </p:nvPr>
        </p:nvPicPr>
        <p:blipFill>
          <a:blip r:embed="rId3"/>
          <a:srcRect/>
          <a:stretch>
            <a:fillRect/>
          </a:stretch>
        </p:blipFill>
        <p:spPr>
          <a:xfrm>
            <a:off x="4967288" y="1484313"/>
            <a:ext cx="3060700" cy="3673475"/>
          </a:xfrm>
        </p:spPr>
      </p:pic>
      <p:sp>
        <p:nvSpPr>
          <p:cNvPr id="57349" name="Text Box 5"/>
          <p:cNvSpPr txBox="1">
            <a:spLocks noChangeArrowheads="1"/>
          </p:cNvSpPr>
          <p:nvPr/>
        </p:nvSpPr>
        <p:spPr bwMode="auto">
          <a:xfrm>
            <a:off x="5029200" y="5486400"/>
            <a:ext cx="3008313" cy="701675"/>
          </a:xfrm>
          <a:prstGeom prst="rect">
            <a:avLst/>
          </a:prstGeom>
          <a:noFill/>
          <a:ln w="9525">
            <a:noFill/>
            <a:miter lim="800000"/>
            <a:headEnd/>
            <a:tailEnd/>
          </a:ln>
        </p:spPr>
        <p:txBody>
          <a:bodyPr wrap="none">
            <a:prstTxWarp prst="textNoShape">
              <a:avLst/>
            </a:prstTxWarp>
            <a:spAutoFit/>
          </a:bodyPr>
          <a:lstStyle/>
          <a:p>
            <a:pPr algn="ctr"/>
            <a:r>
              <a:rPr lang="en-GB" sz="2000" i="0" dirty="0">
                <a:latin typeface="Arial" pitchFamily="-128" charset="0"/>
                <a:ea typeface="Arial" pitchFamily="-128" charset="0"/>
                <a:cs typeface="Arial" pitchFamily="-128" charset="0"/>
              </a:rPr>
              <a:t>Abraham sending Hagar </a:t>
            </a:r>
          </a:p>
          <a:p>
            <a:pPr algn="ctr"/>
            <a:r>
              <a:rPr lang="en-GB" sz="2000" i="0" dirty="0">
                <a:latin typeface="Arial" pitchFamily="-128" charset="0"/>
                <a:ea typeface="Arial" pitchFamily="-128" charset="0"/>
                <a:cs typeface="Arial" pitchFamily="-128" charset="0"/>
              </a:rPr>
              <a:t>and Ishmael away</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7106" name="Rectangle 2"/>
          <p:cNvSpPr>
            <a:spLocks noGrp="1" noRot="1" noChangeArrowheads="1"/>
          </p:cNvSpPr>
          <p:nvPr>
            <p:ph type="title"/>
          </p:nvPr>
        </p:nvSpPr>
        <p:spPr/>
        <p:txBody>
          <a:bodyPr/>
          <a:lstStyle/>
          <a:p>
            <a:pPr eaLnBrk="1" hangingPunct="1">
              <a:defRPr/>
            </a:pPr>
            <a:r>
              <a:rPr lang="en-GB" dirty="0" smtClean="0">
                <a:ea typeface="+mj-ea"/>
                <a:cs typeface="+mj-cs"/>
              </a:rPr>
              <a:t>Restoring the f</a:t>
            </a:r>
            <a:r>
              <a:rPr lang="en-GB" dirty="0" smtClean="0">
                <a:ea typeface="+mj-ea"/>
                <a:cs typeface="+mj-cs"/>
              </a:rPr>
              <a:t>oundation </a:t>
            </a:r>
            <a:r>
              <a:rPr lang="en-GB" dirty="0">
                <a:ea typeface="+mj-ea"/>
                <a:cs typeface="+mj-cs"/>
              </a:rPr>
              <a:t>of</a:t>
            </a:r>
            <a:r>
              <a:rPr lang="en-GB" dirty="0" smtClean="0">
                <a:ea typeface="+mj-ea"/>
                <a:cs typeface="+mj-cs"/>
              </a:rPr>
              <a:t> substance</a:t>
            </a:r>
            <a:endParaRPr lang="en-GB" dirty="0">
              <a:ea typeface="+mj-ea"/>
              <a:cs typeface="+mj-cs"/>
            </a:endParaRPr>
          </a:p>
        </p:txBody>
      </p:sp>
      <p:sp>
        <p:nvSpPr>
          <p:cNvPr id="59395" name="Oval 4"/>
          <p:cNvSpPr>
            <a:spLocks noChangeArrowheads="1"/>
          </p:cNvSpPr>
          <p:nvPr/>
        </p:nvSpPr>
        <p:spPr bwMode="auto">
          <a:xfrm>
            <a:off x="3492500" y="1773238"/>
            <a:ext cx="2303463" cy="863600"/>
          </a:xfrm>
          <a:prstGeom prst="ellipse">
            <a:avLst/>
          </a:prstGeom>
          <a:solidFill>
            <a:srgbClr val="FF00FF"/>
          </a:solidFill>
          <a:ln w="9525">
            <a:solidFill>
              <a:schemeClr val="tx1"/>
            </a:solidFill>
            <a:round/>
            <a:headEnd/>
            <a:tailEnd/>
          </a:ln>
        </p:spPr>
        <p:txBody>
          <a:bodyPr wrap="none" anchor="ctr">
            <a:prstTxWarp prst="textNoShape">
              <a:avLst/>
            </a:prstTxWarp>
          </a:bodyPr>
          <a:lstStyle/>
          <a:p>
            <a:pPr algn="ctr"/>
            <a:r>
              <a:rPr lang="en-GB" sz="2800" i="0">
                <a:solidFill>
                  <a:schemeClr val="bg2"/>
                </a:solidFill>
                <a:latin typeface="Arial" pitchFamily="-128" charset="0"/>
              </a:rPr>
              <a:t>Abraham</a:t>
            </a:r>
          </a:p>
        </p:txBody>
      </p:sp>
      <p:sp>
        <p:nvSpPr>
          <p:cNvPr id="59396" name="Oval 6"/>
          <p:cNvSpPr>
            <a:spLocks noChangeArrowheads="1"/>
          </p:cNvSpPr>
          <p:nvPr/>
        </p:nvSpPr>
        <p:spPr bwMode="auto">
          <a:xfrm>
            <a:off x="5508625" y="3573463"/>
            <a:ext cx="2303463" cy="863600"/>
          </a:xfrm>
          <a:prstGeom prst="ellipse">
            <a:avLst/>
          </a:prstGeom>
          <a:solidFill>
            <a:srgbClr val="808000"/>
          </a:solidFill>
          <a:ln w="9525">
            <a:solidFill>
              <a:schemeClr val="tx1"/>
            </a:solidFill>
            <a:round/>
            <a:headEnd/>
            <a:tailEnd/>
          </a:ln>
        </p:spPr>
        <p:txBody>
          <a:bodyPr wrap="none" anchor="ctr">
            <a:prstTxWarp prst="textNoShape">
              <a:avLst/>
            </a:prstTxWarp>
          </a:bodyPr>
          <a:lstStyle/>
          <a:p>
            <a:pPr algn="ctr"/>
            <a:r>
              <a:rPr lang="en-GB" sz="2800" i="0">
                <a:latin typeface="Arial" pitchFamily="-128" charset="0"/>
              </a:rPr>
              <a:t>Ishmael</a:t>
            </a:r>
          </a:p>
        </p:txBody>
      </p:sp>
      <p:sp>
        <p:nvSpPr>
          <p:cNvPr id="59397" name="Oval 7"/>
          <p:cNvSpPr>
            <a:spLocks noChangeArrowheads="1"/>
          </p:cNvSpPr>
          <p:nvPr/>
        </p:nvSpPr>
        <p:spPr bwMode="auto">
          <a:xfrm>
            <a:off x="1476375" y="3644900"/>
            <a:ext cx="2303463" cy="863600"/>
          </a:xfrm>
          <a:prstGeom prst="ellipse">
            <a:avLst/>
          </a:prstGeom>
          <a:solidFill>
            <a:srgbClr val="FFFF00"/>
          </a:solidFill>
          <a:ln w="9525">
            <a:solidFill>
              <a:schemeClr val="tx1"/>
            </a:solidFill>
            <a:round/>
            <a:headEnd/>
            <a:tailEnd/>
          </a:ln>
        </p:spPr>
        <p:txBody>
          <a:bodyPr wrap="none" anchor="ctr">
            <a:prstTxWarp prst="textNoShape">
              <a:avLst/>
            </a:prstTxWarp>
          </a:bodyPr>
          <a:lstStyle/>
          <a:p>
            <a:pPr algn="ctr"/>
            <a:r>
              <a:rPr lang="en-GB" sz="2800" i="0">
                <a:solidFill>
                  <a:schemeClr val="bg2"/>
                </a:solidFill>
                <a:latin typeface="Arial" pitchFamily="-128" charset="0"/>
              </a:rPr>
              <a:t>Isaac</a:t>
            </a:r>
          </a:p>
        </p:txBody>
      </p:sp>
      <p:sp>
        <p:nvSpPr>
          <p:cNvPr id="59398" name="Line 8"/>
          <p:cNvSpPr>
            <a:spLocks noChangeShapeType="1"/>
          </p:cNvSpPr>
          <p:nvPr/>
        </p:nvSpPr>
        <p:spPr bwMode="auto">
          <a:xfrm flipH="1">
            <a:off x="3203575" y="2565400"/>
            <a:ext cx="792163" cy="1150938"/>
          </a:xfrm>
          <a:prstGeom prst="line">
            <a:avLst/>
          </a:prstGeom>
          <a:noFill/>
          <a:ln w="57150">
            <a:solidFill>
              <a:schemeClr val="tx1"/>
            </a:solidFill>
            <a:round/>
            <a:headEnd/>
            <a:tailEnd/>
          </a:ln>
        </p:spPr>
        <p:txBody>
          <a:bodyPr>
            <a:prstTxWarp prst="textNoShape">
              <a:avLst/>
            </a:prstTxWarp>
          </a:bodyPr>
          <a:lstStyle/>
          <a:p>
            <a:endParaRPr lang="en-US"/>
          </a:p>
        </p:txBody>
      </p:sp>
      <p:sp>
        <p:nvSpPr>
          <p:cNvPr id="59399" name="Line 9"/>
          <p:cNvSpPr>
            <a:spLocks noChangeShapeType="1"/>
          </p:cNvSpPr>
          <p:nvPr/>
        </p:nvSpPr>
        <p:spPr bwMode="auto">
          <a:xfrm>
            <a:off x="5219700" y="2565400"/>
            <a:ext cx="720725" cy="1079500"/>
          </a:xfrm>
          <a:prstGeom prst="line">
            <a:avLst/>
          </a:prstGeom>
          <a:noFill/>
          <a:ln w="57150">
            <a:solidFill>
              <a:schemeClr val="tx1"/>
            </a:solidFill>
            <a:round/>
            <a:headEnd/>
            <a:tailEnd/>
          </a:ln>
        </p:spPr>
        <p:txBody>
          <a:bodyPr>
            <a:prstTxWarp prst="textNoShape">
              <a:avLst/>
            </a:prstTxWarp>
          </a:bodyPr>
          <a:lstStyle/>
          <a:p>
            <a:endParaRPr lang="en-US"/>
          </a:p>
        </p:txBody>
      </p:sp>
      <p:sp>
        <p:nvSpPr>
          <p:cNvPr id="59400" name="Text Box 13"/>
          <p:cNvSpPr txBox="1">
            <a:spLocks noChangeArrowheads="1"/>
          </p:cNvSpPr>
          <p:nvPr/>
        </p:nvSpPr>
        <p:spPr bwMode="auto">
          <a:xfrm>
            <a:off x="2195513" y="4724400"/>
            <a:ext cx="996950" cy="457200"/>
          </a:xfrm>
          <a:prstGeom prst="rect">
            <a:avLst/>
          </a:prstGeom>
          <a:noFill/>
          <a:ln w="9525">
            <a:noFill/>
            <a:miter lim="800000"/>
            <a:headEnd/>
            <a:tailEnd/>
          </a:ln>
        </p:spPr>
        <p:txBody>
          <a:bodyPr wrap="none">
            <a:prstTxWarp prst="textNoShape">
              <a:avLst/>
            </a:prstTxWarp>
            <a:spAutoFit/>
          </a:bodyPr>
          <a:lstStyle/>
          <a:p>
            <a:r>
              <a:rPr lang="en-GB" sz="2400" i="0">
                <a:latin typeface="Arial" pitchFamily="-128" charset="0"/>
              </a:rPr>
              <a:t>(Abel)</a:t>
            </a:r>
          </a:p>
        </p:txBody>
      </p:sp>
      <p:sp>
        <p:nvSpPr>
          <p:cNvPr id="59401" name="Text Box 14"/>
          <p:cNvSpPr txBox="1">
            <a:spLocks noChangeArrowheads="1"/>
          </p:cNvSpPr>
          <p:nvPr/>
        </p:nvSpPr>
        <p:spPr bwMode="auto">
          <a:xfrm>
            <a:off x="6248400" y="4648200"/>
            <a:ext cx="1014413" cy="457200"/>
          </a:xfrm>
          <a:prstGeom prst="rect">
            <a:avLst/>
          </a:prstGeom>
          <a:noFill/>
          <a:ln w="9525">
            <a:noFill/>
            <a:miter lim="800000"/>
            <a:headEnd/>
            <a:tailEnd/>
          </a:ln>
        </p:spPr>
        <p:txBody>
          <a:bodyPr wrap="none">
            <a:prstTxWarp prst="textNoShape">
              <a:avLst/>
            </a:prstTxWarp>
            <a:spAutoFit/>
          </a:bodyPr>
          <a:lstStyle/>
          <a:p>
            <a:r>
              <a:rPr lang="en-GB" sz="2400" i="0">
                <a:latin typeface="Arial" pitchFamily="-128" charset="0"/>
              </a:rPr>
              <a:t>(Cain)</a:t>
            </a:r>
          </a:p>
        </p:txBody>
      </p:sp>
      <p:sp>
        <p:nvSpPr>
          <p:cNvPr id="59402" name="Oval 16"/>
          <p:cNvSpPr>
            <a:spLocks noChangeArrowheads="1"/>
          </p:cNvSpPr>
          <p:nvPr/>
        </p:nvSpPr>
        <p:spPr bwMode="auto">
          <a:xfrm>
            <a:off x="1835150" y="5445125"/>
            <a:ext cx="1584325" cy="576263"/>
          </a:xfrm>
          <a:prstGeom prst="ellipse">
            <a:avLst/>
          </a:prstGeom>
          <a:solidFill>
            <a:srgbClr val="FFFF00"/>
          </a:solidFill>
          <a:ln w="9525">
            <a:solidFill>
              <a:schemeClr val="tx1"/>
            </a:solidFill>
            <a:round/>
            <a:headEnd/>
            <a:tailEnd/>
          </a:ln>
        </p:spPr>
        <p:txBody>
          <a:bodyPr wrap="none" anchor="ctr">
            <a:prstTxWarp prst="textNoShape">
              <a:avLst/>
            </a:prstTxWarp>
          </a:bodyPr>
          <a:lstStyle/>
          <a:p>
            <a:pPr algn="ctr"/>
            <a:r>
              <a:rPr lang="en-GB" sz="2400" i="0">
                <a:solidFill>
                  <a:schemeClr val="bg2"/>
                </a:solidFill>
                <a:latin typeface="Arial" pitchFamily="-128" charset="0"/>
              </a:rPr>
              <a:t>Jews</a:t>
            </a:r>
          </a:p>
        </p:txBody>
      </p:sp>
      <p:sp>
        <p:nvSpPr>
          <p:cNvPr id="59403" name="Oval 18"/>
          <p:cNvSpPr>
            <a:spLocks noChangeArrowheads="1"/>
          </p:cNvSpPr>
          <p:nvPr/>
        </p:nvSpPr>
        <p:spPr bwMode="auto">
          <a:xfrm>
            <a:off x="5940425" y="5445125"/>
            <a:ext cx="1584325" cy="576263"/>
          </a:xfrm>
          <a:prstGeom prst="ellipse">
            <a:avLst/>
          </a:prstGeom>
          <a:solidFill>
            <a:srgbClr val="008000"/>
          </a:solidFill>
          <a:ln w="9525">
            <a:solidFill>
              <a:schemeClr val="tx1"/>
            </a:solidFill>
            <a:round/>
            <a:headEnd/>
            <a:tailEnd/>
          </a:ln>
        </p:spPr>
        <p:txBody>
          <a:bodyPr wrap="none" anchor="ctr">
            <a:prstTxWarp prst="textNoShape">
              <a:avLst/>
            </a:prstTxWarp>
          </a:bodyPr>
          <a:lstStyle/>
          <a:p>
            <a:pPr algn="ctr"/>
            <a:r>
              <a:rPr lang="en-GB" sz="2400" i="0">
                <a:latin typeface="Arial" pitchFamily="-128" charset="0"/>
              </a:rPr>
              <a:t>Arabs</a:t>
            </a:r>
          </a:p>
        </p:txBody>
      </p:sp>
      <p:sp>
        <p:nvSpPr>
          <p:cNvPr id="47123" name="Freeform 19"/>
          <p:cNvSpPr>
            <a:spLocks noChangeAspect="1"/>
          </p:cNvSpPr>
          <p:nvPr/>
        </p:nvSpPr>
        <p:spPr bwMode="auto">
          <a:xfrm>
            <a:off x="4114800" y="3581400"/>
            <a:ext cx="1397000" cy="1019175"/>
          </a:xfrm>
          <a:custGeom>
            <a:avLst/>
            <a:gdLst>
              <a:gd name="T0" fmla="*/ 240 w 608"/>
              <a:gd name="T1" fmla="*/ 244 h 444"/>
              <a:gd name="T2" fmla="*/ 0 w 608"/>
              <a:gd name="T3" fmla="*/ 422 h 444"/>
              <a:gd name="T4" fmla="*/ 66 w 608"/>
              <a:gd name="T5" fmla="*/ 436 h 444"/>
              <a:gd name="T6" fmla="*/ 288 w 608"/>
              <a:gd name="T7" fmla="*/ 290 h 444"/>
              <a:gd name="T8" fmla="*/ 536 w 608"/>
              <a:gd name="T9" fmla="*/ 430 h 444"/>
              <a:gd name="T10" fmla="*/ 608 w 608"/>
              <a:gd name="T11" fmla="*/ 418 h 444"/>
              <a:gd name="T12" fmla="*/ 342 w 608"/>
              <a:gd name="T13" fmla="*/ 244 h 444"/>
              <a:gd name="T14" fmla="*/ 514 w 608"/>
              <a:gd name="T15" fmla="*/ 56 h 444"/>
              <a:gd name="T16" fmla="*/ 484 w 608"/>
              <a:gd name="T17" fmla="*/ 0 h 444"/>
              <a:gd name="T18" fmla="*/ 296 w 608"/>
              <a:gd name="T19" fmla="*/ 206 h 444"/>
              <a:gd name="T20" fmla="*/ 150 w 608"/>
              <a:gd name="T21" fmla="*/ 2 h 444"/>
              <a:gd name="T22" fmla="*/ 94 w 608"/>
              <a:gd name="T23" fmla="*/ 50 h 444"/>
              <a:gd name="T24" fmla="*/ 154 w 608"/>
              <a:gd name="T25" fmla="*/ 150 h 444"/>
              <a:gd name="T26" fmla="*/ 240 w 608"/>
              <a:gd name="T27" fmla="*/ 244 h 44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08"/>
              <a:gd name="T43" fmla="*/ 0 h 444"/>
              <a:gd name="T44" fmla="*/ 608 w 608"/>
              <a:gd name="T45" fmla="*/ 444 h 44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08" h="444">
                <a:moveTo>
                  <a:pt x="240" y="244"/>
                </a:moveTo>
                <a:cubicBezTo>
                  <a:pt x="240" y="244"/>
                  <a:pt x="92" y="368"/>
                  <a:pt x="0" y="422"/>
                </a:cubicBezTo>
                <a:cubicBezTo>
                  <a:pt x="6" y="438"/>
                  <a:pt x="36" y="444"/>
                  <a:pt x="66" y="436"/>
                </a:cubicBezTo>
                <a:cubicBezTo>
                  <a:pt x="164" y="388"/>
                  <a:pt x="202" y="360"/>
                  <a:pt x="288" y="290"/>
                </a:cubicBezTo>
                <a:cubicBezTo>
                  <a:pt x="396" y="368"/>
                  <a:pt x="432" y="392"/>
                  <a:pt x="536" y="430"/>
                </a:cubicBezTo>
                <a:cubicBezTo>
                  <a:pt x="572" y="434"/>
                  <a:pt x="580" y="434"/>
                  <a:pt x="608" y="418"/>
                </a:cubicBezTo>
                <a:cubicBezTo>
                  <a:pt x="532" y="376"/>
                  <a:pt x="458" y="336"/>
                  <a:pt x="342" y="244"/>
                </a:cubicBezTo>
                <a:cubicBezTo>
                  <a:pt x="400" y="190"/>
                  <a:pt x="444" y="160"/>
                  <a:pt x="514" y="56"/>
                </a:cubicBezTo>
                <a:cubicBezTo>
                  <a:pt x="510" y="40"/>
                  <a:pt x="508" y="18"/>
                  <a:pt x="484" y="0"/>
                </a:cubicBezTo>
                <a:cubicBezTo>
                  <a:pt x="406" y="106"/>
                  <a:pt x="374" y="134"/>
                  <a:pt x="296" y="206"/>
                </a:cubicBezTo>
                <a:cubicBezTo>
                  <a:pt x="202" y="116"/>
                  <a:pt x="172" y="56"/>
                  <a:pt x="150" y="2"/>
                </a:cubicBezTo>
                <a:cubicBezTo>
                  <a:pt x="122" y="20"/>
                  <a:pt x="124" y="14"/>
                  <a:pt x="94" y="50"/>
                </a:cubicBezTo>
                <a:cubicBezTo>
                  <a:pt x="95" y="75"/>
                  <a:pt x="130" y="119"/>
                  <a:pt x="154" y="150"/>
                </a:cubicBezTo>
                <a:cubicBezTo>
                  <a:pt x="178" y="181"/>
                  <a:pt x="222" y="225"/>
                  <a:pt x="240" y="244"/>
                </a:cubicBezTo>
                <a:close/>
              </a:path>
            </a:pathLst>
          </a:custGeom>
          <a:solidFill>
            <a:srgbClr val="FF0000"/>
          </a:solidFill>
          <a:ln w="31750">
            <a:solidFill>
              <a:srgbClr val="E20267"/>
            </a:solidFill>
            <a:round/>
            <a:headEnd/>
            <a:tailEnd/>
          </a:ln>
        </p:spPr>
        <p:txBody>
          <a:bodyPr>
            <a:prstTxWarp prst="textNoShape">
              <a:avLst/>
            </a:prstTxWarp>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47123"/>
                                        </p:tgtEl>
                                        <p:attrNameLst>
                                          <p:attrName>style.visibility</p:attrName>
                                        </p:attrNameLst>
                                      </p:cBhvr>
                                      <p:to>
                                        <p:strVal val="visible"/>
                                      </p:to>
                                    </p:set>
                                    <p:animEffect transition="in" filter="box(out)">
                                      <p:cBhvr>
                                        <p:cTn id="7" dur="500"/>
                                        <p:tgtEl>
                                          <p:spTgt spid="47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23" grpId="0" animBg="1"/>
    </p:bld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95938" name="Rectangle 2"/>
          <p:cNvSpPr>
            <a:spLocks noGrp="1" noRot="1" noChangeArrowheads="1"/>
          </p:cNvSpPr>
          <p:nvPr>
            <p:ph type="title"/>
          </p:nvPr>
        </p:nvSpPr>
        <p:spPr/>
        <p:txBody>
          <a:bodyPr/>
          <a:lstStyle/>
          <a:p>
            <a:pPr eaLnBrk="1" hangingPunct="1">
              <a:defRPr/>
            </a:pPr>
            <a:r>
              <a:rPr lang="en-US">
                <a:ea typeface="+mj-ea"/>
                <a:cs typeface="+mj-cs"/>
              </a:rPr>
              <a:t>Building the Ka’aba</a:t>
            </a:r>
          </a:p>
        </p:txBody>
      </p:sp>
      <p:sp>
        <p:nvSpPr>
          <p:cNvPr id="295939" name="Rectangle 3"/>
          <p:cNvSpPr>
            <a:spLocks noGrp="1" noChangeArrowheads="1"/>
          </p:cNvSpPr>
          <p:nvPr>
            <p:ph type="body" sz="half" idx="1"/>
          </p:nvPr>
        </p:nvSpPr>
        <p:spPr>
          <a:xfrm>
            <a:off x="457200" y="1600200"/>
            <a:ext cx="4041775" cy="4525963"/>
          </a:xfrm>
        </p:spPr>
        <p:txBody>
          <a:bodyPr/>
          <a:lstStyle/>
          <a:p>
            <a:pPr eaLnBrk="1" hangingPunct="1">
              <a:lnSpc>
                <a:spcPct val="90000"/>
              </a:lnSpc>
              <a:buFont typeface="Wingdings" pitchFamily="-68" charset="2"/>
              <a:buChar char="n"/>
              <a:defRPr/>
            </a:pPr>
            <a:r>
              <a:rPr lang="en-US" sz="2400" dirty="0">
                <a:effectLst/>
                <a:latin typeface="Arial" pitchFamily="-68" charset="0"/>
                <a:ea typeface="+mn-ea"/>
                <a:cs typeface="+mn-cs"/>
              </a:rPr>
              <a:t>Later Abraham and Ishmael built the </a:t>
            </a:r>
            <a:r>
              <a:rPr lang="en-US" sz="2400" dirty="0" err="1">
                <a:effectLst/>
                <a:latin typeface="Arial" pitchFamily="-68" charset="0"/>
                <a:ea typeface="+mn-ea"/>
                <a:cs typeface="+mn-cs"/>
              </a:rPr>
              <a:t>Ka’aba</a:t>
            </a:r>
            <a:r>
              <a:rPr lang="en-US" sz="2400" dirty="0">
                <a:effectLst/>
                <a:latin typeface="Arial" pitchFamily="-68" charset="0"/>
                <a:ea typeface="+mn-ea"/>
                <a:cs typeface="+mn-cs"/>
              </a:rPr>
              <a:t>, the first house for the worship of God</a:t>
            </a:r>
          </a:p>
          <a:p>
            <a:pPr eaLnBrk="1" hangingPunct="1">
              <a:lnSpc>
                <a:spcPct val="90000"/>
              </a:lnSpc>
              <a:buFont typeface="Wingdings" pitchFamily="-68" charset="2"/>
              <a:buNone/>
              <a:defRPr/>
            </a:pPr>
            <a:endParaRPr lang="en-US" sz="2400" dirty="0" smtClean="0">
              <a:effectLst/>
              <a:ea typeface="+mn-ea"/>
              <a:cs typeface="+mn-cs"/>
            </a:endParaRPr>
          </a:p>
          <a:p>
            <a:pPr eaLnBrk="1" hangingPunct="1">
              <a:lnSpc>
                <a:spcPct val="90000"/>
              </a:lnSpc>
              <a:buFont typeface="Wingdings" pitchFamily="-68" charset="2"/>
              <a:buChar char="n"/>
              <a:defRPr/>
            </a:pPr>
            <a:r>
              <a:rPr lang="en-US" sz="2400" dirty="0" smtClean="0">
                <a:effectLst/>
                <a:latin typeface="Times"/>
                <a:ea typeface="+mn-ea"/>
                <a:cs typeface="Times"/>
              </a:rPr>
              <a:t>As </a:t>
            </a:r>
            <a:r>
              <a:rPr lang="en-US" sz="2400" dirty="0">
                <a:effectLst/>
                <a:latin typeface="Times"/>
                <a:ea typeface="+mn-ea"/>
                <a:cs typeface="Times"/>
              </a:rPr>
              <a:t>Abraham raised the foundations of the shrine, together with Ishmael (they prayed): “Our Lord, accept this from us. You are the Hearer, the Omniscient.</a:t>
            </a:r>
            <a:r>
              <a:rPr lang="en-US" sz="2400" dirty="0" smtClean="0">
                <a:effectLst/>
                <a:latin typeface="Times"/>
                <a:ea typeface="+mn-ea"/>
                <a:cs typeface="Times"/>
              </a:rPr>
              <a:t>” </a:t>
            </a:r>
            <a:endParaRPr lang="en-US" sz="2400" dirty="0">
              <a:effectLst/>
              <a:latin typeface="Times"/>
              <a:ea typeface="+mn-ea"/>
              <a:cs typeface="Times"/>
            </a:endParaRPr>
          </a:p>
          <a:p>
            <a:pPr lvl="1" eaLnBrk="1" hangingPunct="1">
              <a:lnSpc>
                <a:spcPct val="90000"/>
              </a:lnSpc>
              <a:buFont typeface="Wingdings" pitchFamily="-68" charset="2"/>
              <a:buNone/>
              <a:defRPr/>
            </a:pPr>
            <a:r>
              <a:rPr lang="en-US" sz="2000" dirty="0">
                <a:effectLst/>
                <a:latin typeface="Arial" pitchFamily="-68" charset="0"/>
              </a:rPr>
              <a:t>			</a:t>
            </a:r>
            <a:r>
              <a:rPr lang="en-US" sz="2000" dirty="0" err="1">
                <a:effectLst/>
                <a:latin typeface="Arial" pitchFamily="-68" charset="0"/>
              </a:rPr>
              <a:t>Qu’ran</a:t>
            </a:r>
            <a:r>
              <a:rPr lang="en-US" sz="2000" dirty="0">
                <a:effectLst/>
                <a:latin typeface="Arial" pitchFamily="-68" charset="0"/>
              </a:rPr>
              <a:t> 2:127</a:t>
            </a:r>
          </a:p>
        </p:txBody>
      </p:sp>
      <p:pic>
        <p:nvPicPr>
          <p:cNvPr id="61444" name="Picture 4" descr="kaaba"/>
          <p:cNvPicPr>
            <a:picLocks noGrp="1" noChangeAspect="1" noChangeArrowheads="1"/>
          </p:cNvPicPr>
          <p:nvPr>
            <p:ph sz="half" idx="2"/>
          </p:nvPr>
        </p:nvPicPr>
        <p:blipFill>
          <a:blip r:embed="rId3"/>
          <a:srcRect/>
          <a:stretch>
            <a:fillRect/>
          </a:stretch>
        </p:blipFill>
        <p:spPr>
          <a:xfrm>
            <a:off x="5334000" y="1371600"/>
            <a:ext cx="2814638" cy="4498975"/>
          </a:xfrm>
        </p:spPr>
      </p:pic>
      <p:sp>
        <p:nvSpPr>
          <p:cNvPr id="61445" name="Text Box 5"/>
          <p:cNvSpPr txBox="1">
            <a:spLocks noChangeArrowheads="1"/>
          </p:cNvSpPr>
          <p:nvPr/>
        </p:nvSpPr>
        <p:spPr bwMode="auto">
          <a:xfrm>
            <a:off x="5257800" y="5954713"/>
            <a:ext cx="2928938" cy="641350"/>
          </a:xfrm>
          <a:prstGeom prst="rect">
            <a:avLst/>
          </a:prstGeom>
          <a:noFill/>
          <a:ln w="9525">
            <a:noFill/>
            <a:miter lim="800000"/>
            <a:headEnd/>
            <a:tailEnd/>
          </a:ln>
        </p:spPr>
        <p:txBody>
          <a:bodyPr wrap="none">
            <a:prstTxWarp prst="textNoShape">
              <a:avLst/>
            </a:prstTxWarp>
            <a:spAutoFit/>
          </a:bodyPr>
          <a:lstStyle/>
          <a:p>
            <a:pPr algn="ctr"/>
            <a:r>
              <a:rPr lang="en-US" i="0" dirty="0">
                <a:latin typeface="Arial" pitchFamily="-128" charset="0"/>
                <a:ea typeface="Arial" pitchFamily="-128" charset="0"/>
                <a:cs typeface="Arial" pitchFamily="-128" charset="0"/>
              </a:rPr>
              <a:t>Ishmael and Abraham pray</a:t>
            </a:r>
          </a:p>
          <a:p>
            <a:pPr algn="ctr"/>
            <a:r>
              <a:rPr lang="en-US" i="0" dirty="0">
                <a:latin typeface="Arial" pitchFamily="-128" charset="0"/>
                <a:ea typeface="Arial" pitchFamily="-128" charset="0"/>
                <a:cs typeface="Arial" pitchFamily="-128" charset="0"/>
              </a:rPr>
              <a:t>after building the </a:t>
            </a:r>
            <a:r>
              <a:rPr lang="en-US" i="0" dirty="0" err="1">
                <a:latin typeface="Arial" pitchFamily="-128" charset="0"/>
                <a:ea typeface="Arial" pitchFamily="-128" charset="0"/>
                <a:cs typeface="Arial" pitchFamily="-128" charset="0"/>
              </a:rPr>
              <a:t>Ka’aba</a:t>
            </a:r>
            <a:endParaRPr lang="en-US" i="0" dirty="0">
              <a:latin typeface="Arial" pitchFamily="-128" charset="0"/>
              <a:ea typeface="Arial" pitchFamily="-128" charset="0"/>
              <a:cs typeface="Arial" pitchFamily="-128"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9156" name="Rectangle 4"/>
          <p:cNvSpPr>
            <a:spLocks noGrp="1" noChangeArrowheads="1"/>
          </p:cNvSpPr>
          <p:nvPr>
            <p:ph type="ctrTitle"/>
          </p:nvPr>
        </p:nvSpPr>
        <p:spPr>
          <a:xfrm>
            <a:off x="611188" y="2205038"/>
            <a:ext cx="7772400" cy="1920875"/>
          </a:xfrm>
        </p:spPr>
        <p:txBody>
          <a:bodyPr/>
          <a:lstStyle/>
          <a:p>
            <a:pPr eaLnBrk="1" hangingPunct="1">
              <a:defRPr/>
            </a:pPr>
            <a:r>
              <a:rPr lang="en-GB" sz="4400">
                <a:ea typeface="+mj-ea"/>
                <a:cs typeface="+mj-cs"/>
              </a:rPr>
              <a:t>Second chance</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22212" name="Rectangle 1028"/>
          <p:cNvSpPr>
            <a:spLocks noGrp="1" noRot="1" noChangeArrowheads="1"/>
          </p:cNvSpPr>
          <p:nvPr>
            <p:ph type="title"/>
          </p:nvPr>
        </p:nvSpPr>
        <p:spPr>
          <a:xfrm>
            <a:off x="457200" y="0"/>
            <a:ext cx="8229600" cy="1143000"/>
          </a:xfrm>
        </p:spPr>
        <p:txBody>
          <a:bodyPr/>
          <a:lstStyle/>
          <a:p>
            <a:pPr eaLnBrk="1" hangingPunct="1">
              <a:defRPr/>
            </a:pPr>
            <a:r>
              <a:rPr lang="en-US">
                <a:ea typeface="+mj-ea"/>
                <a:cs typeface="+mj-cs"/>
              </a:rPr>
              <a:t>God’s covenant with Abraham</a:t>
            </a:r>
          </a:p>
        </p:txBody>
      </p:sp>
      <p:sp>
        <p:nvSpPr>
          <p:cNvPr id="222213" name="Rectangle 1029"/>
          <p:cNvSpPr>
            <a:spLocks noGrp="1" noChangeArrowheads="1"/>
          </p:cNvSpPr>
          <p:nvPr>
            <p:ph type="body" idx="1"/>
          </p:nvPr>
        </p:nvSpPr>
        <p:spPr>
          <a:xfrm>
            <a:off x="381000" y="1219200"/>
            <a:ext cx="8382000" cy="5334000"/>
          </a:xfrm>
        </p:spPr>
        <p:txBody>
          <a:bodyPr/>
          <a:lstStyle/>
          <a:p>
            <a:pPr eaLnBrk="1" hangingPunct="1">
              <a:buFont typeface="Wingdings" pitchFamily="-68" charset="2"/>
              <a:buChar char="n"/>
              <a:defRPr/>
            </a:pPr>
            <a:r>
              <a:rPr lang="en-US" sz="3600" dirty="0">
                <a:effectLst/>
                <a:latin typeface="Times"/>
                <a:ea typeface="+mn-ea"/>
                <a:cs typeface="Times"/>
              </a:rPr>
              <a:t> </a:t>
            </a:r>
            <a:r>
              <a:rPr lang="en-GB" sz="2800" dirty="0">
                <a:effectLst/>
                <a:latin typeface="Times"/>
                <a:ea typeface="+mn-ea"/>
                <a:cs typeface="Times"/>
              </a:rPr>
              <a:t>“I am God almighty; walk before me and </a:t>
            </a:r>
            <a:r>
              <a:rPr lang="en-GB" sz="2800" dirty="0" smtClean="0">
                <a:effectLst/>
                <a:latin typeface="Times"/>
                <a:ea typeface="+mn-ea"/>
                <a:cs typeface="Times"/>
              </a:rPr>
              <a:t>be blameless. And </a:t>
            </a:r>
            <a:r>
              <a:rPr lang="en-GB" sz="2800" dirty="0">
                <a:effectLst/>
                <a:latin typeface="Times"/>
                <a:ea typeface="+mn-ea"/>
                <a:cs typeface="Times"/>
              </a:rPr>
              <a:t>I will make my covenant with you.” </a:t>
            </a:r>
            <a:r>
              <a:rPr lang="en-GB" sz="2800" dirty="0" smtClean="0">
                <a:effectLst/>
                <a:latin typeface="Times"/>
                <a:ea typeface="+mn-ea"/>
                <a:cs typeface="Times"/>
              </a:rPr>
              <a:t>						</a:t>
            </a:r>
            <a:r>
              <a:rPr lang="en-GB" sz="2000" dirty="0" smtClean="0">
                <a:effectLst/>
                <a:latin typeface="Arial"/>
                <a:ea typeface="+mn-ea"/>
                <a:cs typeface="Arial"/>
              </a:rPr>
              <a:t>Genesis </a:t>
            </a:r>
            <a:r>
              <a:rPr lang="en-GB" sz="2000" dirty="0">
                <a:effectLst/>
                <a:latin typeface="Arial"/>
                <a:ea typeface="+mn-ea"/>
                <a:cs typeface="Arial"/>
              </a:rPr>
              <a:t>17</a:t>
            </a:r>
            <a:endParaRPr lang="en-GB" sz="2800" dirty="0">
              <a:effectLst/>
              <a:latin typeface="Arial"/>
              <a:ea typeface="+mn-ea"/>
              <a:cs typeface="Arial"/>
            </a:endParaRPr>
          </a:p>
          <a:p>
            <a:pPr lvl="1" eaLnBrk="1" hangingPunct="1">
              <a:buFont typeface="Wingdings" pitchFamily="-68" charset="2"/>
              <a:buChar char="n"/>
              <a:defRPr/>
            </a:pPr>
            <a:r>
              <a:rPr lang="en-GB" sz="2400" dirty="0">
                <a:effectLst/>
                <a:latin typeface="Arial"/>
                <a:cs typeface="Arial"/>
              </a:rPr>
              <a:t>Descendants number stars of heaven</a:t>
            </a:r>
          </a:p>
          <a:p>
            <a:pPr lvl="1" eaLnBrk="1" hangingPunct="1">
              <a:buFont typeface="Wingdings" pitchFamily="-68" charset="2"/>
              <a:buChar char="n"/>
              <a:defRPr/>
            </a:pPr>
            <a:r>
              <a:rPr lang="en-GB" sz="2400" dirty="0">
                <a:effectLst/>
                <a:latin typeface="Arial"/>
                <a:cs typeface="Arial"/>
              </a:rPr>
              <a:t>Father of many nations</a:t>
            </a:r>
          </a:p>
          <a:p>
            <a:pPr lvl="1" eaLnBrk="1" hangingPunct="1">
              <a:buFont typeface="Wingdings" pitchFamily="-68" charset="2"/>
              <a:buChar char="n"/>
              <a:defRPr/>
            </a:pPr>
            <a:r>
              <a:rPr lang="en-GB" sz="2400" dirty="0">
                <a:effectLst/>
                <a:latin typeface="Arial"/>
                <a:cs typeface="Arial"/>
              </a:rPr>
              <a:t>Everlasting covenant</a:t>
            </a:r>
          </a:p>
          <a:p>
            <a:pPr lvl="1" eaLnBrk="1" hangingPunct="1">
              <a:buFont typeface="Wingdings" pitchFamily="-68" charset="2"/>
              <a:buChar char="n"/>
              <a:defRPr/>
            </a:pPr>
            <a:r>
              <a:rPr lang="en-GB" sz="2400" dirty="0">
                <a:effectLst/>
                <a:latin typeface="Arial"/>
                <a:cs typeface="Arial"/>
              </a:rPr>
              <a:t>Land of Canaan</a:t>
            </a:r>
          </a:p>
          <a:p>
            <a:pPr lvl="1" eaLnBrk="1" hangingPunct="1">
              <a:buFont typeface="Wingdings" pitchFamily="-68" charset="2"/>
              <a:buChar char="n"/>
              <a:defRPr/>
            </a:pPr>
            <a:r>
              <a:rPr lang="en-GB" sz="2400" dirty="0">
                <a:effectLst/>
                <a:latin typeface="Arial"/>
                <a:cs typeface="Arial"/>
              </a:rPr>
              <a:t>Sign of the covenant - circumcision</a:t>
            </a:r>
          </a:p>
          <a:p>
            <a:pPr eaLnBrk="1" hangingPunct="1">
              <a:buFont typeface="Wingdings" pitchFamily="-68" charset="2"/>
              <a:buChar char="n"/>
              <a:defRPr/>
            </a:pPr>
            <a:r>
              <a:rPr lang="en-GB" sz="2800" dirty="0">
                <a:effectLst/>
                <a:latin typeface="Arial"/>
                <a:ea typeface="+mn-ea"/>
                <a:cs typeface="Arial"/>
              </a:rPr>
              <a:t>Promises to Sarah</a:t>
            </a:r>
          </a:p>
          <a:p>
            <a:pPr lvl="1" eaLnBrk="1" hangingPunct="1">
              <a:buFont typeface="Wingdings" pitchFamily="-68" charset="2"/>
              <a:buChar char="n"/>
              <a:defRPr/>
            </a:pPr>
            <a:r>
              <a:rPr lang="en-GB" sz="2400" dirty="0">
                <a:effectLst/>
                <a:latin typeface="Arial"/>
                <a:cs typeface="Arial"/>
              </a:rPr>
              <a:t>Have a son</a:t>
            </a:r>
          </a:p>
          <a:p>
            <a:pPr lvl="1" eaLnBrk="1" hangingPunct="1">
              <a:buFont typeface="Wingdings" pitchFamily="-68" charset="2"/>
              <a:buChar char="n"/>
              <a:defRPr/>
            </a:pPr>
            <a:r>
              <a:rPr lang="en-GB" sz="2400" dirty="0">
                <a:effectLst/>
                <a:latin typeface="Arial"/>
                <a:cs typeface="Arial"/>
              </a:rPr>
              <a:t>Mother of nations</a:t>
            </a:r>
            <a:r>
              <a:rPr lang="en-GB" sz="1800" dirty="0">
                <a:effectLst/>
                <a:latin typeface="Times"/>
                <a:cs typeface="Times"/>
              </a:rPr>
              <a:t>	</a:t>
            </a:r>
            <a:endParaRPr lang="en-US" sz="1800" dirty="0">
              <a:effectLst/>
              <a:latin typeface="Times"/>
              <a:cs typeface="Times"/>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1058" name="Rectangle 1026"/>
          <p:cNvSpPr>
            <a:spLocks noGrp="1" noRot="1" noChangeArrowheads="1"/>
          </p:cNvSpPr>
          <p:nvPr>
            <p:ph type="title"/>
          </p:nvPr>
        </p:nvSpPr>
        <p:spPr/>
        <p:txBody>
          <a:bodyPr/>
          <a:lstStyle/>
          <a:p>
            <a:pPr eaLnBrk="1" hangingPunct="1">
              <a:defRPr/>
            </a:pPr>
            <a:r>
              <a:rPr lang="en-US" smtClean="0">
                <a:ea typeface="+mj-ea"/>
                <a:cs typeface="+mj-cs"/>
              </a:rPr>
              <a:t>Abraham’s absolute love</a:t>
            </a:r>
            <a:endParaRPr lang="en-US">
              <a:ea typeface="+mj-ea"/>
              <a:cs typeface="+mj-cs"/>
            </a:endParaRPr>
          </a:p>
        </p:txBody>
      </p:sp>
      <p:sp>
        <p:nvSpPr>
          <p:cNvPr id="301059" name="Rectangle 1027"/>
          <p:cNvSpPr>
            <a:spLocks noGrp="1" noChangeArrowheads="1"/>
          </p:cNvSpPr>
          <p:nvPr>
            <p:ph type="body" sz="half" idx="1"/>
          </p:nvPr>
        </p:nvSpPr>
        <p:spPr>
          <a:xfrm>
            <a:off x="457200" y="1600200"/>
            <a:ext cx="4267200" cy="4525963"/>
          </a:xfrm>
        </p:spPr>
        <p:txBody>
          <a:bodyPr/>
          <a:lstStyle/>
          <a:p>
            <a:pPr eaLnBrk="1" hangingPunct="1">
              <a:buFont typeface="Wingdings" pitchFamily="-68" charset="2"/>
              <a:buChar char="n"/>
              <a:defRPr/>
            </a:pPr>
            <a:r>
              <a:rPr lang="en-US" sz="2800" dirty="0" smtClean="0">
                <a:effectLst/>
                <a:latin typeface="Arial" pitchFamily="-68" charset="0"/>
                <a:ea typeface="+mn-ea"/>
                <a:cs typeface="+mn-cs"/>
              </a:rPr>
              <a:t>Sodom and Gomorrah</a:t>
            </a:r>
          </a:p>
          <a:p>
            <a:pPr eaLnBrk="1" hangingPunct="1">
              <a:buFont typeface="Wingdings" pitchFamily="-68" charset="2"/>
              <a:buChar char="n"/>
              <a:defRPr/>
            </a:pPr>
            <a:r>
              <a:rPr lang="en-US" sz="2800" dirty="0" smtClean="0">
                <a:effectLst/>
                <a:latin typeface="Arial" pitchFamily="-68" charset="0"/>
                <a:ea typeface="+mn-ea"/>
                <a:cs typeface="+mn-cs"/>
              </a:rPr>
              <a:t>Cities full of wickedness</a:t>
            </a:r>
          </a:p>
          <a:p>
            <a:pPr eaLnBrk="1" hangingPunct="1">
              <a:buFont typeface="Wingdings" pitchFamily="-68" charset="2"/>
              <a:buChar char="n"/>
              <a:defRPr/>
            </a:pPr>
            <a:r>
              <a:rPr lang="en-US" sz="2800" dirty="0" smtClean="0">
                <a:effectLst/>
                <a:latin typeface="Arial" pitchFamily="-68" charset="0"/>
                <a:ea typeface="+mn-ea"/>
                <a:cs typeface="+mn-cs"/>
              </a:rPr>
              <a:t>Abraham argues</a:t>
            </a:r>
          </a:p>
          <a:p>
            <a:pPr eaLnBrk="1" hangingPunct="1">
              <a:buFont typeface="Wingdings" pitchFamily="-68" charset="2"/>
              <a:buNone/>
              <a:defRPr/>
            </a:pPr>
            <a:r>
              <a:rPr lang="en-US" sz="2800" dirty="0" smtClean="0">
                <a:effectLst/>
                <a:latin typeface="Arial" pitchFamily="-68" charset="0"/>
                <a:ea typeface="+mn-ea"/>
                <a:cs typeface="+mn-cs"/>
              </a:rPr>
              <a:t>	with God:</a:t>
            </a:r>
          </a:p>
          <a:p>
            <a:pPr eaLnBrk="1" hangingPunct="1">
              <a:buFont typeface="Wingdings" pitchFamily="-68" charset="2"/>
              <a:buNone/>
              <a:defRPr/>
            </a:pPr>
            <a:r>
              <a:rPr lang="en-US" sz="2800" dirty="0" smtClean="0">
                <a:effectLst/>
                <a:latin typeface="Arial" pitchFamily="-68" charset="0"/>
                <a:ea typeface="+mn-ea"/>
                <a:cs typeface="+mn-cs"/>
              </a:rPr>
              <a:t>	</a:t>
            </a:r>
            <a:r>
              <a:rPr lang="en-US" sz="2000" dirty="0" smtClean="0">
                <a:effectLst/>
                <a:latin typeface="Arial" pitchFamily="-68" charset="0"/>
                <a:ea typeface="+mn-ea"/>
                <a:cs typeface="+mn-cs"/>
              </a:rPr>
              <a:t>“Shall not the Judge of all the earth do what is just?”</a:t>
            </a:r>
            <a:endParaRPr lang="en-US" sz="2800" dirty="0" smtClean="0">
              <a:effectLst/>
              <a:latin typeface="Arial" pitchFamily="-68" charset="0"/>
              <a:ea typeface="+mn-ea"/>
              <a:cs typeface="+mn-cs"/>
            </a:endParaRPr>
          </a:p>
          <a:p>
            <a:pPr eaLnBrk="1" hangingPunct="1">
              <a:buFont typeface="Wingdings" pitchFamily="-68" charset="2"/>
              <a:buChar char="n"/>
              <a:defRPr/>
            </a:pPr>
            <a:r>
              <a:rPr lang="en-US" sz="2800" dirty="0" smtClean="0">
                <a:effectLst/>
                <a:latin typeface="Arial" pitchFamily="-68" charset="0"/>
                <a:ea typeface="+mn-ea"/>
                <a:cs typeface="+mn-cs"/>
              </a:rPr>
              <a:t>Lot and his family</a:t>
            </a:r>
            <a:endParaRPr lang="en-US" sz="2800" dirty="0">
              <a:effectLst/>
              <a:latin typeface="Arial" pitchFamily="-68" charset="0"/>
              <a:ea typeface="+mn-ea"/>
              <a:cs typeface="+mn-cs"/>
            </a:endParaRPr>
          </a:p>
        </p:txBody>
      </p:sp>
      <p:pic>
        <p:nvPicPr>
          <p:cNvPr id="67588" name="Picture 1029" descr="sodom-and-gomorrah"/>
          <p:cNvPicPr>
            <a:picLocks noGrp="1" noChangeAspect="1" noChangeArrowheads="1"/>
          </p:cNvPicPr>
          <p:nvPr>
            <p:ph sz="half" idx="2"/>
          </p:nvPr>
        </p:nvPicPr>
        <p:blipFill>
          <a:blip r:embed="rId3"/>
          <a:srcRect/>
          <a:stretch>
            <a:fillRect/>
          </a:stretch>
        </p:blipFill>
        <p:spPr>
          <a:xfrm>
            <a:off x="4648200" y="2636838"/>
            <a:ext cx="4038600" cy="2452687"/>
          </a:xfrm>
        </p:spPr>
      </p:pic>
      <p:sp>
        <p:nvSpPr>
          <p:cNvPr id="67589" name="Text Box 1030"/>
          <p:cNvSpPr txBox="1">
            <a:spLocks noChangeArrowheads="1"/>
          </p:cNvSpPr>
          <p:nvPr/>
        </p:nvSpPr>
        <p:spPr bwMode="auto">
          <a:xfrm>
            <a:off x="5564188" y="5257800"/>
            <a:ext cx="2284412" cy="457200"/>
          </a:xfrm>
          <a:prstGeom prst="rect">
            <a:avLst/>
          </a:prstGeom>
          <a:noFill/>
          <a:ln w="9525">
            <a:noFill/>
            <a:miter lim="800000"/>
            <a:headEnd/>
            <a:tailEnd/>
          </a:ln>
        </p:spPr>
        <p:txBody>
          <a:bodyPr wrap="none">
            <a:prstTxWarp prst="textNoShape">
              <a:avLst/>
            </a:prstTxWarp>
            <a:spAutoFit/>
          </a:bodyPr>
          <a:lstStyle/>
          <a:p>
            <a:r>
              <a:rPr lang="en-US" sz="2400" i="0">
                <a:latin typeface="Arial" pitchFamily="-128" charset="0"/>
              </a:rPr>
              <a:t>Lot’s family flee</a:t>
            </a:r>
          </a:p>
        </p:txBody>
      </p:sp>
      <p:sp>
        <p:nvSpPr>
          <p:cNvPr id="67590" name="Text Box 1031"/>
          <p:cNvSpPr txBox="1">
            <a:spLocks noChangeArrowheads="1"/>
          </p:cNvSpPr>
          <p:nvPr/>
        </p:nvSpPr>
        <p:spPr bwMode="auto">
          <a:xfrm>
            <a:off x="746125" y="5686425"/>
            <a:ext cx="2166938" cy="457200"/>
          </a:xfrm>
          <a:prstGeom prst="rect">
            <a:avLst/>
          </a:prstGeom>
          <a:noFill/>
          <a:ln w="9525">
            <a:noFill/>
            <a:miter lim="800000"/>
            <a:headEnd/>
            <a:tailEnd/>
          </a:ln>
        </p:spPr>
        <p:txBody>
          <a:bodyPr wrap="none">
            <a:prstTxWarp prst="textNoShape">
              <a:avLst/>
            </a:prstTxWarp>
            <a:spAutoFit/>
          </a:bodyPr>
          <a:lstStyle/>
          <a:p>
            <a:r>
              <a:rPr lang="en-US" sz="2400" i="0" dirty="0">
                <a:latin typeface="Arial" pitchFamily="-128" charset="0"/>
              </a:rPr>
              <a:t>Genesis 18-19</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25634" name="Rectangle 1026"/>
          <p:cNvSpPr>
            <a:spLocks noGrp="1" noChangeArrowheads="1"/>
          </p:cNvSpPr>
          <p:nvPr>
            <p:ph type="body" sz="half" idx="1"/>
          </p:nvPr>
        </p:nvSpPr>
        <p:spPr>
          <a:xfrm>
            <a:off x="457200" y="1600200"/>
            <a:ext cx="8229600" cy="4525963"/>
          </a:xfrm>
        </p:spPr>
        <p:txBody>
          <a:bodyPr/>
          <a:lstStyle/>
          <a:p>
            <a:pPr eaLnBrk="1" hangingPunct="1">
              <a:buFont typeface="Wingdings" pitchFamily="-68" charset="2"/>
              <a:buNone/>
              <a:defRPr/>
            </a:pPr>
            <a:r>
              <a:rPr lang="en-US" sz="2800" dirty="0" smtClean="0">
                <a:effectLst/>
                <a:latin typeface="Arial" pitchFamily="-68" charset="0"/>
                <a:ea typeface="+mn-ea"/>
                <a:cs typeface="+mn-cs"/>
              </a:rPr>
              <a:t>   “</a:t>
            </a:r>
            <a:r>
              <a:rPr lang="en-US" sz="2800" dirty="0">
                <a:effectLst/>
                <a:latin typeface="Arial" pitchFamily="-68" charset="0"/>
                <a:ea typeface="+mn-ea"/>
                <a:cs typeface="+mn-cs"/>
              </a:rPr>
              <a:t>There was only one way to recover this lineage and ownership. This was the path to win the natural subjugation of Satan, to have Satan surrender voluntarily. It can only be accomplished by the power of true love, when we love our enemies more than we love our children.”  </a:t>
            </a:r>
          </a:p>
          <a:p>
            <a:pPr eaLnBrk="1" hangingPunct="1">
              <a:buFont typeface="Wingdings" pitchFamily="-68" charset="2"/>
              <a:buNone/>
              <a:defRPr/>
            </a:pPr>
            <a:r>
              <a:rPr lang="en-US" sz="2800" dirty="0">
                <a:effectLst/>
                <a:latin typeface="Arial" pitchFamily="-68" charset="0"/>
                <a:ea typeface="+mn-ea"/>
                <a:cs typeface="+mn-cs"/>
              </a:rPr>
              <a:t>							T</a:t>
            </a:r>
            <a:r>
              <a:rPr lang="en-US" sz="2800" dirty="0">
                <a:effectLst/>
                <a:latin typeface="Arial" pitchFamily="-68" charset="0"/>
                <a:ea typeface="Lucida Grande" pitchFamily="-68" charset="0"/>
                <a:cs typeface="Lucida Grande" pitchFamily="-68" charset="0"/>
              </a:rPr>
              <a:t>rue </a:t>
            </a:r>
            <a:r>
              <a:rPr lang="en-US" sz="2800" dirty="0">
                <a:effectLst/>
                <a:latin typeface="Arial" pitchFamily="-68" charset="0"/>
                <a:ea typeface="+mn-ea"/>
                <a:cs typeface="+mn-cs"/>
              </a:rPr>
              <a:t>Father</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5727" name="Rectangle 15"/>
          <p:cNvSpPr>
            <a:spLocks noGrp="1" noRot="1" noChangeArrowheads="1"/>
          </p:cNvSpPr>
          <p:nvPr>
            <p:ph type="title"/>
          </p:nvPr>
        </p:nvSpPr>
        <p:spPr/>
        <p:txBody>
          <a:bodyPr/>
          <a:lstStyle/>
          <a:p>
            <a:pPr eaLnBrk="1" hangingPunct="1">
              <a:defRPr/>
            </a:pPr>
            <a:r>
              <a:rPr lang="en-GB">
                <a:ea typeface="+mj-ea"/>
                <a:cs typeface="+mj-cs"/>
              </a:rPr>
              <a:t>Restoration of Eve</a:t>
            </a:r>
          </a:p>
        </p:txBody>
      </p:sp>
      <p:sp>
        <p:nvSpPr>
          <p:cNvPr id="71683" name="Oval 16"/>
          <p:cNvSpPr>
            <a:spLocks noChangeArrowheads="1"/>
          </p:cNvSpPr>
          <p:nvPr/>
        </p:nvSpPr>
        <p:spPr bwMode="auto">
          <a:xfrm>
            <a:off x="457200" y="1443038"/>
            <a:ext cx="2025650" cy="1152525"/>
          </a:xfrm>
          <a:prstGeom prst="ellipse">
            <a:avLst/>
          </a:prstGeom>
          <a:solidFill>
            <a:srgbClr val="993300"/>
          </a:solidFill>
          <a:ln w="9525">
            <a:solidFill>
              <a:schemeClr val="tx1"/>
            </a:solidFill>
            <a:round/>
            <a:headEnd/>
            <a:tailEnd/>
          </a:ln>
        </p:spPr>
        <p:txBody>
          <a:bodyPr wrap="none" anchor="ctr">
            <a:prstTxWarp prst="textNoShape">
              <a:avLst/>
            </a:prstTxWarp>
          </a:bodyPr>
          <a:lstStyle/>
          <a:p>
            <a:pPr algn="ctr"/>
            <a:r>
              <a:rPr lang="en-GB" sz="2800" b="1" i="0" dirty="0" err="1">
                <a:latin typeface="Arial" pitchFamily="-128" charset="0"/>
              </a:rPr>
              <a:t>Abimelech</a:t>
            </a:r>
            <a:endParaRPr lang="en-GB" sz="2800" b="1" i="0" dirty="0">
              <a:latin typeface="Arial" pitchFamily="-128" charset="0"/>
            </a:endParaRPr>
          </a:p>
        </p:txBody>
      </p:sp>
      <p:sp>
        <p:nvSpPr>
          <p:cNvPr id="71684" name="Oval 17"/>
          <p:cNvSpPr>
            <a:spLocks noChangeArrowheads="1"/>
          </p:cNvSpPr>
          <p:nvPr/>
        </p:nvSpPr>
        <p:spPr bwMode="auto">
          <a:xfrm>
            <a:off x="3851275" y="1371600"/>
            <a:ext cx="1728788" cy="1152525"/>
          </a:xfrm>
          <a:prstGeom prst="ellipse">
            <a:avLst/>
          </a:prstGeom>
          <a:solidFill>
            <a:srgbClr val="008000"/>
          </a:solidFill>
          <a:ln w="9525">
            <a:solidFill>
              <a:schemeClr val="tx1"/>
            </a:solidFill>
            <a:round/>
            <a:headEnd/>
            <a:tailEnd/>
          </a:ln>
        </p:spPr>
        <p:txBody>
          <a:bodyPr wrap="none" anchor="ctr">
            <a:prstTxWarp prst="textNoShape">
              <a:avLst/>
            </a:prstTxWarp>
          </a:bodyPr>
          <a:lstStyle/>
          <a:p>
            <a:pPr algn="ctr"/>
            <a:r>
              <a:rPr lang="en-GB" sz="2800" b="1" i="0" dirty="0">
                <a:latin typeface="Arial" pitchFamily="-128" charset="0"/>
              </a:rPr>
              <a:t>Sarah</a:t>
            </a:r>
            <a:endParaRPr lang="en-GB" sz="2800" b="1" i="0" dirty="0">
              <a:solidFill>
                <a:schemeClr val="bg2"/>
              </a:solidFill>
              <a:latin typeface="Arial" pitchFamily="-128" charset="0"/>
            </a:endParaRPr>
          </a:p>
        </p:txBody>
      </p:sp>
      <p:sp>
        <p:nvSpPr>
          <p:cNvPr id="71685" name="Oval 18"/>
          <p:cNvSpPr>
            <a:spLocks noChangeArrowheads="1"/>
          </p:cNvSpPr>
          <p:nvPr/>
        </p:nvSpPr>
        <p:spPr bwMode="auto">
          <a:xfrm>
            <a:off x="7092950" y="1371600"/>
            <a:ext cx="1746250" cy="1152525"/>
          </a:xfrm>
          <a:prstGeom prst="ellipse">
            <a:avLst/>
          </a:prstGeom>
          <a:solidFill>
            <a:srgbClr val="FFFF00"/>
          </a:solidFill>
          <a:ln w="9525">
            <a:solidFill>
              <a:schemeClr val="tx1"/>
            </a:solidFill>
            <a:round/>
            <a:headEnd/>
            <a:tailEnd/>
          </a:ln>
        </p:spPr>
        <p:txBody>
          <a:bodyPr wrap="none" anchor="ctr">
            <a:prstTxWarp prst="textNoShape">
              <a:avLst/>
            </a:prstTxWarp>
          </a:bodyPr>
          <a:lstStyle/>
          <a:p>
            <a:pPr algn="ctr"/>
            <a:r>
              <a:rPr lang="en-GB" sz="2800" b="1" i="0" dirty="0">
                <a:solidFill>
                  <a:schemeClr val="bg2"/>
                </a:solidFill>
                <a:latin typeface="Arial" pitchFamily="-128" charset="0"/>
              </a:rPr>
              <a:t>Abraham</a:t>
            </a:r>
          </a:p>
        </p:txBody>
      </p:sp>
      <p:sp>
        <p:nvSpPr>
          <p:cNvPr id="71686" name="Oval 19"/>
          <p:cNvSpPr>
            <a:spLocks noChangeArrowheads="1"/>
          </p:cNvSpPr>
          <p:nvPr/>
        </p:nvSpPr>
        <p:spPr bwMode="auto">
          <a:xfrm>
            <a:off x="5146675" y="3100388"/>
            <a:ext cx="1800225" cy="719137"/>
          </a:xfrm>
          <a:prstGeom prst="ellipse">
            <a:avLst/>
          </a:prstGeom>
          <a:solidFill>
            <a:srgbClr val="FFCC99"/>
          </a:solidFill>
          <a:ln w="9525">
            <a:solidFill>
              <a:schemeClr val="tx1"/>
            </a:solidFill>
            <a:round/>
            <a:headEnd/>
            <a:tailEnd/>
          </a:ln>
        </p:spPr>
        <p:txBody>
          <a:bodyPr wrap="none" anchor="ctr">
            <a:prstTxWarp prst="textNoShape">
              <a:avLst/>
            </a:prstTxWarp>
          </a:bodyPr>
          <a:lstStyle/>
          <a:p>
            <a:pPr algn="ctr"/>
            <a:r>
              <a:rPr lang="en-GB" sz="2400" b="1" i="0" dirty="0" smtClean="0">
                <a:solidFill>
                  <a:schemeClr val="bg2"/>
                </a:solidFill>
                <a:latin typeface="Arial" pitchFamily="-128" charset="0"/>
              </a:rPr>
              <a:t>Slaves</a:t>
            </a:r>
            <a:endParaRPr lang="en-GB" sz="2400" b="1" i="0" dirty="0">
              <a:solidFill>
                <a:schemeClr val="bg2"/>
              </a:solidFill>
              <a:latin typeface="Arial" pitchFamily="-128" charset="0"/>
            </a:endParaRPr>
          </a:p>
        </p:txBody>
      </p:sp>
      <p:sp>
        <p:nvSpPr>
          <p:cNvPr id="71687" name="Oval 20"/>
          <p:cNvSpPr>
            <a:spLocks noChangeArrowheads="1"/>
          </p:cNvSpPr>
          <p:nvPr/>
        </p:nvSpPr>
        <p:spPr bwMode="auto">
          <a:xfrm>
            <a:off x="5146675" y="4179888"/>
            <a:ext cx="1800225" cy="719137"/>
          </a:xfrm>
          <a:prstGeom prst="ellipse">
            <a:avLst/>
          </a:prstGeom>
          <a:solidFill>
            <a:srgbClr val="99CC00"/>
          </a:solidFill>
          <a:ln w="9525">
            <a:solidFill>
              <a:schemeClr val="tx1"/>
            </a:solidFill>
            <a:round/>
            <a:headEnd/>
            <a:tailEnd/>
          </a:ln>
        </p:spPr>
        <p:txBody>
          <a:bodyPr wrap="none" anchor="ctr">
            <a:prstTxWarp prst="textNoShape">
              <a:avLst/>
            </a:prstTxWarp>
          </a:bodyPr>
          <a:lstStyle/>
          <a:p>
            <a:pPr algn="ctr"/>
            <a:r>
              <a:rPr lang="en-GB" sz="2400" b="1" i="0">
                <a:solidFill>
                  <a:schemeClr val="bg2"/>
                </a:solidFill>
                <a:latin typeface="Arial" pitchFamily="-128" charset="0"/>
              </a:rPr>
              <a:t>Wealth</a:t>
            </a:r>
          </a:p>
        </p:txBody>
      </p:sp>
      <p:sp>
        <p:nvSpPr>
          <p:cNvPr id="71688" name="Line 21"/>
          <p:cNvSpPr>
            <a:spLocks noChangeShapeType="1"/>
          </p:cNvSpPr>
          <p:nvPr/>
        </p:nvSpPr>
        <p:spPr bwMode="auto">
          <a:xfrm>
            <a:off x="2554288" y="2019300"/>
            <a:ext cx="1225550" cy="0"/>
          </a:xfrm>
          <a:prstGeom prst="line">
            <a:avLst/>
          </a:prstGeom>
          <a:noFill/>
          <a:ln w="57150">
            <a:solidFill>
              <a:schemeClr val="tx1"/>
            </a:solidFill>
            <a:round/>
            <a:headEnd type="none" w="lg" len="med"/>
            <a:tailEnd type="triangle" w="lg" len="med"/>
          </a:ln>
        </p:spPr>
        <p:txBody>
          <a:bodyPr>
            <a:prstTxWarp prst="textNoShape">
              <a:avLst/>
            </a:prstTxWarp>
          </a:bodyPr>
          <a:lstStyle/>
          <a:p>
            <a:endParaRPr lang="en-US"/>
          </a:p>
        </p:txBody>
      </p:sp>
      <p:sp>
        <p:nvSpPr>
          <p:cNvPr id="71689" name="Line 22"/>
          <p:cNvSpPr>
            <a:spLocks noChangeShapeType="1"/>
          </p:cNvSpPr>
          <p:nvPr/>
        </p:nvSpPr>
        <p:spPr bwMode="auto">
          <a:xfrm>
            <a:off x="5724525" y="1946275"/>
            <a:ext cx="1295400" cy="0"/>
          </a:xfrm>
          <a:prstGeom prst="line">
            <a:avLst/>
          </a:prstGeom>
          <a:noFill/>
          <a:ln w="57150">
            <a:solidFill>
              <a:schemeClr val="tx1"/>
            </a:solidFill>
            <a:round/>
            <a:headEnd type="none" w="lg" len="med"/>
            <a:tailEnd type="triangle" w="lg" len="med"/>
          </a:ln>
        </p:spPr>
        <p:txBody>
          <a:bodyPr>
            <a:prstTxWarp prst="textNoShape">
              <a:avLst/>
            </a:prstTxWarp>
          </a:bodyPr>
          <a:lstStyle/>
          <a:p>
            <a:endParaRPr lang="en-US"/>
          </a:p>
        </p:txBody>
      </p:sp>
      <p:sp>
        <p:nvSpPr>
          <p:cNvPr id="71690" name="Line 23"/>
          <p:cNvSpPr>
            <a:spLocks noChangeShapeType="1"/>
          </p:cNvSpPr>
          <p:nvPr/>
        </p:nvSpPr>
        <p:spPr bwMode="auto">
          <a:xfrm>
            <a:off x="2484438" y="2379663"/>
            <a:ext cx="2592387" cy="1008062"/>
          </a:xfrm>
          <a:prstGeom prst="line">
            <a:avLst/>
          </a:prstGeom>
          <a:noFill/>
          <a:ln w="57150">
            <a:solidFill>
              <a:schemeClr val="tx1"/>
            </a:solidFill>
            <a:round/>
            <a:headEnd type="none" w="lg" len="med"/>
            <a:tailEnd type="triangle" w="lg" len="med"/>
          </a:ln>
        </p:spPr>
        <p:txBody>
          <a:bodyPr>
            <a:prstTxWarp prst="textNoShape">
              <a:avLst/>
            </a:prstTxWarp>
          </a:bodyPr>
          <a:lstStyle/>
          <a:p>
            <a:endParaRPr lang="en-US"/>
          </a:p>
        </p:txBody>
      </p:sp>
      <p:sp>
        <p:nvSpPr>
          <p:cNvPr id="71691" name="Line 24"/>
          <p:cNvSpPr>
            <a:spLocks noChangeShapeType="1"/>
          </p:cNvSpPr>
          <p:nvPr/>
        </p:nvSpPr>
        <p:spPr bwMode="auto">
          <a:xfrm flipH="1" flipV="1">
            <a:off x="2266950" y="2595563"/>
            <a:ext cx="2808288" cy="1873250"/>
          </a:xfrm>
          <a:prstGeom prst="line">
            <a:avLst/>
          </a:prstGeom>
          <a:noFill/>
          <a:ln w="57150">
            <a:solidFill>
              <a:schemeClr val="tx1"/>
            </a:solidFill>
            <a:round/>
            <a:headEnd type="triangle" w="lg" len="med"/>
            <a:tailEnd type="none" w="lg" len="med"/>
          </a:ln>
        </p:spPr>
        <p:txBody>
          <a:bodyPr>
            <a:prstTxWarp prst="textNoShape">
              <a:avLst/>
            </a:prstTxWarp>
          </a:bodyPr>
          <a:lstStyle/>
          <a:p>
            <a:endParaRPr lang="en-US"/>
          </a:p>
        </p:txBody>
      </p:sp>
      <p:sp>
        <p:nvSpPr>
          <p:cNvPr id="71692" name="Text Box 25"/>
          <p:cNvSpPr txBox="1">
            <a:spLocks noChangeArrowheads="1"/>
          </p:cNvSpPr>
          <p:nvPr/>
        </p:nvSpPr>
        <p:spPr bwMode="auto">
          <a:xfrm>
            <a:off x="609600" y="3505200"/>
            <a:ext cx="2420938" cy="457200"/>
          </a:xfrm>
          <a:prstGeom prst="rect">
            <a:avLst/>
          </a:prstGeom>
          <a:noFill/>
          <a:ln w="9525">
            <a:noFill/>
            <a:miter lim="800000"/>
            <a:headEnd/>
            <a:tailEnd/>
          </a:ln>
        </p:spPr>
        <p:txBody>
          <a:bodyPr wrap="none">
            <a:prstTxWarp prst="textNoShape">
              <a:avLst/>
            </a:prstTxWarp>
            <a:spAutoFit/>
          </a:bodyPr>
          <a:lstStyle/>
          <a:p>
            <a:r>
              <a:rPr lang="en-GB" sz="2400" i="0">
                <a:latin typeface="Arial" pitchFamily="-128" charset="0"/>
              </a:rPr>
              <a:t>Genesis 20:1-16</a:t>
            </a:r>
          </a:p>
        </p:txBody>
      </p:sp>
      <p:sp>
        <p:nvSpPr>
          <p:cNvPr id="71693" name="Text Box 26"/>
          <p:cNvSpPr txBox="1">
            <a:spLocks noChangeArrowheads="1"/>
          </p:cNvSpPr>
          <p:nvPr/>
        </p:nvSpPr>
        <p:spPr bwMode="auto">
          <a:xfrm>
            <a:off x="228600" y="4572000"/>
            <a:ext cx="3508375" cy="1951038"/>
          </a:xfrm>
          <a:prstGeom prst="rect">
            <a:avLst/>
          </a:prstGeom>
          <a:noFill/>
          <a:ln w="9525">
            <a:noFill/>
            <a:miter lim="800000"/>
            <a:headEnd/>
            <a:tailEnd/>
          </a:ln>
        </p:spPr>
        <p:txBody>
          <a:bodyPr wrap="none">
            <a:prstTxWarp prst="textNoShape">
              <a:avLst/>
            </a:prstTxWarp>
            <a:spAutoFit/>
          </a:bodyPr>
          <a:lstStyle/>
          <a:p>
            <a:pPr lvl="1">
              <a:lnSpc>
                <a:spcPct val="90000"/>
              </a:lnSpc>
              <a:spcBef>
                <a:spcPct val="20000"/>
              </a:spcBef>
              <a:buClr>
                <a:schemeClr val="tx1"/>
              </a:buClr>
              <a:buFont typeface="Wingdings" pitchFamily="-128" charset="2"/>
              <a:buChar char="v"/>
            </a:pPr>
            <a:r>
              <a:rPr lang="en-US" sz="2000" i="0">
                <a:latin typeface="Arial" pitchFamily="-128" charset="0"/>
                <a:ea typeface="ＭＳ Ｐゴシック" pitchFamily="-128" charset="-128"/>
                <a:cs typeface="ＭＳ Ｐゴシック" pitchFamily="-128" charset="-128"/>
              </a:rPr>
              <a:t> Resisted temptation</a:t>
            </a:r>
          </a:p>
          <a:p>
            <a:pPr lvl="1">
              <a:lnSpc>
                <a:spcPct val="90000"/>
              </a:lnSpc>
              <a:spcBef>
                <a:spcPct val="20000"/>
              </a:spcBef>
              <a:buClr>
                <a:schemeClr val="tx1"/>
              </a:buClr>
              <a:buFont typeface="Wingdings" pitchFamily="-128" charset="2"/>
              <a:buChar char="v"/>
            </a:pPr>
            <a:r>
              <a:rPr lang="en-US" sz="2000" i="0">
                <a:latin typeface="Arial" pitchFamily="-128" charset="0"/>
                <a:ea typeface="ＭＳ Ｐゴシック" pitchFamily="-128" charset="-128"/>
                <a:cs typeface="ＭＳ Ｐゴシック" pitchFamily="-128" charset="-128"/>
              </a:rPr>
              <a:t> Mother of Israel</a:t>
            </a:r>
          </a:p>
          <a:p>
            <a:pPr lvl="1">
              <a:lnSpc>
                <a:spcPct val="90000"/>
              </a:lnSpc>
              <a:spcBef>
                <a:spcPct val="20000"/>
              </a:spcBef>
              <a:buClr>
                <a:schemeClr val="tx1"/>
              </a:buClr>
              <a:buFont typeface="Wingdings" pitchFamily="-128" charset="2"/>
              <a:buChar char="v"/>
            </a:pPr>
            <a:r>
              <a:rPr lang="en-US" sz="2000" i="0">
                <a:latin typeface="Arial" pitchFamily="-128" charset="0"/>
                <a:ea typeface="ＭＳ Ｐゴシック" pitchFamily="-128" charset="-128"/>
                <a:cs typeface="ＭＳ Ｐゴシック" pitchFamily="-128" charset="-128"/>
              </a:rPr>
              <a:t> Eternal light</a:t>
            </a:r>
          </a:p>
          <a:p>
            <a:pPr lvl="1">
              <a:lnSpc>
                <a:spcPct val="90000"/>
              </a:lnSpc>
              <a:spcBef>
                <a:spcPct val="20000"/>
              </a:spcBef>
              <a:buClr>
                <a:schemeClr val="tx1"/>
              </a:buClr>
              <a:buFont typeface="Wingdings" pitchFamily="-128" charset="2"/>
              <a:buChar char="v"/>
            </a:pPr>
            <a:r>
              <a:rPr lang="en-US" sz="2000" i="0">
                <a:latin typeface="Arial" pitchFamily="-128" charset="0"/>
                <a:ea typeface="ＭＳ Ｐゴシック" pitchFamily="-128" charset="-128"/>
                <a:cs typeface="ＭＳ Ｐゴシック" pitchFamily="-128" charset="-128"/>
              </a:rPr>
              <a:t> Sheltering cloud</a:t>
            </a:r>
          </a:p>
          <a:p>
            <a:pPr lvl="1">
              <a:lnSpc>
                <a:spcPct val="90000"/>
              </a:lnSpc>
              <a:spcBef>
                <a:spcPct val="20000"/>
              </a:spcBef>
              <a:buClr>
                <a:schemeClr val="tx1"/>
              </a:buClr>
              <a:buFont typeface="Wingdings" pitchFamily="-128" charset="2"/>
              <a:buChar char="v"/>
            </a:pPr>
            <a:r>
              <a:rPr lang="en-US" sz="2000" i="0">
                <a:latin typeface="Arial" pitchFamily="-128" charset="0"/>
                <a:ea typeface="ＭＳ Ｐゴシック" pitchFamily="-128" charset="-128"/>
                <a:cs typeface="ＭＳ Ｐゴシック" pitchFamily="-128" charset="-128"/>
              </a:rPr>
              <a:t> Tent door always open</a:t>
            </a:r>
          </a:p>
          <a:p>
            <a:endParaRPr lang="en-US" sz="1600" i="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3252" name="Rectangle 4"/>
          <p:cNvSpPr>
            <a:spLocks noGrp="1" noRot="1" noChangeArrowheads="1"/>
          </p:cNvSpPr>
          <p:nvPr>
            <p:ph type="title"/>
          </p:nvPr>
        </p:nvSpPr>
        <p:spPr>
          <a:xfrm>
            <a:off x="457200" y="-76200"/>
            <a:ext cx="8229600" cy="1143000"/>
          </a:xfrm>
        </p:spPr>
        <p:txBody>
          <a:bodyPr/>
          <a:lstStyle/>
          <a:p>
            <a:pPr eaLnBrk="1" hangingPunct="1">
              <a:defRPr/>
            </a:pPr>
            <a:r>
              <a:rPr lang="en-GB" dirty="0" smtClean="0">
                <a:ea typeface="+mj-ea"/>
                <a:cs typeface="+mj-cs"/>
              </a:rPr>
              <a:t>Restoring the f</a:t>
            </a:r>
            <a:r>
              <a:rPr lang="en-GB" dirty="0" smtClean="0">
                <a:ea typeface="+mj-ea"/>
                <a:cs typeface="+mj-cs"/>
              </a:rPr>
              <a:t>oundation </a:t>
            </a:r>
            <a:r>
              <a:rPr lang="en-GB" dirty="0">
                <a:ea typeface="+mj-ea"/>
                <a:cs typeface="+mj-cs"/>
              </a:rPr>
              <a:t>of faith</a:t>
            </a:r>
            <a:endParaRPr lang="en-GB" dirty="0">
              <a:latin typeface="Arial" pitchFamily="-68" charset="0"/>
              <a:ea typeface="+mj-ea"/>
              <a:cs typeface="+mj-cs"/>
            </a:endParaRPr>
          </a:p>
        </p:txBody>
      </p:sp>
      <p:sp>
        <p:nvSpPr>
          <p:cNvPr id="73731" name="Oval 5"/>
          <p:cNvSpPr>
            <a:spLocks noChangeArrowheads="1"/>
          </p:cNvSpPr>
          <p:nvPr/>
        </p:nvSpPr>
        <p:spPr bwMode="auto">
          <a:xfrm>
            <a:off x="1066800" y="1219200"/>
            <a:ext cx="1344613" cy="1219200"/>
          </a:xfrm>
          <a:prstGeom prst="ellipse">
            <a:avLst/>
          </a:prstGeom>
          <a:solidFill>
            <a:schemeClr val="tx1"/>
          </a:solidFill>
          <a:ln w="9525">
            <a:solidFill>
              <a:schemeClr val="tx1"/>
            </a:solidFill>
            <a:round/>
            <a:headEnd/>
            <a:tailEnd/>
          </a:ln>
        </p:spPr>
        <p:txBody>
          <a:bodyPr wrap="none" anchor="ctr">
            <a:prstTxWarp prst="textNoShape">
              <a:avLst/>
            </a:prstTxWarp>
          </a:bodyPr>
          <a:lstStyle/>
          <a:p>
            <a:pPr algn="ctr"/>
            <a:r>
              <a:rPr lang="en-GB" sz="2800" b="1" i="0">
                <a:solidFill>
                  <a:schemeClr val="bg2"/>
                </a:solidFill>
                <a:latin typeface="Arial" pitchFamily="-128" charset="0"/>
              </a:rPr>
              <a:t>God</a:t>
            </a:r>
          </a:p>
        </p:txBody>
      </p:sp>
      <p:sp>
        <p:nvSpPr>
          <p:cNvPr id="73732" name="Oval 6"/>
          <p:cNvSpPr>
            <a:spLocks noChangeArrowheads="1"/>
          </p:cNvSpPr>
          <p:nvPr/>
        </p:nvSpPr>
        <p:spPr bwMode="auto">
          <a:xfrm>
            <a:off x="827088" y="4171950"/>
            <a:ext cx="1800225" cy="865188"/>
          </a:xfrm>
          <a:prstGeom prst="ellipse">
            <a:avLst/>
          </a:prstGeom>
          <a:solidFill>
            <a:srgbClr val="FFFF00"/>
          </a:solidFill>
          <a:ln w="9525">
            <a:solidFill>
              <a:schemeClr val="tx1"/>
            </a:solidFill>
            <a:round/>
            <a:headEnd/>
            <a:tailEnd/>
          </a:ln>
        </p:spPr>
        <p:txBody>
          <a:bodyPr wrap="none" anchor="ctr">
            <a:prstTxWarp prst="textNoShape">
              <a:avLst/>
            </a:prstTxWarp>
          </a:bodyPr>
          <a:lstStyle/>
          <a:p>
            <a:pPr algn="ctr"/>
            <a:r>
              <a:rPr lang="en-GB" sz="2400" b="1" i="0">
                <a:solidFill>
                  <a:schemeClr val="bg2"/>
                </a:solidFill>
                <a:latin typeface="Arial" pitchFamily="-128" charset="0"/>
              </a:rPr>
              <a:t>Abraham</a:t>
            </a:r>
          </a:p>
        </p:txBody>
      </p:sp>
      <p:sp>
        <p:nvSpPr>
          <p:cNvPr id="73733" name="Text Box 11"/>
          <p:cNvSpPr txBox="1">
            <a:spLocks noChangeArrowheads="1"/>
          </p:cNvSpPr>
          <p:nvPr/>
        </p:nvSpPr>
        <p:spPr bwMode="auto">
          <a:xfrm>
            <a:off x="611188" y="5181600"/>
            <a:ext cx="2182812" cy="457200"/>
          </a:xfrm>
          <a:prstGeom prst="rect">
            <a:avLst/>
          </a:prstGeom>
          <a:noFill/>
          <a:ln w="9525">
            <a:noFill/>
            <a:miter lim="800000"/>
            <a:headEnd/>
            <a:tailEnd/>
          </a:ln>
        </p:spPr>
        <p:txBody>
          <a:bodyPr wrap="none">
            <a:prstTxWarp prst="textNoShape">
              <a:avLst/>
            </a:prstTxWarp>
            <a:spAutoFit/>
          </a:bodyPr>
          <a:lstStyle/>
          <a:p>
            <a:r>
              <a:rPr lang="en-GB" sz="2400" i="0" dirty="0">
                <a:latin typeface="Arial" pitchFamily="-128" charset="0"/>
              </a:rPr>
              <a:t>Central person</a:t>
            </a:r>
          </a:p>
        </p:txBody>
      </p:sp>
      <p:sp>
        <p:nvSpPr>
          <p:cNvPr id="73734" name="Text Box 12"/>
          <p:cNvSpPr txBox="1">
            <a:spLocks noChangeArrowheads="1"/>
          </p:cNvSpPr>
          <p:nvPr/>
        </p:nvSpPr>
        <p:spPr bwMode="auto">
          <a:xfrm>
            <a:off x="1908175" y="3019425"/>
            <a:ext cx="1449388" cy="519113"/>
          </a:xfrm>
          <a:prstGeom prst="rect">
            <a:avLst/>
          </a:prstGeom>
          <a:noFill/>
          <a:ln w="9525">
            <a:noFill/>
            <a:miter lim="800000"/>
            <a:headEnd/>
            <a:tailEnd/>
          </a:ln>
        </p:spPr>
        <p:txBody>
          <a:bodyPr wrap="none">
            <a:prstTxWarp prst="textNoShape">
              <a:avLst/>
            </a:prstTxWarp>
            <a:spAutoFit/>
          </a:bodyPr>
          <a:lstStyle/>
          <a:p>
            <a:r>
              <a:rPr lang="en-GB" sz="2800" i="0" dirty="0">
                <a:latin typeface="Arial" pitchFamily="-128" charset="0"/>
              </a:rPr>
              <a:t>Offering</a:t>
            </a:r>
          </a:p>
        </p:txBody>
      </p:sp>
      <p:sp>
        <p:nvSpPr>
          <p:cNvPr id="73735" name="Line 16"/>
          <p:cNvSpPr>
            <a:spLocks noChangeShapeType="1"/>
          </p:cNvSpPr>
          <p:nvPr/>
        </p:nvSpPr>
        <p:spPr bwMode="auto">
          <a:xfrm flipV="1">
            <a:off x="1763713" y="2443163"/>
            <a:ext cx="0" cy="1655762"/>
          </a:xfrm>
          <a:prstGeom prst="line">
            <a:avLst/>
          </a:prstGeom>
          <a:noFill/>
          <a:ln w="57150">
            <a:solidFill>
              <a:schemeClr val="tx1"/>
            </a:solidFill>
            <a:round/>
            <a:headEnd/>
            <a:tailEnd type="triangle" w="lg" len="med"/>
          </a:ln>
        </p:spPr>
        <p:txBody>
          <a:bodyPr>
            <a:prstTxWarp prst="textNoShape">
              <a:avLst/>
            </a:prstTxWarp>
          </a:bodyPr>
          <a:lstStyle/>
          <a:p>
            <a:endParaRPr lang="en-US"/>
          </a:p>
        </p:txBody>
      </p:sp>
      <p:sp>
        <p:nvSpPr>
          <p:cNvPr id="73736" name="Oval 18"/>
          <p:cNvSpPr>
            <a:spLocks noChangeArrowheads="1"/>
          </p:cNvSpPr>
          <p:nvPr/>
        </p:nvSpPr>
        <p:spPr bwMode="auto">
          <a:xfrm>
            <a:off x="3635375" y="3019425"/>
            <a:ext cx="1584325" cy="649288"/>
          </a:xfrm>
          <a:prstGeom prst="ellipse">
            <a:avLst/>
          </a:prstGeom>
          <a:solidFill>
            <a:srgbClr val="FFFF00"/>
          </a:solidFill>
          <a:ln w="9525">
            <a:solidFill>
              <a:schemeClr val="tx1"/>
            </a:solidFill>
            <a:round/>
            <a:headEnd/>
            <a:tailEnd/>
          </a:ln>
        </p:spPr>
        <p:txBody>
          <a:bodyPr wrap="none" anchor="ctr">
            <a:prstTxWarp prst="textNoShape">
              <a:avLst/>
            </a:prstTxWarp>
          </a:bodyPr>
          <a:lstStyle/>
          <a:p>
            <a:pPr algn="ctr"/>
            <a:r>
              <a:rPr lang="en-GB" sz="2800" b="1" i="0">
                <a:solidFill>
                  <a:schemeClr val="bg2"/>
                </a:solidFill>
                <a:latin typeface="Arial" pitchFamily="-128" charset="0"/>
              </a:rPr>
              <a:t>Isaac</a:t>
            </a:r>
          </a:p>
        </p:txBody>
      </p:sp>
      <p:pic>
        <p:nvPicPr>
          <p:cNvPr id="73737" name="Picture 20" descr="abrahamsacridferembradnt"/>
          <p:cNvPicPr>
            <a:picLocks noChangeAspect="1" noChangeArrowheads="1"/>
          </p:cNvPicPr>
          <p:nvPr/>
        </p:nvPicPr>
        <p:blipFill>
          <a:blip r:embed="rId3"/>
          <a:srcRect/>
          <a:stretch>
            <a:fillRect/>
          </a:stretch>
        </p:blipFill>
        <p:spPr bwMode="auto">
          <a:xfrm>
            <a:off x="5795963" y="1219200"/>
            <a:ext cx="2854325" cy="4270375"/>
          </a:xfrm>
          <a:prstGeom prst="rect">
            <a:avLst/>
          </a:prstGeom>
          <a:noFill/>
          <a:ln w="9525">
            <a:noFill/>
            <a:miter lim="800000"/>
            <a:headEnd/>
            <a:tailEnd/>
          </a:ln>
        </p:spPr>
      </p:pic>
      <p:sp>
        <p:nvSpPr>
          <p:cNvPr id="73738" name="Text Box 21"/>
          <p:cNvSpPr txBox="1">
            <a:spLocks noChangeArrowheads="1"/>
          </p:cNvSpPr>
          <p:nvPr/>
        </p:nvSpPr>
        <p:spPr bwMode="auto">
          <a:xfrm>
            <a:off x="3352800" y="4238625"/>
            <a:ext cx="2047875" cy="396875"/>
          </a:xfrm>
          <a:prstGeom prst="rect">
            <a:avLst/>
          </a:prstGeom>
          <a:noFill/>
          <a:ln w="9525">
            <a:noFill/>
            <a:miter lim="800000"/>
            <a:headEnd/>
            <a:tailEnd/>
          </a:ln>
        </p:spPr>
        <p:txBody>
          <a:bodyPr wrap="none">
            <a:prstTxWarp prst="textNoShape">
              <a:avLst/>
            </a:prstTxWarp>
            <a:spAutoFit/>
          </a:bodyPr>
          <a:lstStyle/>
          <a:p>
            <a:r>
              <a:rPr lang="en-GB" sz="2000" i="0">
                <a:latin typeface="Arial" pitchFamily="-128" charset="0"/>
              </a:rPr>
              <a:t>Genesis 22:1-19</a:t>
            </a:r>
          </a:p>
        </p:txBody>
      </p:sp>
      <p:sp>
        <p:nvSpPr>
          <p:cNvPr id="73739" name="Text Box 24"/>
          <p:cNvSpPr txBox="1">
            <a:spLocks noChangeArrowheads="1"/>
          </p:cNvSpPr>
          <p:nvPr/>
        </p:nvSpPr>
        <p:spPr bwMode="auto">
          <a:xfrm>
            <a:off x="3020046" y="1543050"/>
            <a:ext cx="2562571" cy="830997"/>
          </a:xfrm>
          <a:prstGeom prst="rect">
            <a:avLst/>
          </a:prstGeom>
          <a:noFill/>
          <a:ln w="9525">
            <a:noFill/>
            <a:miter lim="800000"/>
            <a:headEnd/>
            <a:tailEnd/>
          </a:ln>
        </p:spPr>
        <p:txBody>
          <a:bodyPr wrap="none">
            <a:prstTxWarp prst="textNoShape">
              <a:avLst/>
            </a:prstTxWarp>
            <a:spAutoFit/>
          </a:bodyPr>
          <a:lstStyle/>
          <a:p>
            <a:pPr algn="ctr"/>
            <a:r>
              <a:rPr lang="en-US" sz="2400" i="0" dirty="0">
                <a:latin typeface="Arial" pitchFamily="-128" charset="0"/>
              </a:rPr>
              <a:t>Condition of </a:t>
            </a:r>
          </a:p>
          <a:p>
            <a:pPr algn="ctr"/>
            <a:r>
              <a:rPr lang="en-US" sz="2400" i="0" dirty="0">
                <a:latin typeface="Arial" pitchFamily="-128" charset="0"/>
              </a:rPr>
              <a:t>greater indemnity</a:t>
            </a:r>
          </a:p>
        </p:txBody>
      </p:sp>
      <p:sp>
        <p:nvSpPr>
          <p:cNvPr id="73740" name="Text Box 26"/>
          <p:cNvSpPr txBox="1">
            <a:spLocks noChangeArrowheads="1"/>
          </p:cNvSpPr>
          <p:nvPr/>
        </p:nvSpPr>
        <p:spPr bwMode="auto">
          <a:xfrm>
            <a:off x="304800" y="5870575"/>
            <a:ext cx="8763000" cy="820738"/>
          </a:xfrm>
          <a:prstGeom prst="rect">
            <a:avLst/>
          </a:prstGeom>
          <a:noFill/>
          <a:ln w="9525">
            <a:noFill/>
            <a:miter lim="800000"/>
            <a:headEnd/>
            <a:tailEnd/>
          </a:ln>
        </p:spPr>
        <p:txBody>
          <a:bodyPr>
            <a:prstTxWarp prst="textNoShape">
              <a:avLst/>
            </a:prstTxWarp>
            <a:spAutoFit/>
          </a:bodyPr>
          <a:lstStyle/>
          <a:p>
            <a:pPr>
              <a:lnSpc>
                <a:spcPct val="120000"/>
              </a:lnSpc>
            </a:pPr>
            <a:r>
              <a:rPr lang="en-US" altLang="zh-CN" sz="2000" i="0" dirty="0">
                <a:latin typeface="Times"/>
                <a:ea typeface="宋体" pitchFamily="-128" charset="-122"/>
                <a:cs typeface="Times"/>
              </a:rPr>
              <a:t>“Take your son,</a:t>
            </a:r>
            <a:r>
              <a:rPr lang="en-US" altLang="zh-CN" sz="2000" i="0" dirty="0" smtClean="0">
                <a:latin typeface="Times"/>
                <a:ea typeface="宋体" pitchFamily="-128" charset="-122"/>
                <a:cs typeface="Times"/>
              </a:rPr>
              <a:t> your only son Isaac</a:t>
            </a:r>
            <a:r>
              <a:rPr lang="en-US" altLang="zh-CN" sz="2000" i="0" dirty="0">
                <a:latin typeface="Times"/>
                <a:ea typeface="宋体" pitchFamily="-128" charset="-122"/>
                <a:cs typeface="Times"/>
              </a:rPr>
              <a:t>,</a:t>
            </a:r>
            <a:r>
              <a:rPr lang="en-US" altLang="zh-CN" sz="2000" i="0" dirty="0" smtClean="0">
                <a:latin typeface="Times"/>
                <a:ea typeface="宋体" pitchFamily="-128" charset="-122"/>
                <a:cs typeface="Times"/>
              </a:rPr>
              <a:t> whom you love, and offer him </a:t>
            </a:r>
            <a:r>
              <a:rPr lang="en-US" altLang="zh-CN" sz="2000" i="0" dirty="0">
                <a:latin typeface="Times"/>
                <a:ea typeface="宋体" pitchFamily="-128" charset="-122"/>
                <a:cs typeface="Times"/>
              </a:rPr>
              <a:t>as a burnt offering</a:t>
            </a:r>
            <a:r>
              <a:rPr lang="en-US" altLang="zh-CN" sz="2000" i="0" dirty="0" smtClean="0">
                <a:latin typeface="Times"/>
                <a:ea typeface="宋体" pitchFamily="-128" charset="-122"/>
                <a:cs typeface="Times"/>
              </a:rPr>
              <a:t>. So Abraham rose early in the morning . . .”</a:t>
            </a:r>
            <a:endParaRPr lang="en-US" sz="1100" i="0" dirty="0">
              <a:latin typeface="Times"/>
              <a:cs typeface="Times"/>
            </a:endParaRPr>
          </a:p>
        </p:txBody>
      </p:sp>
      <p:sp>
        <p:nvSpPr>
          <p:cNvPr id="73741" name="Text Box 27"/>
          <p:cNvSpPr txBox="1">
            <a:spLocks noChangeArrowheads="1"/>
          </p:cNvSpPr>
          <p:nvPr/>
        </p:nvSpPr>
        <p:spPr bwMode="auto">
          <a:xfrm>
            <a:off x="288925" y="2638425"/>
            <a:ext cx="1370013" cy="822325"/>
          </a:xfrm>
          <a:prstGeom prst="rect">
            <a:avLst/>
          </a:prstGeom>
          <a:noFill/>
          <a:ln w="9525">
            <a:noFill/>
            <a:miter lim="800000"/>
            <a:headEnd/>
            <a:tailEnd/>
          </a:ln>
        </p:spPr>
        <p:txBody>
          <a:bodyPr wrap="none">
            <a:prstTxWarp prst="textNoShape">
              <a:avLst/>
            </a:prstTxWarp>
            <a:spAutoFit/>
          </a:bodyPr>
          <a:lstStyle/>
          <a:p>
            <a:r>
              <a:rPr lang="en-US" sz="2400" i="0">
                <a:latin typeface="Arial" pitchFamily="-128" charset="0"/>
              </a:rPr>
              <a:t>Absolute</a:t>
            </a:r>
          </a:p>
          <a:p>
            <a:r>
              <a:rPr lang="en-US" sz="2400" i="0">
                <a:latin typeface="Arial" pitchFamily="-128" charset="0"/>
              </a:rPr>
              <a:t>faith</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97986" name="Rectangle 2"/>
          <p:cNvSpPr>
            <a:spLocks noChangeArrowheads="1"/>
          </p:cNvSpPr>
          <p:nvPr/>
        </p:nvSpPr>
        <p:spPr bwMode="auto">
          <a:xfrm>
            <a:off x="450850" y="0"/>
            <a:ext cx="8262938" cy="1538288"/>
          </a:xfrm>
          <a:prstGeom prst="rect">
            <a:avLst/>
          </a:prstGeom>
          <a:noFill/>
          <a:ln w="9525">
            <a:noFill/>
            <a:miter lim="800000"/>
            <a:headEnd/>
            <a:tailEnd/>
          </a:ln>
          <a:effectLst/>
        </p:spPr>
        <p:txBody>
          <a:bodyPr anchor="ctr" anchorCtr="1">
            <a:prstTxWarp prst="textNoShape">
              <a:avLst/>
            </a:prstTxWarp>
          </a:bodyPr>
          <a:lstStyle/>
          <a:p>
            <a:pPr algn="ctr">
              <a:defRPr/>
            </a:pPr>
            <a:r>
              <a:rPr lang="en-US" altLang="zh-CN" sz="4000" b="1" i="0">
                <a:solidFill>
                  <a:schemeClr val="tx2"/>
                </a:solidFill>
                <a:effectLst>
                  <a:outerShdw blurRad="38100" dist="38100" dir="2700000" algn="tl">
                    <a:srgbClr val="000000"/>
                  </a:outerShdw>
                </a:effectLst>
                <a:latin typeface="Arial Rounded MT Bold" pitchFamily="-68" charset="0"/>
                <a:ea typeface="宋体" pitchFamily="-68" charset="-122"/>
                <a:cs typeface="宋体" pitchFamily="-68" charset="-122"/>
              </a:rPr>
              <a:t>Angel intervenes</a:t>
            </a:r>
            <a:endParaRPr lang="sk-SK" sz="3200" b="1" i="0">
              <a:effectLst>
                <a:outerShdw blurRad="38100" dist="38100" dir="2700000" algn="tl">
                  <a:srgbClr val="000000"/>
                </a:outerShdw>
              </a:effectLst>
              <a:latin typeface="Arial Rounded MT Bold" pitchFamily="-68" charset="0"/>
              <a:ea typeface="宋体" pitchFamily="-68" charset="-122"/>
              <a:cs typeface="宋体" pitchFamily="-68" charset="-122"/>
            </a:endParaRPr>
          </a:p>
        </p:txBody>
      </p:sp>
      <p:sp>
        <p:nvSpPr>
          <p:cNvPr id="75779" name="Text Box 3"/>
          <p:cNvSpPr txBox="1">
            <a:spLocks noChangeArrowheads="1"/>
          </p:cNvSpPr>
          <p:nvPr/>
        </p:nvSpPr>
        <p:spPr bwMode="auto">
          <a:xfrm>
            <a:off x="1511300" y="1808163"/>
            <a:ext cx="6121400" cy="3030573"/>
          </a:xfrm>
          <a:prstGeom prst="rect">
            <a:avLst/>
          </a:prstGeom>
          <a:noFill/>
          <a:ln w="9525">
            <a:noFill/>
            <a:miter lim="800000"/>
            <a:headEnd/>
            <a:tailEnd/>
          </a:ln>
        </p:spPr>
        <p:txBody>
          <a:bodyPr>
            <a:prstTxWarp prst="textNoShape">
              <a:avLst/>
            </a:prstTxWarp>
            <a:spAutoFit/>
          </a:bodyPr>
          <a:lstStyle/>
          <a:p>
            <a:pPr>
              <a:lnSpc>
                <a:spcPct val="120000"/>
              </a:lnSpc>
            </a:pPr>
            <a:r>
              <a:rPr lang="en-US" altLang="zh-CN" sz="3200" i="0" dirty="0">
                <a:latin typeface="Times"/>
                <a:ea typeface="宋体" pitchFamily="-128" charset="-122"/>
                <a:cs typeface="Times"/>
              </a:rPr>
              <a:t>“Do not lay your hand on the lad or do anything to him; for now I know that you fear God, seeing you have not withheld your son, your only son, from me.”</a:t>
            </a:r>
            <a:endParaRPr lang="en-US" sz="3200" i="0" dirty="0">
              <a:latin typeface="Times"/>
              <a:cs typeface="Times"/>
            </a:endParaRPr>
          </a:p>
        </p:txBody>
      </p:sp>
      <p:sp>
        <p:nvSpPr>
          <p:cNvPr id="75780" name="Text Box 4"/>
          <p:cNvSpPr txBox="1">
            <a:spLocks noChangeArrowheads="1"/>
          </p:cNvSpPr>
          <p:nvPr/>
        </p:nvSpPr>
        <p:spPr bwMode="auto">
          <a:xfrm>
            <a:off x="4481513" y="5357813"/>
            <a:ext cx="3195637" cy="457200"/>
          </a:xfrm>
          <a:prstGeom prst="rect">
            <a:avLst/>
          </a:prstGeom>
          <a:noFill/>
          <a:ln w="9525">
            <a:noFill/>
            <a:miter lim="800000"/>
            <a:headEnd/>
            <a:tailEnd/>
          </a:ln>
        </p:spPr>
        <p:txBody>
          <a:bodyPr>
            <a:prstTxWarp prst="textNoShape">
              <a:avLst/>
            </a:prstTxWarp>
            <a:spAutoFit/>
          </a:bodyPr>
          <a:lstStyle/>
          <a:p>
            <a:pPr algn="r">
              <a:buClr>
                <a:srgbClr val="3399FF"/>
              </a:buClr>
              <a:buFont typeface="Courier New" pitchFamily="-128" charset="0"/>
              <a:buNone/>
            </a:pPr>
            <a:r>
              <a:rPr lang="en-US" altLang="zh-CN" sz="2400" i="0">
                <a:latin typeface="Franklin Gothic Medium" pitchFamily="-128" charset="0"/>
                <a:ea typeface="宋体" pitchFamily="-128" charset="-122"/>
                <a:cs typeface="宋体" pitchFamily="-128" charset="-122"/>
              </a:rPr>
              <a:t>Genesis 22:9-12</a:t>
            </a:r>
            <a:endParaRPr lang="en-US" sz="2400" i="0">
              <a:latin typeface="Franklin Gothic Medium" pitchFamily="-128" charset="0"/>
              <a:ea typeface="宋体" pitchFamily="-128" charset="-122"/>
              <a:cs typeface="宋体" pitchFamily="-128" charset="-122"/>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7826" name="Line 2"/>
          <p:cNvSpPr>
            <a:spLocks noChangeShapeType="1"/>
          </p:cNvSpPr>
          <p:nvPr/>
        </p:nvSpPr>
        <p:spPr bwMode="auto">
          <a:xfrm>
            <a:off x="4495800" y="2362200"/>
            <a:ext cx="0" cy="914400"/>
          </a:xfrm>
          <a:prstGeom prst="line">
            <a:avLst/>
          </a:prstGeom>
          <a:noFill/>
          <a:ln w="127000">
            <a:solidFill>
              <a:schemeClr val="tx1"/>
            </a:solidFill>
            <a:round/>
            <a:headEnd/>
            <a:tailEnd/>
          </a:ln>
        </p:spPr>
        <p:txBody>
          <a:bodyPr>
            <a:prstTxWarp prst="textNoShape">
              <a:avLst/>
            </a:prstTxWarp>
          </a:bodyPr>
          <a:lstStyle/>
          <a:p>
            <a:endParaRPr lang="en-US"/>
          </a:p>
        </p:txBody>
      </p:sp>
      <p:sp>
        <p:nvSpPr>
          <p:cNvPr id="299011" name="Rectangle 3"/>
          <p:cNvSpPr>
            <a:spLocks noChangeArrowheads="1"/>
          </p:cNvSpPr>
          <p:nvPr/>
        </p:nvSpPr>
        <p:spPr bwMode="auto">
          <a:xfrm>
            <a:off x="0" y="76200"/>
            <a:ext cx="9144000" cy="1012825"/>
          </a:xfrm>
          <a:prstGeom prst="rect">
            <a:avLst/>
          </a:prstGeom>
          <a:noFill/>
          <a:ln w="9525">
            <a:noFill/>
            <a:miter lim="800000"/>
            <a:headEnd/>
            <a:tailEnd/>
          </a:ln>
          <a:effectLst/>
        </p:spPr>
        <p:txBody>
          <a:bodyPr anchor="ctr" anchorCtr="1">
            <a:prstTxWarp prst="textNoShape">
              <a:avLst/>
            </a:prstTxWarp>
          </a:bodyPr>
          <a:lstStyle/>
          <a:p>
            <a:pPr algn="ctr">
              <a:defRPr/>
            </a:pPr>
            <a:r>
              <a:rPr lang="en-US" altLang="zh-CN" sz="3600" b="1" i="0">
                <a:solidFill>
                  <a:schemeClr val="tx2"/>
                </a:solidFill>
                <a:effectLst>
                  <a:outerShdw blurRad="38100" dist="38100" dir="2700000" algn="tl">
                    <a:srgbClr val="000000"/>
                  </a:outerShdw>
                </a:effectLst>
                <a:latin typeface="Arial Rounded MT Bold" pitchFamily="-68" charset="0"/>
                <a:ea typeface="宋体" pitchFamily="-68" charset="-122"/>
                <a:cs typeface="宋体" pitchFamily="-68" charset="-122"/>
              </a:rPr>
              <a:t>Isaac inherits Abraham’s mission</a:t>
            </a:r>
            <a:endParaRPr lang="sk-SK" sz="4400" b="1" i="0">
              <a:effectLst>
                <a:outerShdw blurRad="38100" dist="38100" dir="2700000" algn="tl">
                  <a:srgbClr val="000000"/>
                </a:outerShdw>
              </a:effectLst>
              <a:latin typeface="Arial Rounded MT Bold" pitchFamily="-68" charset="0"/>
              <a:ea typeface="宋体" pitchFamily="-68" charset="-122"/>
              <a:cs typeface="宋体" pitchFamily="-68" charset="-122"/>
            </a:endParaRPr>
          </a:p>
        </p:txBody>
      </p:sp>
      <p:sp>
        <p:nvSpPr>
          <p:cNvPr id="299018" name="Line 10"/>
          <p:cNvSpPr>
            <a:spLocks noChangeShapeType="1"/>
          </p:cNvSpPr>
          <p:nvPr/>
        </p:nvSpPr>
        <p:spPr bwMode="auto">
          <a:xfrm rot="21567990" flipH="1">
            <a:off x="4495800" y="4427538"/>
            <a:ext cx="0" cy="557212"/>
          </a:xfrm>
          <a:prstGeom prst="line">
            <a:avLst/>
          </a:prstGeom>
          <a:noFill/>
          <a:ln w="152400">
            <a:solidFill>
              <a:schemeClr val="tx1"/>
            </a:solidFill>
            <a:round/>
            <a:headEnd type="triangle" w="med" len="sm"/>
            <a:tailEnd type="none" w="med" len="sm"/>
          </a:ln>
        </p:spPr>
        <p:txBody>
          <a:bodyPr>
            <a:prstTxWarp prst="textNoShape">
              <a:avLst/>
            </a:prstTxWarp>
          </a:bodyPr>
          <a:lstStyle/>
          <a:p>
            <a:endParaRPr lang="en-US"/>
          </a:p>
        </p:txBody>
      </p:sp>
      <p:sp>
        <p:nvSpPr>
          <p:cNvPr id="299019" name="Text Box 11"/>
          <p:cNvSpPr txBox="1">
            <a:spLocks noChangeArrowheads="1"/>
          </p:cNvSpPr>
          <p:nvPr/>
        </p:nvSpPr>
        <p:spPr bwMode="auto">
          <a:xfrm>
            <a:off x="685800" y="4953000"/>
            <a:ext cx="2211387" cy="1200328"/>
          </a:xfrm>
          <a:prstGeom prst="rect">
            <a:avLst/>
          </a:prstGeom>
          <a:noFill/>
          <a:ln w="9525">
            <a:noFill/>
            <a:miter lim="800000"/>
            <a:headEnd/>
            <a:tailEnd/>
          </a:ln>
        </p:spPr>
        <p:txBody>
          <a:bodyPr>
            <a:prstTxWarp prst="textNoShape">
              <a:avLst/>
            </a:prstTxWarp>
            <a:spAutoFit/>
          </a:bodyPr>
          <a:lstStyle/>
          <a:p>
            <a:pPr algn="ctr"/>
            <a:r>
              <a:rPr lang="en-US" altLang="zh-CN" sz="2400" i="0" dirty="0">
                <a:latin typeface="Arial" pitchFamily="-128" charset="0"/>
                <a:ea typeface="宋体" pitchFamily="-128" charset="-122"/>
                <a:cs typeface="宋体" pitchFamily="-128" charset="-122"/>
              </a:rPr>
              <a:t>Absolute Love</a:t>
            </a:r>
          </a:p>
          <a:p>
            <a:pPr algn="ctr"/>
            <a:r>
              <a:rPr lang="en-US" altLang="zh-CN" sz="2400" i="0" dirty="0">
                <a:latin typeface="Arial" pitchFamily="-128" charset="0"/>
                <a:ea typeface="宋体" pitchFamily="-128" charset="-122"/>
                <a:cs typeface="宋体" pitchFamily="-128" charset="-122"/>
              </a:rPr>
              <a:t>Faith</a:t>
            </a:r>
          </a:p>
          <a:p>
            <a:pPr algn="ctr"/>
            <a:r>
              <a:rPr lang="en-US" sz="2400" i="0" dirty="0">
                <a:latin typeface="Arial" pitchFamily="-128" charset="0"/>
                <a:ea typeface="宋体" pitchFamily="-128" charset="-122"/>
                <a:cs typeface="宋体" pitchFamily="-128" charset="-122"/>
              </a:rPr>
              <a:t>Obedience</a:t>
            </a:r>
          </a:p>
        </p:txBody>
      </p:sp>
      <p:sp>
        <p:nvSpPr>
          <p:cNvPr id="299023" name="Text Box 15"/>
          <p:cNvSpPr txBox="1">
            <a:spLocks noChangeArrowheads="1"/>
          </p:cNvSpPr>
          <p:nvPr/>
        </p:nvSpPr>
        <p:spPr bwMode="auto">
          <a:xfrm>
            <a:off x="457200" y="3657600"/>
            <a:ext cx="2574925" cy="946150"/>
          </a:xfrm>
          <a:prstGeom prst="rect">
            <a:avLst/>
          </a:prstGeom>
          <a:noFill/>
          <a:ln w="9525">
            <a:noFill/>
            <a:miter lim="800000"/>
            <a:headEnd/>
            <a:tailEnd/>
          </a:ln>
        </p:spPr>
        <p:txBody>
          <a:bodyPr>
            <a:prstTxWarp prst="textNoShape">
              <a:avLst/>
            </a:prstTxWarp>
            <a:spAutoFit/>
          </a:bodyPr>
          <a:lstStyle/>
          <a:p>
            <a:pPr algn="ctr"/>
            <a:r>
              <a:rPr lang="en-US" altLang="zh-CN" sz="2800" i="0" dirty="0" smtClean="0">
                <a:latin typeface="Arial" pitchFamily="-128" charset="0"/>
                <a:ea typeface="宋体" pitchFamily="-128" charset="-122"/>
                <a:cs typeface="宋体" pitchFamily="-128" charset="-122"/>
              </a:rPr>
              <a:t>Isaac restores </a:t>
            </a:r>
            <a:r>
              <a:rPr lang="en-US" altLang="zh-CN" sz="2800" i="0" dirty="0">
                <a:latin typeface="Arial" pitchFamily="-128" charset="0"/>
                <a:ea typeface="宋体" pitchFamily="-128" charset="-122"/>
                <a:cs typeface="宋体" pitchFamily="-128" charset="-122"/>
              </a:rPr>
              <a:t>Ham’s</a:t>
            </a:r>
            <a:r>
              <a:rPr lang="en-US" altLang="zh-CN" sz="2800" i="0" dirty="0" smtClean="0">
                <a:latin typeface="Arial" pitchFamily="-128" charset="0"/>
                <a:ea typeface="宋体" pitchFamily="-128" charset="-122"/>
                <a:cs typeface="宋体" pitchFamily="-128" charset="-122"/>
              </a:rPr>
              <a:t> mistake</a:t>
            </a:r>
            <a:endParaRPr lang="en-US" sz="2800" i="0" dirty="0">
              <a:latin typeface="Arial" pitchFamily="-128" charset="0"/>
              <a:ea typeface="宋体" pitchFamily="-128" charset="-122"/>
              <a:cs typeface="宋体" pitchFamily="-128" charset="-122"/>
            </a:endParaRPr>
          </a:p>
        </p:txBody>
      </p:sp>
      <p:sp>
        <p:nvSpPr>
          <p:cNvPr id="299024" name="Oval 16"/>
          <p:cNvSpPr>
            <a:spLocks noChangeArrowheads="1"/>
          </p:cNvSpPr>
          <p:nvPr/>
        </p:nvSpPr>
        <p:spPr bwMode="auto">
          <a:xfrm>
            <a:off x="3446463" y="2878138"/>
            <a:ext cx="2205037" cy="3646487"/>
          </a:xfrm>
          <a:prstGeom prst="ellipse">
            <a:avLst/>
          </a:prstGeom>
          <a:noFill/>
          <a:ln w="38100">
            <a:solidFill>
              <a:schemeClr val="tx1"/>
            </a:solidFill>
            <a:round/>
            <a:headEnd/>
            <a:tailEnd/>
          </a:ln>
        </p:spPr>
        <p:txBody>
          <a:bodyPr wrap="none" anchor="ctr">
            <a:prstTxWarp prst="textNoShape">
              <a:avLst/>
            </a:prstTxWarp>
          </a:bodyPr>
          <a:lstStyle/>
          <a:p>
            <a:endParaRPr lang="en-US"/>
          </a:p>
        </p:txBody>
      </p:sp>
      <p:sp>
        <p:nvSpPr>
          <p:cNvPr id="77832" name="Oval 17"/>
          <p:cNvSpPr>
            <a:spLocks noChangeArrowheads="1"/>
          </p:cNvSpPr>
          <p:nvPr/>
        </p:nvSpPr>
        <p:spPr bwMode="auto">
          <a:xfrm>
            <a:off x="3778250" y="1066800"/>
            <a:ext cx="1403350" cy="1306513"/>
          </a:xfrm>
          <a:prstGeom prst="ellipse">
            <a:avLst/>
          </a:prstGeom>
          <a:solidFill>
            <a:schemeClr val="tx1"/>
          </a:solidFill>
          <a:ln w="9525">
            <a:solidFill>
              <a:schemeClr val="tx1"/>
            </a:solidFill>
            <a:round/>
            <a:headEnd/>
            <a:tailEnd/>
          </a:ln>
        </p:spPr>
        <p:txBody>
          <a:bodyPr wrap="none" anchor="ctr">
            <a:prstTxWarp prst="textNoShape">
              <a:avLst/>
            </a:prstTxWarp>
          </a:bodyPr>
          <a:lstStyle/>
          <a:p>
            <a:pPr algn="ctr"/>
            <a:r>
              <a:rPr lang="en-GB" sz="2800" b="1" i="0" dirty="0">
                <a:solidFill>
                  <a:schemeClr val="bg2"/>
                </a:solidFill>
                <a:latin typeface="Arial" pitchFamily="-128" charset="0"/>
              </a:rPr>
              <a:t>God</a:t>
            </a:r>
          </a:p>
        </p:txBody>
      </p:sp>
      <p:sp>
        <p:nvSpPr>
          <p:cNvPr id="77833" name="Oval 18"/>
          <p:cNvSpPr>
            <a:spLocks noChangeArrowheads="1"/>
          </p:cNvSpPr>
          <p:nvPr/>
        </p:nvSpPr>
        <p:spPr bwMode="auto">
          <a:xfrm>
            <a:off x="3810000" y="2895600"/>
            <a:ext cx="1447800" cy="1524000"/>
          </a:xfrm>
          <a:prstGeom prst="ellipse">
            <a:avLst/>
          </a:prstGeom>
          <a:solidFill>
            <a:srgbClr val="FFFF00"/>
          </a:solidFill>
          <a:ln w="9525">
            <a:solidFill>
              <a:schemeClr val="tx1"/>
            </a:solidFill>
            <a:round/>
            <a:headEnd/>
            <a:tailEnd/>
          </a:ln>
        </p:spPr>
        <p:txBody>
          <a:bodyPr wrap="none" anchor="ctr">
            <a:prstTxWarp prst="textNoShape">
              <a:avLst/>
            </a:prstTxWarp>
          </a:bodyPr>
          <a:lstStyle/>
          <a:p>
            <a:pPr algn="ctr"/>
            <a:r>
              <a:rPr lang="en-GB" sz="2400" b="1" i="0" dirty="0">
                <a:solidFill>
                  <a:schemeClr val="bg2"/>
                </a:solidFill>
                <a:latin typeface="Arial" pitchFamily="-128" charset="0"/>
              </a:rPr>
              <a:t>Abraham</a:t>
            </a:r>
          </a:p>
        </p:txBody>
      </p:sp>
      <p:sp>
        <p:nvSpPr>
          <p:cNvPr id="77834" name="Oval 19"/>
          <p:cNvSpPr>
            <a:spLocks noChangeArrowheads="1"/>
          </p:cNvSpPr>
          <p:nvPr/>
        </p:nvSpPr>
        <p:spPr bwMode="auto">
          <a:xfrm>
            <a:off x="3810000" y="4953000"/>
            <a:ext cx="1447800" cy="1524000"/>
          </a:xfrm>
          <a:prstGeom prst="ellipse">
            <a:avLst/>
          </a:prstGeom>
          <a:solidFill>
            <a:srgbClr val="FFFF00"/>
          </a:solidFill>
          <a:ln w="9525">
            <a:solidFill>
              <a:schemeClr val="tx1"/>
            </a:solidFill>
            <a:round/>
            <a:headEnd/>
            <a:tailEnd/>
          </a:ln>
        </p:spPr>
        <p:txBody>
          <a:bodyPr wrap="none" anchor="ctr">
            <a:prstTxWarp prst="textNoShape">
              <a:avLst/>
            </a:prstTxWarp>
          </a:bodyPr>
          <a:lstStyle/>
          <a:p>
            <a:pPr algn="ctr"/>
            <a:r>
              <a:rPr lang="en-GB" sz="2400" b="1" i="0" dirty="0">
                <a:solidFill>
                  <a:schemeClr val="bg2"/>
                </a:solidFill>
                <a:latin typeface="Arial" pitchFamily="-128" charset="0"/>
              </a:rPr>
              <a:t>Isaac</a:t>
            </a:r>
          </a:p>
        </p:txBody>
      </p:sp>
      <p:sp>
        <p:nvSpPr>
          <p:cNvPr id="11" name="TextBox 10"/>
          <p:cNvSpPr txBox="1"/>
          <p:nvPr/>
        </p:nvSpPr>
        <p:spPr>
          <a:xfrm>
            <a:off x="764670" y="2209800"/>
            <a:ext cx="3005951" cy="707886"/>
          </a:xfrm>
          <a:prstGeom prst="rect">
            <a:avLst/>
          </a:prstGeom>
          <a:noFill/>
        </p:spPr>
        <p:txBody>
          <a:bodyPr wrap="none" rtlCol="0">
            <a:spAutoFit/>
          </a:bodyPr>
          <a:lstStyle/>
          <a:p>
            <a:r>
              <a:rPr lang="en-US" sz="2000" i="0" dirty="0" smtClean="0">
                <a:latin typeface="Arial"/>
                <a:cs typeface="Arial"/>
              </a:rPr>
              <a:t>Abraham and Isaac offer </a:t>
            </a:r>
          </a:p>
          <a:p>
            <a:r>
              <a:rPr lang="en-US" sz="2000" i="0" dirty="0" smtClean="0">
                <a:latin typeface="Arial"/>
                <a:cs typeface="Arial"/>
              </a:rPr>
              <a:t>a ram as a sacrifice</a:t>
            </a:r>
            <a:endParaRPr lang="en-US" sz="2000" i="0" dirty="0">
              <a:latin typeface="Arial"/>
              <a:cs typeface="Arial"/>
            </a:endParaRPr>
          </a:p>
        </p:txBody>
      </p:sp>
      <p:sp>
        <p:nvSpPr>
          <p:cNvPr id="12" name="TextBox 11"/>
          <p:cNvSpPr txBox="1"/>
          <p:nvPr/>
        </p:nvSpPr>
        <p:spPr>
          <a:xfrm>
            <a:off x="5693500" y="1600200"/>
            <a:ext cx="3145700" cy="2031325"/>
          </a:xfrm>
          <a:prstGeom prst="rect">
            <a:avLst/>
          </a:prstGeom>
          <a:noFill/>
        </p:spPr>
        <p:txBody>
          <a:bodyPr wrap="none" rtlCol="0">
            <a:spAutoFit/>
          </a:bodyPr>
          <a:lstStyle/>
          <a:p>
            <a:r>
              <a:rPr lang="en-US" i="0" dirty="0" smtClean="0">
                <a:latin typeface="Times"/>
                <a:cs typeface="Times"/>
              </a:rPr>
              <a:t>The angel of the Lord said, </a:t>
            </a:r>
          </a:p>
          <a:p>
            <a:r>
              <a:rPr lang="en-US" i="0" dirty="0" smtClean="0">
                <a:latin typeface="Times"/>
                <a:cs typeface="Times"/>
              </a:rPr>
              <a:t>“I swear by myself, declares the </a:t>
            </a:r>
          </a:p>
          <a:p>
            <a:r>
              <a:rPr lang="en-US" i="0" dirty="0" smtClean="0">
                <a:latin typeface="Times"/>
                <a:cs typeface="Times"/>
              </a:rPr>
              <a:t>Lord, that because you have </a:t>
            </a:r>
          </a:p>
          <a:p>
            <a:r>
              <a:rPr lang="en-US" i="0" dirty="0" smtClean="0">
                <a:latin typeface="Times"/>
                <a:cs typeface="Times"/>
              </a:rPr>
              <a:t>done this and have not withheld </a:t>
            </a:r>
          </a:p>
          <a:p>
            <a:r>
              <a:rPr lang="en-US" i="0" dirty="0" smtClean="0">
                <a:latin typeface="Times"/>
                <a:cs typeface="Times"/>
              </a:rPr>
              <a:t>your son, your only son, </a:t>
            </a:r>
            <a:endParaRPr lang="en-US" i="0" baseline="30000" dirty="0" smtClean="0">
              <a:latin typeface="Times"/>
              <a:cs typeface="Times"/>
            </a:endParaRPr>
          </a:p>
          <a:p>
            <a:r>
              <a:rPr lang="en-US" i="0" dirty="0" smtClean="0">
                <a:latin typeface="Times"/>
                <a:cs typeface="Times"/>
              </a:rPr>
              <a:t>I will surely bless you . . .”</a:t>
            </a:r>
          </a:p>
          <a:p>
            <a:r>
              <a:rPr lang="en-US" sz="1600" i="0" dirty="0" smtClean="0">
                <a:latin typeface="Arial"/>
                <a:cs typeface="Arial"/>
              </a:rPr>
              <a:t>	Genesis 22:15-17</a:t>
            </a:r>
            <a:endParaRPr lang="en-US" sz="1600" i="0" dirty="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9023"/>
                                        </p:tgtEl>
                                        <p:attrNameLst>
                                          <p:attrName>style.visibility</p:attrName>
                                        </p:attrNameLst>
                                      </p:cBhvr>
                                      <p:to>
                                        <p:strVal val="visible"/>
                                      </p:to>
                                    </p:set>
                                    <p:animEffect transition="in" filter="fade">
                                      <p:cBhvr>
                                        <p:cTn id="7" dur="1000"/>
                                        <p:tgtEl>
                                          <p:spTgt spid="29902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9018"/>
                                        </p:tgtEl>
                                        <p:attrNameLst>
                                          <p:attrName>style.visibility</p:attrName>
                                        </p:attrNameLst>
                                      </p:cBhvr>
                                      <p:to>
                                        <p:strVal val="visible"/>
                                      </p:to>
                                    </p:set>
                                    <p:animEffect transition="in" filter="fade">
                                      <p:cBhvr>
                                        <p:cTn id="10" dur="1000"/>
                                        <p:tgtEl>
                                          <p:spTgt spid="29901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99019"/>
                                        </p:tgtEl>
                                        <p:attrNameLst>
                                          <p:attrName>style.visibility</p:attrName>
                                        </p:attrNameLst>
                                      </p:cBhvr>
                                      <p:to>
                                        <p:strVal val="visible"/>
                                      </p:to>
                                    </p:set>
                                    <p:animEffect transition="in" filter="fade">
                                      <p:cBhvr>
                                        <p:cTn id="13" dur="1000"/>
                                        <p:tgtEl>
                                          <p:spTgt spid="299019"/>
                                        </p:tgtEl>
                                      </p:cBhvr>
                                    </p:animEffect>
                                  </p:childTnLst>
                                </p:cTn>
                              </p:par>
                            </p:childTnLst>
                          </p:cTn>
                        </p:par>
                        <p:par>
                          <p:cTn id="14" fill="hold">
                            <p:stCondLst>
                              <p:cond delay="1000"/>
                            </p:stCondLst>
                            <p:childTnLst>
                              <p:par>
                                <p:cTn id="15" presetID="23" presetClass="entr" presetSubtype="288" fill="hold" grpId="0" nodeType="afterEffect">
                                  <p:stCondLst>
                                    <p:cond delay="0"/>
                                  </p:stCondLst>
                                  <p:childTnLst>
                                    <p:set>
                                      <p:cBhvr>
                                        <p:cTn id="16" dur="1" fill="hold">
                                          <p:stCondLst>
                                            <p:cond delay="0"/>
                                          </p:stCondLst>
                                        </p:cTn>
                                        <p:tgtEl>
                                          <p:spTgt spid="299024"/>
                                        </p:tgtEl>
                                        <p:attrNameLst>
                                          <p:attrName>style.visibility</p:attrName>
                                        </p:attrNameLst>
                                      </p:cBhvr>
                                      <p:to>
                                        <p:strVal val="visible"/>
                                      </p:to>
                                    </p:set>
                                    <p:anim calcmode="lin" valueType="num">
                                      <p:cBhvr>
                                        <p:cTn id="17" dur="1000" fill="hold"/>
                                        <p:tgtEl>
                                          <p:spTgt spid="299024"/>
                                        </p:tgtEl>
                                        <p:attrNameLst>
                                          <p:attrName>ppt_w</p:attrName>
                                        </p:attrNameLst>
                                      </p:cBhvr>
                                      <p:tavLst>
                                        <p:tav tm="0">
                                          <p:val>
                                            <p:strVal val="4/3*#ppt_w"/>
                                          </p:val>
                                        </p:tav>
                                        <p:tav tm="100000">
                                          <p:val>
                                            <p:strVal val="#ppt_w"/>
                                          </p:val>
                                        </p:tav>
                                      </p:tavLst>
                                    </p:anim>
                                    <p:anim calcmode="lin" valueType="num">
                                      <p:cBhvr>
                                        <p:cTn id="18" dur="1000" fill="hold"/>
                                        <p:tgtEl>
                                          <p:spTgt spid="299024"/>
                                        </p:tgtEl>
                                        <p:attrNameLst>
                                          <p:attrName>ppt_h</p:attrName>
                                        </p:attrNameLst>
                                      </p:cBhvr>
                                      <p:tavLst>
                                        <p:tav tm="0">
                                          <p:val>
                                            <p:strVal val="4/3*#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9018" grpId="0" animBg="1"/>
      <p:bldP spid="299019" grpId="0"/>
      <p:bldP spid="299023" grpId="0"/>
      <p:bldP spid="299024" grpId="0" animBg="1"/>
      <p:bldP spid="11" grpId="0"/>
    </p:bld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smtClean="0"/>
              <a:t>Restoring the foundation of substance</a:t>
            </a:r>
            <a:endParaRPr lang="en-US" sz="3400" dirty="0"/>
          </a:p>
        </p:txBody>
      </p:sp>
      <p:sp>
        <p:nvSpPr>
          <p:cNvPr id="4" name="Oval 4"/>
          <p:cNvSpPr>
            <a:spLocks noChangeArrowheads="1"/>
          </p:cNvSpPr>
          <p:nvPr/>
        </p:nvSpPr>
        <p:spPr bwMode="auto">
          <a:xfrm>
            <a:off x="1676400" y="1773238"/>
            <a:ext cx="2303463" cy="863600"/>
          </a:xfrm>
          <a:prstGeom prst="ellipse">
            <a:avLst/>
          </a:prstGeom>
          <a:solidFill>
            <a:srgbClr val="3475FF"/>
          </a:solidFill>
          <a:ln w="9525">
            <a:solidFill>
              <a:schemeClr val="tx1"/>
            </a:solidFill>
            <a:round/>
            <a:headEnd/>
            <a:tailEnd/>
          </a:ln>
        </p:spPr>
        <p:txBody>
          <a:bodyPr wrap="none" anchor="ctr">
            <a:prstTxWarp prst="textNoShape">
              <a:avLst/>
            </a:prstTxWarp>
          </a:bodyPr>
          <a:lstStyle/>
          <a:p>
            <a:pPr algn="ctr"/>
            <a:r>
              <a:rPr lang="en-GB" sz="2800" i="0" dirty="0" smtClean="0">
                <a:solidFill>
                  <a:schemeClr val="bg2"/>
                </a:solidFill>
                <a:latin typeface="Arial" pitchFamily="-128" charset="0"/>
              </a:rPr>
              <a:t>Isaac</a:t>
            </a:r>
            <a:endParaRPr lang="en-GB" sz="2800" i="0" dirty="0">
              <a:solidFill>
                <a:schemeClr val="bg2"/>
              </a:solidFill>
              <a:latin typeface="Arial" pitchFamily="-128" charset="0"/>
            </a:endParaRPr>
          </a:p>
        </p:txBody>
      </p:sp>
      <p:sp>
        <p:nvSpPr>
          <p:cNvPr id="5" name="Oval 6"/>
          <p:cNvSpPr>
            <a:spLocks noChangeArrowheads="1"/>
          </p:cNvSpPr>
          <p:nvPr/>
        </p:nvSpPr>
        <p:spPr bwMode="auto">
          <a:xfrm>
            <a:off x="5508625" y="3573463"/>
            <a:ext cx="2303463" cy="863600"/>
          </a:xfrm>
          <a:prstGeom prst="ellipse">
            <a:avLst/>
          </a:prstGeom>
          <a:solidFill>
            <a:srgbClr val="808000"/>
          </a:solidFill>
          <a:ln w="9525">
            <a:solidFill>
              <a:schemeClr val="tx1"/>
            </a:solidFill>
            <a:round/>
            <a:headEnd/>
            <a:tailEnd/>
          </a:ln>
        </p:spPr>
        <p:txBody>
          <a:bodyPr wrap="none" anchor="ctr">
            <a:prstTxWarp prst="textNoShape">
              <a:avLst/>
            </a:prstTxWarp>
          </a:bodyPr>
          <a:lstStyle/>
          <a:p>
            <a:pPr algn="ctr"/>
            <a:r>
              <a:rPr lang="en-GB" sz="2800" i="0" dirty="0" smtClean="0">
                <a:latin typeface="Arial" pitchFamily="-128" charset="0"/>
              </a:rPr>
              <a:t>Esau</a:t>
            </a:r>
            <a:endParaRPr lang="en-GB" sz="2800" i="0" dirty="0">
              <a:latin typeface="Arial" pitchFamily="-128" charset="0"/>
            </a:endParaRPr>
          </a:p>
        </p:txBody>
      </p:sp>
      <p:sp>
        <p:nvSpPr>
          <p:cNvPr id="6" name="Oval 7"/>
          <p:cNvSpPr>
            <a:spLocks noChangeArrowheads="1"/>
          </p:cNvSpPr>
          <p:nvPr/>
        </p:nvSpPr>
        <p:spPr bwMode="auto">
          <a:xfrm>
            <a:off x="1476375" y="3644900"/>
            <a:ext cx="2303463" cy="863600"/>
          </a:xfrm>
          <a:prstGeom prst="ellipse">
            <a:avLst/>
          </a:prstGeom>
          <a:solidFill>
            <a:srgbClr val="FFFF00"/>
          </a:solidFill>
          <a:ln w="9525">
            <a:solidFill>
              <a:schemeClr val="tx1"/>
            </a:solidFill>
            <a:round/>
            <a:headEnd/>
            <a:tailEnd/>
          </a:ln>
        </p:spPr>
        <p:txBody>
          <a:bodyPr wrap="none" anchor="ctr">
            <a:prstTxWarp prst="textNoShape">
              <a:avLst/>
            </a:prstTxWarp>
          </a:bodyPr>
          <a:lstStyle/>
          <a:p>
            <a:pPr algn="ctr"/>
            <a:r>
              <a:rPr lang="en-GB" sz="2800" i="0" dirty="0" smtClean="0">
                <a:solidFill>
                  <a:schemeClr val="bg2"/>
                </a:solidFill>
                <a:latin typeface="Arial" pitchFamily="-128" charset="0"/>
              </a:rPr>
              <a:t>Jacob</a:t>
            </a:r>
            <a:endParaRPr lang="en-GB" sz="2800" i="0" dirty="0">
              <a:solidFill>
                <a:schemeClr val="bg2"/>
              </a:solidFill>
              <a:latin typeface="Arial" pitchFamily="-128" charset="0"/>
            </a:endParaRPr>
          </a:p>
        </p:txBody>
      </p:sp>
      <p:sp>
        <p:nvSpPr>
          <p:cNvPr id="7" name="Line 8"/>
          <p:cNvSpPr>
            <a:spLocks noChangeShapeType="1"/>
          </p:cNvSpPr>
          <p:nvPr/>
        </p:nvSpPr>
        <p:spPr bwMode="auto">
          <a:xfrm flipH="1">
            <a:off x="3203574" y="2438400"/>
            <a:ext cx="1063625" cy="1277938"/>
          </a:xfrm>
          <a:prstGeom prst="line">
            <a:avLst/>
          </a:prstGeom>
          <a:noFill/>
          <a:ln w="57150">
            <a:solidFill>
              <a:schemeClr val="tx1"/>
            </a:solidFill>
            <a:round/>
            <a:headEnd/>
            <a:tailEnd type="arrow" w="lg" len="med"/>
          </a:ln>
        </p:spPr>
        <p:txBody>
          <a:bodyPr>
            <a:prstTxWarp prst="textNoShape">
              <a:avLst/>
            </a:prstTxWarp>
          </a:bodyPr>
          <a:lstStyle/>
          <a:p>
            <a:endParaRPr lang="en-US"/>
          </a:p>
        </p:txBody>
      </p:sp>
      <p:sp>
        <p:nvSpPr>
          <p:cNvPr id="8" name="Line 9"/>
          <p:cNvSpPr>
            <a:spLocks noChangeShapeType="1"/>
          </p:cNvSpPr>
          <p:nvPr/>
        </p:nvSpPr>
        <p:spPr bwMode="auto">
          <a:xfrm>
            <a:off x="5105400" y="2438400"/>
            <a:ext cx="835025" cy="1206500"/>
          </a:xfrm>
          <a:prstGeom prst="line">
            <a:avLst/>
          </a:prstGeom>
          <a:noFill/>
          <a:ln w="57150">
            <a:solidFill>
              <a:schemeClr val="tx1"/>
            </a:solidFill>
            <a:round/>
            <a:headEnd/>
            <a:tailEnd type="arrow" w="lg" len="med"/>
          </a:ln>
        </p:spPr>
        <p:txBody>
          <a:bodyPr>
            <a:prstTxWarp prst="textNoShape">
              <a:avLst/>
            </a:prstTxWarp>
          </a:bodyPr>
          <a:lstStyle/>
          <a:p>
            <a:endParaRPr lang="en-US"/>
          </a:p>
        </p:txBody>
      </p:sp>
      <p:sp>
        <p:nvSpPr>
          <p:cNvPr id="9" name="Text Box 14"/>
          <p:cNvSpPr txBox="1">
            <a:spLocks noChangeArrowheads="1"/>
          </p:cNvSpPr>
          <p:nvPr/>
        </p:nvSpPr>
        <p:spPr bwMode="auto">
          <a:xfrm>
            <a:off x="6248400" y="4495800"/>
            <a:ext cx="1014413" cy="457200"/>
          </a:xfrm>
          <a:prstGeom prst="rect">
            <a:avLst/>
          </a:prstGeom>
          <a:noFill/>
          <a:ln w="9525">
            <a:noFill/>
            <a:miter lim="800000"/>
            <a:headEnd/>
            <a:tailEnd/>
          </a:ln>
        </p:spPr>
        <p:txBody>
          <a:bodyPr wrap="none">
            <a:prstTxWarp prst="textNoShape">
              <a:avLst/>
            </a:prstTxWarp>
            <a:spAutoFit/>
          </a:bodyPr>
          <a:lstStyle/>
          <a:p>
            <a:r>
              <a:rPr lang="en-GB" sz="2400" i="0">
                <a:latin typeface="Arial" pitchFamily="-128" charset="0"/>
              </a:rPr>
              <a:t>(Cain)</a:t>
            </a:r>
          </a:p>
        </p:txBody>
      </p:sp>
      <p:sp>
        <p:nvSpPr>
          <p:cNvPr id="11" name="Oval 4"/>
          <p:cNvSpPr>
            <a:spLocks noChangeArrowheads="1"/>
          </p:cNvSpPr>
          <p:nvPr/>
        </p:nvSpPr>
        <p:spPr bwMode="auto">
          <a:xfrm>
            <a:off x="5545137" y="1752600"/>
            <a:ext cx="2303463" cy="863600"/>
          </a:xfrm>
          <a:prstGeom prst="ellipse">
            <a:avLst/>
          </a:prstGeom>
          <a:solidFill>
            <a:schemeClr val="accent2"/>
          </a:solidFill>
          <a:ln w="9525">
            <a:solidFill>
              <a:schemeClr val="tx1"/>
            </a:solidFill>
            <a:round/>
            <a:headEnd/>
            <a:tailEnd/>
          </a:ln>
        </p:spPr>
        <p:txBody>
          <a:bodyPr wrap="none" anchor="ctr">
            <a:prstTxWarp prst="textNoShape">
              <a:avLst/>
            </a:prstTxWarp>
          </a:bodyPr>
          <a:lstStyle/>
          <a:p>
            <a:pPr algn="ctr"/>
            <a:r>
              <a:rPr lang="en-GB" sz="2800" i="0" dirty="0" err="1" smtClean="0">
                <a:solidFill>
                  <a:schemeClr val="bg2"/>
                </a:solidFill>
                <a:latin typeface="Arial" pitchFamily="-128" charset="0"/>
              </a:rPr>
              <a:t>Rebekah</a:t>
            </a:r>
            <a:endParaRPr lang="en-GB" sz="2800" i="0" dirty="0">
              <a:solidFill>
                <a:schemeClr val="bg2"/>
              </a:solidFill>
              <a:latin typeface="Arial" pitchFamily="-128" charset="0"/>
            </a:endParaRPr>
          </a:p>
        </p:txBody>
      </p:sp>
      <p:cxnSp>
        <p:nvCxnSpPr>
          <p:cNvPr id="13" name="Straight Arrow Connector 12"/>
          <p:cNvCxnSpPr/>
          <p:nvPr/>
        </p:nvCxnSpPr>
        <p:spPr bwMode="auto">
          <a:xfrm flipV="1">
            <a:off x="3979863" y="2036762"/>
            <a:ext cx="1565274" cy="20638"/>
          </a:xfrm>
          <a:prstGeom prst="straightConnector1">
            <a:avLst/>
          </a:prstGeom>
          <a:solidFill>
            <a:schemeClr val="accent1"/>
          </a:solidFill>
          <a:ln w="57150" cap="flat" cmpd="sng" algn="ctr">
            <a:solidFill>
              <a:schemeClr val="tx1"/>
            </a:solidFill>
            <a:prstDash val="solid"/>
            <a:round/>
            <a:headEnd type="none" w="med" len="med"/>
            <a:tailEnd type="arrow" w="lg" len="med"/>
          </a:ln>
          <a:effectLst/>
        </p:spPr>
      </p:cxnSp>
      <p:cxnSp>
        <p:nvCxnSpPr>
          <p:cNvPr id="15" name="Straight Arrow Connector 14"/>
          <p:cNvCxnSpPr/>
          <p:nvPr/>
        </p:nvCxnSpPr>
        <p:spPr bwMode="auto">
          <a:xfrm>
            <a:off x="3886200" y="2357438"/>
            <a:ext cx="1676400" cy="4762"/>
          </a:xfrm>
          <a:prstGeom prst="straightConnector1">
            <a:avLst/>
          </a:prstGeom>
          <a:solidFill>
            <a:schemeClr val="accent1"/>
          </a:solidFill>
          <a:ln w="57150" cap="flat" cmpd="sng" algn="ctr">
            <a:solidFill>
              <a:schemeClr val="tx1"/>
            </a:solidFill>
            <a:prstDash val="solid"/>
            <a:round/>
            <a:headEnd type="arrow" w="lg" len="med"/>
            <a:tailEnd type="none" w="lg" len="med"/>
          </a:ln>
          <a:effectLst/>
        </p:spPr>
      </p:cxnSp>
      <p:sp>
        <p:nvSpPr>
          <p:cNvPr id="17" name="TextBox 16"/>
          <p:cNvSpPr txBox="1"/>
          <p:nvPr/>
        </p:nvSpPr>
        <p:spPr>
          <a:xfrm>
            <a:off x="762000" y="5181600"/>
            <a:ext cx="7467600" cy="1508105"/>
          </a:xfrm>
          <a:prstGeom prst="rect">
            <a:avLst/>
          </a:prstGeom>
          <a:noFill/>
        </p:spPr>
        <p:txBody>
          <a:bodyPr wrap="square" rtlCol="0">
            <a:spAutoFit/>
          </a:bodyPr>
          <a:lstStyle/>
          <a:p>
            <a:r>
              <a:rPr lang="en-GB" sz="2400" i="0" dirty="0" smtClean="0">
                <a:latin typeface="Times"/>
                <a:cs typeface="Times"/>
              </a:rPr>
              <a:t>“Two nations are in your womb,</a:t>
            </a:r>
            <a:r>
              <a:rPr lang="en-GB" sz="2400" i="0" dirty="0" smtClean="0">
                <a:latin typeface="Times"/>
                <a:cs typeface="Times"/>
              </a:rPr>
              <a:t> and </a:t>
            </a:r>
            <a:r>
              <a:rPr lang="en-GB" sz="2400" i="0" dirty="0" smtClean="0">
                <a:latin typeface="Times"/>
                <a:cs typeface="Times"/>
              </a:rPr>
              <a:t>two peoples, born of you</a:t>
            </a:r>
            <a:r>
              <a:rPr lang="en-GB" sz="2400" i="0" dirty="0" smtClean="0">
                <a:latin typeface="Times"/>
                <a:cs typeface="Times"/>
              </a:rPr>
              <a:t>, shall </a:t>
            </a:r>
            <a:r>
              <a:rPr lang="en-GB" sz="2400" i="0" dirty="0" smtClean="0">
                <a:latin typeface="Times"/>
                <a:cs typeface="Times"/>
              </a:rPr>
              <a:t>be divided; the one shall be</a:t>
            </a:r>
            <a:r>
              <a:rPr lang="en-GB" sz="2400" i="0" dirty="0" smtClean="0">
                <a:latin typeface="Times"/>
                <a:cs typeface="Times"/>
              </a:rPr>
              <a:t> stronger </a:t>
            </a:r>
            <a:r>
              <a:rPr lang="en-GB" sz="2400" i="0" dirty="0" smtClean="0">
                <a:latin typeface="Times"/>
                <a:cs typeface="Times"/>
              </a:rPr>
              <a:t>than the other, the elder</a:t>
            </a:r>
            <a:r>
              <a:rPr lang="en-GB" sz="2400" i="0" dirty="0" smtClean="0">
                <a:latin typeface="Times"/>
                <a:cs typeface="Times"/>
              </a:rPr>
              <a:t> shall </a:t>
            </a:r>
            <a:r>
              <a:rPr lang="en-GB" sz="2400" i="0" dirty="0" smtClean="0">
                <a:latin typeface="Times"/>
                <a:cs typeface="Times"/>
              </a:rPr>
              <a:t>serve the younger.”</a:t>
            </a:r>
          </a:p>
          <a:p>
            <a:r>
              <a:rPr lang="en-GB" sz="2000" i="0" dirty="0" smtClean="0">
                <a:latin typeface="Arial" pitchFamily="-128" charset="0"/>
              </a:rPr>
              <a:t>		</a:t>
            </a:r>
            <a:r>
              <a:rPr lang="en-GB" sz="2000" i="0" dirty="0" smtClean="0">
                <a:latin typeface="Arial" pitchFamily="-128" charset="0"/>
              </a:rPr>
              <a:t>				</a:t>
            </a:r>
            <a:r>
              <a:rPr lang="en-GB" i="0" dirty="0" smtClean="0">
                <a:latin typeface="Arial" pitchFamily="-128" charset="0"/>
              </a:rPr>
              <a:t>Genesis </a:t>
            </a:r>
            <a:r>
              <a:rPr lang="en-GB" i="0" dirty="0" smtClean="0">
                <a:latin typeface="Arial" pitchFamily="-128" charset="0"/>
              </a:rPr>
              <a:t>25:</a:t>
            </a:r>
            <a:r>
              <a:rPr lang="en-GB" i="0" dirty="0" smtClean="0">
                <a:latin typeface="Arial" pitchFamily="-128" charset="0"/>
              </a:rPr>
              <a:t>23</a:t>
            </a:r>
            <a:endParaRPr lang="en-GB" i="0" dirty="0" smtClean="0">
              <a:latin typeface="Arial" pitchFamily="-128" charset="0"/>
            </a:endParaRPr>
          </a:p>
        </p:txBody>
      </p:sp>
      <p:sp>
        <p:nvSpPr>
          <p:cNvPr id="18" name="Text Box 13"/>
          <p:cNvSpPr txBox="1">
            <a:spLocks noChangeArrowheads="1"/>
          </p:cNvSpPr>
          <p:nvPr/>
        </p:nvSpPr>
        <p:spPr bwMode="auto">
          <a:xfrm>
            <a:off x="2195513" y="4572000"/>
            <a:ext cx="996950" cy="457200"/>
          </a:xfrm>
          <a:prstGeom prst="rect">
            <a:avLst/>
          </a:prstGeom>
          <a:noFill/>
          <a:ln w="9525">
            <a:noFill/>
            <a:miter lim="800000"/>
            <a:headEnd/>
            <a:tailEnd/>
          </a:ln>
        </p:spPr>
        <p:txBody>
          <a:bodyPr wrap="none">
            <a:prstTxWarp prst="textNoShape">
              <a:avLst/>
            </a:prstTxWarp>
            <a:spAutoFit/>
          </a:bodyPr>
          <a:lstStyle/>
          <a:p>
            <a:r>
              <a:rPr lang="en-GB" sz="2400" i="0">
                <a:latin typeface="Arial" pitchFamily="-128" charset="0"/>
              </a:rPr>
              <a:t>(Abel)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p:bldP spid="11" grpId="0" animBg="1"/>
      <p:bldP spid="17" grpId="0"/>
      <p:bldP spid="18" grpId="0"/>
    </p:bld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1140" name="Rectangle 4"/>
          <p:cNvSpPr>
            <a:spLocks noGrp="1" noRot="1" noChangeArrowheads="1"/>
          </p:cNvSpPr>
          <p:nvPr>
            <p:ph type="title"/>
          </p:nvPr>
        </p:nvSpPr>
        <p:spPr/>
        <p:txBody>
          <a:bodyPr/>
          <a:lstStyle/>
          <a:p>
            <a:pPr eaLnBrk="1" hangingPunct="1">
              <a:defRPr/>
            </a:pPr>
            <a:r>
              <a:rPr lang="en-GB" dirty="0">
                <a:ea typeface="+mj-ea"/>
                <a:cs typeface="+mj-cs"/>
              </a:rPr>
              <a:t>Restoration of Eve</a:t>
            </a:r>
          </a:p>
        </p:txBody>
      </p:sp>
      <p:sp>
        <p:nvSpPr>
          <p:cNvPr id="81923" name="Oval 5"/>
          <p:cNvSpPr>
            <a:spLocks noChangeArrowheads="1"/>
          </p:cNvSpPr>
          <p:nvPr/>
        </p:nvSpPr>
        <p:spPr bwMode="auto">
          <a:xfrm>
            <a:off x="381000" y="1671638"/>
            <a:ext cx="2101850" cy="1152525"/>
          </a:xfrm>
          <a:prstGeom prst="ellipse">
            <a:avLst/>
          </a:prstGeom>
          <a:solidFill>
            <a:srgbClr val="993300"/>
          </a:solidFill>
          <a:ln w="9525">
            <a:solidFill>
              <a:schemeClr val="tx1"/>
            </a:solidFill>
            <a:round/>
            <a:headEnd/>
            <a:tailEnd/>
          </a:ln>
        </p:spPr>
        <p:txBody>
          <a:bodyPr wrap="none" anchor="ctr">
            <a:prstTxWarp prst="textNoShape">
              <a:avLst/>
            </a:prstTxWarp>
          </a:bodyPr>
          <a:lstStyle/>
          <a:p>
            <a:pPr algn="ctr"/>
            <a:r>
              <a:rPr lang="en-GB" sz="2800" b="1" i="0">
                <a:latin typeface="Arial" pitchFamily="-128" charset="0"/>
              </a:rPr>
              <a:t>Abimelech</a:t>
            </a:r>
            <a:endParaRPr lang="en-GB" sz="2800" i="0">
              <a:latin typeface="Arial" pitchFamily="-128" charset="0"/>
            </a:endParaRPr>
          </a:p>
        </p:txBody>
      </p:sp>
      <p:sp>
        <p:nvSpPr>
          <p:cNvPr id="81924" name="Oval 6"/>
          <p:cNvSpPr>
            <a:spLocks noChangeArrowheads="1"/>
          </p:cNvSpPr>
          <p:nvPr/>
        </p:nvSpPr>
        <p:spPr bwMode="auto">
          <a:xfrm>
            <a:off x="3851275" y="1600200"/>
            <a:ext cx="1728788" cy="1152525"/>
          </a:xfrm>
          <a:prstGeom prst="ellipse">
            <a:avLst/>
          </a:prstGeom>
          <a:solidFill>
            <a:srgbClr val="008000"/>
          </a:solidFill>
          <a:ln w="9525">
            <a:solidFill>
              <a:schemeClr val="tx1"/>
            </a:solidFill>
            <a:round/>
            <a:headEnd/>
            <a:tailEnd/>
          </a:ln>
        </p:spPr>
        <p:txBody>
          <a:bodyPr wrap="none" anchor="ctr">
            <a:prstTxWarp prst="textNoShape">
              <a:avLst/>
            </a:prstTxWarp>
          </a:bodyPr>
          <a:lstStyle/>
          <a:p>
            <a:pPr algn="ctr"/>
            <a:r>
              <a:rPr lang="en-GB" sz="2800" b="1" i="0">
                <a:latin typeface="Arial" pitchFamily="-128" charset="0"/>
              </a:rPr>
              <a:t>Rebekah</a:t>
            </a:r>
            <a:endParaRPr lang="en-GB" sz="2800" b="1" i="0">
              <a:solidFill>
                <a:schemeClr val="bg2"/>
              </a:solidFill>
              <a:latin typeface="Arial" pitchFamily="-128" charset="0"/>
            </a:endParaRPr>
          </a:p>
        </p:txBody>
      </p:sp>
      <p:sp>
        <p:nvSpPr>
          <p:cNvPr id="81925" name="Oval 7"/>
          <p:cNvSpPr>
            <a:spLocks noChangeArrowheads="1"/>
          </p:cNvSpPr>
          <p:nvPr/>
        </p:nvSpPr>
        <p:spPr bwMode="auto">
          <a:xfrm>
            <a:off x="7092950" y="1600200"/>
            <a:ext cx="1655763" cy="1152525"/>
          </a:xfrm>
          <a:prstGeom prst="ellipse">
            <a:avLst/>
          </a:prstGeom>
          <a:solidFill>
            <a:srgbClr val="FFFF00"/>
          </a:solidFill>
          <a:ln w="9525">
            <a:solidFill>
              <a:schemeClr val="tx1"/>
            </a:solidFill>
            <a:round/>
            <a:headEnd/>
            <a:tailEnd/>
          </a:ln>
        </p:spPr>
        <p:txBody>
          <a:bodyPr wrap="none" anchor="ctr">
            <a:prstTxWarp prst="textNoShape">
              <a:avLst/>
            </a:prstTxWarp>
          </a:bodyPr>
          <a:lstStyle/>
          <a:p>
            <a:pPr algn="ctr"/>
            <a:r>
              <a:rPr lang="en-GB" sz="2800" b="1" i="0">
                <a:solidFill>
                  <a:schemeClr val="bg2"/>
                </a:solidFill>
                <a:latin typeface="Arial" pitchFamily="-128" charset="0"/>
              </a:rPr>
              <a:t>Isaac</a:t>
            </a:r>
          </a:p>
        </p:txBody>
      </p:sp>
      <p:sp>
        <p:nvSpPr>
          <p:cNvPr id="81926" name="Oval 9"/>
          <p:cNvSpPr>
            <a:spLocks noChangeArrowheads="1"/>
          </p:cNvSpPr>
          <p:nvPr/>
        </p:nvSpPr>
        <p:spPr bwMode="auto">
          <a:xfrm>
            <a:off x="5146675" y="4408488"/>
            <a:ext cx="1800225" cy="719137"/>
          </a:xfrm>
          <a:prstGeom prst="ellipse">
            <a:avLst/>
          </a:prstGeom>
          <a:solidFill>
            <a:srgbClr val="99CC00"/>
          </a:solidFill>
          <a:ln w="9525">
            <a:solidFill>
              <a:schemeClr val="tx1"/>
            </a:solidFill>
            <a:round/>
            <a:headEnd/>
            <a:tailEnd/>
          </a:ln>
        </p:spPr>
        <p:txBody>
          <a:bodyPr wrap="none" anchor="ctr">
            <a:prstTxWarp prst="textNoShape">
              <a:avLst/>
            </a:prstTxWarp>
          </a:bodyPr>
          <a:lstStyle/>
          <a:p>
            <a:pPr algn="ctr"/>
            <a:r>
              <a:rPr lang="en-GB" sz="2400" b="1" i="0">
                <a:latin typeface="Arial" pitchFamily="-128" charset="0"/>
              </a:rPr>
              <a:t>Wealth</a:t>
            </a:r>
            <a:endParaRPr lang="en-GB" sz="2400" b="1" i="0">
              <a:solidFill>
                <a:schemeClr val="bg2"/>
              </a:solidFill>
              <a:latin typeface="Arial" pitchFamily="-128" charset="0"/>
            </a:endParaRPr>
          </a:p>
        </p:txBody>
      </p:sp>
      <p:sp>
        <p:nvSpPr>
          <p:cNvPr id="81927" name="Line 10"/>
          <p:cNvSpPr>
            <a:spLocks noChangeShapeType="1"/>
          </p:cNvSpPr>
          <p:nvPr/>
        </p:nvSpPr>
        <p:spPr bwMode="auto">
          <a:xfrm>
            <a:off x="2554288" y="2247900"/>
            <a:ext cx="1225550" cy="0"/>
          </a:xfrm>
          <a:prstGeom prst="line">
            <a:avLst/>
          </a:prstGeom>
          <a:noFill/>
          <a:ln w="57150">
            <a:solidFill>
              <a:schemeClr val="tx1"/>
            </a:solidFill>
            <a:round/>
            <a:headEnd type="none" w="lg" len="med"/>
            <a:tailEnd type="triangle" w="lg" len="med"/>
          </a:ln>
        </p:spPr>
        <p:txBody>
          <a:bodyPr>
            <a:prstTxWarp prst="textNoShape">
              <a:avLst/>
            </a:prstTxWarp>
          </a:bodyPr>
          <a:lstStyle/>
          <a:p>
            <a:endParaRPr lang="en-US"/>
          </a:p>
        </p:txBody>
      </p:sp>
      <p:sp>
        <p:nvSpPr>
          <p:cNvPr id="81928" name="Line 11"/>
          <p:cNvSpPr>
            <a:spLocks noChangeShapeType="1"/>
          </p:cNvSpPr>
          <p:nvPr/>
        </p:nvSpPr>
        <p:spPr bwMode="auto">
          <a:xfrm>
            <a:off x="5724525" y="2174875"/>
            <a:ext cx="1295400" cy="0"/>
          </a:xfrm>
          <a:prstGeom prst="line">
            <a:avLst/>
          </a:prstGeom>
          <a:noFill/>
          <a:ln w="57150">
            <a:solidFill>
              <a:schemeClr val="tx1"/>
            </a:solidFill>
            <a:round/>
            <a:headEnd type="none" w="lg" len="med"/>
            <a:tailEnd type="triangle" w="lg" len="med"/>
          </a:ln>
        </p:spPr>
        <p:txBody>
          <a:bodyPr>
            <a:prstTxWarp prst="textNoShape">
              <a:avLst/>
            </a:prstTxWarp>
          </a:bodyPr>
          <a:lstStyle/>
          <a:p>
            <a:endParaRPr lang="en-US"/>
          </a:p>
        </p:txBody>
      </p:sp>
      <p:sp>
        <p:nvSpPr>
          <p:cNvPr id="81929" name="Line 13"/>
          <p:cNvSpPr>
            <a:spLocks noChangeShapeType="1"/>
          </p:cNvSpPr>
          <p:nvPr/>
        </p:nvSpPr>
        <p:spPr bwMode="auto">
          <a:xfrm flipH="1" flipV="1">
            <a:off x="2266950" y="2824163"/>
            <a:ext cx="2808288" cy="1873250"/>
          </a:xfrm>
          <a:prstGeom prst="line">
            <a:avLst/>
          </a:prstGeom>
          <a:noFill/>
          <a:ln w="57150">
            <a:solidFill>
              <a:schemeClr val="tx1"/>
            </a:solidFill>
            <a:round/>
            <a:headEnd type="triangle" w="lg" len="med"/>
            <a:tailEnd type="none" w="lg" len="med"/>
          </a:ln>
        </p:spPr>
        <p:txBody>
          <a:bodyPr>
            <a:prstTxWarp prst="textNoShape">
              <a:avLst/>
            </a:prstTxWarp>
          </a:bodyPr>
          <a:lstStyle/>
          <a:p>
            <a:endParaRPr lang="en-US"/>
          </a:p>
        </p:txBody>
      </p:sp>
      <p:sp>
        <p:nvSpPr>
          <p:cNvPr id="81930" name="Text Box 14"/>
          <p:cNvSpPr txBox="1">
            <a:spLocks noChangeArrowheads="1"/>
          </p:cNvSpPr>
          <p:nvPr/>
        </p:nvSpPr>
        <p:spPr bwMode="auto">
          <a:xfrm>
            <a:off x="6372225" y="5272088"/>
            <a:ext cx="2420938" cy="457200"/>
          </a:xfrm>
          <a:prstGeom prst="rect">
            <a:avLst/>
          </a:prstGeom>
          <a:noFill/>
          <a:ln w="9525">
            <a:noFill/>
            <a:miter lim="800000"/>
            <a:headEnd/>
            <a:tailEnd/>
          </a:ln>
        </p:spPr>
        <p:txBody>
          <a:bodyPr wrap="none">
            <a:prstTxWarp prst="textNoShape">
              <a:avLst/>
            </a:prstTxWarp>
            <a:spAutoFit/>
          </a:bodyPr>
          <a:lstStyle/>
          <a:p>
            <a:r>
              <a:rPr lang="en-GB" sz="2400" i="0">
                <a:latin typeface="Arial" pitchFamily="-128" charset="0"/>
              </a:rPr>
              <a:t>Genesis 26:1-16</a:t>
            </a:r>
          </a:p>
        </p:txBody>
      </p:sp>
      <p:sp>
        <p:nvSpPr>
          <p:cNvPr id="81931" name="Text Box 16"/>
          <p:cNvSpPr txBox="1">
            <a:spLocks noChangeArrowheads="1"/>
          </p:cNvSpPr>
          <p:nvPr/>
        </p:nvSpPr>
        <p:spPr bwMode="auto">
          <a:xfrm>
            <a:off x="228600" y="4572000"/>
            <a:ext cx="4267200" cy="1760538"/>
          </a:xfrm>
          <a:prstGeom prst="rect">
            <a:avLst/>
          </a:prstGeom>
          <a:noFill/>
          <a:ln w="9525">
            <a:noFill/>
            <a:miter lim="800000"/>
            <a:headEnd/>
            <a:tailEnd/>
          </a:ln>
        </p:spPr>
        <p:txBody>
          <a:bodyPr>
            <a:prstTxWarp prst="textNoShape">
              <a:avLst/>
            </a:prstTxWarp>
            <a:spAutoFit/>
          </a:bodyPr>
          <a:lstStyle/>
          <a:p>
            <a:pPr lvl="1">
              <a:lnSpc>
                <a:spcPct val="90000"/>
              </a:lnSpc>
              <a:spcBef>
                <a:spcPct val="20000"/>
              </a:spcBef>
              <a:buClr>
                <a:schemeClr val="tx1"/>
              </a:buClr>
              <a:buFont typeface="Wingdings" pitchFamily="-128" charset="2"/>
              <a:buNone/>
            </a:pPr>
            <a:r>
              <a:rPr lang="en-US" sz="2000" i="0">
                <a:latin typeface="Arial" pitchFamily="-128" charset="0"/>
                <a:ea typeface="ＭＳ Ｐゴシック" pitchFamily="-128" charset="-128"/>
                <a:cs typeface="ＭＳ Ｐゴシック" pitchFamily="-128" charset="-128"/>
              </a:rPr>
              <a:t>    </a:t>
            </a:r>
            <a:r>
              <a:rPr lang="en-US" sz="2400" i="0">
                <a:latin typeface="Arial" pitchFamily="-128" charset="0"/>
                <a:ea typeface="ＭＳ Ｐゴシック" pitchFamily="-128" charset="-128"/>
                <a:cs typeface="ＭＳ Ｐゴシック" pitchFamily="-128" charset="-128"/>
              </a:rPr>
              <a:t>Rebekah</a:t>
            </a:r>
            <a:r>
              <a:rPr lang="en-US" sz="2000" i="0">
                <a:latin typeface="Arial" pitchFamily="-128" charset="0"/>
                <a:ea typeface="ＭＳ Ｐゴシック" pitchFamily="-128" charset="-128"/>
                <a:cs typeface="ＭＳ Ｐゴシック" pitchFamily="-128" charset="-128"/>
              </a:rPr>
              <a:t>:</a:t>
            </a:r>
          </a:p>
          <a:p>
            <a:pPr lvl="1">
              <a:lnSpc>
                <a:spcPct val="90000"/>
              </a:lnSpc>
              <a:spcBef>
                <a:spcPct val="20000"/>
              </a:spcBef>
              <a:buClr>
                <a:schemeClr val="tx1"/>
              </a:buClr>
              <a:buFont typeface="Wingdings" pitchFamily="-128" charset="2"/>
              <a:buChar char="v"/>
            </a:pPr>
            <a:r>
              <a:rPr lang="en-US" sz="2000" i="0">
                <a:latin typeface="Arial" pitchFamily="-128" charset="0"/>
                <a:ea typeface="ＭＳ Ｐゴシック" pitchFamily="-128" charset="-128"/>
                <a:cs typeface="ＭＳ Ｐゴシック" pitchFamily="-128" charset="-128"/>
              </a:rPr>
              <a:t> Resisted temptation</a:t>
            </a:r>
          </a:p>
          <a:p>
            <a:pPr lvl="1">
              <a:lnSpc>
                <a:spcPct val="90000"/>
              </a:lnSpc>
              <a:spcBef>
                <a:spcPct val="20000"/>
              </a:spcBef>
              <a:buClr>
                <a:schemeClr val="tx1"/>
              </a:buClr>
              <a:buFont typeface="Wingdings" pitchFamily="-128" charset="2"/>
              <a:buChar char="v"/>
            </a:pPr>
            <a:r>
              <a:rPr lang="en-US" sz="2000" i="0">
                <a:latin typeface="Arial" pitchFamily="-128" charset="0"/>
                <a:ea typeface="ＭＳ Ｐゴシック" pitchFamily="-128" charset="-128"/>
                <a:cs typeface="ＭＳ Ｐゴシック" pitchFamily="-128" charset="-128"/>
              </a:rPr>
              <a:t> Same lineage</a:t>
            </a:r>
          </a:p>
          <a:p>
            <a:pPr lvl="1">
              <a:lnSpc>
                <a:spcPct val="90000"/>
              </a:lnSpc>
              <a:spcBef>
                <a:spcPct val="20000"/>
              </a:spcBef>
              <a:buClr>
                <a:schemeClr val="tx1"/>
              </a:buClr>
              <a:buFont typeface="Wingdings" pitchFamily="-128" charset="2"/>
              <a:buChar char="v"/>
            </a:pPr>
            <a:r>
              <a:rPr lang="en-US" sz="2000" i="0">
                <a:latin typeface="Arial" pitchFamily="-128" charset="0"/>
                <a:ea typeface="ＭＳ Ｐゴシック" pitchFamily="-128" charset="-128"/>
                <a:cs typeface="ＭＳ Ｐゴシック" pitchFamily="-128" charset="-128"/>
              </a:rPr>
              <a:t> Same tradition of hospitality</a:t>
            </a:r>
          </a:p>
          <a:p>
            <a:pPr lvl="1">
              <a:lnSpc>
                <a:spcPct val="90000"/>
              </a:lnSpc>
              <a:spcBef>
                <a:spcPct val="20000"/>
              </a:spcBef>
              <a:buClr>
                <a:schemeClr val="tx1"/>
              </a:buClr>
              <a:buFont typeface="Wingdings" pitchFamily="-128" charset="2"/>
              <a:buChar char="v"/>
            </a:pPr>
            <a:r>
              <a:rPr lang="en-US" sz="2000" i="0">
                <a:latin typeface="Arial" pitchFamily="-128" charset="0"/>
                <a:ea typeface="ＭＳ Ｐゴシック" pitchFamily="-128" charset="-128"/>
                <a:cs typeface="ＭＳ Ｐゴシック" pitchFamily="-128" charset="-128"/>
              </a:rPr>
              <a:t> Same faith</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7348" name="Rectangle 4"/>
          <p:cNvSpPr>
            <a:spLocks noGrp="1" noRot="1" noChangeArrowheads="1"/>
          </p:cNvSpPr>
          <p:nvPr>
            <p:ph type="title"/>
          </p:nvPr>
        </p:nvSpPr>
        <p:spPr/>
        <p:txBody>
          <a:bodyPr/>
          <a:lstStyle/>
          <a:p>
            <a:pPr eaLnBrk="1" hangingPunct="1">
              <a:defRPr/>
            </a:pPr>
            <a:r>
              <a:rPr lang="en-GB" dirty="0">
                <a:ea typeface="+mj-ea"/>
                <a:cs typeface="+mj-cs"/>
              </a:rPr>
              <a:t>Jacob acquires birthright</a:t>
            </a:r>
          </a:p>
        </p:txBody>
      </p:sp>
      <p:sp>
        <p:nvSpPr>
          <p:cNvPr id="57350" name="Rectangle 6"/>
          <p:cNvSpPr>
            <a:spLocks noGrp="1" noChangeArrowheads="1"/>
          </p:cNvSpPr>
          <p:nvPr>
            <p:ph type="body" sz="half" idx="1"/>
          </p:nvPr>
        </p:nvSpPr>
        <p:spPr>
          <a:xfrm>
            <a:off x="468313" y="2209800"/>
            <a:ext cx="3898900" cy="3886200"/>
          </a:xfrm>
        </p:spPr>
        <p:txBody>
          <a:bodyPr/>
          <a:lstStyle/>
          <a:p>
            <a:pPr eaLnBrk="1" hangingPunct="1">
              <a:lnSpc>
                <a:spcPct val="90000"/>
              </a:lnSpc>
              <a:buFont typeface="Wingdings" pitchFamily="-68" charset="2"/>
              <a:buChar char="n"/>
              <a:defRPr/>
            </a:pPr>
            <a:r>
              <a:rPr lang="en-GB" sz="2800" dirty="0" smtClean="0">
                <a:effectLst/>
                <a:latin typeface="Arial" pitchFamily="-68" charset="0"/>
                <a:ea typeface="+mn-ea"/>
                <a:cs typeface="+mn-cs"/>
              </a:rPr>
              <a:t>Isaac tells his sons about the birthright</a:t>
            </a:r>
          </a:p>
          <a:p>
            <a:pPr eaLnBrk="1" hangingPunct="1">
              <a:lnSpc>
                <a:spcPct val="90000"/>
              </a:lnSpc>
              <a:buFont typeface="Wingdings" pitchFamily="-68" charset="2"/>
              <a:buChar char="n"/>
              <a:defRPr/>
            </a:pPr>
            <a:r>
              <a:rPr lang="en-GB" sz="2800" dirty="0" smtClean="0">
                <a:effectLst/>
                <a:latin typeface="Arial" pitchFamily="-68" charset="0"/>
                <a:ea typeface="+mn-ea"/>
                <a:cs typeface="+mn-cs"/>
              </a:rPr>
              <a:t>Jacob buys the birthright from Esau</a:t>
            </a:r>
          </a:p>
          <a:p>
            <a:pPr eaLnBrk="1" hangingPunct="1">
              <a:lnSpc>
                <a:spcPct val="90000"/>
              </a:lnSpc>
              <a:buFont typeface="Wingdings" pitchFamily="-68" charset="2"/>
              <a:buChar char="n"/>
              <a:defRPr/>
            </a:pPr>
            <a:r>
              <a:rPr lang="en-GB" sz="2800" dirty="0" smtClean="0">
                <a:effectLst/>
                <a:latin typeface="Times"/>
                <a:ea typeface="+mn-ea"/>
                <a:cs typeface="Times"/>
              </a:rPr>
              <a:t>“Thus Esau despised the birthright.”</a:t>
            </a:r>
          </a:p>
          <a:p>
            <a:pPr eaLnBrk="1" hangingPunct="1">
              <a:lnSpc>
                <a:spcPct val="90000"/>
              </a:lnSpc>
              <a:buNone/>
              <a:defRPr/>
            </a:pPr>
            <a:r>
              <a:rPr lang="en-GB" sz="2000" dirty="0" smtClean="0">
                <a:effectLst/>
                <a:latin typeface="Times"/>
                <a:ea typeface="+mn-ea"/>
                <a:cs typeface="Times"/>
              </a:rPr>
              <a:t>	 		</a:t>
            </a:r>
            <a:r>
              <a:rPr lang="en-GB" sz="2000" dirty="0" smtClean="0">
                <a:effectLst/>
                <a:latin typeface="Arial" pitchFamily="-68" charset="0"/>
                <a:ea typeface="+mn-ea"/>
                <a:cs typeface="+mn-cs"/>
              </a:rPr>
              <a:t>Genesis 25: 34</a:t>
            </a:r>
          </a:p>
          <a:p>
            <a:pPr eaLnBrk="1" hangingPunct="1">
              <a:lnSpc>
                <a:spcPct val="90000"/>
              </a:lnSpc>
              <a:buFont typeface="Wingdings" pitchFamily="-68" charset="2"/>
              <a:buNone/>
              <a:defRPr/>
            </a:pPr>
            <a:endParaRPr lang="en-GB" sz="2800" dirty="0">
              <a:effectLst/>
              <a:latin typeface="Arial" pitchFamily="-68" charset="0"/>
              <a:ea typeface="+mn-ea"/>
              <a:cs typeface="+mn-cs"/>
            </a:endParaRPr>
          </a:p>
        </p:txBody>
      </p:sp>
      <p:sp>
        <p:nvSpPr>
          <p:cNvPr id="57353" name="Text Box 9"/>
          <p:cNvSpPr txBox="1">
            <a:spLocks noChangeArrowheads="1"/>
          </p:cNvSpPr>
          <p:nvPr/>
        </p:nvSpPr>
        <p:spPr bwMode="auto">
          <a:xfrm>
            <a:off x="5148263" y="5589588"/>
            <a:ext cx="2979026" cy="400110"/>
          </a:xfrm>
          <a:prstGeom prst="rect">
            <a:avLst/>
          </a:prstGeom>
          <a:noFill/>
          <a:ln w="9525">
            <a:noFill/>
            <a:miter lim="800000"/>
            <a:headEnd/>
            <a:tailEnd/>
          </a:ln>
        </p:spPr>
        <p:txBody>
          <a:bodyPr wrap="none">
            <a:prstTxWarp prst="textNoShape">
              <a:avLst/>
            </a:prstTxWarp>
            <a:spAutoFit/>
          </a:bodyPr>
          <a:lstStyle/>
          <a:p>
            <a:r>
              <a:rPr lang="en-GB" sz="2000" i="0" dirty="0" smtClean="0">
                <a:latin typeface="Arial" pitchFamily="-128" charset="0"/>
              </a:rPr>
              <a:t>Jacob buys the birthright</a:t>
            </a:r>
            <a:endParaRPr lang="en-GB" sz="2000" i="0" dirty="0">
              <a:latin typeface="Arial" pitchFamily="-128" charset="0"/>
            </a:endParaRPr>
          </a:p>
        </p:txBody>
      </p:sp>
      <p:pic>
        <p:nvPicPr>
          <p:cNvPr id="7" name="Content Placeholder 6" descr="EsauSellingHisBirthright_Hendrick_Terbrugghen1625.jpg"/>
          <p:cNvPicPr>
            <a:picLocks noGrp="1" noChangeAspect="1"/>
          </p:cNvPicPr>
          <p:nvPr>
            <p:ph sz="half" idx="2"/>
          </p:nvPr>
        </p:nvPicPr>
        <p:blipFill>
          <a:blip r:embed="rId3"/>
          <a:srcRect t="-29669" b="-29669"/>
          <a:stretch>
            <a:fillRect/>
          </a:stretch>
        </p:blipFill>
        <p:spPr>
          <a:xfrm>
            <a:off x="4267200" y="1295400"/>
            <a:ext cx="4343400" cy="4867545"/>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348"/>
                                        </p:tgtEl>
                                        <p:attrNameLst>
                                          <p:attrName>style.visibility</p:attrName>
                                        </p:attrNameLst>
                                      </p:cBhvr>
                                      <p:to>
                                        <p:strVal val="visible"/>
                                      </p:to>
                                    </p:set>
                                    <p:animEffect transition="in" filter="fade">
                                      <p:cBhvr>
                                        <p:cTn id="7" dur="500"/>
                                        <p:tgtEl>
                                          <p:spTgt spid="5734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57350">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57350">
                                            <p:txEl>
                                              <p:pRg st="1" end="1"/>
                                            </p:txEl>
                                          </p:spTgt>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childTnLst>
                                </p:cTn>
                              </p:par>
                              <p:par>
                                <p:cTn id="18" presetID="1" presetClass="entr" presetSubtype="0" fill="hold" grpId="0" nodeType="withEffect">
                                  <p:stCondLst>
                                    <p:cond delay="0"/>
                                  </p:stCondLst>
                                  <p:childTnLst>
                                    <p:set>
                                      <p:cBhvr>
                                        <p:cTn id="19" dur="1" fill="hold">
                                          <p:stCondLst>
                                            <p:cond delay="0"/>
                                          </p:stCondLst>
                                        </p:cTn>
                                        <p:tgtEl>
                                          <p:spTgt spid="57353"/>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57350">
                                            <p:txEl>
                                              <p:pRg st="2" end="2"/>
                                            </p:txEl>
                                          </p:spTgt>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5735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8" grpId="0"/>
      <p:bldP spid="57350" grpId="0" build="p"/>
      <p:bldP spid="57353" grpId="0"/>
    </p:bld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Jacob takes Esau’s blessing</a:t>
            </a:r>
            <a:endParaRPr lang="en-US" dirty="0"/>
          </a:p>
        </p:txBody>
      </p:sp>
      <p:sp>
        <p:nvSpPr>
          <p:cNvPr id="3" name="Text Placeholder 2"/>
          <p:cNvSpPr>
            <a:spLocks noGrp="1"/>
          </p:cNvSpPr>
          <p:nvPr>
            <p:ph type="body" sz="half" idx="1"/>
          </p:nvPr>
        </p:nvSpPr>
        <p:spPr/>
        <p:txBody>
          <a:bodyPr/>
          <a:lstStyle/>
          <a:p>
            <a:r>
              <a:rPr lang="en-US" sz="2800" dirty="0" smtClean="0">
                <a:effectLst/>
                <a:latin typeface="Arial"/>
                <a:cs typeface="Arial"/>
              </a:rPr>
              <a:t>Isaac wants to bless Esau </a:t>
            </a:r>
          </a:p>
          <a:p>
            <a:r>
              <a:rPr lang="en-US" sz="2800" dirty="0" err="1" smtClean="0">
                <a:effectLst/>
                <a:latin typeface="Arial"/>
                <a:cs typeface="Arial"/>
              </a:rPr>
              <a:t>Rebekah</a:t>
            </a:r>
            <a:r>
              <a:rPr lang="en-US" sz="2800" dirty="0" smtClean="0">
                <a:effectLst/>
                <a:latin typeface="Arial"/>
                <a:cs typeface="Arial"/>
              </a:rPr>
              <a:t> tells Jacob to take Esau’s blessing</a:t>
            </a:r>
          </a:p>
          <a:p>
            <a:r>
              <a:rPr lang="en-US" sz="2800" dirty="0" smtClean="0">
                <a:effectLst/>
                <a:latin typeface="Arial"/>
                <a:cs typeface="Arial"/>
              </a:rPr>
              <a:t>Jacob deceives his father and receives Esau’s blessing</a:t>
            </a:r>
            <a:endParaRPr lang="en-US" sz="2800" dirty="0">
              <a:effectLst/>
              <a:latin typeface="Arial"/>
              <a:cs typeface="Arial"/>
            </a:endParaRPr>
          </a:p>
        </p:txBody>
      </p:sp>
      <p:sp>
        <p:nvSpPr>
          <p:cNvPr id="6" name="TextBox 5"/>
          <p:cNvSpPr txBox="1"/>
          <p:nvPr/>
        </p:nvSpPr>
        <p:spPr>
          <a:xfrm>
            <a:off x="5638800" y="5638800"/>
            <a:ext cx="2327530" cy="369332"/>
          </a:xfrm>
          <a:prstGeom prst="rect">
            <a:avLst/>
          </a:prstGeom>
          <a:noFill/>
        </p:spPr>
        <p:txBody>
          <a:bodyPr wrap="none" rtlCol="0">
            <a:spAutoFit/>
          </a:bodyPr>
          <a:lstStyle/>
          <a:p>
            <a:r>
              <a:rPr lang="en-US" i="0" dirty="0" smtClean="0">
                <a:latin typeface="Arial"/>
                <a:cs typeface="Arial"/>
              </a:rPr>
              <a:t>Isaac blessing Jacob</a:t>
            </a:r>
            <a:endParaRPr lang="en-US" i="0" dirty="0">
              <a:latin typeface="Arial"/>
              <a:cs typeface="Arial"/>
            </a:endParaRPr>
          </a:p>
        </p:txBody>
      </p:sp>
      <p:pic>
        <p:nvPicPr>
          <p:cNvPr id="8" name="Content Placeholder 7" descr="39150267.jpg"/>
          <p:cNvPicPr>
            <a:picLocks noGrp="1" noChangeAspect="1"/>
          </p:cNvPicPr>
          <p:nvPr>
            <p:ph sz="half" idx="2"/>
          </p:nvPr>
        </p:nvPicPr>
        <p:blipFill>
          <a:blip r:embed="rId3"/>
          <a:srcRect t="-9267" b="-9267"/>
          <a:stretch>
            <a:fillRect/>
          </a:stretch>
        </p:blipFill>
        <p:spPr>
          <a:xfrm>
            <a:off x="4648200" y="1447800"/>
            <a:ext cx="4038600" cy="4525963"/>
          </a:xfrm>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dirty="0" smtClean="0"/>
              <a:t>Isaac’s blessing for Esau</a:t>
            </a:r>
            <a:endParaRPr lang="en-US" dirty="0"/>
          </a:p>
        </p:txBody>
      </p:sp>
      <p:sp>
        <p:nvSpPr>
          <p:cNvPr id="5" name="Content Placeholder 4"/>
          <p:cNvSpPr>
            <a:spLocks noGrp="1"/>
          </p:cNvSpPr>
          <p:nvPr>
            <p:ph idx="1"/>
          </p:nvPr>
        </p:nvSpPr>
        <p:spPr>
          <a:xfrm>
            <a:off x="457200" y="1477962"/>
            <a:ext cx="8229600" cy="5257800"/>
          </a:xfrm>
        </p:spPr>
        <p:txBody>
          <a:bodyPr/>
          <a:lstStyle/>
          <a:p>
            <a:pPr>
              <a:buNone/>
            </a:pPr>
            <a:r>
              <a:rPr lang="en-US" dirty="0" smtClean="0">
                <a:effectLst/>
              </a:rPr>
              <a:t>	</a:t>
            </a:r>
            <a:r>
              <a:rPr lang="en-US" dirty="0" smtClean="0">
                <a:effectLst/>
                <a:latin typeface="Times"/>
                <a:cs typeface="Times"/>
              </a:rPr>
              <a:t>“May God give you heaven’s dew </a:t>
            </a:r>
            <a:br>
              <a:rPr lang="en-US" dirty="0" smtClean="0">
                <a:effectLst/>
                <a:latin typeface="Times"/>
                <a:cs typeface="Times"/>
              </a:rPr>
            </a:br>
            <a:r>
              <a:rPr lang="en-US" dirty="0" smtClean="0">
                <a:effectLst/>
                <a:latin typeface="Times"/>
                <a:cs typeface="Times"/>
              </a:rPr>
              <a:t>   and earth’s richness— </a:t>
            </a:r>
            <a:br>
              <a:rPr lang="en-US" dirty="0" smtClean="0">
                <a:effectLst/>
                <a:latin typeface="Times"/>
                <a:cs typeface="Times"/>
              </a:rPr>
            </a:br>
            <a:r>
              <a:rPr lang="en-US" dirty="0" smtClean="0">
                <a:effectLst/>
                <a:latin typeface="Times"/>
                <a:cs typeface="Times"/>
              </a:rPr>
              <a:t>   an abundance of grain and new wine. </a:t>
            </a:r>
            <a:br>
              <a:rPr lang="en-US" dirty="0" smtClean="0">
                <a:effectLst/>
                <a:latin typeface="Times"/>
                <a:cs typeface="Times"/>
              </a:rPr>
            </a:br>
            <a:r>
              <a:rPr lang="en-US" dirty="0" smtClean="0">
                <a:effectLst/>
                <a:latin typeface="Times"/>
                <a:cs typeface="Times"/>
              </a:rPr>
              <a:t>May nations serve you </a:t>
            </a:r>
            <a:br>
              <a:rPr lang="en-US" dirty="0" smtClean="0">
                <a:effectLst/>
                <a:latin typeface="Times"/>
                <a:cs typeface="Times"/>
              </a:rPr>
            </a:br>
            <a:r>
              <a:rPr lang="en-US" dirty="0" smtClean="0">
                <a:effectLst/>
                <a:latin typeface="Times"/>
                <a:cs typeface="Times"/>
              </a:rPr>
              <a:t>   and peoples bow down to you. </a:t>
            </a:r>
            <a:br>
              <a:rPr lang="en-US" dirty="0" smtClean="0">
                <a:effectLst/>
                <a:latin typeface="Times"/>
                <a:cs typeface="Times"/>
              </a:rPr>
            </a:br>
            <a:r>
              <a:rPr lang="en-US" dirty="0" smtClean="0">
                <a:effectLst/>
                <a:latin typeface="Times"/>
                <a:cs typeface="Times"/>
              </a:rPr>
              <a:t>Be lord over your brothers, and may the sons of your mother bow down to you. </a:t>
            </a:r>
            <a:br>
              <a:rPr lang="en-US" dirty="0" smtClean="0">
                <a:effectLst/>
                <a:latin typeface="Times"/>
                <a:cs typeface="Times"/>
              </a:rPr>
            </a:br>
            <a:r>
              <a:rPr lang="en-US" dirty="0" smtClean="0">
                <a:effectLst/>
                <a:latin typeface="Times"/>
                <a:cs typeface="Times"/>
              </a:rPr>
              <a:t>May those who curse you be cursed </a:t>
            </a:r>
            <a:br>
              <a:rPr lang="en-US" dirty="0" smtClean="0">
                <a:effectLst/>
                <a:latin typeface="Times"/>
                <a:cs typeface="Times"/>
              </a:rPr>
            </a:br>
            <a:r>
              <a:rPr lang="en-US" dirty="0" smtClean="0">
                <a:effectLst/>
                <a:latin typeface="Times"/>
                <a:cs typeface="Times"/>
              </a:rPr>
              <a:t>   and those who bless you be blessed.”</a:t>
            </a:r>
          </a:p>
          <a:p>
            <a:pPr>
              <a:buNone/>
            </a:pPr>
            <a:r>
              <a:rPr lang="en-US" sz="2400" dirty="0" smtClean="0">
                <a:effectLst/>
                <a:latin typeface="Arial"/>
                <a:cs typeface="Arial"/>
              </a:rPr>
              <a:t>					Genesis 27:28-29</a:t>
            </a:r>
            <a:endParaRPr lang="en-US" sz="2400" dirty="0">
              <a:effectLst/>
              <a:latin typeface="Arial"/>
              <a:cs typeface="Arial"/>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8790" name="Rectangle 6"/>
          <p:cNvSpPr>
            <a:spLocks noGrp="1" noRot="1" noChangeArrowheads="1"/>
          </p:cNvSpPr>
          <p:nvPr>
            <p:ph type="title"/>
          </p:nvPr>
        </p:nvSpPr>
        <p:spPr/>
        <p:txBody>
          <a:bodyPr/>
          <a:lstStyle/>
          <a:p>
            <a:pPr eaLnBrk="1" hangingPunct="1">
              <a:defRPr/>
            </a:pPr>
            <a:r>
              <a:rPr lang="en-GB">
                <a:ea typeface="+mj-ea"/>
                <a:cs typeface="+mj-cs"/>
              </a:rPr>
              <a:t>Foundation of substance</a:t>
            </a:r>
          </a:p>
        </p:txBody>
      </p:sp>
      <p:sp>
        <p:nvSpPr>
          <p:cNvPr id="86019" name="Oval 12"/>
          <p:cNvSpPr>
            <a:spLocks noChangeArrowheads="1"/>
          </p:cNvSpPr>
          <p:nvPr/>
        </p:nvSpPr>
        <p:spPr bwMode="auto">
          <a:xfrm>
            <a:off x="3275013" y="1341438"/>
            <a:ext cx="2303462" cy="863600"/>
          </a:xfrm>
          <a:prstGeom prst="ellipse">
            <a:avLst/>
          </a:prstGeom>
          <a:solidFill>
            <a:srgbClr val="FF00FF"/>
          </a:solidFill>
          <a:ln w="9525">
            <a:solidFill>
              <a:schemeClr val="tx1"/>
            </a:solidFill>
            <a:round/>
            <a:headEnd/>
            <a:tailEnd/>
          </a:ln>
        </p:spPr>
        <p:txBody>
          <a:bodyPr wrap="none" anchor="ctr">
            <a:prstTxWarp prst="textNoShape">
              <a:avLst/>
            </a:prstTxWarp>
          </a:bodyPr>
          <a:lstStyle/>
          <a:p>
            <a:pPr algn="ctr"/>
            <a:r>
              <a:rPr lang="en-GB" sz="2800" i="0">
                <a:solidFill>
                  <a:schemeClr val="bg2"/>
                </a:solidFill>
                <a:latin typeface="Arial Rounded MT Bold" pitchFamily="-128" charset="0"/>
              </a:rPr>
              <a:t>Isaac</a:t>
            </a:r>
          </a:p>
        </p:txBody>
      </p:sp>
      <p:sp>
        <p:nvSpPr>
          <p:cNvPr id="86020" name="Oval 13"/>
          <p:cNvSpPr>
            <a:spLocks noChangeArrowheads="1"/>
          </p:cNvSpPr>
          <p:nvPr/>
        </p:nvSpPr>
        <p:spPr bwMode="auto">
          <a:xfrm>
            <a:off x="5291138" y="3141663"/>
            <a:ext cx="2303462" cy="863600"/>
          </a:xfrm>
          <a:prstGeom prst="ellipse">
            <a:avLst/>
          </a:prstGeom>
          <a:solidFill>
            <a:srgbClr val="808000"/>
          </a:solidFill>
          <a:ln w="9525">
            <a:solidFill>
              <a:schemeClr val="tx1"/>
            </a:solidFill>
            <a:round/>
            <a:headEnd/>
            <a:tailEnd/>
          </a:ln>
        </p:spPr>
        <p:txBody>
          <a:bodyPr wrap="none" anchor="ctr">
            <a:prstTxWarp prst="textNoShape">
              <a:avLst/>
            </a:prstTxWarp>
          </a:bodyPr>
          <a:lstStyle/>
          <a:p>
            <a:pPr algn="ctr"/>
            <a:r>
              <a:rPr lang="en-GB" sz="2800" i="0">
                <a:latin typeface="Arial Rounded MT Bold" pitchFamily="-128" charset="0"/>
              </a:rPr>
              <a:t>Esau</a:t>
            </a:r>
          </a:p>
        </p:txBody>
      </p:sp>
      <p:sp>
        <p:nvSpPr>
          <p:cNvPr id="86021" name="Oval 14"/>
          <p:cNvSpPr>
            <a:spLocks noChangeArrowheads="1"/>
          </p:cNvSpPr>
          <p:nvPr/>
        </p:nvSpPr>
        <p:spPr bwMode="auto">
          <a:xfrm>
            <a:off x="1258888" y="3213100"/>
            <a:ext cx="2303462" cy="863600"/>
          </a:xfrm>
          <a:prstGeom prst="ellipse">
            <a:avLst/>
          </a:prstGeom>
          <a:solidFill>
            <a:srgbClr val="FFFF00"/>
          </a:solidFill>
          <a:ln w="9525">
            <a:solidFill>
              <a:schemeClr val="tx1"/>
            </a:solidFill>
            <a:round/>
            <a:headEnd/>
            <a:tailEnd/>
          </a:ln>
        </p:spPr>
        <p:txBody>
          <a:bodyPr wrap="none" anchor="ctr">
            <a:prstTxWarp prst="textNoShape">
              <a:avLst/>
            </a:prstTxWarp>
          </a:bodyPr>
          <a:lstStyle/>
          <a:p>
            <a:pPr algn="ctr"/>
            <a:r>
              <a:rPr lang="en-GB" sz="2800" i="0">
                <a:solidFill>
                  <a:schemeClr val="bg2"/>
                </a:solidFill>
                <a:latin typeface="Arial Rounded MT Bold" pitchFamily="-128" charset="0"/>
              </a:rPr>
              <a:t>Jacob</a:t>
            </a:r>
          </a:p>
        </p:txBody>
      </p:sp>
      <p:sp>
        <p:nvSpPr>
          <p:cNvPr id="86022" name="Line 15"/>
          <p:cNvSpPr>
            <a:spLocks noChangeShapeType="1"/>
          </p:cNvSpPr>
          <p:nvPr/>
        </p:nvSpPr>
        <p:spPr bwMode="auto">
          <a:xfrm flipH="1">
            <a:off x="2986088" y="2133600"/>
            <a:ext cx="792162" cy="1150938"/>
          </a:xfrm>
          <a:prstGeom prst="line">
            <a:avLst/>
          </a:prstGeom>
          <a:noFill/>
          <a:ln w="57150">
            <a:solidFill>
              <a:schemeClr val="tx1"/>
            </a:solidFill>
            <a:round/>
            <a:headEnd/>
            <a:tailEnd/>
          </a:ln>
        </p:spPr>
        <p:txBody>
          <a:bodyPr>
            <a:prstTxWarp prst="textNoShape">
              <a:avLst/>
            </a:prstTxWarp>
          </a:bodyPr>
          <a:lstStyle/>
          <a:p>
            <a:endParaRPr lang="en-US"/>
          </a:p>
        </p:txBody>
      </p:sp>
      <p:sp>
        <p:nvSpPr>
          <p:cNvPr id="86023" name="Line 16"/>
          <p:cNvSpPr>
            <a:spLocks noChangeShapeType="1"/>
          </p:cNvSpPr>
          <p:nvPr/>
        </p:nvSpPr>
        <p:spPr bwMode="auto">
          <a:xfrm>
            <a:off x="5002213" y="2133600"/>
            <a:ext cx="720725" cy="1079500"/>
          </a:xfrm>
          <a:prstGeom prst="line">
            <a:avLst/>
          </a:prstGeom>
          <a:noFill/>
          <a:ln w="57150">
            <a:solidFill>
              <a:schemeClr val="tx1"/>
            </a:solidFill>
            <a:round/>
            <a:headEnd/>
            <a:tailEnd/>
          </a:ln>
        </p:spPr>
        <p:txBody>
          <a:bodyPr>
            <a:prstTxWarp prst="textNoShape">
              <a:avLst/>
            </a:prstTxWarp>
          </a:bodyPr>
          <a:lstStyle/>
          <a:p>
            <a:endParaRPr lang="en-US"/>
          </a:p>
        </p:txBody>
      </p:sp>
      <p:sp>
        <p:nvSpPr>
          <p:cNvPr id="86024" name="Text Box 20"/>
          <p:cNvSpPr txBox="1">
            <a:spLocks noChangeArrowheads="1"/>
          </p:cNvSpPr>
          <p:nvPr/>
        </p:nvSpPr>
        <p:spPr bwMode="auto">
          <a:xfrm>
            <a:off x="1979613" y="4259263"/>
            <a:ext cx="925512" cy="396875"/>
          </a:xfrm>
          <a:prstGeom prst="rect">
            <a:avLst/>
          </a:prstGeom>
          <a:noFill/>
          <a:ln w="9525">
            <a:noFill/>
            <a:miter lim="800000"/>
            <a:headEnd/>
            <a:tailEnd/>
          </a:ln>
        </p:spPr>
        <p:txBody>
          <a:bodyPr wrap="none">
            <a:prstTxWarp prst="textNoShape">
              <a:avLst/>
            </a:prstTxWarp>
            <a:spAutoFit/>
          </a:bodyPr>
          <a:lstStyle/>
          <a:p>
            <a:r>
              <a:rPr lang="en-GB" sz="2000" i="0">
                <a:latin typeface="Arial Rounded MT Bold" pitchFamily="-128" charset="0"/>
              </a:rPr>
              <a:t>(Abel)</a:t>
            </a:r>
          </a:p>
        </p:txBody>
      </p:sp>
      <p:sp>
        <p:nvSpPr>
          <p:cNvPr id="86025" name="Text Box 21"/>
          <p:cNvSpPr txBox="1">
            <a:spLocks noChangeArrowheads="1"/>
          </p:cNvSpPr>
          <p:nvPr/>
        </p:nvSpPr>
        <p:spPr bwMode="auto">
          <a:xfrm>
            <a:off x="6084888" y="4187825"/>
            <a:ext cx="925512" cy="396875"/>
          </a:xfrm>
          <a:prstGeom prst="rect">
            <a:avLst/>
          </a:prstGeom>
          <a:noFill/>
          <a:ln w="9525">
            <a:noFill/>
            <a:miter lim="800000"/>
            <a:headEnd/>
            <a:tailEnd/>
          </a:ln>
        </p:spPr>
        <p:txBody>
          <a:bodyPr wrap="none">
            <a:prstTxWarp prst="textNoShape">
              <a:avLst/>
            </a:prstTxWarp>
            <a:spAutoFit/>
          </a:bodyPr>
          <a:lstStyle/>
          <a:p>
            <a:r>
              <a:rPr lang="en-GB" sz="2000" i="0">
                <a:latin typeface="Arial Rounded MT Bold" pitchFamily="-128" charset="0"/>
              </a:rPr>
              <a:t>(Cain)</a:t>
            </a:r>
          </a:p>
        </p:txBody>
      </p:sp>
      <p:sp>
        <p:nvSpPr>
          <p:cNvPr id="86026" name="Text Box 22"/>
          <p:cNvSpPr txBox="1">
            <a:spLocks noChangeArrowheads="1"/>
          </p:cNvSpPr>
          <p:nvPr/>
        </p:nvSpPr>
        <p:spPr bwMode="auto">
          <a:xfrm>
            <a:off x="468313" y="4794250"/>
            <a:ext cx="8294687" cy="1415772"/>
          </a:xfrm>
          <a:prstGeom prst="rect">
            <a:avLst/>
          </a:prstGeom>
          <a:noFill/>
          <a:ln w="9525">
            <a:noFill/>
            <a:miter lim="800000"/>
            <a:headEnd/>
            <a:tailEnd/>
          </a:ln>
        </p:spPr>
        <p:txBody>
          <a:bodyPr>
            <a:prstTxWarp prst="textNoShape">
              <a:avLst/>
            </a:prstTxWarp>
            <a:spAutoFit/>
          </a:bodyPr>
          <a:lstStyle/>
          <a:p>
            <a:r>
              <a:rPr lang="en-GB" sz="2200" i="0" dirty="0">
                <a:latin typeface="Times"/>
                <a:cs typeface="Times"/>
              </a:rPr>
              <a:t>Now Esau hated Jacob because of the blessing with which his father had blessed him, and Esau said to himself, “The days of mourning for my father are approaching; then I will kill my brother Jacob.”</a:t>
            </a:r>
          </a:p>
          <a:p>
            <a:r>
              <a:rPr lang="en-GB" i="0" dirty="0">
                <a:latin typeface="Arial" pitchFamily="-128" charset="0"/>
              </a:rPr>
              <a:t>							Genesis 27:41</a:t>
            </a:r>
          </a:p>
        </p:txBody>
      </p:sp>
      <p:sp>
        <p:nvSpPr>
          <p:cNvPr id="118807" name="Freeform 23"/>
          <p:cNvSpPr>
            <a:spLocks noChangeAspect="1"/>
          </p:cNvSpPr>
          <p:nvPr/>
        </p:nvSpPr>
        <p:spPr bwMode="auto">
          <a:xfrm>
            <a:off x="3657600" y="3048000"/>
            <a:ext cx="1600200" cy="1168400"/>
          </a:xfrm>
          <a:custGeom>
            <a:avLst/>
            <a:gdLst>
              <a:gd name="T0" fmla="*/ 240 w 608"/>
              <a:gd name="T1" fmla="*/ 244 h 444"/>
              <a:gd name="T2" fmla="*/ 0 w 608"/>
              <a:gd name="T3" fmla="*/ 422 h 444"/>
              <a:gd name="T4" fmla="*/ 66 w 608"/>
              <a:gd name="T5" fmla="*/ 436 h 444"/>
              <a:gd name="T6" fmla="*/ 288 w 608"/>
              <a:gd name="T7" fmla="*/ 290 h 444"/>
              <a:gd name="T8" fmla="*/ 536 w 608"/>
              <a:gd name="T9" fmla="*/ 430 h 444"/>
              <a:gd name="T10" fmla="*/ 608 w 608"/>
              <a:gd name="T11" fmla="*/ 418 h 444"/>
              <a:gd name="T12" fmla="*/ 342 w 608"/>
              <a:gd name="T13" fmla="*/ 244 h 444"/>
              <a:gd name="T14" fmla="*/ 514 w 608"/>
              <a:gd name="T15" fmla="*/ 56 h 444"/>
              <a:gd name="T16" fmla="*/ 484 w 608"/>
              <a:gd name="T17" fmla="*/ 0 h 444"/>
              <a:gd name="T18" fmla="*/ 296 w 608"/>
              <a:gd name="T19" fmla="*/ 206 h 444"/>
              <a:gd name="T20" fmla="*/ 150 w 608"/>
              <a:gd name="T21" fmla="*/ 2 h 444"/>
              <a:gd name="T22" fmla="*/ 94 w 608"/>
              <a:gd name="T23" fmla="*/ 50 h 444"/>
              <a:gd name="T24" fmla="*/ 154 w 608"/>
              <a:gd name="T25" fmla="*/ 150 h 444"/>
              <a:gd name="T26" fmla="*/ 240 w 608"/>
              <a:gd name="T27" fmla="*/ 244 h 44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08"/>
              <a:gd name="T43" fmla="*/ 0 h 444"/>
              <a:gd name="T44" fmla="*/ 608 w 608"/>
              <a:gd name="T45" fmla="*/ 444 h 44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08" h="444">
                <a:moveTo>
                  <a:pt x="240" y="244"/>
                </a:moveTo>
                <a:cubicBezTo>
                  <a:pt x="240" y="244"/>
                  <a:pt x="92" y="368"/>
                  <a:pt x="0" y="422"/>
                </a:cubicBezTo>
                <a:cubicBezTo>
                  <a:pt x="6" y="438"/>
                  <a:pt x="36" y="444"/>
                  <a:pt x="66" y="436"/>
                </a:cubicBezTo>
                <a:cubicBezTo>
                  <a:pt x="164" y="388"/>
                  <a:pt x="202" y="360"/>
                  <a:pt x="288" y="290"/>
                </a:cubicBezTo>
                <a:cubicBezTo>
                  <a:pt x="396" y="368"/>
                  <a:pt x="432" y="392"/>
                  <a:pt x="536" y="430"/>
                </a:cubicBezTo>
                <a:cubicBezTo>
                  <a:pt x="572" y="434"/>
                  <a:pt x="580" y="434"/>
                  <a:pt x="608" y="418"/>
                </a:cubicBezTo>
                <a:cubicBezTo>
                  <a:pt x="532" y="376"/>
                  <a:pt x="458" y="336"/>
                  <a:pt x="342" y="244"/>
                </a:cubicBezTo>
                <a:cubicBezTo>
                  <a:pt x="400" y="190"/>
                  <a:pt x="444" y="160"/>
                  <a:pt x="514" y="56"/>
                </a:cubicBezTo>
                <a:cubicBezTo>
                  <a:pt x="510" y="40"/>
                  <a:pt x="508" y="18"/>
                  <a:pt x="484" y="0"/>
                </a:cubicBezTo>
                <a:cubicBezTo>
                  <a:pt x="406" y="106"/>
                  <a:pt x="374" y="134"/>
                  <a:pt x="296" y="206"/>
                </a:cubicBezTo>
                <a:cubicBezTo>
                  <a:pt x="202" y="116"/>
                  <a:pt x="172" y="56"/>
                  <a:pt x="150" y="2"/>
                </a:cubicBezTo>
                <a:cubicBezTo>
                  <a:pt x="122" y="20"/>
                  <a:pt x="124" y="14"/>
                  <a:pt x="94" y="50"/>
                </a:cubicBezTo>
                <a:cubicBezTo>
                  <a:pt x="95" y="75"/>
                  <a:pt x="130" y="119"/>
                  <a:pt x="154" y="150"/>
                </a:cubicBezTo>
                <a:cubicBezTo>
                  <a:pt x="178" y="181"/>
                  <a:pt x="222" y="225"/>
                  <a:pt x="240" y="244"/>
                </a:cubicBezTo>
                <a:close/>
              </a:path>
            </a:pathLst>
          </a:custGeom>
          <a:solidFill>
            <a:srgbClr val="FF0000">
              <a:alpha val="50195"/>
            </a:srgbClr>
          </a:solidFill>
          <a:ln w="31750">
            <a:solidFill>
              <a:schemeClr val="bg2"/>
            </a:solidFill>
            <a:round/>
            <a:headEnd/>
            <a:tailEnd/>
          </a:ln>
        </p:spPr>
        <p:txBody>
          <a:bodyPr>
            <a:prstTxWarp prst="textNoShape">
              <a:avLst/>
            </a:prstTxWarp>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18807"/>
                                        </p:tgtEl>
                                        <p:attrNameLst>
                                          <p:attrName>style.visibility</p:attrName>
                                        </p:attrNameLst>
                                      </p:cBhvr>
                                      <p:to>
                                        <p:strVal val="visible"/>
                                      </p:to>
                                    </p:set>
                                    <p:animEffect transition="in" filter="box(out)">
                                      <p:cBhvr>
                                        <p:cTn id="7" dur="500"/>
                                        <p:tgtEl>
                                          <p:spTgt spid="1188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807" grpId="0" animBg="1"/>
    </p:bldLst>
  </p:timing>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11298" name="Rectangle 2"/>
          <p:cNvSpPr>
            <a:spLocks noGrp="1" noRot="1" noChangeArrowheads="1"/>
          </p:cNvSpPr>
          <p:nvPr>
            <p:ph type="title"/>
          </p:nvPr>
        </p:nvSpPr>
        <p:spPr/>
        <p:txBody>
          <a:bodyPr/>
          <a:lstStyle/>
          <a:p>
            <a:pPr eaLnBrk="1" hangingPunct="1">
              <a:defRPr/>
            </a:pPr>
            <a:r>
              <a:rPr lang="en-US" dirty="0">
                <a:ea typeface="+mj-ea"/>
                <a:cs typeface="+mj-cs"/>
              </a:rPr>
              <a:t>Mother - son cooperation</a:t>
            </a:r>
          </a:p>
        </p:txBody>
      </p:sp>
      <p:sp>
        <p:nvSpPr>
          <p:cNvPr id="311299" name="Rectangle 3"/>
          <p:cNvSpPr>
            <a:spLocks noGrp="1" noChangeArrowheads="1"/>
          </p:cNvSpPr>
          <p:nvPr>
            <p:ph type="body" idx="1"/>
          </p:nvPr>
        </p:nvSpPr>
        <p:spPr/>
        <p:txBody>
          <a:bodyPr/>
          <a:lstStyle/>
          <a:p>
            <a:pPr lvl="1" eaLnBrk="1" hangingPunct="1">
              <a:lnSpc>
                <a:spcPct val="90000"/>
              </a:lnSpc>
              <a:spcBef>
                <a:spcPct val="0"/>
              </a:spcBef>
              <a:buClr>
                <a:schemeClr val="folHlink"/>
              </a:buClr>
              <a:buSzTx/>
              <a:buNone/>
              <a:defRPr/>
            </a:pPr>
            <a:endParaRPr lang="en-US" sz="2600" dirty="0" smtClean="0">
              <a:effectLst/>
              <a:latin typeface="Arial"/>
              <a:ea typeface="Arial" pitchFamily="-68" charset="0"/>
              <a:cs typeface="Arial"/>
            </a:endParaRPr>
          </a:p>
          <a:p>
            <a:pPr lvl="1" eaLnBrk="1" hangingPunct="1">
              <a:lnSpc>
                <a:spcPct val="90000"/>
              </a:lnSpc>
              <a:spcBef>
                <a:spcPct val="0"/>
              </a:spcBef>
              <a:buClr>
                <a:schemeClr val="folHlink"/>
              </a:buClr>
              <a:buSzTx/>
              <a:buFont typeface="Courier New" pitchFamily="-68" charset="0"/>
              <a:buChar char="►"/>
              <a:defRPr/>
            </a:pPr>
            <a:r>
              <a:rPr lang="en-US" sz="2600" dirty="0" err="1" smtClean="0">
                <a:effectLst/>
                <a:latin typeface="Arial"/>
                <a:ea typeface="Arial" pitchFamily="-68" charset="0"/>
                <a:cs typeface="Arial"/>
              </a:rPr>
              <a:t>Rebekah</a:t>
            </a:r>
            <a:r>
              <a:rPr lang="en-US" sz="2600" dirty="0" smtClean="0">
                <a:effectLst/>
                <a:latin typeface="Arial"/>
                <a:ea typeface="Arial" pitchFamily="-68" charset="0"/>
                <a:cs typeface="Arial"/>
              </a:rPr>
              <a:t> should have restored Eve and Sarah’s role by helping her sons to love each other</a:t>
            </a:r>
          </a:p>
          <a:p>
            <a:pPr lvl="1" eaLnBrk="1" hangingPunct="1">
              <a:lnSpc>
                <a:spcPct val="90000"/>
              </a:lnSpc>
              <a:spcBef>
                <a:spcPct val="0"/>
              </a:spcBef>
              <a:buClr>
                <a:schemeClr val="folHlink"/>
              </a:buClr>
              <a:buSzTx/>
              <a:buFont typeface="Courier New" pitchFamily="-68" charset="0"/>
              <a:buChar char="►"/>
              <a:defRPr/>
            </a:pPr>
            <a:endParaRPr lang="en-US" sz="2600" dirty="0" smtClean="0">
              <a:effectLst/>
              <a:latin typeface="Arial"/>
              <a:ea typeface="Arial" pitchFamily="-68" charset="0"/>
              <a:cs typeface="Arial"/>
            </a:endParaRPr>
          </a:p>
          <a:p>
            <a:pPr lvl="1" eaLnBrk="1" hangingPunct="1">
              <a:lnSpc>
                <a:spcPct val="90000"/>
              </a:lnSpc>
              <a:spcBef>
                <a:spcPct val="0"/>
              </a:spcBef>
              <a:buClr>
                <a:schemeClr val="folHlink"/>
              </a:buClr>
              <a:buSzTx/>
              <a:buFont typeface="Courier New" pitchFamily="-68" charset="0"/>
              <a:buChar char="►"/>
              <a:defRPr/>
            </a:pPr>
            <a:r>
              <a:rPr lang="en-US" sz="2600" dirty="0" smtClean="0">
                <a:effectLst/>
                <a:latin typeface="Arial"/>
                <a:ea typeface="Arial" pitchFamily="-68" charset="0"/>
                <a:cs typeface="Arial"/>
              </a:rPr>
              <a:t>She </a:t>
            </a:r>
            <a:r>
              <a:rPr lang="en-US" sz="2600" dirty="0" err="1" smtClean="0">
                <a:effectLst/>
                <a:latin typeface="Arial"/>
                <a:ea typeface="Arial" pitchFamily="-68" charset="0"/>
                <a:cs typeface="Arial"/>
              </a:rPr>
              <a:t>favoured</a:t>
            </a:r>
            <a:r>
              <a:rPr lang="en-US" sz="2600" dirty="0" smtClean="0">
                <a:effectLst/>
                <a:latin typeface="Arial"/>
                <a:ea typeface="Arial" pitchFamily="-68" charset="0"/>
                <a:cs typeface="Arial"/>
              </a:rPr>
              <a:t> Jacob based on her dream</a:t>
            </a:r>
          </a:p>
          <a:p>
            <a:pPr lvl="1" eaLnBrk="1" hangingPunct="1">
              <a:lnSpc>
                <a:spcPct val="90000"/>
              </a:lnSpc>
              <a:spcBef>
                <a:spcPct val="0"/>
              </a:spcBef>
              <a:buClr>
                <a:schemeClr val="folHlink"/>
              </a:buClr>
              <a:buSzTx/>
              <a:buNone/>
              <a:defRPr/>
            </a:pPr>
            <a:endParaRPr lang="en-US" sz="2600" dirty="0" smtClean="0">
              <a:effectLst/>
              <a:latin typeface="Arial"/>
              <a:ea typeface="Arial" pitchFamily="-68" charset="0"/>
              <a:cs typeface="Arial"/>
            </a:endParaRPr>
          </a:p>
          <a:p>
            <a:pPr lvl="1" eaLnBrk="1" hangingPunct="1">
              <a:lnSpc>
                <a:spcPct val="90000"/>
              </a:lnSpc>
              <a:spcBef>
                <a:spcPct val="0"/>
              </a:spcBef>
              <a:buClr>
                <a:schemeClr val="folHlink"/>
              </a:buClr>
              <a:buSzTx/>
              <a:buFont typeface="Courier New" pitchFamily="-68" charset="0"/>
              <a:buChar char="►"/>
              <a:defRPr/>
            </a:pPr>
            <a:r>
              <a:rPr lang="en-US" sz="2600" dirty="0" smtClean="0">
                <a:effectLst/>
                <a:latin typeface="Arial"/>
                <a:ea typeface="Arial" pitchFamily="-68" charset="0"/>
                <a:cs typeface="Arial"/>
              </a:rPr>
              <a:t>She saves </a:t>
            </a:r>
            <a:r>
              <a:rPr lang="en-US" sz="2600" dirty="0">
                <a:effectLst/>
                <a:latin typeface="Arial"/>
                <a:ea typeface="Arial" pitchFamily="-68" charset="0"/>
                <a:cs typeface="Arial"/>
              </a:rPr>
              <a:t>Jacob’s </a:t>
            </a:r>
            <a:r>
              <a:rPr lang="en-US" sz="2600" dirty="0" smtClean="0">
                <a:effectLst/>
                <a:latin typeface="Arial"/>
                <a:ea typeface="Arial" pitchFamily="-68" charset="0"/>
                <a:cs typeface="Arial"/>
              </a:rPr>
              <a:t>life by sending him to Haran</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Isaac blesses Jacob</a:t>
            </a:r>
            <a:endParaRPr lang="en-US" dirty="0"/>
          </a:p>
        </p:txBody>
      </p:sp>
      <p:sp>
        <p:nvSpPr>
          <p:cNvPr id="3" name="Content Placeholder 2"/>
          <p:cNvSpPr>
            <a:spLocks noGrp="1"/>
          </p:cNvSpPr>
          <p:nvPr>
            <p:ph idx="1"/>
          </p:nvPr>
        </p:nvSpPr>
        <p:spPr/>
        <p:txBody>
          <a:bodyPr/>
          <a:lstStyle/>
          <a:p>
            <a:pPr>
              <a:buNone/>
            </a:pPr>
            <a:r>
              <a:rPr lang="en-US" dirty="0" smtClean="0">
                <a:effectLst/>
                <a:latin typeface="Times"/>
                <a:cs typeface="Times"/>
              </a:rPr>
              <a:t>   “May God Almighty bless you and make you fruitful and increase your numbers until you become a community of peoples. May he give you and your descendants the blessing given to Abraham, so that you may take possession of the land where you now live as an alien, the land God gave to Abraham.”</a:t>
            </a:r>
          </a:p>
          <a:p>
            <a:pPr>
              <a:buNone/>
            </a:pPr>
            <a:r>
              <a:rPr lang="en-US" sz="2400" dirty="0" smtClean="0">
                <a:effectLst/>
                <a:latin typeface="Arial"/>
                <a:cs typeface="Arial"/>
              </a:rPr>
              <a:t>						Genesis 28:3-4 </a:t>
            </a:r>
            <a:endParaRPr lang="en-US" sz="2400" dirty="0">
              <a:effectLst/>
              <a:latin typeface="Arial"/>
              <a:cs typeface="Arial"/>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4756" name="Rectangle 4"/>
          <p:cNvSpPr>
            <a:spLocks noGrp="1" noRot="1" noChangeArrowheads="1"/>
          </p:cNvSpPr>
          <p:nvPr>
            <p:ph type="title"/>
          </p:nvPr>
        </p:nvSpPr>
        <p:spPr/>
        <p:txBody>
          <a:bodyPr/>
          <a:lstStyle/>
          <a:p>
            <a:pPr eaLnBrk="1" hangingPunct="1">
              <a:defRPr/>
            </a:pPr>
            <a:r>
              <a:rPr lang="en-GB" dirty="0">
                <a:ea typeface="+mj-ea"/>
                <a:cs typeface="+mj-cs"/>
              </a:rPr>
              <a:t>Jacob’s ladder</a:t>
            </a:r>
          </a:p>
        </p:txBody>
      </p:sp>
      <p:pic>
        <p:nvPicPr>
          <p:cNvPr id="6" name="Content Placeholder 5" descr="blake ladder.jpeg"/>
          <p:cNvPicPr>
            <a:picLocks noGrp="1" noChangeAspect="1"/>
          </p:cNvPicPr>
          <p:nvPr>
            <p:ph sz="half" idx="2"/>
          </p:nvPr>
        </p:nvPicPr>
        <p:blipFill>
          <a:blip r:embed="rId3"/>
          <a:srcRect l="-8080" r="-8080"/>
          <a:stretch>
            <a:fillRect/>
          </a:stretch>
        </p:blipFill>
        <p:spPr>
          <a:xfrm>
            <a:off x="4953000" y="1600200"/>
            <a:ext cx="4038600" cy="4525963"/>
          </a:xfrm>
        </p:spPr>
      </p:pic>
      <p:sp>
        <p:nvSpPr>
          <p:cNvPr id="5" name="Content Placeholder 4"/>
          <p:cNvSpPr>
            <a:spLocks noGrp="1"/>
          </p:cNvSpPr>
          <p:nvPr>
            <p:ph sz="half" idx="1"/>
          </p:nvPr>
        </p:nvSpPr>
        <p:spPr>
          <a:xfrm>
            <a:off x="457200" y="1600200"/>
            <a:ext cx="4419600" cy="4876800"/>
          </a:xfrm>
        </p:spPr>
        <p:txBody>
          <a:bodyPr/>
          <a:lstStyle/>
          <a:p>
            <a:pPr>
              <a:buNone/>
            </a:pPr>
            <a:r>
              <a:rPr lang="en-US" dirty="0" smtClean="0">
                <a:effectLst/>
                <a:latin typeface="Times"/>
                <a:cs typeface="Times"/>
              </a:rPr>
              <a:t>   “I am the Lord . . . I will give you and your descendants the land on which you are lying. Your descendants will be like the dust of the earth. All peoples on earth will be blessed through you and your offspring. I will bring you back to this land.”</a:t>
            </a:r>
          </a:p>
          <a:p>
            <a:pPr>
              <a:buNone/>
            </a:pPr>
            <a:r>
              <a:rPr lang="en-US" sz="2000" dirty="0" smtClean="0">
                <a:effectLst/>
                <a:latin typeface="Arial"/>
                <a:cs typeface="Arial"/>
              </a:rPr>
              <a:t>			Genesis 28: 13-15 </a:t>
            </a:r>
            <a:endParaRPr lang="en-US" sz="2000" dirty="0">
              <a:effectLst/>
              <a:latin typeface="Arial"/>
              <a:cs typeface="Arial"/>
            </a:endParaRPr>
          </a:p>
        </p:txBody>
      </p:sp>
      <p:sp>
        <p:nvSpPr>
          <p:cNvPr id="7" name="TextBox 6"/>
          <p:cNvSpPr txBox="1"/>
          <p:nvPr/>
        </p:nvSpPr>
        <p:spPr>
          <a:xfrm>
            <a:off x="6162035" y="6172200"/>
            <a:ext cx="1838965" cy="400110"/>
          </a:xfrm>
          <a:prstGeom prst="rect">
            <a:avLst/>
          </a:prstGeom>
          <a:noFill/>
        </p:spPr>
        <p:txBody>
          <a:bodyPr wrap="none" rtlCol="0">
            <a:spAutoFit/>
          </a:bodyPr>
          <a:lstStyle/>
          <a:p>
            <a:r>
              <a:rPr lang="en-US" sz="2000" i="0" dirty="0" smtClean="0">
                <a:latin typeface="Arial"/>
                <a:cs typeface="Arial"/>
              </a:rPr>
              <a:t>Jacob’s ladder</a:t>
            </a:r>
            <a:endParaRPr lang="en-US" sz="2000" i="0" dirty="0">
              <a:latin typeface="Arial"/>
              <a:cs typeface="Arial"/>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76804" name="Rectangle 4"/>
          <p:cNvSpPr>
            <a:spLocks noGrp="1" noRot="1" noChangeArrowheads="1"/>
          </p:cNvSpPr>
          <p:nvPr>
            <p:ph type="title"/>
          </p:nvPr>
        </p:nvSpPr>
        <p:spPr>
          <a:xfrm>
            <a:off x="304800" y="274638"/>
            <a:ext cx="8610600" cy="1143000"/>
          </a:xfrm>
        </p:spPr>
        <p:txBody>
          <a:bodyPr/>
          <a:lstStyle/>
          <a:p>
            <a:pPr eaLnBrk="1" hangingPunct="1">
              <a:defRPr/>
            </a:pPr>
            <a:r>
              <a:rPr lang="en-GB" sz="3600">
                <a:ea typeface="+mj-ea"/>
                <a:cs typeface="+mj-cs"/>
              </a:rPr>
              <a:t>Jacob restores elder son’s birthright</a:t>
            </a:r>
            <a:endParaRPr lang="en-GB">
              <a:ea typeface="+mj-ea"/>
              <a:cs typeface="+mj-cs"/>
            </a:endParaRPr>
          </a:p>
        </p:txBody>
      </p:sp>
      <p:sp>
        <p:nvSpPr>
          <p:cNvPr id="76805" name="Rectangle 5"/>
          <p:cNvSpPr>
            <a:spLocks noGrp="1" noChangeArrowheads="1"/>
          </p:cNvSpPr>
          <p:nvPr>
            <p:ph type="body" sz="half" idx="1"/>
          </p:nvPr>
        </p:nvSpPr>
        <p:spPr>
          <a:xfrm>
            <a:off x="533400" y="2133600"/>
            <a:ext cx="3609975" cy="3667125"/>
          </a:xfrm>
        </p:spPr>
        <p:txBody>
          <a:bodyPr/>
          <a:lstStyle/>
          <a:p>
            <a:pPr eaLnBrk="1" hangingPunct="1">
              <a:buFont typeface="Wingdings" pitchFamily="-68" charset="2"/>
              <a:buNone/>
              <a:defRPr/>
            </a:pPr>
            <a:r>
              <a:rPr lang="en-GB" sz="2800" b="1" dirty="0">
                <a:effectLst/>
                <a:latin typeface="Arial" pitchFamily="-68" charset="0"/>
                <a:ea typeface="+mn-ea"/>
                <a:cs typeface="+mn-cs"/>
              </a:rPr>
              <a:t>Three Blessings</a:t>
            </a:r>
          </a:p>
          <a:p>
            <a:pPr algn="ctr" eaLnBrk="1" hangingPunct="1">
              <a:buFont typeface="Wingdings" pitchFamily="-68" charset="2"/>
              <a:buNone/>
              <a:defRPr/>
            </a:pPr>
            <a:endParaRPr lang="en-GB" sz="1600" dirty="0">
              <a:solidFill>
                <a:schemeClr val="hlink"/>
              </a:solidFill>
              <a:effectLst/>
              <a:latin typeface="Arial" pitchFamily="-68" charset="0"/>
              <a:ea typeface="+mn-ea"/>
              <a:cs typeface="+mn-cs"/>
            </a:endParaRPr>
          </a:p>
          <a:p>
            <a:pPr eaLnBrk="1" hangingPunct="1">
              <a:buFont typeface="Wingdings" pitchFamily="-68" charset="2"/>
              <a:buChar char="n"/>
              <a:defRPr/>
            </a:pPr>
            <a:r>
              <a:rPr lang="en-GB" sz="2400" dirty="0">
                <a:effectLst/>
                <a:latin typeface="Arial" pitchFamily="-68" charset="0"/>
                <a:ea typeface="+mn-ea"/>
                <a:cs typeface="+mn-cs"/>
              </a:rPr>
              <a:t>Man of character</a:t>
            </a:r>
            <a:br>
              <a:rPr lang="en-GB" sz="2400" dirty="0">
                <a:effectLst/>
                <a:latin typeface="Arial" pitchFamily="-68" charset="0"/>
                <a:ea typeface="+mn-ea"/>
                <a:cs typeface="+mn-cs"/>
              </a:rPr>
            </a:br>
            <a:endParaRPr lang="en-GB" sz="2400" dirty="0">
              <a:effectLst/>
              <a:latin typeface="Arial" pitchFamily="-68" charset="0"/>
              <a:ea typeface="+mn-ea"/>
              <a:cs typeface="+mn-cs"/>
            </a:endParaRPr>
          </a:p>
          <a:p>
            <a:pPr eaLnBrk="1" hangingPunct="1">
              <a:buFont typeface="Wingdings" pitchFamily="-68" charset="2"/>
              <a:buChar char="n"/>
              <a:defRPr/>
            </a:pPr>
            <a:r>
              <a:rPr lang="en-GB" sz="2400" dirty="0">
                <a:effectLst/>
                <a:latin typeface="Arial" pitchFamily="-68" charset="0"/>
                <a:ea typeface="+mn-ea"/>
                <a:cs typeface="+mn-cs"/>
              </a:rPr>
              <a:t>Establishes family with eleven children</a:t>
            </a:r>
          </a:p>
          <a:p>
            <a:pPr eaLnBrk="1" hangingPunct="1">
              <a:buFont typeface="Wingdings" pitchFamily="-68" charset="2"/>
              <a:buChar char="n"/>
              <a:defRPr/>
            </a:pPr>
            <a:endParaRPr lang="en-GB" sz="2400" dirty="0">
              <a:effectLst/>
              <a:latin typeface="Arial" pitchFamily="-68" charset="0"/>
              <a:ea typeface="+mn-ea"/>
              <a:cs typeface="+mn-cs"/>
            </a:endParaRPr>
          </a:p>
          <a:p>
            <a:pPr eaLnBrk="1" hangingPunct="1">
              <a:buFont typeface="Wingdings" pitchFamily="-68" charset="2"/>
              <a:buChar char="n"/>
              <a:defRPr/>
            </a:pPr>
            <a:r>
              <a:rPr lang="en-GB" sz="2400" dirty="0">
                <a:effectLst/>
                <a:latin typeface="Arial" pitchFamily="-68" charset="0"/>
                <a:ea typeface="+mn-ea"/>
                <a:cs typeface="+mn-cs"/>
              </a:rPr>
              <a:t>Acquires wealth</a:t>
            </a:r>
          </a:p>
        </p:txBody>
      </p:sp>
      <p:pic>
        <p:nvPicPr>
          <p:cNvPr id="92164" name="Picture 7" descr="jacobleaveslaban"/>
          <p:cNvPicPr>
            <a:picLocks noGrp="1" noChangeAspect="1" noChangeArrowheads="1"/>
          </p:cNvPicPr>
          <p:nvPr>
            <p:ph sz="half" idx="2"/>
          </p:nvPr>
        </p:nvPicPr>
        <p:blipFill>
          <a:blip r:embed="rId3"/>
          <a:srcRect/>
          <a:stretch>
            <a:fillRect/>
          </a:stretch>
        </p:blipFill>
        <p:spPr>
          <a:xfrm>
            <a:off x="4211638" y="2349500"/>
            <a:ext cx="4392612" cy="3249613"/>
          </a:xfrm>
          <a:noFill/>
        </p:spPr>
      </p:pic>
      <p:sp>
        <p:nvSpPr>
          <p:cNvPr id="76808" name="Text Box 8"/>
          <p:cNvSpPr txBox="1">
            <a:spLocks noChangeArrowheads="1"/>
          </p:cNvSpPr>
          <p:nvPr/>
        </p:nvSpPr>
        <p:spPr bwMode="auto">
          <a:xfrm>
            <a:off x="1979613" y="1255713"/>
            <a:ext cx="5411787" cy="457200"/>
          </a:xfrm>
          <a:prstGeom prst="rect">
            <a:avLst/>
          </a:prstGeom>
          <a:noFill/>
          <a:ln w="9525">
            <a:noFill/>
            <a:miter lim="800000"/>
            <a:headEnd/>
            <a:tailEnd/>
          </a:ln>
          <a:effectLst/>
        </p:spPr>
        <p:txBody>
          <a:bodyPr wrap="none">
            <a:prstTxWarp prst="textNoShape">
              <a:avLst/>
            </a:prstTxWarp>
            <a:spAutoFit/>
          </a:bodyPr>
          <a:lstStyle/>
          <a:p>
            <a:pPr>
              <a:defRPr/>
            </a:pPr>
            <a:r>
              <a:rPr lang="en-GB" sz="2400" i="0">
                <a:effectLst>
                  <a:outerShdw blurRad="38100" dist="38100" dir="2700000" algn="tl">
                    <a:srgbClr val="000000"/>
                  </a:outerShdw>
                </a:effectLst>
                <a:latin typeface="Arial Rounded MT Bold" pitchFamily="-68" charset="0"/>
              </a:rPr>
              <a:t>21 years in Haran with Uncle Laban</a:t>
            </a:r>
          </a:p>
        </p:txBody>
      </p:sp>
      <p:sp>
        <p:nvSpPr>
          <p:cNvPr id="92166" name="Text Box 9"/>
          <p:cNvSpPr txBox="1">
            <a:spLocks noChangeArrowheads="1"/>
          </p:cNvSpPr>
          <p:nvPr/>
        </p:nvSpPr>
        <p:spPr bwMode="auto">
          <a:xfrm>
            <a:off x="5219700" y="5635625"/>
            <a:ext cx="2514600" cy="396875"/>
          </a:xfrm>
          <a:prstGeom prst="rect">
            <a:avLst/>
          </a:prstGeom>
          <a:noFill/>
          <a:ln w="9525">
            <a:noFill/>
            <a:miter lim="800000"/>
            <a:headEnd/>
            <a:tailEnd/>
          </a:ln>
        </p:spPr>
        <p:txBody>
          <a:bodyPr wrap="none">
            <a:prstTxWarp prst="textNoShape">
              <a:avLst/>
            </a:prstTxWarp>
            <a:spAutoFit/>
          </a:bodyPr>
          <a:lstStyle/>
          <a:p>
            <a:r>
              <a:rPr lang="en-GB" sz="2000" i="0">
                <a:latin typeface="Arial" pitchFamily="-128" charset="0"/>
              </a:rPr>
              <a:t>Jacob leaving Laban</a:t>
            </a:r>
          </a:p>
        </p:txBody>
      </p:sp>
      <p:sp>
        <p:nvSpPr>
          <p:cNvPr id="92167" name="Rectangle 10"/>
          <p:cNvSpPr>
            <a:spLocks noChangeArrowheads="1"/>
          </p:cNvSpPr>
          <p:nvPr/>
        </p:nvSpPr>
        <p:spPr bwMode="auto">
          <a:xfrm>
            <a:off x="8572500" y="6207125"/>
            <a:ext cx="184150" cy="366713"/>
          </a:xfrm>
          <a:prstGeom prst="rect">
            <a:avLst/>
          </a:prstGeom>
          <a:noFill/>
          <a:ln w="9525">
            <a:noFill/>
            <a:miter lim="800000"/>
            <a:headEnd/>
            <a:tailEnd/>
          </a:ln>
        </p:spPr>
        <p:txBody>
          <a:bodyPr wrap="none">
            <a:prstTxWarp prst="textNoShape">
              <a:avLst/>
            </a:prstTxWarp>
            <a:spAutoFit/>
          </a:bodyPr>
          <a:lstStyle/>
          <a:p>
            <a:endParaRPr lang="en-US" i="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6804"/>
                                        </p:tgtEl>
                                        <p:attrNameLst>
                                          <p:attrName>style.visibility</p:attrName>
                                        </p:attrNameLst>
                                      </p:cBhvr>
                                      <p:to>
                                        <p:strVal val="visible"/>
                                      </p:to>
                                    </p:set>
                                    <p:animEffect transition="in" filter="fade">
                                      <p:cBhvr>
                                        <p:cTn id="7" dur="500"/>
                                        <p:tgtEl>
                                          <p:spTgt spid="7680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6805">
                                            <p:txEl>
                                              <p:pRg st="0" end="0"/>
                                            </p:txEl>
                                          </p:spTgt>
                                        </p:tgtEl>
                                        <p:attrNameLst>
                                          <p:attrName>style.visibility</p:attrName>
                                        </p:attrNameLst>
                                      </p:cBhvr>
                                      <p:to>
                                        <p:strVal val="visible"/>
                                      </p:to>
                                    </p:set>
                                    <p:animEffect transition="in" filter="fade">
                                      <p:cBhvr>
                                        <p:cTn id="12" dur="2000"/>
                                        <p:tgtEl>
                                          <p:spTgt spid="7680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6805">
                                            <p:txEl>
                                              <p:pRg st="2" end="2"/>
                                            </p:txEl>
                                          </p:spTgt>
                                        </p:tgtEl>
                                        <p:attrNameLst>
                                          <p:attrName>style.visibility</p:attrName>
                                        </p:attrNameLst>
                                      </p:cBhvr>
                                      <p:to>
                                        <p:strVal val="visible"/>
                                      </p:to>
                                    </p:set>
                                    <p:animEffect transition="in" filter="fade">
                                      <p:cBhvr>
                                        <p:cTn id="17" dur="2000"/>
                                        <p:tgtEl>
                                          <p:spTgt spid="7680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6805">
                                            <p:txEl>
                                              <p:pRg st="3" end="3"/>
                                            </p:txEl>
                                          </p:spTgt>
                                        </p:tgtEl>
                                        <p:attrNameLst>
                                          <p:attrName>style.visibility</p:attrName>
                                        </p:attrNameLst>
                                      </p:cBhvr>
                                      <p:to>
                                        <p:strVal val="visible"/>
                                      </p:to>
                                    </p:set>
                                    <p:animEffect transition="in" filter="fade">
                                      <p:cBhvr>
                                        <p:cTn id="22" dur="2000"/>
                                        <p:tgtEl>
                                          <p:spTgt spid="7680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6805">
                                            <p:txEl>
                                              <p:pRg st="5" end="5"/>
                                            </p:txEl>
                                          </p:spTgt>
                                        </p:tgtEl>
                                        <p:attrNameLst>
                                          <p:attrName>style.visibility</p:attrName>
                                        </p:attrNameLst>
                                      </p:cBhvr>
                                      <p:to>
                                        <p:strVal val="visible"/>
                                      </p:to>
                                    </p:set>
                                    <p:animEffect transition="in" filter="fade">
                                      <p:cBhvr>
                                        <p:cTn id="27" dur="2000"/>
                                        <p:tgtEl>
                                          <p:spTgt spid="7680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4" grpId="0"/>
      <p:bldP spid="76805" grpId="0" build="p"/>
    </p:bldLst>
  </p:timing>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22882" name="Rectangle 2"/>
          <p:cNvSpPr>
            <a:spLocks noGrp="1" noRot="1" noChangeArrowheads="1"/>
          </p:cNvSpPr>
          <p:nvPr>
            <p:ph type="title"/>
          </p:nvPr>
        </p:nvSpPr>
        <p:spPr/>
        <p:txBody>
          <a:bodyPr/>
          <a:lstStyle/>
          <a:p>
            <a:pPr eaLnBrk="1" hangingPunct="1">
              <a:defRPr/>
            </a:pPr>
            <a:r>
              <a:rPr lang="en-GB">
                <a:ea typeface="+mj-ea"/>
                <a:cs typeface="+mj-cs"/>
              </a:rPr>
              <a:t>Jacob goes to meet Esau</a:t>
            </a:r>
            <a:endParaRPr lang="en-GB">
              <a:latin typeface="Arial" pitchFamily="-68" charset="0"/>
              <a:ea typeface="+mj-ea"/>
              <a:cs typeface="+mj-cs"/>
            </a:endParaRPr>
          </a:p>
        </p:txBody>
      </p:sp>
      <p:sp>
        <p:nvSpPr>
          <p:cNvPr id="122885" name="Text Box 5"/>
          <p:cNvSpPr txBox="1">
            <a:spLocks noChangeArrowheads="1"/>
          </p:cNvSpPr>
          <p:nvPr/>
        </p:nvSpPr>
        <p:spPr bwMode="auto">
          <a:xfrm>
            <a:off x="468313" y="1770063"/>
            <a:ext cx="7307234" cy="1508105"/>
          </a:xfrm>
          <a:prstGeom prst="rect">
            <a:avLst/>
          </a:prstGeom>
          <a:noFill/>
          <a:ln w="9525">
            <a:noFill/>
            <a:miter lim="800000"/>
            <a:headEnd/>
            <a:tailEnd/>
          </a:ln>
          <a:effectLst/>
        </p:spPr>
        <p:txBody>
          <a:bodyPr wrap="none">
            <a:prstTxWarp prst="textNoShape">
              <a:avLst/>
            </a:prstTxWarp>
            <a:spAutoFit/>
          </a:bodyPr>
          <a:lstStyle/>
          <a:p>
            <a:pPr>
              <a:defRPr/>
            </a:pPr>
            <a:r>
              <a:rPr lang="en-GB" sz="2400" i="0" dirty="0">
                <a:latin typeface="Times"/>
                <a:cs typeface="Times"/>
              </a:rPr>
              <a:t>Jacob sent messengers before him to his brother Esau . . .</a:t>
            </a:r>
            <a:br>
              <a:rPr lang="en-GB" sz="2400" i="0" dirty="0">
                <a:latin typeface="Times"/>
                <a:cs typeface="Times"/>
              </a:rPr>
            </a:br>
            <a:r>
              <a:rPr lang="en-GB" sz="2400" i="0" dirty="0">
                <a:latin typeface="Times"/>
                <a:cs typeface="Times"/>
              </a:rPr>
              <a:t>[saying] “I [Jacob] have sent to tell my lord, in order that </a:t>
            </a:r>
            <a:br>
              <a:rPr lang="en-GB" sz="2400" i="0" dirty="0">
                <a:latin typeface="Times"/>
                <a:cs typeface="Times"/>
              </a:rPr>
            </a:br>
            <a:r>
              <a:rPr lang="en-GB" sz="2400" i="0" dirty="0">
                <a:latin typeface="Times"/>
                <a:cs typeface="Times"/>
              </a:rPr>
              <a:t>I may find favour in your sight.”</a:t>
            </a:r>
          </a:p>
          <a:p>
            <a:pPr>
              <a:defRPr/>
            </a:pPr>
            <a:r>
              <a:rPr lang="en-GB" sz="2000" i="0" dirty="0">
                <a:latin typeface="Arial" pitchFamily="-68" charset="0"/>
              </a:rPr>
              <a:t>					</a:t>
            </a:r>
            <a:r>
              <a:rPr lang="en-GB" sz="2000" i="0" dirty="0" smtClean="0">
                <a:latin typeface="Arial" pitchFamily="-68" charset="0"/>
              </a:rPr>
              <a:t>	Genesis </a:t>
            </a:r>
            <a:r>
              <a:rPr lang="en-GB" sz="2000" i="0" dirty="0">
                <a:latin typeface="Arial" pitchFamily="-68" charset="0"/>
              </a:rPr>
              <a:t>32: 3 </a:t>
            </a:r>
          </a:p>
        </p:txBody>
      </p:sp>
      <p:sp>
        <p:nvSpPr>
          <p:cNvPr id="122886" name="Text Box 6"/>
          <p:cNvSpPr txBox="1">
            <a:spLocks noChangeArrowheads="1"/>
          </p:cNvSpPr>
          <p:nvPr/>
        </p:nvSpPr>
        <p:spPr bwMode="auto">
          <a:xfrm>
            <a:off x="395288" y="4076700"/>
            <a:ext cx="8208962" cy="2123658"/>
          </a:xfrm>
          <a:prstGeom prst="rect">
            <a:avLst/>
          </a:prstGeom>
          <a:noFill/>
          <a:ln w="9525">
            <a:noFill/>
            <a:miter lim="800000"/>
            <a:headEnd/>
            <a:tailEnd/>
          </a:ln>
          <a:effectLst/>
        </p:spPr>
        <p:txBody>
          <a:bodyPr>
            <a:prstTxWarp prst="textNoShape">
              <a:avLst/>
            </a:prstTxWarp>
            <a:spAutoFit/>
          </a:bodyPr>
          <a:lstStyle/>
          <a:p>
            <a:pPr>
              <a:defRPr/>
            </a:pPr>
            <a:r>
              <a:rPr lang="en-GB" sz="2400" i="0" dirty="0">
                <a:latin typeface="Times"/>
                <a:cs typeface="Times"/>
              </a:rPr>
              <a:t>And the messengers returned to Jacob, saying, “We came to your brother Esau, and he is coming to meet you, and four hundred men with him.” Then Jacob was greatly afraid and distressed.</a:t>
            </a:r>
          </a:p>
          <a:p>
            <a:pPr>
              <a:defRPr/>
            </a:pPr>
            <a:r>
              <a:rPr lang="en-GB" sz="2000" i="0" dirty="0">
                <a:latin typeface="Arial" pitchFamily="-68" charset="0"/>
              </a:rPr>
              <a:t>						Genesis 32: 6-7</a:t>
            </a:r>
          </a:p>
          <a:p>
            <a:pPr>
              <a:defRPr/>
            </a:pPr>
            <a:endParaRPr lang="en-GB" sz="2000" i="0" dirty="0">
              <a:latin typeface="Arial" pitchFamily="-68" charset="0"/>
            </a:endParaRPr>
          </a:p>
          <a:p>
            <a:pPr>
              <a:defRPr/>
            </a:pPr>
            <a:endParaRPr lang="en-GB" sz="2000" i="0" dirty="0">
              <a:latin typeface="Arial" pitchFamily="-6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2882"/>
                                        </p:tgtEl>
                                        <p:attrNameLst>
                                          <p:attrName>style.visibility</p:attrName>
                                        </p:attrNameLst>
                                      </p:cBhvr>
                                      <p:to>
                                        <p:strVal val="visible"/>
                                      </p:to>
                                    </p:set>
                                    <p:animEffect transition="in" filter="fade">
                                      <p:cBhvr>
                                        <p:cTn id="7" dur="2000"/>
                                        <p:tgtEl>
                                          <p:spTgt spid="12288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22885"/>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2288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882" grpId="0"/>
      <p:bldP spid="122885" grpId="0"/>
      <p:bldP spid="122886" grpId="0"/>
    </p:bldLst>
  </p:timing>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05506" name="Rectangle 2"/>
          <p:cNvSpPr>
            <a:spLocks noGrp="1" noRot="1" noChangeArrowheads="1"/>
          </p:cNvSpPr>
          <p:nvPr>
            <p:ph type="title"/>
          </p:nvPr>
        </p:nvSpPr>
        <p:spPr/>
        <p:txBody>
          <a:bodyPr/>
          <a:lstStyle/>
          <a:p>
            <a:pPr eaLnBrk="1" hangingPunct="1">
              <a:defRPr/>
            </a:pPr>
            <a:r>
              <a:rPr lang="en-US">
                <a:ea typeface="+mj-ea"/>
                <a:cs typeface="+mj-cs"/>
              </a:rPr>
              <a:t>Jacob’s strategy</a:t>
            </a:r>
          </a:p>
        </p:txBody>
      </p:sp>
      <p:sp>
        <p:nvSpPr>
          <p:cNvPr id="405507" name="Rectangle 3"/>
          <p:cNvSpPr>
            <a:spLocks noGrp="1" noChangeArrowheads="1"/>
          </p:cNvSpPr>
          <p:nvPr>
            <p:ph type="body" idx="1"/>
          </p:nvPr>
        </p:nvSpPr>
        <p:spPr>
          <a:xfrm>
            <a:off x="457200" y="1600200"/>
            <a:ext cx="8382000" cy="4525963"/>
          </a:xfrm>
        </p:spPr>
        <p:txBody>
          <a:bodyPr/>
          <a:lstStyle/>
          <a:p>
            <a:pPr eaLnBrk="1" hangingPunct="1">
              <a:lnSpc>
                <a:spcPct val="90000"/>
              </a:lnSpc>
              <a:buFont typeface="Wingdings" pitchFamily="-68" charset="2"/>
              <a:buChar char="n"/>
              <a:defRPr/>
            </a:pPr>
            <a:r>
              <a:rPr lang="en-GB" sz="2800" dirty="0">
                <a:effectLst/>
                <a:latin typeface="Arial" pitchFamily="-68" charset="0"/>
                <a:ea typeface="+mn-ea"/>
                <a:cs typeface="+mn-cs"/>
              </a:rPr>
              <a:t>Jacob divided possessions in two and sent gifts to Esau</a:t>
            </a:r>
          </a:p>
          <a:p>
            <a:pPr eaLnBrk="1" hangingPunct="1">
              <a:lnSpc>
                <a:spcPct val="90000"/>
              </a:lnSpc>
              <a:buFont typeface="Wingdings" pitchFamily="-68" charset="2"/>
              <a:buChar char="n"/>
              <a:defRPr/>
            </a:pPr>
            <a:endParaRPr lang="en-GB" sz="2800" dirty="0">
              <a:effectLst/>
              <a:latin typeface="Arial" pitchFamily="-68" charset="0"/>
              <a:ea typeface="+mn-ea"/>
              <a:cs typeface="+mn-cs"/>
            </a:endParaRPr>
          </a:p>
          <a:p>
            <a:pPr eaLnBrk="1" hangingPunct="1">
              <a:lnSpc>
                <a:spcPct val="90000"/>
              </a:lnSpc>
              <a:buFont typeface="Wingdings" pitchFamily="-68" charset="2"/>
              <a:buChar char="n"/>
              <a:defRPr/>
            </a:pPr>
            <a:r>
              <a:rPr lang="en-GB" sz="2800" dirty="0">
                <a:effectLst/>
                <a:latin typeface="Times"/>
                <a:ea typeface="+mn-ea"/>
                <a:cs typeface="Times"/>
              </a:rPr>
              <a:t>“They belong to your servant Jacob; they are a present sent to my lord Esau; and moreover he is behind us.”   </a:t>
            </a:r>
            <a:r>
              <a:rPr lang="en-GB" sz="2800" dirty="0" smtClean="0">
                <a:effectLst/>
                <a:latin typeface="Times"/>
                <a:ea typeface="+mn-ea"/>
                <a:cs typeface="Times"/>
              </a:rPr>
              <a:t> </a:t>
            </a:r>
            <a:r>
              <a:rPr lang="en-GB" sz="2800" dirty="0" smtClean="0">
                <a:effectLst/>
                <a:latin typeface="Lydian BT" pitchFamily="-68" charset="0"/>
                <a:ea typeface="+mn-ea"/>
                <a:cs typeface="+mn-cs"/>
              </a:rPr>
              <a:t>						</a:t>
            </a:r>
            <a:r>
              <a:rPr lang="en-GB" sz="2000" dirty="0" smtClean="0">
                <a:effectLst/>
                <a:latin typeface="Arial" pitchFamily="-68" charset="0"/>
                <a:ea typeface="+mn-ea"/>
                <a:cs typeface="+mn-cs"/>
              </a:rPr>
              <a:t>Genesis </a:t>
            </a:r>
            <a:r>
              <a:rPr lang="en-GB" sz="2000" dirty="0">
                <a:effectLst/>
                <a:latin typeface="Arial" pitchFamily="-68" charset="0"/>
                <a:ea typeface="+mn-ea"/>
                <a:cs typeface="+mn-cs"/>
              </a:rPr>
              <a:t>32:18</a:t>
            </a:r>
          </a:p>
          <a:p>
            <a:pPr eaLnBrk="1" hangingPunct="1">
              <a:lnSpc>
                <a:spcPct val="90000"/>
              </a:lnSpc>
              <a:buFont typeface="Wingdings" pitchFamily="-68" charset="2"/>
              <a:buChar char="n"/>
              <a:defRPr/>
            </a:pPr>
            <a:endParaRPr lang="en-GB" sz="2800" dirty="0">
              <a:effectLst/>
              <a:latin typeface="Lydian BT" pitchFamily="-68" charset="0"/>
              <a:ea typeface="+mn-ea"/>
              <a:cs typeface="+mn-cs"/>
            </a:endParaRPr>
          </a:p>
          <a:p>
            <a:pPr eaLnBrk="1" hangingPunct="1">
              <a:lnSpc>
                <a:spcPct val="90000"/>
              </a:lnSpc>
              <a:buFont typeface="Wingdings" pitchFamily="-68" charset="2"/>
              <a:buChar char="n"/>
              <a:defRPr/>
            </a:pPr>
            <a:r>
              <a:rPr lang="en-GB" sz="2800" dirty="0">
                <a:effectLst/>
                <a:latin typeface="Times"/>
                <a:ea typeface="+mn-ea"/>
                <a:cs typeface="Times"/>
              </a:rPr>
              <a:t>“I may appease him with the present that goes before me, and afterwards I shall see his face; perhaps he will accept me.”</a:t>
            </a:r>
            <a:r>
              <a:rPr lang="en-GB" sz="2800" dirty="0" smtClean="0">
                <a:effectLst/>
                <a:latin typeface="Times"/>
                <a:ea typeface="+mn-ea"/>
                <a:cs typeface="Times"/>
              </a:rPr>
              <a:t> </a:t>
            </a:r>
            <a:r>
              <a:rPr lang="en-GB" sz="2800" dirty="0" smtClean="0">
                <a:effectLst/>
                <a:latin typeface="Arial" pitchFamily="-68" charset="0"/>
                <a:ea typeface="+mn-ea"/>
                <a:cs typeface="+mn-cs"/>
              </a:rPr>
              <a:t>				</a:t>
            </a:r>
            <a:r>
              <a:rPr lang="en-GB" sz="2000" dirty="0" smtClean="0">
                <a:effectLst/>
                <a:latin typeface="Arial" pitchFamily="-68" charset="0"/>
                <a:ea typeface="+mn-ea"/>
                <a:cs typeface="+mn-cs"/>
              </a:rPr>
              <a:t>Genesis 32</a:t>
            </a:r>
            <a:r>
              <a:rPr lang="en-GB" sz="2000" dirty="0">
                <a:effectLst/>
                <a:latin typeface="Arial" pitchFamily="-68" charset="0"/>
                <a:ea typeface="+mn-ea"/>
                <a:cs typeface="+mn-cs"/>
              </a:rPr>
              <a:t>:20</a:t>
            </a:r>
            <a:endParaRPr lang="en-US" sz="2000" dirty="0">
              <a:effectLst/>
              <a:latin typeface="Arial" pitchFamily="-68" charset="0"/>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0550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550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550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0550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5506" grpId="0"/>
      <p:bldP spid="405507" grpId="0" build="p"/>
    </p:bldLst>
  </p:timing>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5540" name="Rectangle 4"/>
          <p:cNvSpPr>
            <a:spLocks noGrp="1" noRot="1" noChangeArrowheads="1"/>
          </p:cNvSpPr>
          <p:nvPr>
            <p:ph type="title"/>
          </p:nvPr>
        </p:nvSpPr>
        <p:spPr/>
        <p:txBody>
          <a:bodyPr/>
          <a:lstStyle/>
          <a:p>
            <a:pPr eaLnBrk="1" hangingPunct="1">
              <a:defRPr/>
            </a:pPr>
            <a:r>
              <a:rPr lang="en-GB">
                <a:ea typeface="+mj-ea"/>
                <a:cs typeface="+mj-cs"/>
              </a:rPr>
              <a:t>Victory over the angel</a:t>
            </a:r>
            <a:endParaRPr lang="en-GB">
              <a:latin typeface="Arial" pitchFamily="-68" charset="0"/>
              <a:ea typeface="+mj-ea"/>
              <a:cs typeface="+mj-cs"/>
            </a:endParaRPr>
          </a:p>
        </p:txBody>
      </p:sp>
      <p:sp>
        <p:nvSpPr>
          <p:cNvPr id="65541" name="Rectangle 5"/>
          <p:cNvSpPr>
            <a:spLocks noGrp="1" noChangeArrowheads="1"/>
          </p:cNvSpPr>
          <p:nvPr>
            <p:ph type="body" sz="half" idx="1"/>
          </p:nvPr>
        </p:nvSpPr>
        <p:spPr>
          <a:xfrm>
            <a:off x="250825" y="1989138"/>
            <a:ext cx="4103688" cy="3744912"/>
          </a:xfrm>
        </p:spPr>
        <p:txBody>
          <a:bodyPr/>
          <a:lstStyle/>
          <a:p>
            <a:pPr eaLnBrk="1" hangingPunct="1">
              <a:buFont typeface="Wingdings" pitchFamily="-68" charset="2"/>
              <a:buNone/>
              <a:defRPr/>
            </a:pPr>
            <a:r>
              <a:rPr lang="en-GB" sz="2800" dirty="0" smtClean="0">
                <a:effectLst/>
                <a:latin typeface="Lydian BT" pitchFamily="-68" charset="0"/>
                <a:ea typeface="+mn-ea"/>
                <a:cs typeface="+mn-cs"/>
              </a:rPr>
              <a:t>   </a:t>
            </a:r>
            <a:r>
              <a:rPr lang="en-GB" sz="2800" dirty="0" smtClean="0">
                <a:effectLst/>
                <a:latin typeface="Times"/>
                <a:ea typeface="+mn-ea"/>
                <a:cs typeface="Times"/>
              </a:rPr>
              <a:t>“</a:t>
            </a:r>
            <a:r>
              <a:rPr lang="en-GB" sz="2800" dirty="0">
                <a:effectLst/>
                <a:latin typeface="Times"/>
                <a:ea typeface="+mn-ea"/>
                <a:cs typeface="Times"/>
              </a:rPr>
              <a:t>Your name shall no longer be called Jacob, but Israel, for you have striven with God and with men, and have prevailed.” </a:t>
            </a:r>
            <a:r>
              <a:rPr lang="en-GB" sz="2800" dirty="0">
                <a:effectLst/>
                <a:latin typeface="Arial" pitchFamily="-68" charset="0"/>
                <a:ea typeface="+mn-ea"/>
                <a:cs typeface="+mn-cs"/>
              </a:rPr>
              <a:t>		</a:t>
            </a:r>
            <a:r>
              <a:rPr lang="en-GB" sz="2000" dirty="0">
                <a:effectLst/>
                <a:latin typeface="Arial" pitchFamily="-68" charset="0"/>
                <a:ea typeface="+mn-ea"/>
                <a:cs typeface="+mn-cs"/>
              </a:rPr>
              <a:t>Genesis 32:28</a:t>
            </a:r>
            <a:endParaRPr lang="en-GB" sz="2400" dirty="0">
              <a:effectLst/>
              <a:latin typeface="Arial" pitchFamily="-68" charset="0"/>
              <a:ea typeface="+mn-ea"/>
              <a:cs typeface="+mn-cs"/>
            </a:endParaRPr>
          </a:p>
        </p:txBody>
      </p:sp>
      <p:pic>
        <p:nvPicPr>
          <p:cNvPr id="97284" name="Picture 9" descr="jacobangel-Chagall"/>
          <p:cNvPicPr>
            <a:picLocks noGrp="1" noChangeAspect="1" noChangeArrowheads="1"/>
          </p:cNvPicPr>
          <p:nvPr>
            <p:ph sz="half" idx="2"/>
          </p:nvPr>
        </p:nvPicPr>
        <p:blipFill>
          <a:blip r:embed="rId3"/>
          <a:srcRect/>
          <a:stretch>
            <a:fillRect/>
          </a:stretch>
        </p:blipFill>
        <p:spPr>
          <a:xfrm>
            <a:off x="4843463" y="1685925"/>
            <a:ext cx="3648075" cy="4352925"/>
          </a:xfrm>
          <a:noFill/>
        </p:spPr>
      </p:pic>
      <p:sp>
        <p:nvSpPr>
          <p:cNvPr id="97285" name="Text Box 10"/>
          <p:cNvSpPr txBox="1">
            <a:spLocks noChangeArrowheads="1"/>
          </p:cNvSpPr>
          <p:nvPr/>
        </p:nvSpPr>
        <p:spPr bwMode="auto">
          <a:xfrm>
            <a:off x="5416550" y="6149975"/>
            <a:ext cx="2565400" cy="396875"/>
          </a:xfrm>
          <a:prstGeom prst="rect">
            <a:avLst/>
          </a:prstGeom>
          <a:noFill/>
          <a:ln w="9525">
            <a:noFill/>
            <a:miter lim="800000"/>
            <a:headEnd/>
            <a:tailEnd/>
          </a:ln>
        </p:spPr>
        <p:txBody>
          <a:bodyPr wrap="none">
            <a:prstTxWarp prst="textNoShape">
              <a:avLst/>
            </a:prstTxWarp>
            <a:spAutoFit/>
          </a:bodyPr>
          <a:lstStyle/>
          <a:p>
            <a:r>
              <a:rPr lang="en-GB" sz="2000" i="0">
                <a:latin typeface="Arial Rounded MT Bold" pitchFamily="-128" charset="0"/>
              </a:rPr>
              <a:t>The Ford of Jabbok</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7586" name="Rectangle 2"/>
          <p:cNvSpPr>
            <a:spLocks noGrp="1" noRot="1" noChangeArrowheads="1"/>
          </p:cNvSpPr>
          <p:nvPr>
            <p:ph type="title"/>
          </p:nvPr>
        </p:nvSpPr>
        <p:spPr/>
        <p:txBody>
          <a:bodyPr/>
          <a:lstStyle/>
          <a:p>
            <a:pPr eaLnBrk="1" hangingPunct="1">
              <a:defRPr/>
            </a:pPr>
            <a:r>
              <a:rPr lang="en-GB">
                <a:ea typeface="+mj-ea"/>
                <a:cs typeface="+mj-cs"/>
              </a:rPr>
              <a:t>Jacob and Esau embrace</a:t>
            </a:r>
            <a:endParaRPr lang="en-GB">
              <a:latin typeface="Arial" pitchFamily="-68" charset="0"/>
              <a:ea typeface="+mj-ea"/>
              <a:cs typeface="+mj-cs"/>
            </a:endParaRPr>
          </a:p>
        </p:txBody>
      </p:sp>
      <p:sp>
        <p:nvSpPr>
          <p:cNvPr id="67588" name="Rectangle 4"/>
          <p:cNvSpPr>
            <a:spLocks noGrp="1" noChangeArrowheads="1"/>
          </p:cNvSpPr>
          <p:nvPr>
            <p:ph type="body" sz="half" idx="1"/>
          </p:nvPr>
        </p:nvSpPr>
        <p:spPr>
          <a:xfrm>
            <a:off x="457200" y="1524000"/>
            <a:ext cx="4267200" cy="5334000"/>
          </a:xfrm>
        </p:spPr>
        <p:txBody>
          <a:bodyPr/>
          <a:lstStyle/>
          <a:p>
            <a:pPr eaLnBrk="1" hangingPunct="1">
              <a:buNone/>
              <a:defRPr/>
            </a:pPr>
            <a:r>
              <a:rPr lang="en-US" sz="2800" dirty="0" smtClean="0">
                <a:effectLst/>
                <a:latin typeface="Times"/>
                <a:cs typeface="Times"/>
              </a:rPr>
              <a:t>    Jacob went on bowing himself to the ground seven times, until he came near to his brother. </a:t>
            </a:r>
            <a:endParaRPr lang="en-GB" sz="2800" dirty="0" smtClean="0">
              <a:effectLst/>
              <a:latin typeface="Times"/>
              <a:ea typeface="+mn-ea"/>
              <a:cs typeface="Times"/>
            </a:endParaRPr>
          </a:p>
          <a:p>
            <a:pPr eaLnBrk="1" hangingPunct="1">
              <a:buFont typeface="Wingdings" pitchFamily="-68" charset="2"/>
              <a:buNone/>
              <a:defRPr/>
            </a:pPr>
            <a:r>
              <a:rPr lang="en-GB" sz="2800" dirty="0" smtClean="0">
                <a:effectLst/>
                <a:latin typeface="Times"/>
                <a:ea typeface="+mn-ea"/>
                <a:cs typeface="Times"/>
              </a:rPr>
              <a:t>    But </a:t>
            </a:r>
            <a:r>
              <a:rPr lang="en-GB" sz="2800" dirty="0">
                <a:effectLst/>
                <a:latin typeface="Times"/>
                <a:ea typeface="+mn-ea"/>
                <a:cs typeface="Times"/>
              </a:rPr>
              <a:t>Esau ran to meet him, and embraced him, and fell on his neck and kissed him, and they wept.</a:t>
            </a:r>
          </a:p>
          <a:p>
            <a:pPr eaLnBrk="1" hangingPunct="1">
              <a:buFont typeface="Wingdings" pitchFamily="-68" charset="2"/>
              <a:buNone/>
              <a:defRPr/>
            </a:pPr>
            <a:r>
              <a:rPr lang="en-GB" sz="2000" dirty="0">
                <a:effectLst/>
                <a:latin typeface="Arial" pitchFamily="-68" charset="0"/>
                <a:ea typeface="+mn-ea"/>
                <a:cs typeface="+mn-cs"/>
              </a:rPr>
              <a:t>			Genesis 33:3-4</a:t>
            </a:r>
          </a:p>
        </p:txBody>
      </p:sp>
      <p:pic>
        <p:nvPicPr>
          <p:cNvPr id="99332" name="Picture 6" descr="jacobesuameet"/>
          <p:cNvPicPr>
            <a:picLocks noGrp="1" noChangeAspect="1" noChangeArrowheads="1"/>
          </p:cNvPicPr>
          <p:nvPr>
            <p:ph sz="half" idx="2"/>
          </p:nvPr>
        </p:nvPicPr>
        <p:blipFill>
          <a:blip r:embed="rId3"/>
          <a:srcRect/>
          <a:stretch>
            <a:fillRect/>
          </a:stretch>
        </p:blipFill>
        <p:spPr>
          <a:xfrm>
            <a:off x="5219700" y="1916113"/>
            <a:ext cx="3444875" cy="3960812"/>
          </a:xfrm>
          <a:noFill/>
        </p:spPr>
      </p:pic>
      <p:sp>
        <p:nvSpPr>
          <p:cNvPr id="99333" name="Text Box 7"/>
          <p:cNvSpPr txBox="1">
            <a:spLocks noChangeArrowheads="1"/>
          </p:cNvSpPr>
          <p:nvPr/>
        </p:nvSpPr>
        <p:spPr bwMode="auto">
          <a:xfrm>
            <a:off x="5546725" y="6062663"/>
            <a:ext cx="2928938" cy="366712"/>
          </a:xfrm>
          <a:prstGeom prst="rect">
            <a:avLst/>
          </a:prstGeom>
          <a:noFill/>
          <a:ln w="9525">
            <a:noFill/>
            <a:miter lim="800000"/>
            <a:headEnd/>
            <a:tailEnd/>
          </a:ln>
        </p:spPr>
        <p:txBody>
          <a:bodyPr wrap="none">
            <a:prstTxWarp prst="textNoShape">
              <a:avLst/>
            </a:prstTxWarp>
            <a:spAutoFit/>
          </a:bodyPr>
          <a:lstStyle/>
          <a:p>
            <a:r>
              <a:rPr lang="en-US" i="0">
                <a:latin typeface="Arial" pitchFamily="-128" charset="0"/>
              </a:rPr>
              <a:t>Jacob and Esau reconciled</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07554" name="Rectangle 2"/>
          <p:cNvSpPr>
            <a:spLocks noGrp="1" noRot="1" noChangeArrowheads="1"/>
          </p:cNvSpPr>
          <p:nvPr>
            <p:ph type="title"/>
          </p:nvPr>
        </p:nvSpPr>
        <p:spPr/>
        <p:txBody>
          <a:bodyPr/>
          <a:lstStyle/>
          <a:p>
            <a:pPr eaLnBrk="1" hangingPunct="1">
              <a:defRPr/>
            </a:pPr>
            <a:r>
              <a:rPr lang="en-US">
                <a:ea typeface="+mj-ea"/>
                <a:cs typeface="+mj-cs"/>
              </a:rPr>
              <a:t>Their conversation</a:t>
            </a:r>
          </a:p>
        </p:txBody>
      </p:sp>
      <p:sp>
        <p:nvSpPr>
          <p:cNvPr id="407555" name="Rectangle 3"/>
          <p:cNvSpPr>
            <a:spLocks noGrp="1" noChangeArrowheads="1"/>
          </p:cNvSpPr>
          <p:nvPr>
            <p:ph type="body" sz="half" idx="1"/>
          </p:nvPr>
        </p:nvSpPr>
        <p:spPr>
          <a:xfrm>
            <a:off x="457200" y="1417637"/>
            <a:ext cx="7620000" cy="4525963"/>
          </a:xfrm>
        </p:spPr>
        <p:txBody>
          <a:bodyPr/>
          <a:lstStyle/>
          <a:p>
            <a:pPr eaLnBrk="1" hangingPunct="1">
              <a:lnSpc>
                <a:spcPct val="90000"/>
              </a:lnSpc>
              <a:buFont typeface="Wingdings" pitchFamily="-68" charset="2"/>
              <a:buNone/>
              <a:defRPr/>
            </a:pPr>
            <a:r>
              <a:rPr lang="en-GB" sz="2400" dirty="0" smtClean="0">
                <a:effectLst/>
                <a:ea typeface="+mn-ea"/>
                <a:cs typeface="+mn-cs"/>
              </a:rPr>
              <a:t>    </a:t>
            </a:r>
            <a:r>
              <a:rPr lang="en-GB" sz="2400" dirty="0" smtClean="0">
                <a:effectLst/>
                <a:latin typeface="Arial" pitchFamily="-68" charset="0"/>
                <a:ea typeface="+mn-ea"/>
                <a:cs typeface="+mn-cs"/>
              </a:rPr>
              <a:t>Esau</a:t>
            </a:r>
            <a:r>
              <a:rPr lang="en-GB" sz="2400" dirty="0">
                <a:effectLst/>
                <a:ea typeface="+mn-ea"/>
                <a:cs typeface="+mn-cs"/>
              </a:rPr>
              <a:t>: </a:t>
            </a:r>
            <a:r>
              <a:rPr lang="en-GB" sz="2400" dirty="0">
                <a:effectLst/>
                <a:latin typeface="Times"/>
                <a:ea typeface="+mn-ea"/>
                <a:cs typeface="Times"/>
              </a:rPr>
              <a:t>“What do you mean by all this company which I met?</a:t>
            </a:r>
            <a:r>
              <a:rPr lang="en-GB" sz="2400" dirty="0" smtClean="0">
                <a:effectLst/>
                <a:latin typeface="Times"/>
                <a:ea typeface="+mn-ea"/>
                <a:cs typeface="Times"/>
              </a:rPr>
              <a:t>”</a:t>
            </a:r>
          </a:p>
          <a:p>
            <a:pPr eaLnBrk="1" hangingPunct="1">
              <a:lnSpc>
                <a:spcPct val="90000"/>
              </a:lnSpc>
              <a:buFont typeface="Wingdings" pitchFamily="-68" charset="2"/>
              <a:buNone/>
              <a:defRPr/>
            </a:pPr>
            <a:endParaRPr lang="en-GB" sz="900" dirty="0" smtClean="0">
              <a:effectLst/>
              <a:ea typeface="+mn-ea"/>
              <a:cs typeface="+mn-cs"/>
            </a:endParaRPr>
          </a:p>
          <a:p>
            <a:pPr eaLnBrk="1" hangingPunct="1">
              <a:lnSpc>
                <a:spcPct val="90000"/>
              </a:lnSpc>
              <a:buFont typeface="Wingdings" pitchFamily="-68" charset="2"/>
              <a:buNone/>
              <a:defRPr/>
            </a:pPr>
            <a:r>
              <a:rPr lang="en-GB" sz="2400" dirty="0" smtClean="0">
                <a:effectLst/>
                <a:latin typeface="Arial" pitchFamily="-68" charset="0"/>
                <a:ea typeface="+mn-ea"/>
                <a:cs typeface="+mn-cs"/>
              </a:rPr>
              <a:t>    Jacob</a:t>
            </a:r>
            <a:r>
              <a:rPr lang="en-GB" sz="2400" dirty="0">
                <a:effectLst/>
                <a:ea typeface="+mn-ea"/>
                <a:cs typeface="+mn-cs"/>
              </a:rPr>
              <a:t>: </a:t>
            </a:r>
            <a:r>
              <a:rPr lang="en-GB" sz="2400" dirty="0">
                <a:effectLst/>
                <a:latin typeface="Times"/>
                <a:ea typeface="+mn-ea"/>
                <a:cs typeface="Times"/>
              </a:rPr>
              <a:t>“To find favour in the sight of my lord.</a:t>
            </a:r>
            <a:r>
              <a:rPr lang="en-GB" sz="2400" dirty="0" smtClean="0">
                <a:effectLst/>
                <a:latin typeface="Times"/>
                <a:ea typeface="+mn-ea"/>
                <a:cs typeface="Times"/>
              </a:rPr>
              <a:t>”</a:t>
            </a:r>
          </a:p>
          <a:p>
            <a:pPr eaLnBrk="1" hangingPunct="1">
              <a:lnSpc>
                <a:spcPct val="90000"/>
              </a:lnSpc>
              <a:buFont typeface="Wingdings" pitchFamily="-68" charset="2"/>
              <a:buNone/>
              <a:defRPr/>
            </a:pPr>
            <a:endParaRPr lang="en-GB" sz="900" dirty="0" smtClean="0">
              <a:effectLst/>
              <a:latin typeface="Lydian BT" pitchFamily="-68" charset="0"/>
              <a:ea typeface="+mn-ea"/>
              <a:cs typeface="+mn-cs"/>
            </a:endParaRPr>
          </a:p>
          <a:p>
            <a:pPr eaLnBrk="1" hangingPunct="1">
              <a:lnSpc>
                <a:spcPct val="90000"/>
              </a:lnSpc>
              <a:buFont typeface="Wingdings" pitchFamily="-68" charset="2"/>
              <a:buNone/>
              <a:defRPr/>
            </a:pPr>
            <a:r>
              <a:rPr lang="en-GB" sz="2400" dirty="0" smtClean="0">
                <a:effectLst/>
                <a:ea typeface="+mn-ea"/>
                <a:cs typeface="+mn-cs"/>
              </a:rPr>
              <a:t>    </a:t>
            </a:r>
            <a:r>
              <a:rPr lang="en-GB" sz="2400" dirty="0" smtClean="0">
                <a:effectLst/>
                <a:latin typeface="Arial" pitchFamily="-68" charset="0"/>
                <a:ea typeface="+mn-ea"/>
                <a:cs typeface="+mn-cs"/>
              </a:rPr>
              <a:t>Esau</a:t>
            </a:r>
            <a:r>
              <a:rPr lang="en-GB" sz="2400" dirty="0">
                <a:effectLst/>
                <a:ea typeface="+mn-ea"/>
                <a:cs typeface="+mn-cs"/>
              </a:rPr>
              <a:t>: </a:t>
            </a:r>
            <a:r>
              <a:rPr lang="en-GB" sz="2400" dirty="0">
                <a:effectLst/>
                <a:latin typeface="Times"/>
                <a:ea typeface="+mn-ea"/>
                <a:cs typeface="Times"/>
              </a:rPr>
              <a:t>“I have enough, my brother; keep what you have for yourself.</a:t>
            </a:r>
            <a:r>
              <a:rPr lang="en-GB" sz="2400" dirty="0" smtClean="0">
                <a:effectLst/>
                <a:latin typeface="Times"/>
                <a:ea typeface="+mn-ea"/>
                <a:cs typeface="Times"/>
              </a:rPr>
              <a:t>”</a:t>
            </a:r>
          </a:p>
          <a:p>
            <a:pPr eaLnBrk="1" hangingPunct="1">
              <a:lnSpc>
                <a:spcPct val="90000"/>
              </a:lnSpc>
              <a:buFont typeface="Wingdings" pitchFamily="-68" charset="2"/>
              <a:buNone/>
              <a:defRPr/>
            </a:pPr>
            <a:endParaRPr lang="en-GB" sz="900" dirty="0" smtClean="0">
              <a:effectLst/>
              <a:ea typeface="+mn-ea"/>
              <a:cs typeface="+mn-cs"/>
            </a:endParaRPr>
          </a:p>
          <a:p>
            <a:pPr eaLnBrk="1" hangingPunct="1">
              <a:lnSpc>
                <a:spcPct val="90000"/>
              </a:lnSpc>
              <a:buFont typeface="Wingdings" pitchFamily="-68" charset="2"/>
              <a:buNone/>
              <a:defRPr/>
            </a:pPr>
            <a:r>
              <a:rPr lang="en-GB" sz="2400" dirty="0" smtClean="0">
                <a:effectLst/>
                <a:ea typeface="+mn-ea"/>
                <a:cs typeface="+mn-cs"/>
              </a:rPr>
              <a:t>    </a:t>
            </a:r>
            <a:r>
              <a:rPr lang="en-GB" sz="2400" dirty="0" smtClean="0">
                <a:effectLst/>
                <a:latin typeface="Arial" pitchFamily="-68" charset="0"/>
                <a:ea typeface="+mn-ea"/>
                <a:cs typeface="+mn-cs"/>
              </a:rPr>
              <a:t>Jacob</a:t>
            </a:r>
            <a:r>
              <a:rPr lang="en-GB" sz="2400" dirty="0">
                <a:effectLst/>
                <a:latin typeface="Arial" pitchFamily="-68" charset="0"/>
                <a:ea typeface="+mn-ea"/>
                <a:cs typeface="+mn-cs"/>
              </a:rPr>
              <a:t>: </a:t>
            </a:r>
            <a:r>
              <a:rPr lang="en-GB" sz="2400" dirty="0">
                <a:effectLst/>
                <a:latin typeface="Times"/>
                <a:ea typeface="+mn-ea"/>
                <a:cs typeface="Times"/>
              </a:rPr>
              <a:t>“I pray you, if I have found favour in your sight, then accept my present from my hand; for truly to see your face is like seeing the face of God, with such favour you have received me. Accept, I pray you, my gift that is brought to you, because God has dealt graciously with me, and because I have enough.” </a:t>
            </a:r>
          </a:p>
          <a:p>
            <a:pPr eaLnBrk="1" hangingPunct="1">
              <a:lnSpc>
                <a:spcPct val="90000"/>
              </a:lnSpc>
              <a:buFont typeface="Wingdings" pitchFamily="-68" charset="2"/>
              <a:buNone/>
              <a:defRPr/>
            </a:pPr>
            <a:r>
              <a:rPr lang="en-GB" sz="1800" dirty="0">
                <a:effectLst/>
                <a:latin typeface="Arial" pitchFamily="-68" charset="0"/>
                <a:ea typeface="+mn-ea"/>
                <a:cs typeface="+mn-cs"/>
              </a:rPr>
              <a:t>							Genesis 33:8-11</a:t>
            </a:r>
            <a:r>
              <a:rPr lang="en-GB" sz="1800" dirty="0">
                <a:effectLst/>
                <a:ea typeface="+mn-ea"/>
                <a:cs typeface="+mn-cs"/>
              </a:rPr>
              <a:t> </a:t>
            </a:r>
          </a:p>
          <a:p>
            <a:pPr eaLnBrk="1" hangingPunct="1">
              <a:lnSpc>
                <a:spcPct val="90000"/>
              </a:lnSpc>
              <a:buFont typeface="Wingdings" pitchFamily="-68" charset="2"/>
              <a:buChar char="n"/>
              <a:defRPr/>
            </a:pPr>
            <a:endParaRPr lang="en-US" sz="2400" dirty="0">
              <a:effectLst/>
              <a:ea typeface="+mn-ea"/>
              <a:cs typeface="+mn-cs"/>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3106" name="Oval 2"/>
          <p:cNvSpPr>
            <a:spLocks noChangeAspect="1" noChangeArrowheads="1"/>
          </p:cNvSpPr>
          <p:nvPr/>
        </p:nvSpPr>
        <p:spPr bwMode="auto">
          <a:xfrm>
            <a:off x="1547813" y="1143000"/>
            <a:ext cx="1366837" cy="1365250"/>
          </a:xfrm>
          <a:prstGeom prst="ellipse">
            <a:avLst/>
          </a:prstGeom>
          <a:solidFill>
            <a:schemeClr val="tx1"/>
          </a:solidFill>
          <a:ln w="9525">
            <a:noFill/>
            <a:round/>
            <a:headEnd/>
            <a:tailEnd/>
          </a:ln>
          <a:effectLst/>
        </p:spPr>
        <p:txBody>
          <a:bodyPr anchor="ctr">
            <a:prstTxWarp prst="textNoShape">
              <a:avLst/>
            </a:prstTxWarp>
          </a:bodyPr>
          <a:lstStyle/>
          <a:p>
            <a:pPr algn="ctr">
              <a:defRPr/>
            </a:pPr>
            <a:endParaRPr lang="en-US" sz="2800" b="1" i="0">
              <a:effectLst>
                <a:outerShdw blurRad="38100" dist="38100" dir="2700000" algn="tl">
                  <a:srgbClr val="DDDDDD"/>
                </a:outerShdw>
              </a:effectLst>
              <a:latin typeface="Franklin Gothic Medium" pitchFamily="-68" charset="0"/>
            </a:endParaRPr>
          </a:p>
        </p:txBody>
      </p:sp>
      <p:sp>
        <p:nvSpPr>
          <p:cNvPr id="303107" name="Text Box 3"/>
          <p:cNvSpPr txBox="1">
            <a:spLocks noChangeAspect="1" noChangeArrowheads="1"/>
          </p:cNvSpPr>
          <p:nvPr/>
        </p:nvSpPr>
        <p:spPr bwMode="auto">
          <a:xfrm>
            <a:off x="1371600" y="1535113"/>
            <a:ext cx="1720850" cy="519112"/>
          </a:xfrm>
          <a:prstGeom prst="rect">
            <a:avLst/>
          </a:prstGeom>
          <a:noFill/>
          <a:ln w="9525">
            <a:noFill/>
            <a:miter lim="800000"/>
            <a:headEnd/>
            <a:tailEnd/>
          </a:ln>
          <a:effectLst/>
        </p:spPr>
        <p:txBody>
          <a:bodyPr lIns="36000" tIns="46800" rIns="36000">
            <a:prstTxWarp prst="textNoShape">
              <a:avLst/>
            </a:prstTxWarp>
            <a:spAutoFit/>
          </a:bodyPr>
          <a:lstStyle/>
          <a:p>
            <a:pPr algn="ctr">
              <a:defRPr/>
            </a:pPr>
            <a:r>
              <a:rPr lang="en-US" sz="2800" i="0">
                <a:solidFill>
                  <a:schemeClr val="bg2"/>
                </a:solidFill>
                <a:latin typeface="Franklin Gothic Medium" pitchFamily="-68" charset="0"/>
              </a:rPr>
              <a:t>God</a:t>
            </a:r>
            <a:endParaRPr lang="en-US" sz="2800" b="1" i="0">
              <a:effectLst>
                <a:outerShdw blurRad="38100" dist="38100" dir="2700000" algn="tl">
                  <a:srgbClr val="000000"/>
                </a:outerShdw>
              </a:effectLst>
              <a:latin typeface="Franklin Gothic Medium" pitchFamily="-68" charset="0"/>
            </a:endParaRPr>
          </a:p>
        </p:txBody>
      </p:sp>
      <p:sp>
        <p:nvSpPr>
          <p:cNvPr id="303108" name="Oval 4"/>
          <p:cNvSpPr>
            <a:spLocks noChangeAspect="1" noChangeArrowheads="1"/>
          </p:cNvSpPr>
          <p:nvPr/>
        </p:nvSpPr>
        <p:spPr bwMode="auto">
          <a:xfrm>
            <a:off x="1579563" y="3213100"/>
            <a:ext cx="1366837" cy="1366838"/>
          </a:xfrm>
          <a:prstGeom prst="ellipse">
            <a:avLst/>
          </a:prstGeom>
          <a:solidFill>
            <a:srgbClr val="FFFF00"/>
          </a:solidFill>
          <a:ln w="9525">
            <a:noFill/>
            <a:round/>
            <a:headEnd/>
            <a:tailEnd/>
          </a:ln>
          <a:effectLst/>
        </p:spPr>
        <p:txBody>
          <a:bodyPr lIns="0" rIns="0" anchor="ctr">
            <a:prstTxWarp prst="textNoShape">
              <a:avLst/>
            </a:prstTxWarp>
          </a:bodyPr>
          <a:lstStyle/>
          <a:p>
            <a:pPr algn="ctr">
              <a:defRPr/>
            </a:pPr>
            <a:endParaRPr lang="en-US" sz="2000" b="1" i="0">
              <a:effectLst>
                <a:outerShdw blurRad="38100" dist="38100" dir="2700000" algn="tl">
                  <a:srgbClr val="000000"/>
                </a:outerShdw>
              </a:effectLst>
              <a:latin typeface="Franklin Gothic Medium" pitchFamily="-68" charset="0"/>
            </a:endParaRPr>
          </a:p>
        </p:txBody>
      </p:sp>
      <p:sp>
        <p:nvSpPr>
          <p:cNvPr id="303109" name="Text Box 5"/>
          <p:cNvSpPr txBox="1">
            <a:spLocks noChangeAspect="1" noChangeArrowheads="1"/>
          </p:cNvSpPr>
          <p:nvPr/>
        </p:nvSpPr>
        <p:spPr bwMode="auto">
          <a:xfrm>
            <a:off x="1403350" y="3636963"/>
            <a:ext cx="1720850" cy="519112"/>
          </a:xfrm>
          <a:prstGeom prst="rect">
            <a:avLst/>
          </a:prstGeom>
          <a:noFill/>
          <a:ln w="9525">
            <a:noFill/>
            <a:miter lim="800000"/>
            <a:headEnd/>
            <a:tailEnd/>
          </a:ln>
          <a:effectLst/>
        </p:spPr>
        <p:txBody>
          <a:bodyPr lIns="36000" tIns="46800" rIns="36000">
            <a:prstTxWarp prst="textNoShape">
              <a:avLst/>
            </a:prstTxWarp>
            <a:spAutoFit/>
          </a:bodyPr>
          <a:lstStyle/>
          <a:p>
            <a:pPr algn="ctr">
              <a:defRPr/>
            </a:pPr>
            <a:r>
              <a:rPr lang="en-US" sz="2800" i="0">
                <a:solidFill>
                  <a:schemeClr val="bg2"/>
                </a:solidFill>
                <a:latin typeface="Franklin Gothic Medium" pitchFamily="-68" charset="0"/>
              </a:rPr>
              <a:t>Jacob</a:t>
            </a:r>
            <a:endParaRPr lang="en-US" sz="2400" b="1" i="0">
              <a:effectLst>
                <a:outerShdw blurRad="38100" dist="38100" dir="2700000" algn="tl">
                  <a:srgbClr val="000000"/>
                </a:outerShdw>
              </a:effectLst>
              <a:latin typeface="Franklin Gothic Medium" pitchFamily="-68" charset="0"/>
            </a:endParaRPr>
          </a:p>
        </p:txBody>
      </p:sp>
      <p:sp>
        <p:nvSpPr>
          <p:cNvPr id="303110" name="Oval 6"/>
          <p:cNvSpPr>
            <a:spLocks noChangeAspect="1" noChangeArrowheads="1"/>
          </p:cNvSpPr>
          <p:nvPr/>
        </p:nvSpPr>
        <p:spPr bwMode="auto">
          <a:xfrm>
            <a:off x="6196013" y="3213100"/>
            <a:ext cx="1366837" cy="1366838"/>
          </a:xfrm>
          <a:prstGeom prst="ellipse">
            <a:avLst/>
          </a:prstGeom>
          <a:solidFill>
            <a:srgbClr val="FF6600"/>
          </a:solidFill>
          <a:ln w="9525">
            <a:noFill/>
            <a:round/>
            <a:headEnd/>
            <a:tailEnd/>
          </a:ln>
          <a:effectLst/>
        </p:spPr>
        <p:txBody>
          <a:bodyPr lIns="0" rIns="0" anchor="ctr">
            <a:prstTxWarp prst="textNoShape">
              <a:avLst/>
            </a:prstTxWarp>
          </a:bodyPr>
          <a:lstStyle/>
          <a:p>
            <a:pPr algn="ctr">
              <a:defRPr/>
            </a:pPr>
            <a:endParaRPr lang="en-US" sz="2000" b="1" i="0">
              <a:effectLst>
                <a:outerShdw blurRad="38100" dist="38100" dir="2700000" algn="tl">
                  <a:srgbClr val="000000"/>
                </a:outerShdw>
              </a:effectLst>
              <a:latin typeface="Franklin Gothic Medium" pitchFamily="-68" charset="0"/>
            </a:endParaRPr>
          </a:p>
        </p:txBody>
      </p:sp>
      <p:sp>
        <p:nvSpPr>
          <p:cNvPr id="303111" name="Text Box 7"/>
          <p:cNvSpPr txBox="1">
            <a:spLocks noChangeAspect="1" noChangeArrowheads="1"/>
          </p:cNvSpPr>
          <p:nvPr/>
        </p:nvSpPr>
        <p:spPr bwMode="auto">
          <a:xfrm>
            <a:off x="6019800" y="3636963"/>
            <a:ext cx="1720850" cy="519112"/>
          </a:xfrm>
          <a:prstGeom prst="rect">
            <a:avLst/>
          </a:prstGeom>
          <a:noFill/>
          <a:ln w="9525">
            <a:noFill/>
            <a:miter lim="800000"/>
            <a:headEnd/>
            <a:tailEnd/>
          </a:ln>
          <a:effectLst/>
        </p:spPr>
        <p:txBody>
          <a:bodyPr lIns="36000" tIns="46800" rIns="36000">
            <a:prstTxWarp prst="textNoShape">
              <a:avLst/>
            </a:prstTxWarp>
            <a:spAutoFit/>
          </a:bodyPr>
          <a:lstStyle/>
          <a:p>
            <a:pPr algn="ctr">
              <a:defRPr/>
            </a:pPr>
            <a:r>
              <a:rPr lang="en-US" sz="2800" i="0">
                <a:solidFill>
                  <a:schemeClr val="bg2"/>
                </a:solidFill>
                <a:latin typeface="Franklin Gothic Medium" pitchFamily="-68" charset="0"/>
              </a:rPr>
              <a:t>Esau</a:t>
            </a:r>
            <a:endParaRPr lang="en-US" sz="2400" b="1" i="0">
              <a:effectLst>
                <a:outerShdw blurRad="38100" dist="38100" dir="2700000" algn="tl">
                  <a:srgbClr val="000000"/>
                </a:outerShdw>
              </a:effectLst>
              <a:latin typeface="Franklin Gothic Medium" pitchFamily="-68" charset="0"/>
            </a:endParaRPr>
          </a:p>
        </p:txBody>
      </p:sp>
      <p:sp>
        <p:nvSpPr>
          <p:cNvPr id="102408" name="Line 8"/>
          <p:cNvSpPr>
            <a:spLocks noChangeShapeType="1"/>
          </p:cNvSpPr>
          <p:nvPr/>
        </p:nvSpPr>
        <p:spPr bwMode="auto">
          <a:xfrm rot="21567990" flipH="1">
            <a:off x="2232025" y="2582863"/>
            <a:ext cx="0" cy="557212"/>
          </a:xfrm>
          <a:prstGeom prst="line">
            <a:avLst/>
          </a:prstGeom>
          <a:noFill/>
          <a:ln w="152400">
            <a:solidFill>
              <a:schemeClr val="tx1"/>
            </a:solidFill>
            <a:round/>
            <a:headEnd type="triangle" w="med" len="sm"/>
            <a:tailEnd type="none" w="med" len="sm"/>
          </a:ln>
        </p:spPr>
        <p:txBody>
          <a:bodyPr>
            <a:prstTxWarp prst="textNoShape">
              <a:avLst/>
            </a:prstTxWarp>
          </a:bodyPr>
          <a:lstStyle/>
          <a:p>
            <a:endParaRPr lang="en-US"/>
          </a:p>
        </p:txBody>
      </p:sp>
      <p:sp>
        <p:nvSpPr>
          <p:cNvPr id="102409" name="Line 9"/>
          <p:cNvSpPr>
            <a:spLocks noChangeShapeType="1"/>
          </p:cNvSpPr>
          <p:nvPr/>
        </p:nvSpPr>
        <p:spPr bwMode="auto">
          <a:xfrm>
            <a:off x="2895600" y="3878263"/>
            <a:ext cx="3290888" cy="0"/>
          </a:xfrm>
          <a:prstGeom prst="line">
            <a:avLst/>
          </a:prstGeom>
          <a:noFill/>
          <a:ln w="165100">
            <a:solidFill>
              <a:schemeClr val="tx1"/>
            </a:solidFill>
            <a:round/>
            <a:headEnd type="triangle" w="med" len="sm"/>
            <a:tailEnd type="none" w="med" len="sm"/>
          </a:ln>
        </p:spPr>
        <p:txBody>
          <a:bodyPr>
            <a:prstTxWarp prst="textNoShape">
              <a:avLst/>
            </a:prstTxWarp>
          </a:bodyPr>
          <a:lstStyle/>
          <a:p>
            <a:endParaRPr lang="en-US"/>
          </a:p>
        </p:txBody>
      </p:sp>
      <p:sp>
        <p:nvSpPr>
          <p:cNvPr id="102410" name="Rectangle 10"/>
          <p:cNvSpPr>
            <a:spLocks noChangeArrowheads="1"/>
          </p:cNvSpPr>
          <p:nvPr/>
        </p:nvSpPr>
        <p:spPr bwMode="auto">
          <a:xfrm>
            <a:off x="0" y="76200"/>
            <a:ext cx="9144000" cy="1012825"/>
          </a:xfrm>
          <a:prstGeom prst="rect">
            <a:avLst/>
          </a:prstGeom>
          <a:noFill/>
          <a:ln w="9525">
            <a:noFill/>
            <a:miter lim="800000"/>
            <a:headEnd/>
            <a:tailEnd/>
          </a:ln>
        </p:spPr>
        <p:txBody>
          <a:bodyPr anchor="ctr" anchorCtr="1">
            <a:prstTxWarp prst="textNoShape">
              <a:avLst/>
            </a:prstTxWarp>
          </a:bodyPr>
          <a:lstStyle/>
          <a:p>
            <a:r>
              <a:rPr lang="en-US" altLang="zh-CN" sz="3600" i="0">
                <a:solidFill>
                  <a:schemeClr val="tx2"/>
                </a:solidFill>
                <a:latin typeface="Arial Rounded MT Bold" pitchFamily="-128" charset="0"/>
                <a:ea typeface="宋体" pitchFamily="-128" charset="-122"/>
                <a:cs typeface="宋体" pitchFamily="-128" charset="-122"/>
              </a:rPr>
              <a:t>Foundation of substance</a:t>
            </a:r>
            <a:endParaRPr lang="sk-SK" sz="3600" i="0">
              <a:solidFill>
                <a:schemeClr val="tx2"/>
              </a:solidFill>
              <a:latin typeface="Arial Rounded MT Bold" pitchFamily="-128" charset="0"/>
              <a:ea typeface="宋体" pitchFamily="-128" charset="-122"/>
              <a:cs typeface="宋体" pitchFamily="-128" charset="-122"/>
            </a:endParaRPr>
          </a:p>
        </p:txBody>
      </p:sp>
      <p:sp>
        <p:nvSpPr>
          <p:cNvPr id="102411" name="Oval 12"/>
          <p:cNvSpPr>
            <a:spLocks noChangeArrowheads="1"/>
          </p:cNvSpPr>
          <p:nvPr/>
        </p:nvSpPr>
        <p:spPr bwMode="auto">
          <a:xfrm>
            <a:off x="6138863" y="5029200"/>
            <a:ext cx="1528762" cy="855663"/>
          </a:xfrm>
          <a:prstGeom prst="ellipse">
            <a:avLst/>
          </a:prstGeom>
          <a:noFill/>
          <a:ln w="63500">
            <a:solidFill>
              <a:schemeClr val="bg1"/>
            </a:solidFill>
            <a:round/>
            <a:headEnd/>
            <a:tailEnd/>
          </a:ln>
        </p:spPr>
        <p:txBody>
          <a:bodyPr wrap="none" anchor="ctr">
            <a:prstTxWarp prst="textNoShape">
              <a:avLst/>
            </a:prstTxWarp>
          </a:bodyPr>
          <a:lstStyle/>
          <a:p>
            <a:pPr algn="ctr"/>
            <a:r>
              <a:rPr lang="en-GB" sz="2400" i="0">
                <a:latin typeface="Franklin Gothic Medium" pitchFamily="-128" charset="0"/>
              </a:rPr>
              <a:t>(Cain)</a:t>
            </a:r>
          </a:p>
        </p:txBody>
      </p:sp>
      <p:sp>
        <p:nvSpPr>
          <p:cNvPr id="102412" name="Oval 13"/>
          <p:cNvSpPr>
            <a:spLocks noChangeArrowheads="1"/>
          </p:cNvSpPr>
          <p:nvPr/>
        </p:nvSpPr>
        <p:spPr bwMode="auto">
          <a:xfrm>
            <a:off x="1552575" y="5038725"/>
            <a:ext cx="1528763" cy="846138"/>
          </a:xfrm>
          <a:prstGeom prst="ellipse">
            <a:avLst/>
          </a:prstGeom>
          <a:noFill/>
          <a:ln w="63500">
            <a:solidFill>
              <a:schemeClr val="bg1"/>
            </a:solidFill>
            <a:round/>
            <a:headEnd/>
            <a:tailEnd/>
          </a:ln>
        </p:spPr>
        <p:txBody>
          <a:bodyPr wrap="none" anchor="ctr">
            <a:prstTxWarp prst="textNoShape">
              <a:avLst/>
            </a:prstTxWarp>
          </a:bodyPr>
          <a:lstStyle/>
          <a:p>
            <a:pPr algn="ctr"/>
            <a:r>
              <a:rPr lang="en-GB" sz="2400" i="0">
                <a:latin typeface="Franklin Gothic Medium" pitchFamily="-128" charset="0"/>
              </a:rPr>
              <a:t>(Abel)</a:t>
            </a:r>
          </a:p>
        </p:txBody>
      </p:sp>
      <p:sp>
        <p:nvSpPr>
          <p:cNvPr id="102413" name="Oval 14"/>
          <p:cNvSpPr>
            <a:spLocks noChangeArrowheads="1"/>
          </p:cNvSpPr>
          <p:nvPr/>
        </p:nvSpPr>
        <p:spPr bwMode="auto">
          <a:xfrm>
            <a:off x="6003925" y="4454525"/>
            <a:ext cx="1844675" cy="1025525"/>
          </a:xfrm>
          <a:prstGeom prst="ellipse">
            <a:avLst/>
          </a:prstGeom>
          <a:noFill/>
          <a:ln w="63500">
            <a:noFill/>
            <a:round/>
            <a:headEnd/>
            <a:tailEnd/>
          </a:ln>
        </p:spPr>
        <p:txBody>
          <a:bodyPr wrap="none" anchor="ctr">
            <a:prstTxWarp prst="textNoShape">
              <a:avLst/>
            </a:prstTxWarp>
          </a:bodyPr>
          <a:lstStyle/>
          <a:p>
            <a:pPr algn="ctr"/>
            <a:r>
              <a:rPr lang="en-GB" sz="2400" i="0">
                <a:latin typeface="Franklin Gothic Medium" pitchFamily="-128" charset="0"/>
              </a:rPr>
              <a:t>(Lucifer)</a:t>
            </a:r>
          </a:p>
        </p:txBody>
      </p:sp>
      <p:sp>
        <p:nvSpPr>
          <p:cNvPr id="102414" name="Oval 15"/>
          <p:cNvSpPr>
            <a:spLocks noChangeArrowheads="1"/>
          </p:cNvSpPr>
          <p:nvPr/>
        </p:nvSpPr>
        <p:spPr bwMode="auto">
          <a:xfrm>
            <a:off x="1371600" y="4464050"/>
            <a:ext cx="1844675" cy="1025525"/>
          </a:xfrm>
          <a:prstGeom prst="ellipse">
            <a:avLst/>
          </a:prstGeom>
          <a:noFill/>
          <a:ln w="63500">
            <a:noFill/>
            <a:round/>
            <a:headEnd/>
            <a:tailEnd/>
          </a:ln>
        </p:spPr>
        <p:txBody>
          <a:bodyPr wrap="none" anchor="ctr">
            <a:prstTxWarp prst="textNoShape">
              <a:avLst/>
            </a:prstTxWarp>
          </a:bodyPr>
          <a:lstStyle/>
          <a:p>
            <a:pPr algn="ctr"/>
            <a:r>
              <a:rPr lang="en-GB" sz="2400" i="0">
                <a:latin typeface="Franklin Gothic Medium" pitchFamily="-128" charset="0"/>
              </a:rPr>
              <a:t>(Adam)</a:t>
            </a:r>
          </a:p>
        </p:txBody>
      </p:sp>
      <p:sp>
        <p:nvSpPr>
          <p:cNvPr id="102415" name="Text Box 16"/>
          <p:cNvSpPr txBox="1">
            <a:spLocks noChangeArrowheads="1"/>
          </p:cNvSpPr>
          <p:nvPr/>
        </p:nvSpPr>
        <p:spPr bwMode="auto">
          <a:xfrm>
            <a:off x="2895600" y="3011488"/>
            <a:ext cx="3470275" cy="457200"/>
          </a:xfrm>
          <a:prstGeom prst="rect">
            <a:avLst/>
          </a:prstGeom>
          <a:noFill/>
          <a:ln w="9525">
            <a:noFill/>
            <a:miter lim="800000"/>
            <a:headEnd/>
            <a:tailEnd/>
          </a:ln>
        </p:spPr>
        <p:txBody>
          <a:bodyPr wrap="none">
            <a:prstTxWarp prst="textNoShape">
              <a:avLst/>
            </a:prstTxWarp>
            <a:spAutoFit/>
          </a:bodyPr>
          <a:lstStyle/>
          <a:p>
            <a:r>
              <a:rPr lang="en-US" sz="2400" i="0">
                <a:latin typeface="Arial" pitchFamily="-128" charset="0"/>
              </a:rPr>
              <a:t>Affectionately welcomed</a:t>
            </a:r>
          </a:p>
        </p:txBody>
      </p:sp>
      <p:sp>
        <p:nvSpPr>
          <p:cNvPr id="102416" name="Text Box 17"/>
          <p:cNvSpPr txBox="1">
            <a:spLocks noChangeArrowheads="1"/>
          </p:cNvSpPr>
          <p:nvPr/>
        </p:nvSpPr>
        <p:spPr bwMode="auto">
          <a:xfrm>
            <a:off x="3116263" y="1716088"/>
            <a:ext cx="3302000" cy="822325"/>
          </a:xfrm>
          <a:prstGeom prst="rect">
            <a:avLst/>
          </a:prstGeom>
          <a:noFill/>
          <a:ln w="9525">
            <a:noFill/>
            <a:miter lim="800000"/>
            <a:headEnd/>
            <a:tailEnd/>
          </a:ln>
        </p:spPr>
        <p:txBody>
          <a:bodyPr wrap="none">
            <a:prstTxWarp prst="textNoShape">
              <a:avLst/>
            </a:prstTxWarp>
            <a:spAutoFit/>
          </a:bodyPr>
          <a:lstStyle/>
          <a:p>
            <a:pPr algn="ctr"/>
            <a:r>
              <a:rPr lang="en-US" sz="2400" i="0">
                <a:latin typeface="Arial" pitchFamily="-128" charset="0"/>
              </a:rPr>
              <a:t>Indemnity condition </a:t>
            </a:r>
          </a:p>
          <a:p>
            <a:pPr algn="ctr"/>
            <a:r>
              <a:rPr lang="en-US" sz="2400" i="0">
                <a:latin typeface="Arial" pitchFamily="-128" charset="0"/>
              </a:rPr>
              <a:t>to remove fallen nature</a:t>
            </a:r>
          </a:p>
        </p:txBody>
      </p:sp>
      <p:sp>
        <p:nvSpPr>
          <p:cNvPr id="102417" name="Line 18"/>
          <p:cNvSpPr>
            <a:spLocks noChangeShapeType="1"/>
          </p:cNvSpPr>
          <p:nvPr/>
        </p:nvSpPr>
        <p:spPr bwMode="auto">
          <a:xfrm rot="21567990" flipH="1">
            <a:off x="4572000" y="2506663"/>
            <a:ext cx="0" cy="557212"/>
          </a:xfrm>
          <a:prstGeom prst="line">
            <a:avLst/>
          </a:prstGeom>
          <a:noFill/>
          <a:ln w="152400">
            <a:solidFill>
              <a:schemeClr val="tx1"/>
            </a:solidFill>
            <a:round/>
            <a:headEnd type="triangle" w="med" len="sm"/>
            <a:tailEnd type="none" w="med" len="sm"/>
          </a:ln>
        </p:spPr>
        <p:txBody>
          <a:bodyPr>
            <a:prstTxWarp prst="textNoShape">
              <a:avLst/>
            </a:prstTxWarp>
          </a:bodyPr>
          <a:lstStyle/>
          <a:p>
            <a:endParaRPr lang="en-US"/>
          </a:p>
        </p:txBody>
      </p:sp>
      <p:sp>
        <p:nvSpPr>
          <p:cNvPr id="102418" name="Rectangle 19"/>
          <p:cNvSpPr>
            <a:spLocks noChangeArrowheads="1"/>
          </p:cNvSpPr>
          <p:nvPr/>
        </p:nvSpPr>
        <p:spPr bwMode="auto">
          <a:xfrm>
            <a:off x="990600" y="5038725"/>
            <a:ext cx="184150" cy="366713"/>
          </a:xfrm>
          <a:prstGeom prst="rect">
            <a:avLst/>
          </a:prstGeom>
          <a:noFill/>
          <a:ln w="9525">
            <a:noFill/>
            <a:miter lim="800000"/>
            <a:headEnd/>
            <a:tailEnd/>
          </a:ln>
        </p:spPr>
        <p:txBody>
          <a:bodyPr wrap="none">
            <a:prstTxWarp prst="textNoShape">
              <a:avLst/>
            </a:prstTxWarp>
            <a:spAutoFit/>
          </a:bodyPr>
          <a:lstStyle/>
          <a:p>
            <a:endParaRPr lang="en-US" i="0"/>
          </a:p>
        </p:txBody>
      </p:sp>
      <p:sp>
        <p:nvSpPr>
          <p:cNvPr id="102419" name="Text Box 20"/>
          <p:cNvSpPr txBox="1">
            <a:spLocks noChangeArrowheads="1"/>
          </p:cNvSpPr>
          <p:nvPr/>
        </p:nvSpPr>
        <p:spPr bwMode="auto">
          <a:xfrm>
            <a:off x="1751013" y="5867400"/>
            <a:ext cx="5930900" cy="701675"/>
          </a:xfrm>
          <a:prstGeom prst="rect">
            <a:avLst/>
          </a:prstGeom>
          <a:noFill/>
          <a:ln w="9525">
            <a:noFill/>
            <a:miter lim="800000"/>
            <a:headEnd/>
            <a:tailEnd/>
          </a:ln>
        </p:spPr>
        <p:txBody>
          <a:bodyPr wrap="none">
            <a:prstTxWarp prst="textNoShape">
              <a:avLst/>
            </a:prstTxWarp>
            <a:spAutoFit/>
          </a:bodyPr>
          <a:lstStyle/>
          <a:p>
            <a:r>
              <a:rPr lang="en-US" sz="2000" i="0" dirty="0">
                <a:latin typeface="Arial" pitchFamily="-128" charset="0"/>
              </a:rPr>
              <a:t>Jacob won Esau’s heart, and together they fulfilled </a:t>
            </a:r>
          </a:p>
          <a:p>
            <a:r>
              <a:rPr lang="en-US" sz="2000" i="0" dirty="0">
                <a:latin typeface="Arial" pitchFamily="-128" charset="0"/>
              </a:rPr>
              <a:t>the indemnity condition to remove the fallen nature</a:t>
            </a:r>
          </a:p>
        </p:txBody>
      </p:sp>
      <p:sp>
        <p:nvSpPr>
          <p:cNvPr id="102420" name="Rectangle 21"/>
          <p:cNvSpPr>
            <a:spLocks noChangeArrowheads="1"/>
          </p:cNvSpPr>
          <p:nvPr/>
        </p:nvSpPr>
        <p:spPr bwMode="auto">
          <a:xfrm>
            <a:off x="430213" y="3659188"/>
            <a:ext cx="184150" cy="366712"/>
          </a:xfrm>
          <a:prstGeom prst="rect">
            <a:avLst/>
          </a:prstGeom>
          <a:noFill/>
          <a:ln w="9525">
            <a:noFill/>
            <a:miter lim="800000"/>
            <a:headEnd/>
            <a:tailEnd/>
          </a:ln>
        </p:spPr>
        <p:txBody>
          <a:bodyPr wrap="none">
            <a:prstTxWarp prst="textNoShape">
              <a:avLst/>
            </a:prstTxWarp>
            <a:spAutoFit/>
          </a:bodyPr>
          <a:lstStyle/>
          <a:p>
            <a:endParaRPr lang="en-US" i="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Did Jacob and Esau make the foundation of substance?</a:t>
            </a:r>
            <a:endParaRPr lang="en-US" dirty="0"/>
          </a:p>
        </p:txBody>
      </p:sp>
      <p:sp>
        <p:nvSpPr>
          <p:cNvPr id="5" name="Content Placeholder 4"/>
          <p:cNvSpPr>
            <a:spLocks noGrp="1"/>
          </p:cNvSpPr>
          <p:nvPr>
            <p:ph idx="1"/>
          </p:nvPr>
        </p:nvSpPr>
        <p:spPr>
          <a:xfrm>
            <a:off x="457200" y="1874837"/>
            <a:ext cx="8229600" cy="4525963"/>
          </a:xfrm>
        </p:spPr>
        <p:txBody>
          <a:bodyPr/>
          <a:lstStyle/>
          <a:p>
            <a:pPr>
              <a:buNone/>
            </a:pPr>
            <a:r>
              <a:rPr lang="en-US" dirty="0" smtClean="0">
                <a:effectLst/>
                <a:latin typeface="Arial"/>
                <a:cs typeface="Arial"/>
              </a:rPr>
              <a:t>	“For Jacob and Esau to fulfill the indemnity condition to remove the fallen nature, Esau needed to love Jacob, respect him as his mediator to God, obediently submit to Jacob's directions, and finally, multiply goodness by inheriting goodness from the  bearer of God's blessing.” </a:t>
            </a:r>
            <a:r>
              <a:rPr lang="en-US" sz="2800" dirty="0" smtClean="0">
                <a:effectLst/>
                <a:latin typeface="Arial"/>
                <a:cs typeface="Arial"/>
              </a:rPr>
              <a:t>EDP</a:t>
            </a:r>
            <a:endParaRPr lang="en-US" dirty="0">
              <a:effectLst/>
              <a:latin typeface="Arial"/>
              <a:cs typeface="Arial"/>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tx1"/>
                </a:solidFill>
              </a:rPr>
              <a:t>What happened next?</a:t>
            </a:r>
            <a:endParaRPr lang="en-US" dirty="0">
              <a:solidFill>
                <a:schemeClr val="tx1"/>
              </a:solidFill>
            </a:endParaRPr>
          </a:p>
        </p:txBody>
      </p:sp>
      <p:sp>
        <p:nvSpPr>
          <p:cNvPr id="3" name="Content Placeholder 2"/>
          <p:cNvSpPr>
            <a:spLocks noGrp="1"/>
          </p:cNvSpPr>
          <p:nvPr>
            <p:ph sz="half" idx="1"/>
          </p:nvPr>
        </p:nvSpPr>
        <p:spPr/>
        <p:txBody>
          <a:bodyPr/>
          <a:lstStyle/>
          <a:p>
            <a:r>
              <a:rPr lang="en-US" dirty="0" smtClean="0">
                <a:effectLst/>
                <a:latin typeface="Arial"/>
                <a:cs typeface="Arial"/>
              </a:rPr>
              <a:t>Jacob and Esau go separate ways</a:t>
            </a:r>
          </a:p>
          <a:p>
            <a:r>
              <a:rPr lang="en-US" dirty="0" smtClean="0">
                <a:effectLst/>
                <a:latin typeface="Arial"/>
                <a:cs typeface="Arial"/>
              </a:rPr>
              <a:t>Meet up to bury Isaac</a:t>
            </a:r>
          </a:p>
          <a:p>
            <a:r>
              <a:rPr lang="en-US" dirty="0" smtClean="0">
                <a:effectLst/>
                <a:latin typeface="Arial"/>
                <a:cs typeface="Arial"/>
              </a:rPr>
              <a:t>Jacob becomes ancestor of Hebrews</a:t>
            </a:r>
          </a:p>
          <a:p>
            <a:r>
              <a:rPr lang="en-US" dirty="0" smtClean="0">
                <a:effectLst/>
                <a:latin typeface="Arial"/>
                <a:cs typeface="Arial"/>
              </a:rPr>
              <a:t>Esau becomes ancestor of </a:t>
            </a:r>
            <a:r>
              <a:rPr lang="en-US" dirty="0" err="1" smtClean="0">
                <a:effectLst/>
                <a:latin typeface="Arial"/>
                <a:cs typeface="Arial"/>
              </a:rPr>
              <a:t>Edomites</a:t>
            </a:r>
            <a:endParaRPr lang="en-US" dirty="0" smtClean="0">
              <a:effectLst/>
              <a:latin typeface="Arial"/>
              <a:cs typeface="Arial"/>
            </a:endParaRPr>
          </a:p>
          <a:p>
            <a:r>
              <a:rPr lang="en-US" dirty="0" smtClean="0">
                <a:effectLst/>
                <a:latin typeface="Arial"/>
                <a:cs typeface="Arial"/>
              </a:rPr>
              <a:t>They were enemies</a:t>
            </a:r>
          </a:p>
          <a:p>
            <a:r>
              <a:rPr lang="en-US" dirty="0" smtClean="0">
                <a:effectLst/>
                <a:latin typeface="Arial"/>
                <a:cs typeface="Arial"/>
              </a:rPr>
              <a:t>Eventually </a:t>
            </a:r>
            <a:r>
              <a:rPr lang="en-US" dirty="0" err="1" smtClean="0">
                <a:effectLst/>
                <a:latin typeface="Arial"/>
                <a:cs typeface="Arial"/>
              </a:rPr>
              <a:t>Edomites</a:t>
            </a:r>
            <a:r>
              <a:rPr lang="en-US" dirty="0" smtClean="0">
                <a:effectLst/>
                <a:latin typeface="Arial"/>
                <a:cs typeface="Arial"/>
              </a:rPr>
              <a:t> converted to Judaism</a:t>
            </a:r>
            <a:endParaRPr lang="en-US" dirty="0">
              <a:effectLst/>
              <a:latin typeface="Arial"/>
              <a:cs typeface="Arial"/>
            </a:endParaRPr>
          </a:p>
        </p:txBody>
      </p:sp>
      <p:pic>
        <p:nvPicPr>
          <p:cNvPr id="5" name="Content Placeholder 4" descr="Edom.PNG"/>
          <p:cNvPicPr>
            <a:picLocks noGrp="1" noChangeAspect="1"/>
          </p:cNvPicPr>
          <p:nvPr>
            <p:ph sz="half" idx="2"/>
          </p:nvPr>
        </p:nvPicPr>
        <p:blipFill>
          <a:blip r:embed="rId3"/>
          <a:srcRect l="-46668" r="-46668"/>
          <a:stretch>
            <a:fillRect/>
          </a:stretch>
        </p:blipFill>
        <p:spPr/>
      </p:pic>
      <p:sp>
        <p:nvSpPr>
          <p:cNvPr id="6" name="TextBox 5"/>
          <p:cNvSpPr txBox="1"/>
          <p:nvPr/>
        </p:nvSpPr>
        <p:spPr>
          <a:xfrm>
            <a:off x="6250328" y="6172200"/>
            <a:ext cx="988672" cy="461665"/>
          </a:xfrm>
          <a:prstGeom prst="rect">
            <a:avLst/>
          </a:prstGeom>
          <a:noFill/>
        </p:spPr>
        <p:txBody>
          <a:bodyPr wrap="none" rtlCol="0">
            <a:spAutoFit/>
          </a:bodyPr>
          <a:lstStyle/>
          <a:p>
            <a:r>
              <a:rPr lang="en-US" sz="2400" i="0" dirty="0" smtClean="0">
                <a:latin typeface="Arial"/>
                <a:cs typeface="Arial"/>
              </a:rPr>
              <a:t>Edom</a:t>
            </a:r>
            <a:endParaRPr lang="en-US" sz="2400" i="0" dirty="0">
              <a:latin typeface="Arial"/>
              <a:cs typeface="Arial"/>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26658" name="Rectangle 2"/>
          <p:cNvSpPr>
            <a:spLocks noGrp="1" noRot="1" noChangeArrowheads="1"/>
          </p:cNvSpPr>
          <p:nvPr>
            <p:ph type="title"/>
          </p:nvPr>
        </p:nvSpPr>
        <p:spPr/>
        <p:txBody>
          <a:bodyPr/>
          <a:lstStyle/>
          <a:p>
            <a:pPr eaLnBrk="1" hangingPunct="1">
              <a:defRPr/>
            </a:pPr>
            <a:r>
              <a:rPr lang="en-US">
                <a:ea typeface="+mj-ea"/>
                <a:cs typeface="+mj-cs"/>
              </a:rPr>
              <a:t>Lasting foundation</a:t>
            </a:r>
          </a:p>
        </p:txBody>
      </p:sp>
      <p:sp>
        <p:nvSpPr>
          <p:cNvPr id="326659" name="Rectangle 3"/>
          <p:cNvSpPr>
            <a:spLocks noGrp="1" noChangeArrowheads="1"/>
          </p:cNvSpPr>
          <p:nvPr>
            <p:ph type="body" idx="1"/>
          </p:nvPr>
        </p:nvSpPr>
        <p:spPr>
          <a:xfrm>
            <a:off x="457200" y="1600200"/>
            <a:ext cx="8229600" cy="4800600"/>
          </a:xfrm>
        </p:spPr>
        <p:txBody>
          <a:bodyPr/>
          <a:lstStyle/>
          <a:p>
            <a:pPr eaLnBrk="1" hangingPunct="1">
              <a:buFont typeface="Wingdings" pitchFamily="-68" charset="2"/>
              <a:buChar char="n"/>
              <a:defRPr/>
            </a:pPr>
            <a:r>
              <a:rPr lang="en-US" sz="2800" dirty="0">
                <a:effectLst/>
                <a:latin typeface="Arial" pitchFamily="-68" charset="0"/>
                <a:ea typeface="+mn-ea"/>
                <a:cs typeface="+mn-cs"/>
              </a:rPr>
              <a:t>Jacob established the pattern for the natural and voluntary subjugation of Satan by winning Esau’s heart and respect</a:t>
            </a:r>
          </a:p>
          <a:p>
            <a:pPr eaLnBrk="1" hangingPunct="1">
              <a:buFont typeface="Wingdings" pitchFamily="-68" charset="2"/>
              <a:buChar char="n"/>
              <a:defRPr/>
            </a:pPr>
            <a:r>
              <a:rPr lang="en-US" sz="2800" dirty="0">
                <a:effectLst/>
                <a:latin typeface="Arial" pitchFamily="-68" charset="0"/>
                <a:ea typeface="+mn-ea"/>
                <a:cs typeface="+mn-cs"/>
              </a:rPr>
              <a:t>It is the pattern followed later by Joseph, Moses, Jesus and Sun </a:t>
            </a:r>
            <a:r>
              <a:rPr lang="en-US" sz="2800" dirty="0" err="1">
                <a:effectLst/>
                <a:latin typeface="Arial" pitchFamily="-68" charset="0"/>
                <a:ea typeface="+mn-ea"/>
                <a:cs typeface="+mn-cs"/>
              </a:rPr>
              <a:t>Myung</a:t>
            </a:r>
            <a:r>
              <a:rPr lang="en-US" sz="2800" dirty="0">
                <a:effectLst/>
                <a:latin typeface="Arial" pitchFamily="-68" charset="0"/>
                <a:ea typeface="+mn-ea"/>
                <a:cs typeface="+mn-cs"/>
              </a:rPr>
              <a:t> Moon</a:t>
            </a:r>
          </a:p>
          <a:p>
            <a:pPr eaLnBrk="1" hangingPunct="1">
              <a:buFont typeface="Wingdings" pitchFamily="-68" charset="2"/>
              <a:buChar char="n"/>
              <a:defRPr/>
            </a:pPr>
            <a:r>
              <a:rPr lang="en-US" sz="2800" dirty="0">
                <a:effectLst/>
                <a:latin typeface="Arial" pitchFamily="-68" charset="0"/>
                <a:ea typeface="+mn-ea"/>
                <a:cs typeface="+mn-cs"/>
              </a:rPr>
              <a:t>Abraham’s family established the heavenly tradition</a:t>
            </a:r>
          </a:p>
          <a:p>
            <a:pPr eaLnBrk="1" hangingPunct="1">
              <a:buFont typeface="Wingdings" pitchFamily="-68" charset="2"/>
              <a:buChar char="n"/>
              <a:defRPr/>
            </a:pPr>
            <a:r>
              <a:rPr lang="en-US" sz="2800" dirty="0">
                <a:effectLst/>
                <a:latin typeface="Arial" pitchFamily="-68" charset="0"/>
                <a:ea typeface="+mn-ea"/>
                <a:cs typeface="+mn-cs"/>
              </a:rPr>
              <a:t>“God of Abraham, Isaac and Jacob”</a:t>
            </a:r>
          </a:p>
          <a:p>
            <a:pPr eaLnBrk="1" hangingPunct="1">
              <a:buFont typeface="Wingdings" pitchFamily="-68" charset="2"/>
              <a:buNone/>
              <a:defRPr/>
            </a:pPr>
            <a:r>
              <a:rPr lang="en-US" sz="2800" dirty="0">
                <a:effectLst/>
                <a:latin typeface="Arial" pitchFamily="-68" charset="0"/>
                <a:ea typeface="+mn-ea"/>
                <a:cs typeface="+mn-cs"/>
              </a:rPr>
              <a:t> 			Three Great Kingships</a:t>
            </a:r>
          </a:p>
          <a:p>
            <a:pPr eaLnBrk="1" hangingPunct="1">
              <a:buFont typeface="Wingdings" pitchFamily="-68" charset="2"/>
              <a:buChar char="n"/>
              <a:defRPr/>
            </a:pPr>
            <a:endParaRPr lang="en-US" sz="2800" dirty="0">
              <a:effectLst/>
              <a:latin typeface="Arial" pitchFamily="-68" charset="0"/>
              <a:ea typeface="+mn-ea"/>
              <a:cs typeface="+mn-cs"/>
            </a:endParaRPr>
          </a:p>
        </p:txBody>
      </p:sp>
      <p:sp>
        <p:nvSpPr>
          <p:cNvPr id="104452" name="Line 4"/>
          <p:cNvSpPr>
            <a:spLocks noChangeShapeType="1"/>
          </p:cNvSpPr>
          <p:nvPr/>
        </p:nvSpPr>
        <p:spPr bwMode="auto">
          <a:xfrm>
            <a:off x="990600" y="5638800"/>
            <a:ext cx="1295400" cy="0"/>
          </a:xfrm>
          <a:prstGeom prst="line">
            <a:avLst/>
          </a:prstGeom>
          <a:noFill/>
          <a:ln w="57150">
            <a:solidFill>
              <a:schemeClr val="tx1"/>
            </a:solidFill>
            <a:round/>
            <a:headEnd/>
            <a:tailEnd type="arrow" w="med" len="med"/>
          </a:ln>
        </p:spPr>
        <p:txBody>
          <a:bodyPr wrap="none" anchor="ctr">
            <a:prstTxWarp prst="textNoShape">
              <a:avLst/>
            </a:prstTxWarp>
          </a:bodyPr>
          <a:lstStyle/>
          <a:p>
            <a:endParaRPr lang="en-US"/>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0658" name="Rectangle 2"/>
          <p:cNvSpPr>
            <a:spLocks noGrp="1" noRot="1" noChangeArrowheads="1"/>
          </p:cNvSpPr>
          <p:nvPr>
            <p:ph type="title"/>
          </p:nvPr>
        </p:nvSpPr>
        <p:spPr/>
        <p:txBody>
          <a:bodyPr/>
          <a:lstStyle/>
          <a:p>
            <a:pPr eaLnBrk="1" hangingPunct="1">
              <a:defRPr/>
            </a:pPr>
            <a:r>
              <a:rPr lang="en-GB" dirty="0">
                <a:ea typeface="+mj-ea"/>
                <a:cs typeface="+mj-cs"/>
              </a:rPr>
              <a:t>Foundation for the Messiah</a:t>
            </a:r>
          </a:p>
        </p:txBody>
      </p:sp>
      <p:sp>
        <p:nvSpPr>
          <p:cNvPr id="106499" name="Oval 4"/>
          <p:cNvSpPr>
            <a:spLocks noChangeArrowheads="1"/>
          </p:cNvSpPr>
          <p:nvPr/>
        </p:nvSpPr>
        <p:spPr bwMode="auto">
          <a:xfrm>
            <a:off x="468313" y="5805488"/>
            <a:ext cx="2087562" cy="503237"/>
          </a:xfrm>
          <a:prstGeom prst="ellipse">
            <a:avLst/>
          </a:prstGeom>
          <a:solidFill>
            <a:srgbClr val="FFFF00"/>
          </a:solidFill>
          <a:ln w="9525">
            <a:solidFill>
              <a:schemeClr val="tx1"/>
            </a:solidFill>
            <a:round/>
            <a:headEnd/>
            <a:tailEnd/>
          </a:ln>
        </p:spPr>
        <p:txBody>
          <a:bodyPr wrap="none" anchor="ctr">
            <a:prstTxWarp prst="textNoShape">
              <a:avLst/>
            </a:prstTxWarp>
          </a:bodyPr>
          <a:lstStyle/>
          <a:p>
            <a:pPr algn="ctr"/>
            <a:r>
              <a:rPr lang="en-GB" sz="2400" i="0">
                <a:solidFill>
                  <a:schemeClr val="bg2"/>
                </a:solidFill>
                <a:latin typeface="Arial Rounded MT Bold" pitchFamily="-128" charset="0"/>
              </a:rPr>
              <a:t>Abraham</a:t>
            </a:r>
          </a:p>
        </p:txBody>
      </p:sp>
      <p:sp>
        <p:nvSpPr>
          <p:cNvPr id="106500" name="Oval 5"/>
          <p:cNvSpPr>
            <a:spLocks noChangeArrowheads="1"/>
          </p:cNvSpPr>
          <p:nvPr/>
        </p:nvSpPr>
        <p:spPr bwMode="auto">
          <a:xfrm>
            <a:off x="1042988" y="5229225"/>
            <a:ext cx="2087562" cy="576263"/>
          </a:xfrm>
          <a:prstGeom prst="ellipse">
            <a:avLst/>
          </a:prstGeom>
          <a:solidFill>
            <a:srgbClr val="FFFF00"/>
          </a:solidFill>
          <a:ln w="9525">
            <a:solidFill>
              <a:schemeClr val="tx1"/>
            </a:solidFill>
            <a:round/>
            <a:headEnd/>
            <a:tailEnd/>
          </a:ln>
        </p:spPr>
        <p:txBody>
          <a:bodyPr wrap="none" anchor="ctr">
            <a:prstTxWarp prst="textNoShape">
              <a:avLst/>
            </a:prstTxWarp>
          </a:bodyPr>
          <a:lstStyle/>
          <a:p>
            <a:pPr algn="ctr"/>
            <a:r>
              <a:rPr lang="en-GB" sz="2400" i="0">
                <a:solidFill>
                  <a:schemeClr val="bg2"/>
                </a:solidFill>
                <a:latin typeface="Arial Rounded MT Bold" pitchFamily="-128" charset="0"/>
              </a:rPr>
              <a:t>Isaac</a:t>
            </a:r>
          </a:p>
        </p:txBody>
      </p:sp>
      <p:sp>
        <p:nvSpPr>
          <p:cNvPr id="106501" name="Oval 6"/>
          <p:cNvSpPr>
            <a:spLocks noChangeArrowheads="1"/>
          </p:cNvSpPr>
          <p:nvPr/>
        </p:nvSpPr>
        <p:spPr bwMode="auto">
          <a:xfrm>
            <a:off x="1763713" y="4724400"/>
            <a:ext cx="2087562" cy="504825"/>
          </a:xfrm>
          <a:prstGeom prst="ellipse">
            <a:avLst/>
          </a:prstGeom>
          <a:solidFill>
            <a:srgbClr val="FFFF00"/>
          </a:solidFill>
          <a:ln w="9525">
            <a:solidFill>
              <a:schemeClr val="tx1"/>
            </a:solidFill>
            <a:round/>
            <a:headEnd/>
            <a:tailEnd/>
          </a:ln>
        </p:spPr>
        <p:txBody>
          <a:bodyPr wrap="none" anchor="ctr">
            <a:prstTxWarp prst="textNoShape">
              <a:avLst/>
            </a:prstTxWarp>
          </a:bodyPr>
          <a:lstStyle/>
          <a:p>
            <a:pPr algn="ctr"/>
            <a:r>
              <a:rPr lang="en-GB" sz="2400" i="0">
                <a:solidFill>
                  <a:schemeClr val="bg2"/>
                </a:solidFill>
                <a:latin typeface="Arial Rounded MT Bold" pitchFamily="-128" charset="0"/>
              </a:rPr>
              <a:t>Jacob</a:t>
            </a:r>
          </a:p>
        </p:txBody>
      </p:sp>
      <p:sp>
        <p:nvSpPr>
          <p:cNvPr id="106502" name="Oval 7"/>
          <p:cNvSpPr>
            <a:spLocks noChangeArrowheads="1"/>
          </p:cNvSpPr>
          <p:nvPr/>
        </p:nvSpPr>
        <p:spPr bwMode="auto">
          <a:xfrm>
            <a:off x="2843213" y="3860800"/>
            <a:ext cx="2735262" cy="649288"/>
          </a:xfrm>
          <a:prstGeom prst="ellipse">
            <a:avLst/>
          </a:prstGeom>
          <a:solidFill>
            <a:srgbClr val="FFFF00"/>
          </a:solidFill>
          <a:ln w="9525">
            <a:solidFill>
              <a:schemeClr val="tx1"/>
            </a:solidFill>
            <a:round/>
            <a:headEnd/>
            <a:tailEnd/>
          </a:ln>
        </p:spPr>
        <p:txBody>
          <a:bodyPr wrap="none" anchor="ctr">
            <a:prstTxWarp prst="textNoShape">
              <a:avLst/>
            </a:prstTxWarp>
          </a:bodyPr>
          <a:lstStyle/>
          <a:p>
            <a:pPr algn="ctr"/>
            <a:r>
              <a:rPr lang="en-GB" sz="2400" i="0">
                <a:solidFill>
                  <a:schemeClr val="bg2"/>
                </a:solidFill>
                <a:latin typeface="Arial Rounded MT Bold" pitchFamily="-128" charset="0"/>
              </a:rPr>
              <a:t>Twelve Sons</a:t>
            </a:r>
          </a:p>
        </p:txBody>
      </p:sp>
      <p:sp>
        <p:nvSpPr>
          <p:cNvPr id="106503" name="Oval 8"/>
          <p:cNvSpPr>
            <a:spLocks noChangeArrowheads="1"/>
          </p:cNvSpPr>
          <p:nvPr/>
        </p:nvSpPr>
        <p:spPr bwMode="auto">
          <a:xfrm>
            <a:off x="3995738" y="3141663"/>
            <a:ext cx="3457575" cy="649287"/>
          </a:xfrm>
          <a:prstGeom prst="ellipse">
            <a:avLst/>
          </a:prstGeom>
          <a:solidFill>
            <a:srgbClr val="FFFF00"/>
          </a:solidFill>
          <a:ln w="9525">
            <a:solidFill>
              <a:schemeClr val="tx1"/>
            </a:solidFill>
            <a:round/>
            <a:headEnd/>
            <a:tailEnd/>
          </a:ln>
        </p:spPr>
        <p:txBody>
          <a:bodyPr wrap="none" anchor="ctr">
            <a:prstTxWarp prst="textNoShape">
              <a:avLst/>
            </a:prstTxWarp>
          </a:bodyPr>
          <a:lstStyle/>
          <a:p>
            <a:pPr algn="ctr"/>
            <a:r>
              <a:rPr lang="en-GB" sz="2400" i="0">
                <a:solidFill>
                  <a:schemeClr val="bg2"/>
                </a:solidFill>
                <a:latin typeface="Arial Rounded MT Bold" pitchFamily="-128" charset="0"/>
              </a:rPr>
              <a:t>Twelve Tribes</a:t>
            </a:r>
          </a:p>
        </p:txBody>
      </p:sp>
      <p:sp>
        <p:nvSpPr>
          <p:cNvPr id="106504" name="Oval 15"/>
          <p:cNvSpPr>
            <a:spLocks noChangeArrowheads="1"/>
          </p:cNvSpPr>
          <p:nvPr/>
        </p:nvSpPr>
        <p:spPr bwMode="auto">
          <a:xfrm>
            <a:off x="5219700" y="2205038"/>
            <a:ext cx="3457575" cy="649287"/>
          </a:xfrm>
          <a:prstGeom prst="ellipse">
            <a:avLst/>
          </a:prstGeom>
          <a:solidFill>
            <a:srgbClr val="FFFF00"/>
          </a:solidFill>
          <a:ln w="9525">
            <a:solidFill>
              <a:schemeClr val="tx1"/>
            </a:solidFill>
            <a:round/>
            <a:headEnd/>
            <a:tailEnd/>
          </a:ln>
        </p:spPr>
        <p:txBody>
          <a:bodyPr wrap="none" anchor="ctr">
            <a:prstTxWarp prst="textNoShape">
              <a:avLst/>
            </a:prstTxWarp>
          </a:bodyPr>
          <a:lstStyle/>
          <a:p>
            <a:pPr algn="ctr"/>
            <a:r>
              <a:rPr lang="en-GB" sz="2400" i="0">
                <a:solidFill>
                  <a:schemeClr val="bg2"/>
                </a:solidFill>
                <a:latin typeface="Arial Rounded MT Bold" pitchFamily="-128" charset="0"/>
              </a:rPr>
              <a:t>Jewish nation</a:t>
            </a:r>
          </a:p>
        </p:txBody>
      </p:sp>
      <p:sp>
        <p:nvSpPr>
          <p:cNvPr id="106505" name="Oval 18"/>
          <p:cNvSpPr>
            <a:spLocks noChangeArrowheads="1"/>
          </p:cNvSpPr>
          <p:nvPr/>
        </p:nvSpPr>
        <p:spPr bwMode="auto">
          <a:xfrm>
            <a:off x="6372225" y="1341438"/>
            <a:ext cx="2087563" cy="503237"/>
          </a:xfrm>
          <a:prstGeom prst="ellipse">
            <a:avLst/>
          </a:prstGeom>
          <a:solidFill>
            <a:srgbClr val="FFFF00"/>
          </a:solidFill>
          <a:ln w="9525">
            <a:solidFill>
              <a:schemeClr val="tx1"/>
            </a:solidFill>
            <a:round/>
            <a:headEnd/>
            <a:tailEnd/>
          </a:ln>
        </p:spPr>
        <p:txBody>
          <a:bodyPr wrap="none" anchor="ctr">
            <a:prstTxWarp prst="textNoShape">
              <a:avLst/>
            </a:prstTxWarp>
          </a:bodyPr>
          <a:lstStyle/>
          <a:p>
            <a:pPr algn="ctr"/>
            <a:r>
              <a:rPr lang="en-GB" sz="2400" i="0">
                <a:solidFill>
                  <a:schemeClr val="bg2"/>
                </a:solidFill>
                <a:latin typeface="Arial Rounded MT Bold" pitchFamily="-128" charset="0"/>
              </a:rPr>
              <a:t>Jesus</a:t>
            </a:r>
          </a:p>
        </p:txBody>
      </p:sp>
      <p:sp>
        <p:nvSpPr>
          <p:cNvPr id="106506" name="Line 19"/>
          <p:cNvSpPr>
            <a:spLocks noChangeShapeType="1"/>
          </p:cNvSpPr>
          <p:nvPr/>
        </p:nvSpPr>
        <p:spPr bwMode="auto">
          <a:xfrm flipV="1">
            <a:off x="395288" y="1484313"/>
            <a:ext cx="5113337" cy="3744912"/>
          </a:xfrm>
          <a:prstGeom prst="line">
            <a:avLst/>
          </a:prstGeom>
          <a:noFill/>
          <a:ln w="57150" cap="rnd">
            <a:solidFill>
              <a:schemeClr val="tx1"/>
            </a:solidFill>
            <a:prstDash val="sysDot"/>
            <a:round/>
            <a:headEnd/>
            <a:tailEnd type="stealth" w="lg" len="lg"/>
          </a:ln>
        </p:spPr>
        <p:txBody>
          <a:bodyPr>
            <a:prstTxWarp prst="textNoShape">
              <a:avLst/>
            </a:prstTxWarp>
          </a:bodyPr>
          <a:lstStyle/>
          <a:p>
            <a:endParaRPr lang="en-US"/>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326082" name="Text Box 2"/>
          <p:cNvSpPr txBox="1">
            <a:spLocks noChangeArrowheads="1"/>
          </p:cNvSpPr>
          <p:nvPr/>
        </p:nvSpPr>
        <p:spPr bwMode="auto">
          <a:xfrm>
            <a:off x="1106488" y="1673225"/>
            <a:ext cx="2778125" cy="3330575"/>
          </a:xfrm>
          <a:prstGeom prst="rect">
            <a:avLst/>
          </a:prstGeom>
          <a:solidFill>
            <a:schemeClr val="tx2"/>
          </a:solidFill>
          <a:ln w="9525">
            <a:noFill/>
            <a:miter lim="800000"/>
            <a:headEnd/>
            <a:tailEnd/>
          </a:ln>
        </p:spPr>
        <p:txBody>
          <a:bodyPr>
            <a:prstTxWarp prst="textNoShape">
              <a:avLst/>
            </a:prstTxWarp>
            <a:spAutoFit/>
          </a:bodyPr>
          <a:lstStyle/>
          <a:p>
            <a:pPr algn="ctr">
              <a:lnSpc>
                <a:spcPct val="125000"/>
              </a:lnSpc>
              <a:buClr>
                <a:srgbClr val="3399FF"/>
              </a:buClr>
              <a:buFont typeface="Courier New" pitchFamily="-128" charset="0"/>
              <a:buNone/>
            </a:pPr>
            <a:r>
              <a:rPr lang="en-US" altLang="zh-CN" sz="3400" i="0">
                <a:solidFill>
                  <a:schemeClr val="bg1"/>
                </a:solidFill>
                <a:latin typeface="Franklin Gothic Medium" pitchFamily="-128" charset="0"/>
                <a:ea typeface="宋体" pitchFamily="-128" charset="-122"/>
                <a:cs typeface="宋体" pitchFamily="-128" charset="-122"/>
              </a:rPr>
              <a:t>Nation</a:t>
            </a:r>
            <a:br>
              <a:rPr lang="en-US" altLang="zh-CN" sz="3400" i="0">
                <a:solidFill>
                  <a:schemeClr val="bg1"/>
                </a:solidFill>
                <a:latin typeface="Franklin Gothic Medium" pitchFamily="-128" charset="0"/>
                <a:ea typeface="宋体" pitchFamily="-128" charset="-122"/>
                <a:cs typeface="宋体" pitchFamily="-128" charset="-122"/>
              </a:rPr>
            </a:br>
            <a:r>
              <a:rPr lang="en-US" altLang="zh-CN" sz="3400" i="0">
                <a:solidFill>
                  <a:schemeClr val="bg1"/>
                </a:solidFill>
                <a:latin typeface="Franklin Gothic Medium" pitchFamily="-128" charset="0"/>
                <a:ea typeface="宋体" pitchFamily="-128" charset="-122"/>
                <a:cs typeface="宋体" pitchFamily="-128" charset="-122"/>
              </a:rPr>
              <a:t>Society</a:t>
            </a:r>
            <a:br>
              <a:rPr lang="en-US" altLang="zh-CN" sz="3400" i="0">
                <a:solidFill>
                  <a:schemeClr val="bg1"/>
                </a:solidFill>
                <a:latin typeface="Franklin Gothic Medium" pitchFamily="-128" charset="0"/>
                <a:ea typeface="宋体" pitchFamily="-128" charset="-122"/>
                <a:cs typeface="宋体" pitchFamily="-128" charset="-122"/>
              </a:rPr>
            </a:br>
            <a:r>
              <a:rPr lang="en-US" altLang="zh-CN" sz="3400" i="0">
                <a:solidFill>
                  <a:schemeClr val="bg1"/>
                </a:solidFill>
                <a:latin typeface="Franklin Gothic Medium" pitchFamily="-128" charset="0"/>
                <a:ea typeface="宋体" pitchFamily="-128" charset="-122"/>
                <a:cs typeface="宋体" pitchFamily="-128" charset="-122"/>
              </a:rPr>
              <a:t>Tribe</a:t>
            </a:r>
          </a:p>
          <a:p>
            <a:pPr algn="ctr">
              <a:lnSpc>
                <a:spcPct val="125000"/>
              </a:lnSpc>
              <a:buClr>
                <a:srgbClr val="3399FF"/>
              </a:buClr>
              <a:buFont typeface="Courier New" pitchFamily="-128" charset="0"/>
              <a:buNone/>
            </a:pPr>
            <a:r>
              <a:rPr lang="en-US" altLang="zh-CN" sz="3400" i="0">
                <a:solidFill>
                  <a:schemeClr val="bg1"/>
                </a:solidFill>
                <a:latin typeface="Franklin Gothic Medium" pitchFamily="-128" charset="0"/>
                <a:ea typeface="宋体" pitchFamily="-128" charset="-122"/>
                <a:cs typeface="宋体" pitchFamily="-128" charset="-122"/>
              </a:rPr>
              <a:t>Family</a:t>
            </a:r>
          </a:p>
          <a:p>
            <a:pPr algn="ctr">
              <a:lnSpc>
                <a:spcPct val="125000"/>
              </a:lnSpc>
              <a:buClr>
                <a:srgbClr val="3399FF"/>
              </a:buClr>
              <a:buFont typeface="Courier New" pitchFamily="-128" charset="0"/>
              <a:buNone/>
            </a:pPr>
            <a:r>
              <a:rPr lang="en-US" altLang="zh-CN" sz="3400" i="0">
                <a:solidFill>
                  <a:schemeClr val="bg1"/>
                </a:solidFill>
                <a:latin typeface="Franklin Gothic Medium" pitchFamily="-128" charset="0"/>
                <a:ea typeface="宋体" pitchFamily="-128" charset="-122"/>
                <a:cs typeface="宋体" pitchFamily="-128" charset="-122"/>
              </a:rPr>
              <a:t>Individual</a:t>
            </a:r>
          </a:p>
        </p:txBody>
      </p:sp>
      <p:sp>
        <p:nvSpPr>
          <p:cNvPr id="108547" name="Rectangle 3"/>
          <p:cNvSpPr>
            <a:spLocks noChangeArrowheads="1"/>
          </p:cNvSpPr>
          <p:nvPr/>
        </p:nvSpPr>
        <p:spPr bwMode="auto">
          <a:xfrm>
            <a:off x="431800" y="0"/>
            <a:ext cx="8262938" cy="1538288"/>
          </a:xfrm>
          <a:prstGeom prst="rect">
            <a:avLst/>
          </a:prstGeom>
          <a:noFill/>
          <a:ln w="9525">
            <a:noFill/>
            <a:miter lim="800000"/>
            <a:headEnd/>
            <a:tailEnd/>
          </a:ln>
        </p:spPr>
        <p:txBody>
          <a:bodyPr anchor="ctr" anchorCtr="1">
            <a:prstTxWarp prst="textNoShape">
              <a:avLst/>
            </a:prstTxWarp>
          </a:bodyPr>
          <a:lstStyle/>
          <a:p>
            <a:pPr algn="ctr"/>
            <a:r>
              <a:rPr lang="en-US" altLang="zh-CN" sz="3600" i="0" dirty="0" smtClean="0">
                <a:solidFill>
                  <a:schemeClr val="tx2"/>
                </a:solidFill>
                <a:latin typeface="Arial Rounded MT Bold" pitchFamily="-128" charset="0"/>
                <a:ea typeface="宋体" pitchFamily="-128" charset="-122"/>
                <a:cs typeface="宋体" pitchFamily="-128" charset="-122"/>
              </a:rPr>
              <a:t>Why didn’t the messiah come then?</a:t>
            </a:r>
            <a:endParaRPr lang="sk-SK" sz="3600" i="0" dirty="0">
              <a:solidFill>
                <a:schemeClr val="tx2"/>
              </a:solidFill>
              <a:latin typeface="Arial Rounded MT Bold" pitchFamily="-128" charset="0"/>
              <a:ea typeface="宋体" pitchFamily="-128" charset="-122"/>
              <a:cs typeface="宋体" pitchFamily="-128" charset="-122"/>
            </a:endParaRPr>
          </a:p>
        </p:txBody>
      </p:sp>
      <p:sp>
        <p:nvSpPr>
          <p:cNvPr id="1326084" name="Text Box 4"/>
          <p:cNvSpPr txBox="1">
            <a:spLocks noChangeArrowheads="1"/>
          </p:cNvSpPr>
          <p:nvPr/>
        </p:nvSpPr>
        <p:spPr bwMode="auto">
          <a:xfrm>
            <a:off x="4164013" y="3571875"/>
            <a:ext cx="2789237" cy="1387475"/>
          </a:xfrm>
          <a:prstGeom prst="rect">
            <a:avLst/>
          </a:prstGeom>
          <a:solidFill>
            <a:schemeClr val="accent2"/>
          </a:solidFill>
          <a:ln w="9525">
            <a:noFill/>
            <a:miter lim="800000"/>
            <a:headEnd/>
            <a:tailEnd/>
          </a:ln>
        </p:spPr>
        <p:txBody>
          <a:bodyPr>
            <a:prstTxWarp prst="textNoShape">
              <a:avLst/>
            </a:prstTxWarp>
            <a:spAutoFit/>
          </a:bodyPr>
          <a:lstStyle/>
          <a:p>
            <a:pPr algn="ctr">
              <a:lnSpc>
                <a:spcPct val="125000"/>
              </a:lnSpc>
              <a:buClr>
                <a:srgbClr val="3399FF"/>
              </a:buClr>
              <a:buFont typeface="Courier New" pitchFamily="-128" charset="0"/>
              <a:buNone/>
            </a:pPr>
            <a:r>
              <a:rPr lang="en-US" altLang="zh-CN" sz="3400" i="0">
                <a:solidFill>
                  <a:srgbClr val="660066"/>
                </a:solidFill>
                <a:latin typeface="Franklin Gothic Medium" pitchFamily="-128" charset="0"/>
                <a:ea typeface="宋体" pitchFamily="-128" charset="-122"/>
                <a:cs typeface="宋体" pitchFamily="-128" charset="-122"/>
              </a:rPr>
              <a:t>Family</a:t>
            </a:r>
          </a:p>
          <a:p>
            <a:pPr algn="ctr">
              <a:lnSpc>
                <a:spcPct val="125000"/>
              </a:lnSpc>
              <a:buClr>
                <a:srgbClr val="3399FF"/>
              </a:buClr>
              <a:buFont typeface="Courier New" pitchFamily="-128" charset="0"/>
              <a:buNone/>
            </a:pPr>
            <a:r>
              <a:rPr lang="en-US" altLang="zh-CN" sz="3400" i="0">
                <a:solidFill>
                  <a:srgbClr val="660066"/>
                </a:solidFill>
                <a:latin typeface="Franklin Gothic Medium" pitchFamily="-128" charset="0"/>
                <a:ea typeface="宋体" pitchFamily="-128" charset="-122"/>
                <a:cs typeface="宋体" pitchFamily="-128" charset="-122"/>
              </a:rPr>
              <a:t>Individual</a:t>
            </a:r>
          </a:p>
        </p:txBody>
      </p:sp>
      <p:sp>
        <p:nvSpPr>
          <p:cNvPr id="1326085" name="Rectangle 5"/>
          <p:cNvSpPr>
            <a:spLocks noChangeArrowheads="1"/>
          </p:cNvSpPr>
          <p:nvPr/>
        </p:nvSpPr>
        <p:spPr bwMode="auto">
          <a:xfrm>
            <a:off x="7362825" y="3810000"/>
            <a:ext cx="1774825" cy="962025"/>
          </a:xfrm>
          <a:prstGeom prst="rect">
            <a:avLst/>
          </a:prstGeom>
          <a:noFill/>
          <a:ln w="9525">
            <a:noFill/>
            <a:miter lim="800000"/>
            <a:headEnd/>
            <a:tailEnd/>
          </a:ln>
        </p:spPr>
        <p:txBody>
          <a:bodyPr>
            <a:prstTxWarp prst="textNoShape">
              <a:avLst/>
            </a:prstTxWarp>
            <a:spAutoFit/>
          </a:bodyPr>
          <a:lstStyle/>
          <a:p>
            <a:pPr>
              <a:lnSpc>
                <a:spcPct val="95000"/>
              </a:lnSpc>
            </a:pPr>
            <a:r>
              <a:rPr lang="en-US" altLang="zh-CN" sz="3000" i="0">
                <a:latin typeface="Franklin Gothic Medium" pitchFamily="-128" charset="0"/>
                <a:ea typeface="宋体" pitchFamily="-128" charset="-122"/>
                <a:cs typeface="宋体" pitchFamily="-128" charset="-122"/>
              </a:rPr>
              <a:t>Jacob’s Victory</a:t>
            </a:r>
            <a:endParaRPr lang="sk-SK" sz="3000" i="0">
              <a:latin typeface="Franklin Gothic Medium" pitchFamily="-128" charset="0"/>
              <a:ea typeface="Arial" pitchFamily="-128" charset="0"/>
              <a:cs typeface="Arial" pitchFamily="-128" charset="0"/>
            </a:endParaRPr>
          </a:p>
        </p:txBody>
      </p:sp>
      <p:sp>
        <p:nvSpPr>
          <p:cNvPr id="1326086" name="AutoShape 6"/>
          <p:cNvSpPr>
            <a:spLocks/>
          </p:cNvSpPr>
          <p:nvPr/>
        </p:nvSpPr>
        <p:spPr bwMode="auto">
          <a:xfrm>
            <a:off x="7027863" y="3589338"/>
            <a:ext cx="269875" cy="1370012"/>
          </a:xfrm>
          <a:prstGeom prst="rightBrace">
            <a:avLst>
              <a:gd name="adj1" fmla="val 28955"/>
              <a:gd name="adj2" fmla="val 50046"/>
            </a:avLst>
          </a:prstGeom>
          <a:noFill/>
          <a:ln w="63500">
            <a:solidFill>
              <a:schemeClr val="bg1"/>
            </a:solidFill>
            <a:round/>
            <a:headEnd/>
            <a:tailEnd/>
          </a:ln>
        </p:spPr>
        <p:txBody>
          <a:bodyPr wrap="none" anchor="ctr">
            <a:prstTxWarp prst="textNoShape">
              <a:avLst/>
            </a:prstTxWarp>
          </a:bodyPr>
          <a:lstStyle/>
          <a:p>
            <a:endParaRPr lang="en-US" i="0">
              <a:latin typeface="Franklin Gothic Medium" pitchFamily="-128" charset="0"/>
              <a:ea typeface="Arial" pitchFamily="-128" charset="0"/>
              <a:cs typeface="Arial" pitchFamily="-128" charset="0"/>
            </a:endParaRPr>
          </a:p>
        </p:txBody>
      </p:sp>
      <p:sp>
        <p:nvSpPr>
          <p:cNvPr id="108551" name="Rectangle 7"/>
          <p:cNvSpPr>
            <a:spLocks noChangeArrowheads="1"/>
          </p:cNvSpPr>
          <p:nvPr/>
        </p:nvSpPr>
        <p:spPr bwMode="auto">
          <a:xfrm>
            <a:off x="1106488" y="5106988"/>
            <a:ext cx="2789237" cy="1022350"/>
          </a:xfrm>
          <a:prstGeom prst="rect">
            <a:avLst/>
          </a:prstGeom>
          <a:solidFill>
            <a:schemeClr val="bg2"/>
          </a:solidFill>
          <a:ln w="9525">
            <a:noFill/>
            <a:miter lim="800000"/>
            <a:headEnd/>
            <a:tailEnd/>
          </a:ln>
        </p:spPr>
        <p:txBody>
          <a:bodyPr>
            <a:prstTxWarp prst="textNoShape">
              <a:avLst/>
            </a:prstTxWarp>
            <a:spAutoFit/>
          </a:bodyPr>
          <a:lstStyle/>
          <a:p>
            <a:pPr algn="ctr">
              <a:lnSpc>
                <a:spcPct val="90000"/>
              </a:lnSpc>
            </a:pPr>
            <a:r>
              <a:rPr lang="en-US" altLang="zh-CN" sz="3400" i="0">
                <a:latin typeface="Franklin Gothic Medium" pitchFamily="-128" charset="0"/>
                <a:ea typeface="宋体" pitchFamily="-128" charset="-122"/>
                <a:cs typeface="宋体" pitchFamily="-128" charset="-122"/>
              </a:rPr>
              <a:t>Satan’s Foundation</a:t>
            </a:r>
            <a:endParaRPr lang="sk-SK" sz="3400" i="0">
              <a:latin typeface="Franklin Gothic Medium" pitchFamily="-128" charset="0"/>
              <a:ea typeface="宋体" pitchFamily="-128" charset="-122"/>
              <a:cs typeface="宋体" pitchFamily="-128" charset="-122"/>
            </a:endParaRPr>
          </a:p>
        </p:txBody>
      </p:sp>
      <p:sp>
        <p:nvSpPr>
          <p:cNvPr id="108552" name="Rectangle 8"/>
          <p:cNvSpPr>
            <a:spLocks noChangeArrowheads="1"/>
          </p:cNvSpPr>
          <p:nvPr/>
        </p:nvSpPr>
        <p:spPr bwMode="auto">
          <a:xfrm>
            <a:off x="4164013" y="5106988"/>
            <a:ext cx="2789237" cy="1022350"/>
          </a:xfrm>
          <a:prstGeom prst="rect">
            <a:avLst/>
          </a:prstGeom>
          <a:solidFill>
            <a:srgbClr val="CCFFCC"/>
          </a:solidFill>
          <a:ln w="9525">
            <a:noFill/>
            <a:miter lim="800000"/>
            <a:headEnd/>
            <a:tailEnd/>
          </a:ln>
        </p:spPr>
        <p:txBody>
          <a:bodyPr>
            <a:prstTxWarp prst="textNoShape">
              <a:avLst/>
            </a:prstTxWarp>
            <a:spAutoFit/>
          </a:bodyPr>
          <a:lstStyle/>
          <a:p>
            <a:pPr algn="ctr">
              <a:lnSpc>
                <a:spcPct val="90000"/>
              </a:lnSpc>
            </a:pPr>
            <a:r>
              <a:rPr lang="en-US" altLang="zh-CN" sz="3400" i="0">
                <a:solidFill>
                  <a:srgbClr val="660066"/>
                </a:solidFill>
                <a:latin typeface="Franklin Gothic Medium" pitchFamily="-128" charset="0"/>
                <a:ea typeface="宋体" pitchFamily="-128" charset="-122"/>
                <a:cs typeface="宋体" pitchFamily="-128" charset="-122"/>
              </a:rPr>
              <a:t>God’s Foundation</a:t>
            </a:r>
            <a:endParaRPr lang="sk-SK" sz="3400" i="0">
              <a:solidFill>
                <a:srgbClr val="660066"/>
              </a:solidFill>
              <a:latin typeface="Franklin Gothic Medium" pitchFamily="-128" charset="0"/>
              <a:ea typeface="宋体" pitchFamily="-128" charset="-122"/>
              <a:cs typeface="宋体" pitchFamily="-128" charset="-122"/>
            </a:endParaRPr>
          </a:p>
        </p:txBody>
      </p:sp>
      <p:sp>
        <p:nvSpPr>
          <p:cNvPr id="1326089" name="Freeform 9"/>
          <p:cNvSpPr>
            <a:spLocks/>
          </p:cNvSpPr>
          <p:nvPr/>
        </p:nvSpPr>
        <p:spPr bwMode="auto">
          <a:xfrm rot="10254246" flipV="1">
            <a:off x="3806825" y="2155825"/>
            <a:ext cx="1620838" cy="134938"/>
          </a:xfrm>
          <a:custGeom>
            <a:avLst/>
            <a:gdLst>
              <a:gd name="T0" fmla="*/ 0 w 2722"/>
              <a:gd name="T1" fmla="*/ 2147483647 h 343"/>
              <a:gd name="T2" fmla="*/ 2147483647 w 2722"/>
              <a:gd name="T3" fmla="*/ 365251595 h 343"/>
              <a:gd name="T4" fmla="*/ 2147483647 w 2722"/>
              <a:gd name="T5" fmla="*/ 2147483647 h 343"/>
              <a:gd name="T6" fmla="*/ 0 60000 65536"/>
              <a:gd name="T7" fmla="*/ 0 60000 65536"/>
              <a:gd name="T8" fmla="*/ 0 60000 65536"/>
              <a:gd name="T9" fmla="*/ 0 w 2722"/>
              <a:gd name="T10" fmla="*/ 0 h 343"/>
              <a:gd name="T11" fmla="*/ 2722 w 2722"/>
              <a:gd name="T12" fmla="*/ 343 h 343"/>
            </a:gdLst>
            <a:ahLst/>
            <a:cxnLst>
              <a:cxn ang="T6">
                <a:pos x="T0" y="T1"/>
              </a:cxn>
              <a:cxn ang="T7">
                <a:pos x="T2" y="T3"/>
              </a:cxn>
              <a:cxn ang="T8">
                <a:pos x="T4" y="T5"/>
              </a:cxn>
            </a:cxnLst>
            <a:rect l="T9" t="T10" r="T11" b="T12"/>
            <a:pathLst>
              <a:path w="2722" h="343">
                <a:moveTo>
                  <a:pt x="0" y="343"/>
                </a:moveTo>
                <a:cubicBezTo>
                  <a:pt x="59" y="306"/>
                  <a:pt x="647" y="12"/>
                  <a:pt x="1355" y="6"/>
                </a:cubicBezTo>
                <a:cubicBezTo>
                  <a:pt x="2063" y="0"/>
                  <a:pt x="2597" y="282"/>
                  <a:pt x="2722" y="343"/>
                </a:cubicBezTo>
              </a:path>
            </a:pathLst>
          </a:custGeom>
          <a:noFill/>
          <a:ln w="152400">
            <a:solidFill>
              <a:srgbClr val="CCFFCC"/>
            </a:solidFill>
            <a:round/>
            <a:headEnd/>
            <a:tailEnd type="triangle" w="med" len="med"/>
          </a:ln>
        </p:spPr>
        <p:txBody>
          <a:bodyPr wrap="none" anchor="ctr">
            <a:prstTxWarp prst="textNoShape">
              <a:avLst/>
            </a:prstTxWarp>
          </a:bodyPr>
          <a:lstStyle/>
          <a:p>
            <a:endParaRPr lang="en-US"/>
          </a:p>
        </p:txBody>
      </p:sp>
      <p:sp>
        <p:nvSpPr>
          <p:cNvPr id="1326090" name="Oval 10"/>
          <p:cNvSpPr>
            <a:spLocks noChangeArrowheads="1"/>
          </p:cNvSpPr>
          <p:nvPr/>
        </p:nvSpPr>
        <p:spPr bwMode="auto">
          <a:xfrm>
            <a:off x="5472113" y="1422400"/>
            <a:ext cx="2519362" cy="1511300"/>
          </a:xfrm>
          <a:prstGeom prst="ellipse">
            <a:avLst/>
          </a:prstGeom>
          <a:noFill/>
          <a:ln w="88900">
            <a:solidFill>
              <a:srgbClr val="CCFFCC"/>
            </a:solidFill>
            <a:round/>
            <a:headEnd/>
            <a:tailEnd/>
          </a:ln>
        </p:spPr>
        <p:txBody>
          <a:bodyPr wrap="none" anchor="ctr">
            <a:prstTxWarp prst="textNoShape">
              <a:avLst/>
            </a:prstTxWarp>
          </a:bodyPr>
          <a:lstStyle/>
          <a:p>
            <a:pPr algn="ctr"/>
            <a:r>
              <a:rPr lang="en-GB" sz="2800" i="0">
                <a:latin typeface="Franklin Gothic Medium" pitchFamily="-128" charset="0"/>
                <a:ea typeface="Arial" pitchFamily="-128" charset="0"/>
                <a:cs typeface="Arial" pitchFamily="-128" charset="0"/>
              </a:rPr>
              <a:t>Egyptian,</a:t>
            </a:r>
            <a:br>
              <a:rPr lang="en-GB" sz="2800" i="0">
                <a:latin typeface="Franklin Gothic Medium" pitchFamily="-128" charset="0"/>
                <a:ea typeface="Arial" pitchFamily="-128" charset="0"/>
                <a:cs typeface="Arial" pitchFamily="-128" charset="0"/>
              </a:rPr>
            </a:br>
            <a:r>
              <a:rPr lang="en-GB" sz="2800" i="0">
                <a:latin typeface="Franklin Gothic Medium" pitchFamily="-128" charset="0"/>
                <a:ea typeface="Arial" pitchFamily="-128" charset="0"/>
                <a:cs typeface="Arial" pitchFamily="-128" charset="0"/>
              </a:rPr>
              <a:t>Assyrian</a:t>
            </a:r>
            <a:br>
              <a:rPr lang="en-GB" sz="2800" i="0">
                <a:latin typeface="Franklin Gothic Medium" pitchFamily="-128" charset="0"/>
                <a:ea typeface="Arial" pitchFamily="-128" charset="0"/>
                <a:cs typeface="Arial" pitchFamily="-128" charset="0"/>
              </a:rPr>
            </a:br>
            <a:r>
              <a:rPr lang="en-GB" sz="2800" i="0">
                <a:latin typeface="Franklin Gothic Medium" pitchFamily="-128" charset="0"/>
                <a:ea typeface="Arial" pitchFamily="-128" charset="0"/>
                <a:cs typeface="Arial" pitchFamily="-128" charset="0"/>
              </a:rPr>
              <a:t>Empires</a:t>
            </a:r>
          </a:p>
        </p:txBody>
      </p:sp>
      <p:sp>
        <p:nvSpPr>
          <p:cNvPr id="2" name="AutoShape 6"/>
          <p:cNvSpPr>
            <a:spLocks/>
          </p:cNvSpPr>
          <p:nvPr/>
        </p:nvSpPr>
        <p:spPr bwMode="auto">
          <a:xfrm>
            <a:off x="7034213" y="3581400"/>
            <a:ext cx="269875" cy="1370013"/>
          </a:xfrm>
          <a:prstGeom prst="rightBrace">
            <a:avLst>
              <a:gd name="adj1" fmla="val 28955"/>
              <a:gd name="adj2" fmla="val 50046"/>
            </a:avLst>
          </a:prstGeom>
          <a:noFill/>
          <a:ln w="63500">
            <a:solidFill>
              <a:schemeClr val="tx1"/>
            </a:solidFill>
            <a:round/>
            <a:headEnd/>
            <a:tailEnd/>
          </a:ln>
        </p:spPr>
        <p:txBody>
          <a:bodyPr wrap="none" anchor="ctr">
            <a:prstTxWarp prst="textNoShape">
              <a:avLst/>
            </a:prstTxWarp>
          </a:bodyPr>
          <a:lstStyle/>
          <a:p>
            <a:endParaRPr lang="en-US" i="0">
              <a:latin typeface="Franklin Gothic Medium" pitchFamily="-128" charset="0"/>
              <a:ea typeface="Arial" pitchFamily="-128" charset="0"/>
              <a:cs typeface="Arial" pitchFamily="-12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6084"/>
                                        </p:tgtEl>
                                        <p:attrNameLst>
                                          <p:attrName>style.visibility</p:attrName>
                                        </p:attrNameLst>
                                      </p:cBhvr>
                                      <p:to>
                                        <p:strVal val="visible"/>
                                      </p:to>
                                    </p:set>
                                    <p:animEffect transition="in" filter="fade">
                                      <p:cBhvr>
                                        <p:cTn id="7" dur="500"/>
                                        <p:tgtEl>
                                          <p:spTgt spid="132608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26086"/>
                                        </p:tgtEl>
                                        <p:attrNameLst>
                                          <p:attrName>style.visibility</p:attrName>
                                        </p:attrNameLst>
                                      </p:cBhvr>
                                      <p:to>
                                        <p:strVal val="visible"/>
                                      </p:to>
                                    </p:set>
                                    <p:animEffect transition="in" filter="fade">
                                      <p:cBhvr>
                                        <p:cTn id="10" dur="500"/>
                                        <p:tgtEl>
                                          <p:spTgt spid="132608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26085"/>
                                        </p:tgtEl>
                                        <p:attrNameLst>
                                          <p:attrName>style.visibility</p:attrName>
                                        </p:attrNameLst>
                                      </p:cBhvr>
                                      <p:to>
                                        <p:strVal val="visible"/>
                                      </p:to>
                                    </p:set>
                                    <p:animEffect transition="in" filter="fade">
                                      <p:cBhvr>
                                        <p:cTn id="13" dur="500"/>
                                        <p:tgtEl>
                                          <p:spTgt spid="1326085"/>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326082"/>
                                        </p:tgtEl>
                                        <p:attrNameLst>
                                          <p:attrName>style.visibility</p:attrName>
                                        </p:attrNameLst>
                                      </p:cBhvr>
                                      <p:to>
                                        <p:strVal val="visible"/>
                                      </p:to>
                                    </p:set>
                                    <p:animEffect transition="in" filter="fade">
                                      <p:cBhvr>
                                        <p:cTn id="18" dur="500"/>
                                        <p:tgtEl>
                                          <p:spTgt spid="132608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326090"/>
                                        </p:tgtEl>
                                        <p:attrNameLst>
                                          <p:attrName>style.visibility</p:attrName>
                                        </p:attrNameLst>
                                      </p:cBhvr>
                                      <p:to>
                                        <p:strVal val="visible"/>
                                      </p:to>
                                    </p:set>
                                    <p:animEffect transition="in" filter="fade">
                                      <p:cBhvr>
                                        <p:cTn id="23" dur="2000"/>
                                        <p:tgtEl>
                                          <p:spTgt spid="132609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326089"/>
                                        </p:tgtEl>
                                        <p:attrNameLst>
                                          <p:attrName>style.visibility</p:attrName>
                                        </p:attrNameLst>
                                      </p:cBhvr>
                                      <p:to>
                                        <p:strVal val="visible"/>
                                      </p:to>
                                    </p:set>
                                    <p:animEffect transition="in" filter="fade">
                                      <p:cBhvr>
                                        <p:cTn id="26" dur="2000"/>
                                        <p:tgtEl>
                                          <p:spTgt spid="1326089"/>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6082" grpId="0" animBg="1"/>
      <p:bldP spid="1326084" grpId="0" animBg="1"/>
      <p:bldP spid="1326085" grpId="0"/>
      <p:bldP spid="1326086" grpId="0" animBg="1"/>
      <p:bldP spid="1326089" grpId="0" animBg="1"/>
      <p:bldP spid="1326090" grpId="0" animBg="1"/>
      <p:bldP spid="2" grpId="0" animBg="1"/>
    </p:bldLst>
  </p:timing>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61474" name="Rectangle 2"/>
          <p:cNvSpPr>
            <a:spLocks noGrp="1" noRot="1" noChangeArrowheads="1"/>
          </p:cNvSpPr>
          <p:nvPr>
            <p:ph type="title"/>
          </p:nvPr>
        </p:nvSpPr>
        <p:spPr/>
        <p:txBody>
          <a:bodyPr/>
          <a:lstStyle/>
          <a:p>
            <a:pPr eaLnBrk="1" hangingPunct="1">
              <a:defRPr/>
            </a:pPr>
            <a:r>
              <a:rPr lang="en-US">
                <a:ea typeface="+mj-ea"/>
                <a:cs typeface="+mj-cs"/>
              </a:rPr>
              <a:t>Jacob’s family</a:t>
            </a:r>
          </a:p>
        </p:txBody>
      </p:sp>
      <p:sp>
        <p:nvSpPr>
          <p:cNvPr id="110595" name="Text Box 3"/>
          <p:cNvSpPr txBox="1">
            <a:spLocks noChangeArrowheads="1"/>
          </p:cNvSpPr>
          <p:nvPr/>
        </p:nvSpPr>
        <p:spPr bwMode="auto">
          <a:xfrm>
            <a:off x="3641725" y="1903413"/>
            <a:ext cx="1133475" cy="519112"/>
          </a:xfrm>
          <a:prstGeom prst="rect">
            <a:avLst/>
          </a:prstGeom>
          <a:noFill/>
          <a:ln w="9525">
            <a:noFill/>
            <a:miter lim="800000"/>
            <a:headEnd/>
            <a:tailEnd/>
          </a:ln>
        </p:spPr>
        <p:txBody>
          <a:bodyPr wrap="none">
            <a:prstTxWarp prst="textNoShape">
              <a:avLst/>
            </a:prstTxWarp>
            <a:spAutoFit/>
          </a:bodyPr>
          <a:lstStyle/>
          <a:p>
            <a:pPr eaLnBrk="0" hangingPunct="0"/>
            <a:r>
              <a:rPr lang="en-US" sz="2800" i="0">
                <a:solidFill>
                  <a:schemeClr val="tx2"/>
                </a:solidFill>
                <a:latin typeface="Arial" pitchFamily="-128" charset="0"/>
                <a:ea typeface="ＭＳ Ｐゴシック" pitchFamily="-128" charset="-128"/>
                <a:cs typeface="ＭＳ Ｐゴシック" pitchFamily="-128" charset="-128"/>
              </a:rPr>
              <a:t>Jacob</a:t>
            </a:r>
          </a:p>
        </p:txBody>
      </p:sp>
      <p:sp>
        <p:nvSpPr>
          <p:cNvPr id="110596" name="Text Box 4"/>
          <p:cNvSpPr txBox="1">
            <a:spLocks noChangeArrowheads="1"/>
          </p:cNvSpPr>
          <p:nvPr/>
        </p:nvSpPr>
        <p:spPr bwMode="auto">
          <a:xfrm>
            <a:off x="1736725" y="1903413"/>
            <a:ext cx="974725" cy="519112"/>
          </a:xfrm>
          <a:prstGeom prst="rect">
            <a:avLst/>
          </a:prstGeom>
          <a:noFill/>
          <a:ln w="9525">
            <a:noFill/>
            <a:miter lim="800000"/>
            <a:headEnd/>
            <a:tailEnd/>
          </a:ln>
        </p:spPr>
        <p:txBody>
          <a:bodyPr wrap="none">
            <a:prstTxWarp prst="textNoShape">
              <a:avLst/>
            </a:prstTxWarp>
            <a:spAutoFit/>
          </a:bodyPr>
          <a:lstStyle/>
          <a:p>
            <a:pPr eaLnBrk="0" hangingPunct="0"/>
            <a:r>
              <a:rPr lang="en-US" sz="2800" i="0">
                <a:solidFill>
                  <a:schemeClr val="tx2"/>
                </a:solidFill>
                <a:latin typeface="Arial" pitchFamily="-128" charset="0"/>
                <a:ea typeface="ＭＳ Ｐゴシック" pitchFamily="-128" charset="-128"/>
                <a:cs typeface="ＭＳ Ｐゴシック" pitchFamily="-128" charset="-128"/>
              </a:rPr>
              <a:t>Leah</a:t>
            </a:r>
          </a:p>
        </p:txBody>
      </p:sp>
      <p:sp>
        <p:nvSpPr>
          <p:cNvPr id="110597" name="Text Box 5"/>
          <p:cNvSpPr txBox="1">
            <a:spLocks noChangeArrowheads="1"/>
          </p:cNvSpPr>
          <p:nvPr/>
        </p:nvSpPr>
        <p:spPr bwMode="auto">
          <a:xfrm>
            <a:off x="5699125" y="1903413"/>
            <a:ext cx="1290638" cy="519112"/>
          </a:xfrm>
          <a:prstGeom prst="rect">
            <a:avLst/>
          </a:prstGeom>
          <a:noFill/>
          <a:ln w="9525">
            <a:noFill/>
            <a:miter lim="800000"/>
            <a:headEnd/>
            <a:tailEnd/>
          </a:ln>
        </p:spPr>
        <p:txBody>
          <a:bodyPr wrap="none">
            <a:prstTxWarp prst="textNoShape">
              <a:avLst/>
            </a:prstTxWarp>
            <a:spAutoFit/>
          </a:bodyPr>
          <a:lstStyle/>
          <a:p>
            <a:pPr eaLnBrk="0" hangingPunct="0"/>
            <a:r>
              <a:rPr lang="en-US" sz="2800" i="0">
                <a:solidFill>
                  <a:schemeClr val="tx2"/>
                </a:solidFill>
                <a:latin typeface="Arial" pitchFamily="-128" charset="0"/>
                <a:ea typeface="ＭＳ Ｐゴシック" pitchFamily="-128" charset="-128"/>
                <a:cs typeface="ＭＳ Ｐゴシック" pitchFamily="-128" charset="-128"/>
              </a:rPr>
              <a:t>Rachel</a:t>
            </a:r>
          </a:p>
        </p:txBody>
      </p:sp>
      <p:sp>
        <p:nvSpPr>
          <p:cNvPr id="110598" name="Text Box 6"/>
          <p:cNvSpPr txBox="1">
            <a:spLocks noChangeArrowheads="1"/>
          </p:cNvSpPr>
          <p:nvPr/>
        </p:nvSpPr>
        <p:spPr bwMode="auto">
          <a:xfrm>
            <a:off x="1600200" y="3505200"/>
            <a:ext cx="1252538" cy="457200"/>
          </a:xfrm>
          <a:prstGeom prst="rect">
            <a:avLst/>
          </a:prstGeom>
          <a:noFill/>
          <a:ln w="9525">
            <a:noFill/>
            <a:miter lim="800000"/>
            <a:headEnd/>
            <a:tailEnd/>
          </a:ln>
        </p:spPr>
        <p:txBody>
          <a:bodyPr wrap="none">
            <a:prstTxWarp prst="textNoShape">
              <a:avLst/>
            </a:prstTxWarp>
            <a:spAutoFit/>
          </a:bodyPr>
          <a:lstStyle/>
          <a:p>
            <a:pPr eaLnBrk="0" hangingPunct="0"/>
            <a:r>
              <a:rPr lang="en-US" sz="2400" i="0">
                <a:solidFill>
                  <a:schemeClr val="tx2"/>
                </a:solidFill>
                <a:latin typeface="Arial" pitchFamily="-128" charset="0"/>
                <a:ea typeface="ＭＳ Ｐゴシック" pitchFamily="-128" charset="-128"/>
                <a:cs typeface="ＭＳ Ｐゴシック" pitchFamily="-128" charset="-128"/>
              </a:rPr>
              <a:t>Reuben</a:t>
            </a:r>
          </a:p>
        </p:txBody>
      </p:sp>
      <p:sp>
        <p:nvSpPr>
          <p:cNvPr id="110599" name="Text Box 7"/>
          <p:cNvSpPr txBox="1">
            <a:spLocks noChangeArrowheads="1"/>
          </p:cNvSpPr>
          <p:nvPr/>
        </p:nvSpPr>
        <p:spPr bwMode="auto">
          <a:xfrm>
            <a:off x="381000" y="4114800"/>
            <a:ext cx="1217613" cy="457200"/>
          </a:xfrm>
          <a:prstGeom prst="rect">
            <a:avLst/>
          </a:prstGeom>
          <a:noFill/>
          <a:ln w="9525">
            <a:noFill/>
            <a:miter lim="800000"/>
            <a:headEnd/>
            <a:tailEnd/>
          </a:ln>
        </p:spPr>
        <p:txBody>
          <a:bodyPr wrap="none">
            <a:prstTxWarp prst="textNoShape">
              <a:avLst/>
            </a:prstTxWarp>
            <a:spAutoFit/>
          </a:bodyPr>
          <a:lstStyle/>
          <a:p>
            <a:pPr eaLnBrk="0" hangingPunct="0"/>
            <a:r>
              <a:rPr lang="en-US" sz="2400" i="0">
                <a:solidFill>
                  <a:schemeClr val="tx2"/>
                </a:solidFill>
                <a:latin typeface="Arial" pitchFamily="-128" charset="0"/>
                <a:ea typeface="ＭＳ Ｐゴシック" pitchFamily="-128" charset="-128"/>
                <a:cs typeface="ＭＳ Ｐゴシック" pitchFamily="-128" charset="-128"/>
              </a:rPr>
              <a:t>Simeon</a:t>
            </a:r>
          </a:p>
        </p:txBody>
      </p:sp>
      <p:sp>
        <p:nvSpPr>
          <p:cNvPr id="110600" name="Text Box 8"/>
          <p:cNvSpPr txBox="1">
            <a:spLocks noChangeArrowheads="1"/>
          </p:cNvSpPr>
          <p:nvPr/>
        </p:nvSpPr>
        <p:spPr bwMode="auto">
          <a:xfrm>
            <a:off x="2895600" y="4038600"/>
            <a:ext cx="742950" cy="457200"/>
          </a:xfrm>
          <a:prstGeom prst="rect">
            <a:avLst/>
          </a:prstGeom>
          <a:noFill/>
          <a:ln w="9525">
            <a:noFill/>
            <a:miter lim="800000"/>
            <a:headEnd/>
            <a:tailEnd/>
          </a:ln>
        </p:spPr>
        <p:txBody>
          <a:bodyPr wrap="none">
            <a:prstTxWarp prst="textNoShape">
              <a:avLst/>
            </a:prstTxWarp>
            <a:spAutoFit/>
          </a:bodyPr>
          <a:lstStyle/>
          <a:p>
            <a:pPr eaLnBrk="0" hangingPunct="0"/>
            <a:r>
              <a:rPr lang="en-US" sz="2400" i="0">
                <a:solidFill>
                  <a:schemeClr val="tx2"/>
                </a:solidFill>
                <a:latin typeface="Arial" pitchFamily="-128" charset="0"/>
                <a:ea typeface="ＭＳ Ｐゴシック" pitchFamily="-128" charset="-128"/>
                <a:cs typeface="ＭＳ Ｐゴシック" pitchFamily="-128" charset="-128"/>
              </a:rPr>
              <a:t>Levi</a:t>
            </a:r>
          </a:p>
        </p:txBody>
      </p:sp>
      <p:sp>
        <p:nvSpPr>
          <p:cNvPr id="110601" name="Text Box 9"/>
          <p:cNvSpPr txBox="1">
            <a:spLocks noChangeArrowheads="1"/>
          </p:cNvSpPr>
          <p:nvPr/>
        </p:nvSpPr>
        <p:spPr bwMode="auto">
          <a:xfrm>
            <a:off x="3352800" y="4876800"/>
            <a:ext cx="1014413" cy="457200"/>
          </a:xfrm>
          <a:prstGeom prst="rect">
            <a:avLst/>
          </a:prstGeom>
          <a:noFill/>
          <a:ln w="9525">
            <a:noFill/>
            <a:miter lim="800000"/>
            <a:headEnd/>
            <a:tailEnd/>
          </a:ln>
        </p:spPr>
        <p:txBody>
          <a:bodyPr wrap="none">
            <a:prstTxWarp prst="textNoShape">
              <a:avLst/>
            </a:prstTxWarp>
            <a:spAutoFit/>
          </a:bodyPr>
          <a:lstStyle/>
          <a:p>
            <a:pPr eaLnBrk="0" hangingPunct="0"/>
            <a:r>
              <a:rPr lang="en-US" sz="2400" i="0">
                <a:solidFill>
                  <a:schemeClr val="tx2"/>
                </a:solidFill>
                <a:latin typeface="Arial" pitchFamily="-128" charset="0"/>
                <a:ea typeface="ＭＳ Ｐゴシック" pitchFamily="-128" charset="-128"/>
                <a:cs typeface="ＭＳ Ｐゴシック" pitchFamily="-128" charset="-128"/>
              </a:rPr>
              <a:t>Judah</a:t>
            </a:r>
          </a:p>
        </p:txBody>
      </p:sp>
      <p:sp>
        <p:nvSpPr>
          <p:cNvPr id="110602" name="Text Box 10"/>
          <p:cNvSpPr txBox="1">
            <a:spLocks noChangeArrowheads="1"/>
          </p:cNvSpPr>
          <p:nvPr/>
        </p:nvSpPr>
        <p:spPr bwMode="auto">
          <a:xfrm>
            <a:off x="4572000" y="5562600"/>
            <a:ext cx="1336675" cy="457200"/>
          </a:xfrm>
          <a:prstGeom prst="rect">
            <a:avLst/>
          </a:prstGeom>
          <a:noFill/>
          <a:ln w="9525">
            <a:noFill/>
            <a:miter lim="800000"/>
            <a:headEnd/>
            <a:tailEnd/>
          </a:ln>
        </p:spPr>
        <p:txBody>
          <a:bodyPr wrap="none">
            <a:prstTxWarp prst="textNoShape">
              <a:avLst/>
            </a:prstTxWarp>
            <a:spAutoFit/>
          </a:bodyPr>
          <a:lstStyle/>
          <a:p>
            <a:pPr eaLnBrk="0" hangingPunct="0"/>
            <a:r>
              <a:rPr lang="en-US" sz="2400" i="0">
                <a:solidFill>
                  <a:schemeClr val="tx2"/>
                </a:solidFill>
                <a:latin typeface="Arial" pitchFamily="-128" charset="0"/>
                <a:ea typeface="ＭＳ Ｐゴシック" pitchFamily="-128" charset="-128"/>
                <a:cs typeface="ＭＳ Ｐゴシック" pitchFamily="-128" charset="-128"/>
              </a:rPr>
              <a:t>Issachar</a:t>
            </a:r>
          </a:p>
        </p:txBody>
      </p:sp>
      <p:sp>
        <p:nvSpPr>
          <p:cNvPr id="110603" name="Text Box 11"/>
          <p:cNvSpPr txBox="1">
            <a:spLocks noChangeArrowheads="1"/>
          </p:cNvSpPr>
          <p:nvPr/>
        </p:nvSpPr>
        <p:spPr bwMode="auto">
          <a:xfrm>
            <a:off x="5410200" y="6096000"/>
            <a:ext cx="1285875" cy="457200"/>
          </a:xfrm>
          <a:prstGeom prst="rect">
            <a:avLst/>
          </a:prstGeom>
          <a:noFill/>
          <a:ln w="9525">
            <a:noFill/>
            <a:miter lim="800000"/>
            <a:headEnd/>
            <a:tailEnd/>
          </a:ln>
        </p:spPr>
        <p:txBody>
          <a:bodyPr wrap="none">
            <a:prstTxWarp prst="textNoShape">
              <a:avLst/>
            </a:prstTxWarp>
            <a:spAutoFit/>
          </a:bodyPr>
          <a:lstStyle/>
          <a:p>
            <a:pPr eaLnBrk="0" hangingPunct="0"/>
            <a:r>
              <a:rPr lang="en-US" sz="2400" i="0">
                <a:solidFill>
                  <a:schemeClr val="tx2"/>
                </a:solidFill>
                <a:latin typeface="Arial" pitchFamily="-128" charset="0"/>
                <a:ea typeface="ＭＳ Ｐゴシック" pitchFamily="-128" charset="-128"/>
                <a:cs typeface="ＭＳ Ｐゴシック" pitchFamily="-128" charset="-128"/>
              </a:rPr>
              <a:t>Zebulun</a:t>
            </a:r>
          </a:p>
        </p:txBody>
      </p:sp>
      <p:sp>
        <p:nvSpPr>
          <p:cNvPr id="110604" name="Text Box 12"/>
          <p:cNvSpPr txBox="1">
            <a:spLocks noChangeArrowheads="1"/>
          </p:cNvSpPr>
          <p:nvPr/>
        </p:nvSpPr>
        <p:spPr bwMode="auto">
          <a:xfrm>
            <a:off x="288925" y="2436813"/>
            <a:ext cx="1152525" cy="519112"/>
          </a:xfrm>
          <a:prstGeom prst="rect">
            <a:avLst/>
          </a:prstGeom>
          <a:noFill/>
          <a:ln w="9525">
            <a:noFill/>
            <a:miter lim="800000"/>
            <a:headEnd/>
            <a:tailEnd/>
          </a:ln>
        </p:spPr>
        <p:txBody>
          <a:bodyPr wrap="none">
            <a:prstTxWarp prst="textNoShape">
              <a:avLst/>
            </a:prstTxWarp>
            <a:spAutoFit/>
          </a:bodyPr>
          <a:lstStyle/>
          <a:p>
            <a:pPr eaLnBrk="0" hangingPunct="0"/>
            <a:r>
              <a:rPr lang="en-US" sz="2800" i="0">
                <a:solidFill>
                  <a:schemeClr val="tx2"/>
                </a:solidFill>
                <a:latin typeface="Arial" pitchFamily="-128" charset="0"/>
                <a:ea typeface="ＭＳ Ｐゴシック" pitchFamily="-128" charset="-128"/>
                <a:cs typeface="ＭＳ Ｐゴシック" pitchFamily="-128" charset="-128"/>
              </a:rPr>
              <a:t>Zilpah</a:t>
            </a:r>
            <a:endParaRPr lang="en-US" sz="2400" i="0">
              <a:latin typeface="Arial" pitchFamily="-128" charset="0"/>
              <a:ea typeface="ＭＳ Ｐゴシック" pitchFamily="-128" charset="-128"/>
              <a:cs typeface="ＭＳ Ｐゴシック" pitchFamily="-128" charset="-128"/>
            </a:endParaRPr>
          </a:p>
        </p:txBody>
      </p:sp>
      <p:sp>
        <p:nvSpPr>
          <p:cNvPr id="110605" name="Text Box 13"/>
          <p:cNvSpPr txBox="1">
            <a:spLocks noChangeArrowheads="1"/>
          </p:cNvSpPr>
          <p:nvPr/>
        </p:nvSpPr>
        <p:spPr bwMode="auto">
          <a:xfrm>
            <a:off x="365125" y="3248025"/>
            <a:ext cx="760413" cy="457200"/>
          </a:xfrm>
          <a:prstGeom prst="rect">
            <a:avLst/>
          </a:prstGeom>
          <a:noFill/>
          <a:ln w="9525">
            <a:noFill/>
            <a:miter lim="800000"/>
            <a:headEnd/>
            <a:tailEnd/>
          </a:ln>
        </p:spPr>
        <p:txBody>
          <a:bodyPr wrap="none">
            <a:prstTxWarp prst="textNoShape">
              <a:avLst/>
            </a:prstTxWarp>
            <a:spAutoFit/>
          </a:bodyPr>
          <a:lstStyle/>
          <a:p>
            <a:pPr eaLnBrk="0" hangingPunct="0"/>
            <a:r>
              <a:rPr lang="en-US" sz="2400" i="0">
                <a:solidFill>
                  <a:schemeClr val="tx2"/>
                </a:solidFill>
                <a:latin typeface="Arial" pitchFamily="-128" charset="0"/>
                <a:ea typeface="ＭＳ Ｐゴシック" pitchFamily="-128" charset="-128"/>
                <a:cs typeface="ＭＳ Ｐゴシック" pitchFamily="-128" charset="-128"/>
              </a:rPr>
              <a:t>Gad</a:t>
            </a:r>
          </a:p>
        </p:txBody>
      </p:sp>
      <p:sp>
        <p:nvSpPr>
          <p:cNvPr id="110606" name="Text Box 14"/>
          <p:cNvSpPr txBox="1">
            <a:spLocks noChangeArrowheads="1"/>
          </p:cNvSpPr>
          <p:nvPr/>
        </p:nvSpPr>
        <p:spPr bwMode="auto">
          <a:xfrm>
            <a:off x="4365625" y="3276600"/>
            <a:ext cx="1425575" cy="457200"/>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en-US" sz="2400" i="0">
                <a:solidFill>
                  <a:schemeClr val="tx2"/>
                </a:solidFill>
                <a:latin typeface="Arial" pitchFamily="-128" charset="0"/>
                <a:ea typeface="ＭＳ Ｐゴシック" pitchFamily="-128" charset="-128"/>
                <a:cs typeface="ＭＳ Ｐゴシック" pitchFamily="-128" charset="-128"/>
              </a:rPr>
              <a:t>Joseph</a:t>
            </a:r>
          </a:p>
        </p:txBody>
      </p:sp>
      <p:sp>
        <p:nvSpPr>
          <p:cNvPr id="110607" name="Text Box 15"/>
          <p:cNvSpPr txBox="1">
            <a:spLocks noChangeArrowheads="1"/>
          </p:cNvSpPr>
          <p:nvPr/>
        </p:nvSpPr>
        <p:spPr bwMode="auto">
          <a:xfrm>
            <a:off x="5699125" y="3276600"/>
            <a:ext cx="1454150" cy="457200"/>
          </a:xfrm>
          <a:prstGeom prst="rect">
            <a:avLst/>
          </a:prstGeom>
          <a:noFill/>
          <a:ln w="9525">
            <a:noFill/>
            <a:miter lim="800000"/>
            <a:headEnd/>
            <a:tailEnd/>
          </a:ln>
        </p:spPr>
        <p:txBody>
          <a:bodyPr wrap="none">
            <a:prstTxWarp prst="textNoShape">
              <a:avLst/>
            </a:prstTxWarp>
            <a:spAutoFit/>
          </a:bodyPr>
          <a:lstStyle/>
          <a:p>
            <a:pPr eaLnBrk="0" hangingPunct="0"/>
            <a:r>
              <a:rPr lang="en-US" sz="2400" i="0">
                <a:solidFill>
                  <a:schemeClr val="tx2"/>
                </a:solidFill>
                <a:latin typeface="Arial" pitchFamily="-128" charset="0"/>
                <a:ea typeface="ＭＳ Ｐゴシック" pitchFamily="-128" charset="-128"/>
                <a:cs typeface="ＭＳ Ｐゴシック" pitchFamily="-128" charset="-128"/>
              </a:rPr>
              <a:t>Benjamin</a:t>
            </a:r>
          </a:p>
        </p:txBody>
      </p:sp>
      <p:sp>
        <p:nvSpPr>
          <p:cNvPr id="110608" name="Text Box 16"/>
          <p:cNvSpPr txBox="1">
            <a:spLocks noChangeArrowheads="1"/>
          </p:cNvSpPr>
          <p:nvPr/>
        </p:nvSpPr>
        <p:spPr bwMode="auto">
          <a:xfrm>
            <a:off x="7589838" y="2833688"/>
            <a:ext cx="1173162" cy="519112"/>
          </a:xfrm>
          <a:prstGeom prst="rect">
            <a:avLst/>
          </a:prstGeom>
          <a:noFill/>
          <a:ln w="9525">
            <a:noFill/>
            <a:miter lim="800000"/>
            <a:headEnd/>
            <a:tailEnd/>
          </a:ln>
        </p:spPr>
        <p:txBody>
          <a:bodyPr wrap="none">
            <a:prstTxWarp prst="textNoShape">
              <a:avLst/>
            </a:prstTxWarp>
            <a:spAutoFit/>
          </a:bodyPr>
          <a:lstStyle/>
          <a:p>
            <a:pPr eaLnBrk="0" hangingPunct="0"/>
            <a:r>
              <a:rPr lang="en-US" sz="2800" i="0">
                <a:solidFill>
                  <a:schemeClr val="tx2"/>
                </a:solidFill>
                <a:latin typeface="Arial" pitchFamily="-128" charset="0"/>
                <a:ea typeface="ＭＳ Ｐゴシック" pitchFamily="-128" charset="-128"/>
                <a:cs typeface="ＭＳ Ｐゴシック" pitchFamily="-128" charset="-128"/>
              </a:rPr>
              <a:t>Bilhah</a:t>
            </a:r>
          </a:p>
        </p:txBody>
      </p:sp>
      <p:sp>
        <p:nvSpPr>
          <p:cNvPr id="110609" name="Text Box 17"/>
          <p:cNvSpPr txBox="1">
            <a:spLocks noChangeArrowheads="1"/>
          </p:cNvSpPr>
          <p:nvPr/>
        </p:nvSpPr>
        <p:spPr bwMode="auto">
          <a:xfrm>
            <a:off x="6629400" y="4191000"/>
            <a:ext cx="742950" cy="457200"/>
          </a:xfrm>
          <a:prstGeom prst="rect">
            <a:avLst/>
          </a:prstGeom>
          <a:noFill/>
          <a:ln w="9525">
            <a:noFill/>
            <a:miter lim="800000"/>
            <a:headEnd/>
            <a:tailEnd/>
          </a:ln>
        </p:spPr>
        <p:txBody>
          <a:bodyPr wrap="none">
            <a:prstTxWarp prst="textNoShape">
              <a:avLst/>
            </a:prstTxWarp>
            <a:spAutoFit/>
          </a:bodyPr>
          <a:lstStyle/>
          <a:p>
            <a:pPr eaLnBrk="0" hangingPunct="0"/>
            <a:r>
              <a:rPr lang="en-US" sz="2400" i="0">
                <a:solidFill>
                  <a:schemeClr val="tx2"/>
                </a:solidFill>
                <a:latin typeface="Arial" pitchFamily="-128" charset="0"/>
                <a:ea typeface="ＭＳ Ｐゴシック" pitchFamily="-128" charset="-128"/>
                <a:cs typeface="ＭＳ Ｐゴシック" pitchFamily="-128" charset="-128"/>
              </a:rPr>
              <a:t>Dan</a:t>
            </a:r>
          </a:p>
        </p:txBody>
      </p:sp>
      <p:sp>
        <p:nvSpPr>
          <p:cNvPr id="110610" name="Text Box 18"/>
          <p:cNvSpPr txBox="1">
            <a:spLocks noChangeArrowheads="1"/>
          </p:cNvSpPr>
          <p:nvPr/>
        </p:nvSpPr>
        <p:spPr bwMode="auto">
          <a:xfrm>
            <a:off x="7689850" y="4267200"/>
            <a:ext cx="1301750" cy="457200"/>
          </a:xfrm>
          <a:prstGeom prst="rect">
            <a:avLst/>
          </a:prstGeom>
          <a:noFill/>
          <a:ln w="9525">
            <a:noFill/>
            <a:miter lim="800000"/>
            <a:headEnd/>
            <a:tailEnd/>
          </a:ln>
        </p:spPr>
        <p:txBody>
          <a:bodyPr wrap="none">
            <a:prstTxWarp prst="textNoShape">
              <a:avLst/>
            </a:prstTxWarp>
            <a:spAutoFit/>
          </a:bodyPr>
          <a:lstStyle/>
          <a:p>
            <a:pPr eaLnBrk="0" hangingPunct="0"/>
            <a:r>
              <a:rPr lang="en-US" sz="2400" i="0">
                <a:solidFill>
                  <a:schemeClr val="tx2"/>
                </a:solidFill>
                <a:latin typeface="Arial" pitchFamily="-128" charset="0"/>
                <a:ea typeface="ＭＳ Ｐゴシック" pitchFamily="-128" charset="-128"/>
                <a:cs typeface="ＭＳ Ｐゴシック" pitchFamily="-128" charset="-128"/>
              </a:rPr>
              <a:t>Napthali</a:t>
            </a:r>
          </a:p>
        </p:txBody>
      </p:sp>
      <p:sp>
        <p:nvSpPr>
          <p:cNvPr id="110611" name="Line 19"/>
          <p:cNvSpPr>
            <a:spLocks noChangeShapeType="1"/>
          </p:cNvSpPr>
          <p:nvPr/>
        </p:nvSpPr>
        <p:spPr bwMode="auto">
          <a:xfrm>
            <a:off x="762000" y="2971800"/>
            <a:ext cx="0" cy="381000"/>
          </a:xfrm>
          <a:prstGeom prst="line">
            <a:avLst/>
          </a:prstGeom>
          <a:noFill/>
          <a:ln w="31750">
            <a:solidFill>
              <a:schemeClr val="tx1"/>
            </a:solidFill>
            <a:round/>
            <a:headEnd/>
            <a:tailEnd type="triangle" w="med" len="med"/>
          </a:ln>
        </p:spPr>
        <p:txBody>
          <a:bodyPr wrap="none" anchor="ctr">
            <a:prstTxWarp prst="textNoShape">
              <a:avLst/>
            </a:prstTxWarp>
          </a:bodyPr>
          <a:lstStyle/>
          <a:p>
            <a:endParaRPr lang="en-US"/>
          </a:p>
        </p:txBody>
      </p:sp>
      <p:sp>
        <p:nvSpPr>
          <p:cNvPr id="110612" name="Line 20"/>
          <p:cNvSpPr>
            <a:spLocks noChangeShapeType="1"/>
          </p:cNvSpPr>
          <p:nvPr/>
        </p:nvSpPr>
        <p:spPr bwMode="auto">
          <a:xfrm flipH="1">
            <a:off x="1066800" y="2438400"/>
            <a:ext cx="1066800" cy="1752600"/>
          </a:xfrm>
          <a:prstGeom prst="line">
            <a:avLst/>
          </a:prstGeom>
          <a:noFill/>
          <a:ln w="31750">
            <a:solidFill>
              <a:schemeClr val="tx1"/>
            </a:solidFill>
            <a:round/>
            <a:headEnd/>
            <a:tailEnd type="triangle" w="med" len="med"/>
          </a:ln>
        </p:spPr>
        <p:txBody>
          <a:bodyPr wrap="none" anchor="ctr">
            <a:prstTxWarp prst="textNoShape">
              <a:avLst/>
            </a:prstTxWarp>
          </a:bodyPr>
          <a:lstStyle/>
          <a:p>
            <a:endParaRPr lang="en-US"/>
          </a:p>
        </p:txBody>
      </p:sp>
      <p:sp>
        <p:nvSpPr>
          <p:cNvPr id="110613" name="Line 21"/>
          <p:cNvSpPr>
            <a:spLocks noChangeShapeType="1"/>
          </p:cNvSpPr>
          <p:nvPr/>
        </p:nvSpPr>
        <p:spPr bwMode="auto">
          <a:xfrm flipH="1">
            <a:off x="2133600" y="2438400"/>
            <a:ext cx="76200" cy="990600"/>
          </a:xfrm>
          <a:prstGeom prst="line">
            <a:avLst/>
          </a:prstGeom>
          <a:noFill/>
          <a:ln w="31750">
            <a:solidFill>
              <a:schemeClr val="tx1"/>
            </a:solidFill>
            <a:round/>
            <a:headEnd/>
            <a:tailEnd type="triangle" w="med" len="med"/>
          </a:ln>
        </p:spPr>
        <p:txBody>
          <a:bodyPr wrap="none" anchor="ctr">
            <a:prstTxWarp prst="textNoShape">
              <a:avLst/>
            </a:prstTxWarp>
          </a:bodyPr>
          <a:lstStyle/>
          <a:p>
            <a:endParaRPr lang="en-US"/>
          </a:p>
        </p:txBody>
      </p:sp>
      <p:sp>
        <p:nvSpPr>
          <p:cNvPr id="110614" name="Line 22"/>
          <p:cNvSpPr>
            <a:spLocks noChangeShapeType="1"/>
          </p:cNvSpPr>
          <p:nvPr/>
        </p:nvSpPr>
        <p:spPr bwMode="auto">
          <a:xfrm>
            <a:off x="2362200" y="2438400"/>
            <a:ext cx="838200" cy="1676400"/>
          </a:xfrm>
          <a:prstGeom prst="line">
            <a:avLst/>
          </a:prstGeom>
          <a:noFill/>
          <a:ln w="31750">
            <a:solidFill>
              <a:schemeClr val="tx1"/>
            </a:solidFill>
            <a:round/>
            <a:headEnd/>
            <a:tailEnd type="triangle" w="med" len="med"/>
          </a:ln>
        </p:spPr>
        <p:txBody>
          <a:bodyPr wrap="none" anchor="ctr">
            <a:prstTxWarp prst="textNoShape">
              <a:avLst/>
            </a:prstTxWarp>
          </a:bodyPr>
          <a:lstStyle/>
          <a:p>
            <a:endParaRPr lang="en-US"/>
          </a:p>
        </p:txBody>
      </p:sp>
      <p:sp>
        <p:nvSpPr>
          <p:cNvPr id="110615" name="Line 23"/>
          <p:cNvSpPr>
            <a:spLocks noChangeShapeType="1"/>
          </p:cNvSpPr>
          <p:nvPr/>
        </p:nvSpPr>
        <p:spPr bwMode="auto">
          <a:xfrm>
            <a:off x="2438400" y="2438400"/>
            <a:ext cx="1600200" cy="2514600"/>
          </a:xfrm>
          <a:prstGeom prst="line">
            <a:avLst/>
          </a:prstGeom>
          <a:noFill/>
          <a:ln w="31750">
            <a:solidFill>
              <a:schemeClr val="tx1"/>
            </a:solidFill>
            <a:round/>
            <a:headEnd/>
            <a:tailEnd type="triangle" w="med" len="med"/>
          </a:ln>
        </p:spPr>
        <p:txBody>
          <a:bodyPr wrap="none" anchor="ctr">
            <a:prstTxWarp prst="textNoShape">
              <a:avLst/>
            </a:prstTxWarp>
          </a:bodyPr>
          <a:lstStyle/>
          <a:p>
            <a:endParaRPr lang="en-US"/>
          </a:p>
        </p:txBody>
      </p:sp>
      <p:sp>
        <p:nvSpPr>
          <p:cNvPr id="110616" name="Line 24"/>
          <p:cNvSpPr>
            <a:spLocks noChangeShapeType="1"/>
          </p:cNvSpPr>
          <p:nvPr/>
        </p:nvSpPr>
        <p:spPr bwMode="auto">
          <a:xfrm>
            <a:off x="2438400" y="2362200"/>
            <a:ext cx="2590800" cy="3200400"/>
          </a:xfrm>
          <a:prstGeom prst="line">
            <a:avLst/>
          </a:prstGeom>
          <a:noFill/>
          <a:ln w="31750">
            <a:solidFill>
              <a:schemeClr val="tx1"/>
            </a:solidFill>
            <a:round/>
            <a:headEnd/>
            <a:tailEnd type="triangle" w="med" len="med"/>
          </a:ln>
        </p:spPr>
        <p:txBody>
          <a:bodyPr wrap="none" anchor="ctr">
            <a:prstTxWarp prst="textNoShape">
              <a:avLst/>
            </a:prstTxWarp>
          </a:bodyPr>
          <a:lstStyle/>
          <a:p>
            <a:endParaRPr lang="en-US"/>
          </a:p>
        </p:txBody>
      </p:sp>
      <p:sp>
        <p:nvSpPr>
          <p:cNvPr id="110617" name="Line 25"/>
          <p:cNvSpPr>
            <a:spLocks noChangeShapeType="1"/>
          </p:cNvSpPr>
          <p:nvPr/>
        </p:nvSpPr>
        <p:spPr bwMode="auto">
          <a:xfrm>
            <a:off x="2514600" y="2286000"/>
            <a:ext cx="3733800" cy="3886200"/>
          </a:xfrm>
          <a:prstGeom prst="line">
            <a:avLst/>
          </a:prstGeom>
          <a:noFill/>
          <a:ln w="31750">
            <a:solidFill>
              <a:schemeClr val="tx1"/>
            </a:solidFill>
            <a:round/>
            <a:headEnd/>
            <a:tailEnd type="triangle" w="med" len="med"/>
          </a:ln>
        </p:spPr>
        <p:txBody>
          <a:bodyPr wrap="none" anchor="ctr">
            <a:prstTxWarp prst="textNoShape">
              <a:avLst/>
            </a:prstTxWarp>
          </a:bodyPr>
          <a:lstStyle/>
          <a:p>
            <a:endParaRPr lang="en-US"/>
          </a:p>
        </p:txBody>
      </p:sp>
      <p:sp>
        <p:nvSpPr>
          <p:cNvPr id="110618" name="Line 26"/>
          <p:cNvSpPr>
            <a:spLocks noChangeShapeType="1"/>
          </p:cNvSpPr>
          <p:nvPr/>
        </p:nvSpPr>
        <p:spPr bwMode="auto">
          <a:xfrm flipH="1">
            <a:off x="5029200" y="2438400"/>
            <a:ext cx="1066800" cy="838200"/>
          </a:xfrm>
          <a:prstGeom prst="line">
            <a:avLst/>
          </a:prstGeom>
          <a:noFill/>
          <a:ln w="31750">
            <a:solidFill>
              <a:schemeClr val="tx1"/>
            </a:solidFill>
            <a:round/>
            <a:headEnd/>
            <a:tailEnd type="triangle" w="med" len="med"/>
          </a:ln>
        </p:spPr>
        <p:txBody>
          <a:bodyPr wrap="none" anchor="ctr">
            <a:prstTxWarp prst="textNoShape">
              <a:avLst/>
            </a:prstTxWarp>
          </a:bodyPr>
          <a:lstStyle/>
          <a:p>
            <a:endParaRPr lang="en-US"/>
          </a:p>
        </p:txBody>
      </p:sp>
      <p:sp>
        <p:nvSpPr>
          <p:cNvPr id="110619" name="Line 27"/>
          <p:cNvSpPr>
            <a:spLocks noChangeShapeType="1"/>
          </p:cNvSpPr>
          <p:nvPr/>
        </p:nvSpPr>
        <p:spPr bwMode="auto">
          <a:xfrm>
            <a:off x="6248400" y="2438400"/>
            <a:ext cx="0" cy="838200"/>
          </a:xfrm>
          <a:prstGeom prst="line">
            <a:avLst/>
          </a:prstGeom>
          <a:noFill/>
          <a:ln w="31750">
            <a:solidFill>
              <a:schemeClr val="tx1"/>
            </a:solidFill>
            <a:round/>
            <a:headEnd/>
            <a:tailEnd type="triangle" w="med" len="med"/>
          </a:ln>
        </p:spPr>
        <p:txBody>
          <a:bodyPr wrap="none" anchor="ctr">
            <a:prstTxWarp prst="textNoShape">
              <a:avLst/>
            </a:prstTxWarp>
          </a:bodyPr>
          <a:lstStyle/>
          <a:p>
            <a:endParaRPr lang="en-US"/>
          </a:p>
        </p:txBody>
      </p:sp>
      <p:sp>
        <p:nvSpPr>
          <p:cNvPr id="110620" name="Line 28"/>
          <p:cNvSpPr>
            <a:spLocks noChangeShapeType="1"/>
          </p:cNvSpPr>
          <p:nvPr/>
        </p:nvSpPr>
        <p:spPr bwMode="auto">
          <a:xfrm flipH="1">
            <a:off x="7315200" y="3352800"/>
            <a:ext cx="685800" cy="838200"/>
          </a:xfrm>
          <a:prstGeom prst="line">
            <a:avLst/>
          </a:prstGeom>
          <a:noFill/>
          <a:ln w="31750">
            <a:solidFill>
              <a:schemeClr val="tx1"/>
            </a:solidFill>
            <a:round/>
            <a:headEnd/>
            <a:tailEnd type="triangle" w="med" len="med"/>
          </a:ln>
        </p:spPr>
        <p:txBody>
          <a:bodyPr wrap="none" anchor="ctr">
            <a:prstTxWarp prst="textNoShape">
              <a:avLst/>
            </a:prstTxWarp>
          </a:bodyPr>
          <a:lstStyle/>
          <a:p>
            <a:endParaRPr lang="en-US"/>
          </a:p>
        </p:txBody>
      </p:sp>
      <p:sp>
        <p:nvSpPr>
          <p:cNvPr id="110621" name="Line 29"/>
          <p:cNvSpPr>
            <a:spLocks noChangeShapeType="1"/>
          </p:cNvSpPr>
          <p:nvPr/>
        </p:nvSpPr>
        <p:spPr bwMode="auto">
          <a:xfrm>
            <a:off x="8153400" y="3429000"/>
            <a:ext cx="0" cy="762000"/>
          </a:xfrm>
          <a:prstGeom prst="line">
            <a:avLst/>
          </a:prstGeom>
          <a:noFill/>
          <a:ln w="31750">
            <a:solidFill>
              <a:schemeClr val="tx1"/>
            </a:solidFill>
            <a:round/>
            <a:headEnd/>
            <a:tailEnd type="triangle" w="med" len="med"/>
          </a:ln>
        </p:spPr>
        <p:txBody>
          <a:bodyPr wrap="none" anchor="ctr">
            <a:prstTxWarp prst="textNoShape">
              <a:avLst/>
            </a:prstTxWarp>
          </a:bodyPr>
          <a:lstStyle/>
          <a:p>
            <a:endParaRPr lang="en-US"/>
          </a:p>
        </p:txBody>
      </p:sp>
      <p:sp>
        <p:nvSpPr>
          <p:cNvPr id="110622" name="Rectangle 30"/>
          <p:cNvSpPr>
            <a:spLocks noChangeArrowheads="1"/>
          </p:cNvSpPr>
          <p:nvPr/>
        </p:nvSpPr>
        <p:spPr bwMode="auto">
          <a:xfrm>
            <a:off x="5403850" y="1636713"/>
            <a:ext cx="184150" cy="457200"/>
          </a:xfrm>
          <a:prstGeom prst="rect">
            <a:avLst/>
          </a:prstGeom>
          <a:noFill/>
          <a:ln w="9525">
            <a:noFill/>
            <a:miter lim="800000"/>
            <a:headEnd/>
            <a:tailEnd/>
          </a:ln>
        </p:spPr>
        <p:txBody>
          <a:bodyPr wrap="none">
            <a:prstTxWarp prst="textNoShape">
              <a:avLst/>
            </a:prstTxWarp>
            <a:spAutoFit/>
          </a:bodyPr>
          <a:lstStyle/>
          <a:p>
            <a:pPr eaLnBrk="0" hangingPunct="0"/>
            <a:endParaRPr lang="en-US" sz="2400" i="0">
              <a:latin typeface="Arial" pitchFamily="-128" charset="0"/>
              <a:ea typeface="ＭＳ Ｐゴシック" pitchFamily="-128" charset="-128"/>
              <a:cs typeface="ＭＳ Ｐゴシック" pitchFamily="-128" charset="-128"/>
            </a:endParaRPr>
          </a:p>
        </p:txBody>
      </p:sp>
      <p:sp>
        <p:nvSpPr>
          <p:cNvPr id="110623" name="Line 31"/>
          <p:cNvSpPr>
            <a:spLocks noChangeShapeType="1"/>
          </p:cNvSpPr>
          <p:nvPr/>
        </p:nvSpPr>
        <p:spPr bwMode="auto">
          <a:xfrm flipV="1">
            <a:off x="2743200" y="2133600"/>
            <a:ext cx="914400" cy="0"/>
          </a:xfrm>
          <a:prstGeom prst="line">
            <a:avLst/>
          </a:prstGeom>
          <a:noFill/>
          <a:ln w="25400">
            <a:solidFill>
              <a:schemeClr val="tx1"/>
            </a:solidFill>
            <a:round/>
            <a:headEnd/>
            <a:tailEnd/>
          </a:ln>
        </p:spPr>
        <p:txBody>
          <a:bodyPr wrap="none" anchor="ctr">
            <a:prstTxWarp prst="textNoShape">
              <a:avLst/>
            </a:prstTxWarp>
          </a:bodyPr>
          <a:lstStyle/>
          <a:p>
            <a:endParaRPr lang="en-US"/>
          </a:p>
        </p:txBody>
      </p:sp>
      <p:sp>
        <p:nvSpPr>
          <p:cNvPr id="110624" name="Line 32"/>
          <p:cNvSpPr>
            <a:spLocks noChangeShapeType="1"/>
          </p:cNvSpPr>
          <p:nvPr/>
        </p:nvSpPr>
        <p:spPr bwMode="auto">
          <a:xfrm>
            <a:off x="4724400" y="2133600"/>
            <a:ext cx="990600" cy="0"/>
          </a:xfrm>
          <a:prstGeom prst="line">
            <a:avLst/>
          </a:prstGeom>
          <a:noFill/>
          <a:ln w="25400">
            <a:solidFill>
              <a:schemeClr val="tx1"/>
            </a:solidFill>
            <a:round/>
            <a:headEnd/>
            <a:tailEnd/>
          </a:ln>
        </p:spPr>
        <p:txBody>
          <a:bodyPr wrap="none" anchor="ctr">
            <a:prstTxWarp prst="textNoShape">
              <a:avLst/>
            </a:prstTxWarp>
          </a:bodyPr>
          <a:lstStyle/>
          <a:p>
            <a:endParaRPr lang="en-US"/>
          </a:p>
        </p:txBody>
      </p:sp>
      <p:sp>
        <p:nvSpPr>
          <p:cNvPr id="110625" name="Line 33"/>
          <p:cNvSpPr>
            <a:spLocks noChangeShapeType="1"/>
          </p:cNvSpPr>
          <p:nvPr/>
        </p:nvSpPr>
        <p:spPr bwMode="auto">
          <a:xfrm flipV="1">
            <a:off x="2743200" y="2209800"/>
            <a:ext cx="914400" cy="0"/>
          </a:xfrm>
          <a:prstGeom prst="line">
            <a:avLst/>
          </a:prstGeom>
          <a:noFill/>
          <a:ln w="25400">
            <a:solidFill>
              <a:schemeClr val="tx1"/>
            </a:solidFill>
            <a:round/>
            <a:headEnd/>
            <a:tailEnd/>
          </a:ln>
        </p:spPr>
        <p:txBody>
          <a:bodyPr wrap="none" anchor="ctr">
            <a:prstTxWarp prst="textNoShape">
              <a:avLst/>
            </a:prstTxWarp>
          </a:bodyPr>
          <a:lstStyle/>
          <a:p>
            <a:endParaRPr lang="en-US"/>
          </a:p>
        </p:txBody>
      </p:sp>
      <p:sp>
        <p:nvSpPr>
          <p:cNvPr id="110626" name="Line 34"/>
          <p:cNvSpPr>
            <a:spLocks noChangeShapeType="1"/>
          </p:cNvSpPr>
          <p:nvPr/>
        </p:nvSpPr>
        <p:spPr bwMode="auto">
          <a:xfrm>
            <a:off x="4724400" y="2209800"/>
            <a:ext cx="990600" cy="0"/>
          </a:xfrm>
          <a:prstGeom prst="line">
            <a:avLst/>
          </a:prstGeom>
          <a:noFill/>
          <a:ln w="25400">
            <a:solidFill>
              <a:schemeClr val="tx1"/>
            </a:solidFill>
            <a:round/>
            <a:headEnd/>
            <a:tailEnd/>
          </a:ln>
        </p:spPr>
        <p:txBody>
          <a:bodyPr wrap="none" anchor="ctr">
            <a:prstTxWarp prst="textNoShape">
              <a:avLst/>
            </a:prstTxWarp>
          </a:bodyPr>
          <a:lstStyle/>
          <a:p>
            <a:endParaRPr lang="en-US"/>
          </a:p>
        </p:txBody>
      </p:sp>
      <p:sp>
        <p:nvSpPr>
          <p:cNvPr id="110627" name="Line 35"/>
          <p:cNvSpPr>
            <a:spLocks noChangeShapeType="1"/>
          </p:cNvSpPr>
          <p:nvPr/>
        </p:nvSpPr>
        <p:spPr bwMode="auto">
          <a:xfrm flipH="1">
            <a:off x="1371600" y="2286000"/>
            <a:ext cx="304800" cy="22860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110628" name="Line 36"/>
          <p:cNvSpPr>
            <a:spLocks noChangeShapeType="1"/>
          </p:cNvSpPr>
          <p:nvPr/>
        </p:nvSpPr>
        <p:spPr bwMode="auto">
          <a:xfrm flipH="1">
            <a:off x="1295400" y="2209800"/>
            <a:ext cx="304800" cy="22860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110629" name="Line 37"/>
          <p:cNvSpPr>
            <a:spLocks noChangeShapeType="1"/>
          </p:cNvSpPr>
          <p:nvPr/>
        </p:nvSpPr>
        <p:spPr bwMode="auto">
          <a:xfrm>
            <a:off x="7086600" y="2133600"/>
            <a:ext cx="990600" cy="68580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110630" name="Line 38"/>
          <p:cNvSpPr>
            <a:spLocks noChangeShapeType="1"/>
          </p:cNvSpPr>
          <p:nvPr/>
        </p:nvSpPr>
        <p:spPr bwMode="auto">
          <a:xfrm>
            <a:off x="7010400" y="2209800"/>
            <a:ext cx="990600" cy="68580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110631" name="Text Box 39"/>
          <p:cNvSpPr txBox="1">
            <a:spLocks noChangeArrowheads="1"/>
          </p:cNvSpPr>
          <p:nvPr/>
        </p:nvSpPr>
        <p:spPr bwMode="auto">
          <a:xfrm>
            <a:off x="6934200" y="6096000"/>
            <a:ext cx="981075" cy="457200"/>
          </a:xfrm>
          <a:prstGeom prst="rect">
            <a:avLst/>
          </a:prstGeom>
          <a:noFill/>
          <a:ln w="9525">
            <a:noFill/>
            <a:miter lim="800000"/>
            <a:headEnd/>
            <a:tailEnd/>
          </a:ln>
        </p:spPr>
        <p:txBody>
          <a:bodyPr wrap="none">
            <a:prstTxWarp prst="textNoShape">
              <a:avLst/>
            </a:prstTxWarp>
            <a:spAutoFit/>
          </a:bodyPr>
          <a:lstStyle/>
          <a:p>
            <a:pPr eaLnBrk="0" hangingPunct="0"/>
            <a:r>
              <a:rPr lang="en-US" sz="2400" i="0">
                <a:solidFill>
                  <a:schemeClr val="tx2"/>
                </a:solidFill>
                <a:latin typeface="Arial" pitchFamily="-128" charset="0"/>
                <a:ea typeface="ＭＳ Ｐゴシック" pitchFamily="-128" charset="-128"/>
                <a:cs typeface="ＭＳ Ｐゴシック" pitchFamily="-128" charset="-128"/>
              </a:rPr>
              <a:t>Dinah</a:t>
            </a:r>
          </a:p>
        </p:txBody>
      </p:sp>
      <p:sp>
        <p:nvSpPr>
          <p:cNvPr id="110632" name="Line 40"/>
          <p:cNvSpPr>
            <a:spLocks noChangeShapeType="1"/>
          </p:cNvSpPr>
          <p:nvPr/>
        </p:nvSpPr>
        <p:spPr bwMode="auto">
          <a:xfrm>
            <a:off x="2590800" y="2286000"/>
            <a:ext cx="4572000" cy="3733800"/>
          </a:xfrm>
          <a:prstGeom prst="line">
            <a:avLst/>
          </a:prstGeom>
          <a:noFill/>
          <a:ln w="31750">
            <a:solidFill>
              <a:schemeClr val="tx1"/>
            </a:solidFill>
            <a:round/>
            <a:headEnd/>
            <a:tailEnd type="triangle" w="med" len="med"/>
          </a:ln>
        </p:spPr>
        <p:txBody>
          <a:bodyPr wrap="none" anchor="ctr">
            <a:prstTxWarp prst="textNoShape">
              <a:avLst/>
            </a:prstTxWarp>
          </a:bodyPr>
          <a:lstStyle/>
          <a:p>
            <a:endParaRPr lang="en-US"/>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28706" name="Rectangle 2"/>
          <p:cNvSpPr>
            <a:spLocks noGrp="1" noRot="1" noChangeArrowheads="1"/>
          </p:cNvSpPr>
          <p:nvPr>
            <p:ph type="title"/>
          </p:nvPr>
        </p:nvSpPr>
        <p:spPr>
          <a:xfrm>
            <a:off x="457200" y="76200"/>
            <a:ext cx="8229600" cy="1143000"/>
          </a:xfrm>
        </p:spPr>
        <p:txBody>
          <a:bodyPr/>
          <a:lstStyle/>
          <a:p>
            <a:pPr eaLnBrk="1" hangingPunct="1">
              <a:defRPr/>
            </a:pPr>
            <a:r>
              <a:rPr lang="en-US" dirty="0">
                <a:ea typeface="+mj-ea"/>
                <a:cs typeface="+mj-cs"/>
              </a:rPr>
              <a:t>What happened next?</a:t>
            </a:r>
            <a:endParaRPr lang="en-US" sz="4400" dirty="0">
              <a:ea typeface="+mj-ea"/>
              <a:cs typeface="+mj-cs"/>
            </a:endParaRPr>
          </a:p>
        </p:txBody>
      </p:sp>
      <p:sp>
        <p:nvSpPr>
          <p:cNvPr id="112643" name="Text Box 3"/>
          <p:cNvSpPr txBox="1">
            <a:spLocks noChangeArrowheads="1"/>
          </p:cNvSpPr>
          <p:nvPr/>
        </p:nvSpPr>
        <p:spPr bwMode="auto">
          <a:xfrm>
            <a:off x="2244725" y="3933825"/>
            <a:ext cx="1166813" cy="457200"/>
          </a:xfrm>
          <a:prstGeom prst="rect">
            <a:avLst/>
          </a:prstGeom>
          <a:noFill/>
          <a:ln w="9525">
            <a:noFill/>
            <a:miter lim="800000"/>
            <a:headEnd/>
            <a:tailEnd/>
          </a:ln>
        </p:spPr>
        <p:txBody>
          <a:bodyPr wrap="none">
            <a:prstTxWarp prst="textNoShape">
              <a:avLst/>
            </a:prstTxWarp>
            <a:spAutoFit/>
          </a:bodyPr>
          <a:lstStyle/>
          <a:p>
            <a:pPr eaLnBrk="0" hangingPunct="0"/>
            <a:r>
              <a:rPr lang="en-US" sz="2400" i="0">
                <a:latin typeface="Arial" pitchFamily="-128" charset="0"/>
                <a:ea typeface="ＭＳ Ｐゴシック" pitchFamily="-128" charset="-128"/>
                <a:cs typeface="ＭＳ Ｐゴシック" pitchFamily="-128" charset="-128"/>
              </a:rPr>
              <a:t>Joseph</a:t>
            </a:r>
          </a:p>
        </p:txBody>
      </p:sp>
      <p:sp>
        <p:nvSpPr>
          <p:cNvPr id="112644" name="Text Box 5"/>
          <p:cNvSpPr txBox="1">
            <a:spLocks noChangeArrowheads="1"/>
          </p:cNvSpPr>
          <p:nvPr/>
        </p:nvSpPr>
        <p:spPr bwMode="auto">
          <a:xfrm>
            <a:off x="2414588" y="1981200"/>
            <a:ext cx="760412" cy="457200"/>
          </a:xfrm>
          <a:prstGeom prst="rect">
            <a:avLst/>
          </a:prstGeom>
          <a:noFill/>
          <a:ln w="9525">
            <a:noFill/>
            <a:miter lim="800000"/>
            <a:headEnd/>
            <a:tailEnd/>
          </a:ln>
        </p:spPr>
        <p:txBody>
          <a:bodyPr wrap="none">
            <a:prstTxWarp prst="textNoShape">
              <a:avLst/>
            </a:prstTxWarp>
            <a:spAutoFit/>
          </a:bodyPr>
          <a:lstStyle/>
          <a:p>
            <a:pPr eaLnBrk="0" hangingPunct="0"/>
            <a:r>
              <a:rPr lang="en-US" sz="2400" i="0">
                <a:latin typeface="Arial" pitchFamily="-128" charset="0"/>
                <a:ea typeface="ＭＳ Ｐゴシック" pitchFamily="-128" charset="-128"/>
                <a:cs typeface="ＭＳ Ｐゴシック" pitchFamily="-128" charset="-128"/>
              </a:rPr>
              <a:t>God</a:t>
            </a:r>
          </a:p>
        </p:txBody>
      </p:sp>
      <p:sp>
        <p:nvSpPr>
          <p:cNvPr id="112645" name="Line 6"/>
          <p:cNvSpPr>
            <a:spLocks noChangeShapeType="1"/>
          </p:cNvSpPr>
          <p:nvPr/>
        </p:nvSpPr>
        <p:spPr bwMode="auto">
          <a:xfrm flipH="1" flipV="1">
            <a:off x="2819400" y="2362200"/>
            <a:ext cx="0" cy="1524000"/>
          </a:xfrm>
          <a:prstGeom prst="line">
            <a:avLst/>
          </a:prstGeom>
          <a:noFill/>
          <a:ln w="57150">
            <a:solidFill>
              <a:schemeClr val="tx1"/>
            </a:solidFill>
            <a:round/>
            <a:headEnd/>
            <a:tailEnd type="triangle" w="med" len="med"/>
          </a:ln>
        </p:spPr>
        <p:txBody>
          <a:bodyPr wrap="none" anchor="ctr">
            <a:prstTxWarp prst="textNoShape">
              <a:avLst/>
            </a:prstTxWarp>
          </a:bodyPr>
          <a:lstStyle/>
          <a:p>
            <a:endParaRPr lang="en-US"/>
          </a:p>
        </p:txBody>
      </p:sp>
      <p:sp>
        <p:nvSpPr>
          <p:cNvPr id="112646" name="Line 7"/>
          <p:cNvSpPr>
            <a:spLocks noChangeShapeType="1"/>
          </p:cNvSpPr>
          <p:nvPr/>
        </p:nvSpPr>
        <p:spPr bwMode="auto">
          <a:xfrm flipH="1">
            <a:off x="3479800" y="4114800"/>
            <a:ext cx="1905000" cy="0"/>
          </a:xfrm>
          <a:prstGeom prst="line">
            <a:avLst/>
          </a:prstGeom>
          <a:noFill/>
          <a:ln w="57150">
            <a:solidFill>
              <a:schemeClr val="tx1"/>
            </a:solidFill>
            <a:round/>
            <a:headEnd/>
            <a:tailEnd type="triangle" w="med" len="med"/>
          </a:ln>
        </p:spPr>
        <p:txBody>
          <a:bodyPr wrap="none" anchor="ctr">
            <a:prstTxWarp prst="textNoShape">
              <a:avLst/>
            </a:prstTxWarp>
          </a:bodyPr>
          <a:lstStyle/>
          <a:p>
            <a:endParaRPr lang="en-US"/>
          </a:p>
        </p:txBody>
      </p:sp>
      <p:sp>
        <p:nvSpPr>
          <p:cNvPr id="112647" name="Text Box 8"/>
          <p:cNvSpPr txBox="1">
            <a:spLocks noChangeArrowheads="1"/>
          </p:cNvSpPr>
          <p:nvPr/>
        </p:nvSpPr>
        <p:spPr bwMode="auto">
          <a:xfrm>
            <a:off x="2338388" y="4708525"/>
            <a:ext cx="862012" cy="396875"/>
          </a:xfrm>
          <a:prstGeom prst="rect">
            <a:avLst/>
          </a:prstGeom>
          <a:noFill/>
          <a:ln w="9525">
            <a:noFill/>
            <a:miter lim="800000"/>
            <a:headEnd/>
            <a:tailEnd/>
          </a:ln>
        </p:spPr>
        <p:txBody>
          <a:bodyPr wrap="none">
            <a:prstTxWarp prst="textNoShape">
              <a:avLst/>
            </a:prstTxWarp>
            <a:spAutoFit/>
          </a:bodyPr>
          <a:lstStyle/>
          <a:p>
            <a:pPr eaLnBrk="0" hangingPunct="0"/>
            <a:r>
              <a:rPr lang="en-US" sz="2000" i="0">
                <a:latin typeface="Arial" pitchFamily="-128" charset="0"/>
                <a:ea typeface="ＭＳ Ｐゴシック" pitchFamily="-128" charset="-128"/>
                <a:cs typeface="ＭＳ Ｐゴシック" pitchFamily="-128" charset="-128"/>
              </a:rPr>
              <a:t>(Abel)</a:t>
            </a:r>
          </a:p>
        </p:txBody>
      </p:sp>
      <p:sp>
        <p:nvSpPr>
          <p:cNvPr id="112648" name="Text Box 9"/>
          <p:cNvSpPr txBox="1">
            <a:spLocks noChangeArrowheads="1"/>
          </p:cNvSpPr>
          <p:nvPr/>
        </p:nvSpPr>
        <p:spPr bwMode="auto">
          <a:xfrm>
            <a:off x="5981700" y="4708525"/>
            <a:ext cx="876300" cy="396875"/>
          </a:xfrm>
          <a:prstGeom prst="rect">
            <a:avLst/>
          </a:prstGeom>
          <a:noFill/>
          <a:ln w="9525">
            <a:noFill/>
            <a:miter lim="800000"/>
            <a:headEnd/>
            <a:tailEnd/>
          </a:ln>
        </p:spPr>
        <p:txBody>
          <a:bodyPr wrap="none">
            <a:prstTxWarp prst="textNoShape">
              <a:avLst/>
            </a:prstTxWarp>
            <a:spAutoFit/>
          </a:bodyPr>
          <a:lstStyle/>
          <a:p>
            <a:pPr eaLnBrk="0" hangingPunct="0"/>
            <a:r>
              <a:rPr lang="en-US" sz="2000" i="0">
                <a:latin typeface="Arial" pitchFamily="-128" charset="0"/>
                <a:ea typeface="ＭＳ Ｐゴシック" pitchFamily="-128" charset="-128"/>
                <a:cs typeface="ＭＳ Ｐゴシック" pitchFamily="-128" charset="-128"/>
              </a:rPr>
              <a:t>(Cain)</a:t>
            </a:r>
          </a:p>
        </p:txBody>
      </p:sp>
      <p:sp>
        <p:nvSpPr>
          <p:cNvPr id="112649" name="Text Box 10"/>
          <p:cNvSpPr txBox="1">
            <a:spLocks noChangeArrowheads="1"/>
          </p:cNvSpPr>
          <p:nvPr/>
        </p:nvSpPr>
        <p:spPr bwMode="auto">
          <a:xfrm>
            <a:off x="288925" y="2533650"/>
            <a:ext cx="2146300" cy="1311275"/>
          </a:xfrm>
          <a:prstGeom prst="rect">
            <a:avLst/>
          </a:prstGeom>
          <a:noFill/>
          <a:ln w="9525">
            <a:noFill/>
            <a:miter lim="800000"/>
            <a:headEnd/>
            <a:tailEnd/>
          </a:ln>
        </p:spPr>
        <p:txBody>
          <a:bodyPr wrap="none">
            <a:prstTxWarp prst="textNoShape">
              <a:avLst/>
            </a:prstTxWarp>
            <a:spAutoFit/>
          </a:bodyPr>
          <a:lstStyle/>
          <a:p>
            <a:pPr eaLnBrk="0" hangingPunct="0"/>
            <a:r>
              <a:rPr lang="en-US" sz="2000" i="0">
                <a:latin typeface="Arial" pitchFamily="-128" charset="0"/>
                <a:ea typeface="ＭＳ Ｐゴシック" pitchFamily="-128" charset="-128"/>
                <a:cs typeface="ＭＳ Ｐゴシック" pitchFamily="-128" charset="-128"/>
              </a:rPr>
              <a:t>Father’s favourite</a:t>
            </a:r>
          </a:p>
          <a:p>
            <a:pPr eaLnBrk="0" hangingPunct="0"/>
            <a:r>
              <a:rPr lang="en-US" sz="2000" i="0">
                <a:latin typeface="Arial" pitchFamily="-128" charset="0"/>
                <a:ea typeface="ＭＳ Ｐゴシック" pitchFamily="-128" charset="-128"/>
                <a:cs typeface="ＭＳ Ｐゴシック" pitchFamily="-128" charset="-128"/>
              </a:rPr>
              <a:t>Dreams</a:t>
            </a:r>
          </a:p>
          <a:p>
            <a:pPr eaLnBrk="0" hangingPunct="0"/>
            <a:r>
              <a:rPr lang="en-US" sz="2000" i="0">
                <a:latin typeface="Arial" pitchFamily="-128" charset="0"/>
                <a:ea typeface="ＭＳ Ｐゴシック" pitchFamily="-128" charset="-128"/>
                <a:cs typeface="ＭＳ Ｐゴシック" pitchFamily="-128" charset="-128"/>
              </a:rPr>
              <a:t>Robe</a:t>
            </a:r>
          </a:p>
          <a:p>
            <a:pPr eaLnBrk="0" hangingPunct="0"/>
            <a:r>
              <a:rPr lang="en-US" sz="2000" i="0">
                <a:latin typeface="Arial" pitchFamily="-128" charset="0"/>
                <a:ea typeface="ＭＳ Ｐゴシック" pitchFamily="-128" charset="-128"/>
                <a:cs typeface="ＭＳ Ｐゴシック" pitchFamily="-128" charset="-128"/>
              </a:rPr>
              <a:t>Bad reports</a:t>
            </a:r>
          </a:p>
        </p:txBody>
      </p:sp>
      <p:sp>
        <p:nvSpPr>
          <p:cNvPr id="112650" name="Text Box 11"/>
          <p:cNvSpPr txBox="1">
            <a:spLocks noChangeArrowheads="1"/>
          </p:cNvSpPr>
          <p:nvPr/>
        </p:nvSpPr>
        <p:spPr bwMode="auto">
          <a:xfrm>
            <a:off x="3413125" y="5048250"/>
            <a:ext cx="2846388" cy="1311275"/>
          </a:xfrm>
          <a:prstGeom prst="rect">
            <a:avLst/>
          </a:prstGeom>
          <a:noFill/>
          <a:ln w="9525">
            <a:noFill/>
            <a:miter lim="800000"/>
            <a:headEnd/>
            <a:tailEnd/>
          </a:ln>
        </p:spPr>
        <p:txBody>
          <a:bodyPr wrap="none">
            <a:prstTxWarp prst="textNoShape">
              <a:avLst/>
            </a:prstTxWarp>
            <a:spAutoFit/>
          </a:bodyPr>
          <a:lstStyle/>
          <a:p>
            <a:pPr eaLnBrk="0" hangingPunct="0"/>
            <a:r>
              <a:rPr lang="en-US" sz="2000" i="0" dirty="0">
                <a:latin typeface="Arial" pitchFamily="-128" charset="0"/>
                <a:ea typeface="ＭＳ Ｐゴシック" pitchFamily="-128" charset="-128"/>
                <a:cs typeface="ＭＳ Ｐゴシック" pitchFamily="-128" charset="-128"/>
              </a:rPr>
              <a:t>Hated Joseph</a:t>
            </a:r>
          </a:p>
          <a:p>
            <a:pPr eaLnBrk="0" hangingPunct="0"/>
            <a:r>
              <a:rPr lang="en-US" sz="2000" i="0" dirty="0">
                <a:latin typeface="Arial" pitchFamily="-128" charset="0"/>
                <a:ea typeface="ＭＳ Ｐゴシック" pitchFamily="-128" charset="-128"/>
                <a:cs typeface="ＭＳ Ｐゴシック" pitchFamily="-128" charset="-128"/>
              </a:rPr>
              <a:t>Jealous of Joseph</a:t>
            </a:r>
          </a:p>
          <a:p>
            <a:pPr eaLnBrk="0" hangingPunct="0"/>
            <a:r>
              <a:rPr lang="en-US" sz="2000" i="0" dirty="0">
                <a:latin typeface="Arial" pitchFamily="-128" charset="0"/>
                <a:ea typeface="ＭＳ Ｐゴシック" pitchFamily="-128" charset="-128"/>
                <a:cs typeface="ＭＳ Ｐゴシック" pitchFamily="-128" charset="-128"/>
              </a:rPr>
              <a:t>Wanted to kill</a:t>
            </a:r>
          </a:p>
          <a:p>
            <a:pPr eaLnBrk="0" hangingPunct="0"/>
            <a:r>
              <a:rPr lang="en-US" sz="2000" i="0" dirty="0">
                <a:latin typeface="Arial" pitchFamily="-128" charset="0"/>
                <a:ea typeface="ＭＳ Ｐゴシック" pitchFamily="-128" charset="-128"/>
                <a:cs typeface="ＭＳ Ｐゴシック" pitchFamily="-128" charset="-128"/>
              </a:rPr>
              <a:t>Reuben defended -&gt; pit</a:t>
            </a:r>
          </a:p>
        </p:txBody>
      </p:sp>
      <p:sp>
        <p:nvSpPr>
          <p:cNvPr id="112651" name="Line 12"/>
          <p:cNvSpPr>
            <a:spLocks noChangeShapeType="1"/>
          </p:cNvSpPr>
          <p:nvPr/>
        </p:nvSpPr>
        <p:spPr bwMode="auto">
          <a:xfrm flipH="1">
            <a:off x="1066800" y="4495800"/>
            <a:ext cx="1143000" cy="1219200"/>
          </a:xfrm>
          <a:prstGeom prst="line">
            <a:avLst/>
          </a:prstGeom>
          <a:noFill/>
          <a:ln w="57150">
            <a:solidFill>
              <a:schemeClr val="tx1"/>
            </a:solidFill>
            <a:round/>
            <a:headEnd/>
            <a:tailEnd type="triangle" w="med" len="med"/>
          </a:ln>
        </p:spPr>
        <p:txBody>
          <a:bodyPr wrap="none" anchor="ctr">
            <a:prstTxWarp prst="textNoShape">
              <a:avLst/>
            </a:prstTxWarp>
          </a:bodyPr>
          <a:lstStyle/>
          <a:p>
            <a:endParaRPr lang="en-US"/>
          </a:p>
        </p:txBody>
      </p:sp>
      <p:sp>
        <p:nvSpPr>
          <p:cNvPr id="112652" name="Text Box 13"/>
          <p:cNvSpPr txBox="1">
            <a:spLocks noChangeArrowheads="1"/>
          </p:cNvSpPr>
          <p:nvPr/>
        </p:nvSpPr>
        <p:spPr bwMode="auto">
          <a:xfrm>
            <a:off x="304800" y="5791200"/>
            <a:ext cx="2187575" cy="457200"/>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en-US" sz="2400" i="0">
                <a:latin typeface="Arial" pitchFamily="-128" charset="0"/>
                <a:ea typeface="ＭＳ Ｐゴシック" pitchFamily="-128" charset="-128"/>
                <a:cs typeface="ＭＳ Ｐゴシック" pitchFamily="-128" charset="-128"/>
              </a:rPr>
              <a:t>Slavery</a:t>
            </a:r>
          </a:p>
        </p:txBody>
      </p:sp>
      <p:sp>
        <p:nvSpPr>
          <p:cNvPr id="328718" name="Text Box 14"/>
          <p:cNvSpPr txBox="1">
            <a:spLocks noChangeArrowheads="1"/>
          </p:cNvSpPr>
          <p:nvPr/>
        </p:nvSpPr>
        <p:spPr bwMode="auto">
          <a:xfrm>
            <a:off x="4251325" y="1295400"/>
            <a:ext cx="4587875" cy="2086725"/>
          </a:xfrm>
          <a:prstGeom prst="rect">
            <a:avLst/>
          </a:prstGeom>
          <a:noFill/>
          <a:ln w="9525">
            <a:noFill/>
            <a:miter lim="800000"/>
            <a:headEnd/>
            <a:tailEnd/>
          </a:ln>
          <a:effectLst/>
        </p:spPr>
        <p:txBody>
          <a:bodyPr>
            <a:prstTxWarp prst="textNoShape">
              <a:avLst/>
            </a:prstTxWarp>
            <a:spAutoFit/>
          </a:bodyPr>
          <a:lstStyle/>
          <a:p>
            <a:pPr>
              <a:spcBef>
                <a:spcPct val="20000"/>
              </a:spcBef>
              <a:buClr>
                <a:schemeClr val="hlink"/>
              </a:buClr>
              <a:buSzPct val="70000"/>
              <a:buFont typeface="Wingdings" pitchFamily="-68" charset="2"/>
              <a:buNone/>
              <a:defRPr/>
            </a:pPr>
            <a:r>
              <a:rPr lang="en-US" i="0" dirty="0">
                <a:latin typeface="Times"/>
                <a:cs typeface="Times"/>
              </a:rPr>
              <a:t>When his brothers saw that their father loved him more than all his brothers, they hated him and could not speak peacefully to him. </a:t>
            </a:r>
            <a:r>
              <a:rPr lang="en-US" i="0" dirty="0">
                <a:latin typeface="Lydian BT" pitchFamily="-68" charset="0"/>
              </a:rPr>
              <a:t>				</a:t>
            </a:r>
            <a:r>
              <a:rPr lang="en-US" sz="1600" i="0" dirty="0">
                <a:latin typeface="Arial"/>
                <a:cs typeface="Arial"/>
              </a:rPr>
              <a:t>Genesis 37:4</a:t>
            </a:r>
            <a:endParaRPr lang="en-US" i="0" dirty="0">
              <a:latin typeface="Arial"/>
              <a:cs typeface="Arial"/>
            </a:endParaRPr>
          </a:p>
          <a:p>
            <a:pPr>
              <a:spcBef>
                <a:spcPct val="20000"/>
              </a:spcBef>
              <a:buClr>
                <a:schemeClr val="hlink"/>
              </a:buClr>
              <a:buSzPct val="70000"/>
              <a:buFont typeface="Wingdings" pitchFamily="-68" charset="2"/>
              <a:buNone/>
              <a:defRPr/>
            </a:pPr>
            <a:r>
              <a:rPr lang="en-US" i="0" dirty="0">
                <a:latin typeface="Times"/>
                <a:cs typeface="Times"/>
              </a:rPr>
              <a:t>They saw him from afar, and before he came near to them they conspired against him to kill him. </a:t>
            </a:r>
            <a:r>
              <a:rPr lang="en-US" i="0" dirty="0" smtClean="0">
                <a:latin typeface="Times"/>
                <a:cs typeface="Times"/>
              </a:rPr>
              <a:t>            		</a:t>
            </a:r>
            <a:r>
              <a:rPr lang="en-US" sz="1600" i="0" dirty="0" smtClean="0">
                <a:latin typeface="Arial"/>
                <a:cs typeface="Arial"/>
              </a:rPr>
              <a:t>Genesis </a:t>
            </a:r>
            <a:r>
              <a:rPr lang="en-US" sz="1600" i="0" dirty="0">
                <a:latin typeface="Arial"/>
                <a:cs typeface="Arial"/>
              </a:rPr>
              <a:t>37:18</a:t>
            </a:r>
            <a:endParaRPr lang="en-US" i="0" dirty="0">
              <a:latin typeface="Arial"/>
              <a:cs typeface="Arial"/>
            </a:endParaRPr>
          </a:p>
        </p:txBody>
      </p:sp>
      <p:sp>
        <p:nvSpPr>
          <p:cNvPr id="328719" name="Oval 15"/>
          <p:cNvSpPr>
            <a:spLocks noChangeAspect="1" noChangeArrowheads="1"/>
          </p:cNvSpPr>
          <p:nvPr/>
        </p:nvSpPr>
        <p:spPr bwMode="auto">
          <a:xfrm>
            <a:off x="2286000" y="3581400"/>
            <a:ext cx="1087438" cy="1087438"/>
          </a:xfrm>
          <a:prstGeom prst="ellipse">
            <a:avLst/>
          </a:prstGeom>
          <a:solidFill>
            <a:srgbClr val="FFFF00"/>
          </a:solidFill>
          <a:ln w="9525">
            <a:noFill/>
            <a:round/>
            <a:headEnd/>
            <a:tailEnd/>
          </a:ln>
          <a:effectLst/>
        </p:spPr>
        <p:txBody>
          <a:bodyPr lIns="0" rIns="0" anchor="ctr">
            <a:prstTxWarp prst="textNoShape">
              <a:avLst/>
            </a:prstTxWarp>
          </a:bodyPr>
          <a:lstStyle/>
          <a:p>
            <a:pPr algn="ctr">
              <a:defRPr/>
            </a:pPr>
            <a:endParaRPr lang="en-US" sz="2000" b="1" i="0">
              <a:effectLst>
                <a:outerShdw blurRad="38100" dist="38100" dir="2700000" algn="tl">
                  <a:srgbClr val="000000"/>
                </a:outerShdw>
              </a:effectLst>
              <a:latin typeface="Franklin Gothic Medium" pitchFamily="-68" charset="0"/>
            </a:endParaRPr>
          </a:p>
        </p:txBody>
      </p:sp>
      <p:sp>
        <p:nvSpPr>
          <p:cNvPr id="112655" name="Text Box 16"/>
          <p:cNvSpPr txBox="1">
            <a:spLocks noChangeArrowheads="1"/>
          </p:cNvSpPr>
          <p:nvPr/>
        </p:nvSpPr>
        <p:spPr bwMode="auto">
          <a:xfrm>
            <a:off x="2286000" y="3886200"/>
            <a:ext cx="1166813" cy="457200"/>
          </a:xfrm>
          <a:prstGeom prst="rect">
            <a:avLst/>
          </a:prstGeom>
          <a:noFill/>
          <a:ln w="9525">
            <a:noFill/>
            <a:miter lim="800000"/>
            <a:headEnd/>
            <a:tailEnd/>
          </a:ln>
        </p:spPr>
        <p:txBody>
          <a:bodyPr wrap="none">
            <a:prstTxWarp prst="textNoShape">
              <a:avLst/>
            </a:prstTxWarp>
            <a:spAutoFit/>
          </a:bodyPr>
          <a:lstStyle/>
          <a:p>
            <a:r>
              <a:rPr lang="en-US" sz="2400" i="0">
                <a:solidFill>
                  <a:schemeClr val="bg2"/>
                </a:solidFill>
                <a:latin typeface="Arial" pitchFamily="-128" charset="0"/>
              </a:rPr>
              <a:t>Joseph</a:t>
            </a:r>
          </a:p>
        </p:txBody>
      </p:sp>
      <p:sp>
        <p:nvSpPr>
          <p:cNvPr id="328721" name="Oval 17"/>
          <p:cNvSpPr>
            <a:spLocks noChangeAspect="1" noChangeArrowheads="1"/>
          </p:cNvSpPr>
          <p:nvPr/>
        </p:nvSpPr>
        <p:spPr bwMode="auto">
          <a:xfrm>
            <a:off x="5638800" y="3581400"/>
            <a:ext cx="1524000" cy="1085850"/>
          </a:xfrm>
          <a:prstGeom prst="ellipse">
            <a:avLst/>
          </a:prstGeom>
          <a:solidFill>
            <a:srgbClr val="FF6600"/>
          </a:solidFill>
          <a:ln w="9525">
            <a:noFill/>
            <a:round/>
            <a:headEnd/>
            <a:tailEnd/>
          </a:ln>
          <a:effectLst/>
        </p:spPr>
        <p:txBody>
          <a:bodyPr lIns="0" rIns="0" anchor="ctr">
            <a:prstTxWarp prst="textNoShape">
              <a:avLst/>
            </a:prstTxWarp>
          </a:bodyPr>
          <a:lstStyle/>
          <a:p>
            <a:pPr algn="ctr">
              <a:defRPr/>
            </a:pPr>
            <a:endParaRPr lang="en-US" sz="2000" b="1" i="0">
              <a:effectLst>
                <a:outerShdw blurRad="38100" dist="38100" dir="2700000" algn="tl">
                  <a:srgbClr val="000000"/>
                </a:outerShdw>
              </a:effectLst>
              <a:latin typeface="Franklin Gothic Medium" pitchFamily="-68" charset="0"/>
            </a:endParaRPr>
          </a:p>
        </p:txBody>
      </p:sp>
      <p:sp>
        <p:nvSpPr>
          <p:cNvPr id="112657" name="Text Box 18"/>
          <p:cNvSpPr txBox="1">
            <a:spLocks noChangeArrowheads="1"/>
          </p:cNvSpPr>
          <p:nvPr/>
        </p:nvSpPr>
        <p:spPr bwMode="auto">
          <a:xfrm>
            <a:off x="5699125" y="3857625"/>
            <a:ext cx="1336675" cy="457200"/>
          </a:xfrm>
          <a:prstGeom prst="rect">
            <a:avLst/>
          </a:prstGeom>
          <a:noFill/>
          <a:ln w="9525">
            <a:noFill/>
            <a:miter lim="800000"/>
            <a:headEnd/>
            <a:tailEnd/>
          </a:ln>
        </p:spPr>
        <p:txBody>
          <a:bodyPr wrap="none">
            <a:prstTxWarp prst="textNoShape">
              <a:avLst/>
            </a:prstTxWarp>
            <a:spAutoFit/>
          </a:bodyPr>
          <a:lstStyle/>
          <a:p>
            <a:pPr algn="ctr" eaLnBrk="0" hangingPunct="0"/>
            <a:r>
              <a:rPr lang="en-US" sz="2400" i="0">
                <a:latin typeface="Arial" pitchFamily="-128" charset="0"/>
                <a:ea typeface="ＭＳ Ｐゴシック" pitchFamily="-128" charset="-128"/>
                <a:cs typeface="ＭＳ Ｐゴシック" pitchFamily="-128" charset="-128"/>
              </a:rPr>
              <a:t>Brothers</a:t>
            </a:r>
            <a:endParaRPr lang="en-US" i="0"/>
          </a:p>
        </p:txBody>
      </p:sp>
      <p:sp>
        <p:nvSpPr>
          <p:cNvPr id="328723" name="Oval 19"/>
          <p:cNvSpPr>
            <a:spLocks noChangeAspect="1" noChangeArrowheads="1"/>
          </p:cNvSpPr>
          <p:nvPr/>
        </p:nvSpPr>
        <p:spPr bwMode="auto">
          <a:xfrm>
            <a:off x="2286000" y="1371600"/>
            <a:ext cx="1042988" cy="1041400"/>
          </a:xfrm>
          <a:prstGeom prst="ellipse">
            <a:avLst/>
          </a:prstGeom>
          <a:solidFill>
            <a:schemeClr val="tx1"/>
          </a:solidFill>
          <a:ln w="9525">
            <a:noFill/>
            <a:round/>
            <a:headEnd/>
            <a:tailEnd/>
          </a:ln>
          <a:effectLst/>
        </p:spPr>
        <p:txBody>
          <a:bodyPr anchor="ctr">
            <a:prstTxWarp prst="textNoShape">
              <a:avLst/>
            </a:prstTxWarp>
          </a:bodyPr>
          <a:lstStyle/>
          <a:p>
            <a:pPr algn="ctr">
              <a:defRPr/>
            </a:pPr>
            <a:endParaRPr lang="en-US" sz="2800" b="1" i="0">
              <a:effectLst>
                <a:outerShdw blurRad="38100" dist="38100" dir="2700000" algn="tl">
                  <a:srgbClr val="DDDDDD"/>
                </a:outerShdw>
              </a:effectLst>
              <a:latin typeface="Franklin Gothic Medium" pitchFamily="-68" charset="0"/>
            </a:endParaRPr>
          </a:p>
        </p:txBody>
      </p:sp>
      <p:sp>
        <p:nvSpPr>
          <p:cNvPr id="112659" name="Text Box 20"/>
          <p:cNvSpPr txBox="1">
            <a:spLocks noChangeArrowheads="1"/>
          </p:cNvSpPr>
          <p:nvPr/>
        </p:nvSpPr>
        <p:spPr bwMode="auto">
          <a:xfrm>
            <a:off x="2438400" y="1676400"/>
            <a:ext cx="892175" cy="457200"/>
          </a:xfrm>
          <a:prstGeom prst="rect">
            <a:avLst/>
          </a:prstGeom>
          <a:noFill/>
          <a:ln w="9525">
            <a:noFill/>
            <a:miter lim="800000"/>
            <a:headEnd/>
            <a:tailEnd/>
          </a:ln>
        </p:spPr>
        <p:txBody>
          <a:bodyPr>
            <a:prstTxWarp prst="textNoShape">
              <a:avLst/>
            </a:prstTxWarp>
            <a:spAutoFit/>
          </a:bodyPr>
          <a:lstStyle/>
          <a:p>
            <a:pPr>
              <a:spcBef>
                <a:spcPct val="50000"/>
              </a:spcBef>
            </a:pPr>
            <a:r>
              <a:rPr lang="en-US" sz="2400" i="0">
                <a:solidFill>
                  <a:schemeClr val="bg2"/>
                </a:solidFill>
                <a:latin typeface="Arial" pitchFamily="-128" charset="0"/>
              </a:rPr>
              <a:t>God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87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26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50" grpId="0"/>
      <p:bldP spid="328718" grpId="0"/>
    </p:bldLst>
  </p:timing>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36898" name="Rectangle 2"/>
          <p:cNvSpPr>
            <a:spLocks noGrp="1" noRot="1" noChangeArrowheads="1"/>
          </p:cNvSpPr>
          <p:nvPr>
            <p:ph type="title"/>
          </p:nvPr>
        </p:nvSpPr>
        <p:spPr/>
        <p:txBody>
          <a:bodyPr/>
          <a:lstStyle/>
          <a:p>
            <a:pPr eaLnBrk="1" hangingPunct="1">
              <a:defRPr/>
            </a:pPr>
            <a:r>
              <a:rPr lang="en-US" dirty="0">
                <a:ea typeface="+mj-ea"/>
                <a:cs typeface="+mj-cs"/>
              </a:rPr>
              <a:t>Joseph sold into slavery</a:t>
            </a:r>
          </a:p>
        </p:txBody>
      </p:sp>
      <p:sp>
        <p:nvSpPr>
          <p:cNvPr id="336899" name="Rectangle 3"/>
          <p:cNvSpPr>
            <a:spLocks noGrp="1" noChangeArrowheads="1"/>
          </p:cNvSpPr>
          <p:nvPr>
            <p:ph type="body" sz="half" idx="1"/>
          </p:nvPr>
        </p:nvSpPr>
        <p:spPr/>
        <p:txBody>
          <a:bodyPr/>
          <a:lstStyle/>
          <a:p>
            <a:pPr eaLnBrk="1" hangingPunct="1">
              <a:buFont typeface="Wingdings" pitchFamily="-68" charset="2"/>
              <a:buNone/>
              <a:defRPr/>
            </a:pPr>
            <a:r>
              <a:rPr lang="en-US" sz="2000" dirty="0" smtClean="0">
                <a:effectLst/>
                <a:latin typeface="Lydian BT" pitchFamily="-68" charset="0"/>
                <a:ea typeface="+mn-ea"/>
                <a:cs typeface="+mn-cs"/>
              </a:rPr>
              <a:t>     </a:t>
            </a:r>
            <a:r>
              <a:rPr lang="en-US" sz="2000" dirty="0" smtClean="0">
                <a:effectLst/>
                <a:latin typeface="Times"/>
                <a:ea typeface="+mn-ea"/>
                <a:cs typeface="Times"/>
              </a:rPr>
              <a:t>Then </a:t>
            </a:r>
            <a:r>
              <a:rPr lang="en-US" sz="2000" dirty="0">
                <a:effectLst/>
                <a:latin typeface="Times"/>
                <a:ea typeface="+mn-ea"/>
                <a:cs typeface="Times"/>
              </a:rPr>
              <a:t>Judah said to his brothers,</a:t>
            </a:r>
            <a:r>
              <a:rPr lang="en-US" sz="2000" dirty="0" smtClean="0">
                <a:effectLst/>
                <a:latin typeface="Times"/>
                <a:ea typeface="+mn-ea"/>
                <a:cs typeface="Times"/>
              </a:rPr>
              <a:t> “What </a:t>
            </a:r>
            <a:r>
              <a:rPr lang="en-US" sz="2000" dirty="0">
                <a:effectLst/>
                <a:latin typeface="Times"/>
                <a:ea typeface="+mn-ea"/>
                <a:cs typeface="Times"/>
              </a:rPr>
              <a:t>profit is it if we kill our brother and conceal his blood? Come, let us sell him to the </a:t>
            </a:r>
            <a:r>
              <a:rPr lang="en-US" sz="2000" dirty="0" err="1">
                <a:effectLst/>
                <a:latin typeface="Times"/>
                <a:ea typeface="+mn-ea"/>
                <a:cs typeface="Times"/>
              </a:rPr>
              <a:t>Ishmaelites</a:t>
            </a:r>
            <a:r>
              <a:rPr lang="en-US" sz="2000" dirty="0">
                <a:effectLst/>
                <a:latin typeface="Times"/>
                <a:ea typeface="+mn-ea"/>
                <a:cs typeface="Times"/>
              </a:rPr>
              <a:t>, and let not our hand be upon him, for he is our brother, our own flesh</a:t>
            </a:r>
            <a:r>
              <a:rPr lang="en-US" sz="2000" dirty="0" smtClean="0">
                <a:effectLst/>
                <a:latin typeface="Times"/>
                <a:ea typeface="+mn-ea"/>
                <a:cs typeface="Times"/>
              </a:rPr>
              <a:t>.” </a:t>
            </a:r>
            <a:r>
              <a:rPr lang="en-US" sz="2000" dirty="0">
                <a:effectLst/>
                <a:latin typeface="Times"/>
                <a:ea typeface="+mn-ea"/>
                <a:cs typeface="Times"/>
              </a:rPr>
              <a:t>And his brothers listened to him. Then </a:t>
            </a:r>
            <a:r>
              <a:rPr lang="en-US" sz="2000" dirty="0" err="1">
                <a:effectLst/>
                <a:latin typeface="Times"/>
                <a:ea typeface="+mn-ea"/>
                <a:cs typeface="Times"/>
              </a:rPr>
              <a:t>Midianite</a:t>
            </a:r>
            <a:r>
              <a:rPr lang="en-US" sz="2000" dirty="0">
                <a:effectLst/>
                <a:latin typeface="Times"/>
                <a:ea typeface="+mn-ea"/>
                <a:cs typeface="Times"/>
              </a:rPr>
              <a:t> traders passed by</a:t>
            </a:r>
            <a:r>
              <a:rPr lang="en-US" sz="2000" dirty="0" smtClean="0">
                <a:effectLst/>
                <a:latin typeface="Times"/>
                <a:ea typeface="+mn-ea"/>
                <a:cs typeface="Times"/>
              </a:rPr>
              <a:t>. And </a:t>
            </a:r>
            <a:r>
              <a:rPr lang="en-US" sz="2000" dirty="0">
                <a:effectLst/>
                <a:latin typeface="Times"/>
                <a:ea typeface="+mn-ea"/>
                <a:cs typeface="Times"/>
              </a:rPr>
              <a:t>they drew Joseph up and lifted him out of the pit, and sold him to the </a:t>
            </a:r>
            <a:r>
              <a:rPr lang="en-US" sz="2000" dirty="0" err="1">
                <a:effectLst/>
                <a:latin typeface="Times"/>
                <a:ea typeface="+mn-ea"/>
                <a:cs typeface="Times"/>
              </a:rPr>
              <a:t>Ishmaelites</a:t>
            </a:r>
            <a:r>
              <a:rPr lang="en-US" sz="2000" dirty="0">
                <a:effectLst/>
                <a:latin typeface="Times"/>
                <a:ea typeface="+mn-ea"/>
                <a:cs typeface="Times"/>
              </a:rPr>
              <a:t>. They took Joseph to Egypt.</a:t>
            </a:r>
          </a:p>
          <a:p>
            <a:pPr eaLnBrk="1" hangingPunct="1">
              <a:buFont typeface="Wingdings" pitchFamily="-68" charset="2"/>
              <a:buNone/>
              <a:defRPr/>
            </a:pPr>
            <a:r>
              <a:rPr lang="en-US" sz="1800" dirty="0">
                <a:effectLst/>
                <a:latin typeface="Arial" pitchFamily="-68" charset="0"/>
                <a:ea typeface="+mn-ea"/>
                <a:cs typeface="+mn-cs"/>
              </a:rPr>
              <a:t>			Genesis 37:26-28</a:t>
            </a:r>
          </a:p>
        </p:txBody>
      </p:sp>
      <p:pic>
        <p:nvPicPr>
          <p:cNvPr id="114692" name="Picture 5" descr="josephslavery"/>
          <p:cNvPicPr>
            <a:picLocks noGrp="1" noChangeAspect="1" noChangeArrowheads="1"/>
          </p:cNvPicPr>
          <p:nvPr>
            <p:ph sz="half" idx="2"/>
          </p:nvPr>
        </p:nvPicPr>
        <p:blipFill>
          <a:blip r:embed="rId3"/>
          <a:srcRect/>
          <a:stretch>
            <a:fillRect/>
          </a:stretch>
        </p:blipFill>
        <p:spPr>
          <a:xfrm>
            <a:off x="4648200" y="2022475"/>
            <a:ext cx="4038600" cy="2854325"/>
          </a:xfrm>
        </p:spPr>
      </p:pic>
      <p:sp>
        <p:nvSpPr>
          <p:cNvPr id="114693" name="Text Box 6"/>
          <p:cNvSpPr txBox="1">
            <a:spLocks noChangeArrowheads="1"/>
          </p:cNvSpPr>
          <p:nvPr/>
        </p:nvSpPr>
        <p:spPr bwMode="auto">
          <a:xfrm>
            <a:off x="5432425" y="5029200"/>
            <a:ext cx="3101975" cy="366713"/>
          </a:xfrm>
          <a:prstGeom prst="rect">
            <a:avLst/>
          </a:prstGeom>
          <a:noFill/>
          <a:ln w="9525">
            <a:noFill/>
            <a:miter lim="800000"/>
            <a:headEnd/>
            <a:tailEnd/>
          </a:ln>
        </p:spPr>
        <p:txBody>
          <a:bodyPr>
            <a:prstTxWarp prst="textNoShape">
              <a:avLst/>
            </a:prstTxWarp>
            <a:spAutoFit/>
          </a:bodyPr>
          <a:lstStyle/>
          <a:p>
            <a:pPr>
              <a:spcBef>
                <a:spcPct val="50000"/>
              </a:spcBef>
            </a:pPr>
            <a:r>
              <a:rPr lang="en-US" i="0">
                <a:latin typeface="Arial" pitchFamily="-128" charset="0"/>
              </a:rPr>
              <a:t>Joseph sold into slavery</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38946" name="Rectangle 2"/>
          <p:cNvSpPr>
            <a:spLocks noGrp="1" noRot="1" noChangeArrowheads="1"/>
          </p:cNvSpPr>
          <p:nvPr>
            <p:ph type="title"/>
          </p:nvPr>
        </p:nvSpPr>
        <p:spPr/>
        <p:txBody>
          <a:bodyPr/>
          <a:lstStyle/>
          <a:p>
            <a:pPr eaLnBrk="1" hangingPunct="1">
              <a:defRPr/>
            </a:pPr>
            <a:r>
              <a:rPr lang="en-US">
                <a:ea typeface="+mj-ea"/>
                <a:cs typeface="+mj-cs"/>
              </a:rPr>
              <a:t>Joseph and Potiphar’s wife</a:t>
            </a:r>
          </a:p>
        </p:txBody>
      </p:sp>
      <p:sp>
        <p:nvSpPr>
          <p:cNvPr id="338947" name="Rectangle 3"/>
          <p:cNvSpPr>
            <a:spLocks noGrp="1" noChangeArrowheads="1"/>
          </p:cNvSpPr>
          <p:nvPr>
            <p:ph type="body" sz="half" idx="1"/>
          </p:nvPr>
        </p:nvSpPr>
        <p:spPr>
          <a:xfrm>
            <a:off x="304800" y="1600200"/>
            <a:ext cx="4038600" cy="4525963"/>
          </a:xfrm>
        </p:spPr>
        <p:txBody>
          <a:bodyPr/>
          <a:lstStyle/>
          <a:p>
            <a:pPr eaLnBrk="1" hangingPunct="1">
              <a:lnSpc>
                <a:spcPct val="90000"/>
              </a:lnSpc>
              <a:buFont typeface="Wingdings" pitchFamily="-68" charset="2"/>
              <a:buNone/>
              <a:defRPr/>
            </a:pPr>
            <a:r>
              <a:rPr lang="en-US" sz="2000" dirty="0" smtClean="0">
                <a:effectLst/>
                <a:latin typeface="Lydian BT" pitchFamily="-68" charset="0"/>
                <a:ea typeface="+mn-ea"/>
                <a:cs typeface="+mn-cs"/>
              </a:rPr>
              <a:t>     </a:t>
            </a:r>
            <a:r>
              <a:rPr lang="en-US" sz="2000" dirty="0" smtClean="0">
                <a:effectLst/>
                <a:latin typeface="Times"/>
                <a:ea typeface="+mn-ea"/>
                <a:cs typeface="Times"/>
              </a:rPr>
              <a:t>His </a:t>
            </a:r>
            <a:r>
              <a:rPr lang="en-US" sz="2000" dirty="0">
                <a:effectLst/>
                <a:latin typeface="Times"/>
                <a:ea typeface="+mn-ea"/>
                <a:cs typeface="Times"/>
              </a:rPr>
              <a:t>master’s wife cast her eyes on Joseph and said, "Lie with me." But he refused and said, "Behold, because of me my master has no concern about anything in the house, and he has put everything that he has in my charge. He has not kept back anything from me except yourself, because you are his wife. How then can I do this great wickedness and sin against God?" And as she spoke to Joseph day after day, he would not listen to her, to lie beside her or to be with her.</a:t>
            </a:r>
          </a:p>
          <a:p>
            <a:pPr eaLnBrk="1" hangingPunct="1">
              <a:lnSpc>
                <a:spcPct val="90000"/>
              </a:lnSpc>
              <a:buFont typeface="Wingdings" pitchFamily="-68" charset="2"/>
              <a:buNone/>
              <a:defRPr/>
            </a:pPr>
            <a:r>
              <a:rPr lang="en-US" sz="1800" dirty="0">
                <a:effectLst/>
                <a:latin typeface="Arial" pitchFamily="-68" charset="0"/>
                <a:ea typeface="+mn-ea"/>
                <a:cs typeface="+mn-cs"/>
              </a:rPr>
              <a:t>			Genesis 39:7-10</a:t>
            </a:r>
          </a:p>
        </p:txBody>
      </p:sp>
      <p:pic>
        <p:nvPicPr>
          <p:cNvPr id="115716" name="Picture 11" descr="josephpotipharwifeCIGNANI"/>
          <p:cNvPicPr>
            <a:picLocks noGrp="1" noChangeAspect="1" noChangeArrowheads="1"/>
          </p:cNvPicPr>
          <p:nvPr>
            <p:ph sz="half" idx="2"/>
          </p:nvPr>
        </p:nvPicPr>
        <p:blipFill>
          <a:blip r:embed="rId3"/>
          <a:srcRect/>
          <a:stretch>
            <a:fillRect/>
          </a:stretch>
        </p:blipFill>
        <p:spPr>
          <a:xfrm>
            <a:off x="4648200" y="1798638"/>
            <a:ext cx="4038600" cy="4127500"/>
          </a:xfrm>
        </p:spPr>
      </p:pic>
      <p:sp>
        <p:nvSpPr>
          <p:cNvPr id="115717" name="Text Box 13"/>
          <p:cNvSpPr txBox="1">
            <a:spLocks noChangeArrowheads="1"/>
          </p:cNvSpPr>
          <p:nvPr/>
        </p:nvSpPr>
        <p:spPr bwMode="auto">
          <a:xfrm>
            <a:off x="4670425" y="6096000"/>
            <a:ext cx="4244975" cy="366713"/>
          </a:xfrm>
          <a:prstGeom prst="rect">
            <a:avLst/>
          </a:prstGeom>
          <a:noFill/>
          <a:ln w="9525">
            <a:noFill/>
            <a:miter lim="800000"/>
            <a:headEnd/>
            <a:tailEnd/>
          </a:ln>
        </p:spPr>
        <p:txBody>
          <a:bodyPr>
            <a:prstTxWarp prst="textNoShape">
              <a:avLst/>
            </a:prstTxWarp>
            <a:spAutoFit/>
          </a:bodyPr>
          <a:lstStyle/>
          <a:p>
            <a:pPr>
              <a:spcBef>
                <a:spcPct val="50000"/>
              </a:spcBef>
            </a:pPr>
            <a:r>
              <a:rPr lang="en-US" i="0">
                <a:latin typeface="Arial" pitchFamily="-128" charset="0"/>
              </a:rPr>
              <a:t>Potiphar’s wife tries to seduce Joseph</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39970" name="Rectangle 2"/>
          <p:cNvSpPr>
            <a:spLocks noGrp="1" noRot="1" noChangeArrowheads="1"/>
          </p:cNvSpPr>
          <p:nvPr>
            <p:ph type="title"/>
          </p:nvPr>
        </p:nvSpPr>
        <p:spPr/>
        <p:txBody>
          <a:bodyPr/>
          <a:lstStyle/>
          <a:p>
            <a:pPr eaLnBrk="1" hangingPunct="1">
              <a:defRPr/>
            </a:pPr>
            <a:r>
              <a:rPr lang="en-US" dirty="0" smtClean="0">
                <a:ea typeface="+mj-ea"/>
                <a:cs typeface="+mj-cs"/>
              </a:rPr>
              <a:t>How did Joseph fare in prison?</a:t>
            </a:r>
            <a:endParaRPr lang="en-US" dirty="0">
              <a:ea typeface="+mj-ea"/>
              <a:cs typeface="+mj-cs"/>
            </a:endParaRPr>
          </a:p>
        </p:txBody>
      </p:sp>
      <p:sp>
        <p:nvSpPr>
          <p:cNvPr id="339971" name="Rectangle 3"/>
          <p:cNvSpPr>
            <a:spLocks noGrp="1" noChangeArrowheads="1"/>
          </p:cNvSpPr>
          <p:nvPr>
            <p:ph type="body" sz="half" idx="1"/>
          </p:nvPr>
        </p:nvSpPr>
        <p:spPr/>
        <p:txBody>
          <a:bodyPr/>
          <a:lstStyle/>
          <a:p>
            <a:pPr eaLnBrk="1" hangingPunct="1">
              <a:buFont typeface="Wingdings" pitchFamily="-68" charset="2"/>
              <a:buNone/>
              <a:defRPr/>
            </a:pPr>
            <a:r>
              <a:rPr lang="en-US" sz="2000" dirty="0" smtClean="0">
                <a:effectLst/>
                <a:latin typeface="Lydian BT" pitchFamily="-68" charset="0"/>
                <a:ea typeface="+mn-ea"/>
                <a:cs typeface="+mn-cs"/>
              </a:rPr>
              <a:t>     </a:t>
            </a:r>
            <a:r>
              <a:rPr lang="en-US" sz="2000" dirty="0" smtClean="0">
                <a:effectLst/>
                <a:latin typeface="Times"/>
                <a:ea typeface="+mn-ea"/>
                <a:cs typeface="Times"/>
              </a:rPr>
              <a:t>But </a:t>
            </a:r>
            <a:r>
              <a:rPr lang="en-US" sz="2000" dirty="0">
                <a:effectLst/>
                <a:latin typeface="Times"/>
                <a:ea typeface="+mn-ea"/>
                <a:cs typeface="Times"/>
              </a:rPr>
              <a:t>the </a:t>
            </a:r>
            <a:r>
              <a:rPr lang="en-US" sz="2000" dirty="0" smtClean="0">
                <a:effectLst/>
                <a:latin typeface="Times"/>
                <a:ea typeface="+mn-ea"/>
                <a:cs typeface="Times"/>
              </a:rPr>
              <a:t>Lord </a:t>
            </a:r>
            <a:r>
              <a:rPr lang="en-US" sz="2000" dirty="0">
                <a:effectLst/>
                <a:latin typeface="Times"/>
                <a:ea typeface="+mn-ea"/>
                <a:cs typeface="Times"/>
              </a:rPr>
              <a:t>was with Joseph and showed him steadfast love and gave him </a:t>
            </a:r>
            <a:r>
              <a:rPr lang="en-US" sz="2000" dirty="0" err="1" smtClean="0">
                <a:effectLst/>
                <a:latin typeface="Times"/>
                <a:ea typeface="+mn-ea"/>
                <a:cs typeface="Times"/>
              </a:rPr>
              <a:t>favour</a:t>
            </a:r>
            <a:r>
              <a:rPr lang="en-US" sz="2000" dirty="0" smtClean="0">
                <a:effectLst/>
                <a:latin typeface="Times"/>
                <a:ea typeface="+mn-ea"/>
                <a:cs typeface="Times"/>
              </a:rPr>
              <a:t> </a:t>
            </a:r>
            <a:r>
              <a:rPr lang="en-US" sz="2000" dirty="0">
                <a:effectLst/>
                <a:latin typeface="Times"/>
                <a:ea typeface="+mn-ea"/>
                <a:cs typeface="Times"/>
              </a:rPr>
              <a:t>in the sight of the keeper of the prison. And the keeper of the prison put Joseph in charge of all the prisoners who were in the prison. Whatever was done there, he was the one who did it. The keeper of the prison paid no attention to anything that was in Joseph’s charge, because the </a:t>
            </a:r>
            <a:r>
              <a:rPr lang="en-US" sz="2000" dirty="0" smtClean="0">
                <a:effectLst/>
                <a:latin typeface="Times"/>
                <a:ea typeface="+mn-ea"/>
                <a:cs typeface="Times"/>
              </a:rPr>
              <a:t>Lord </a:t>
            </a:r>
            <a:r>
              <a:rPr lang="en-US" sz="2000" dirty="0">
                <a:effectLst/>
                <a:latin typeface="Times"/>
                <a:ea typeface="+mn-ea"/>
                <a:cs typeface="Times"/>
              </a:rPr>
              <a:t>was with him. And whatever he did, the </a:t>
            </a:r>
            <a:r>
              <a:rPr lang="en-US" sz="2000" dirty="0" smtClean="0">
                <a:effectLst/>
                <a:latin typeface="Times"/>
                <a:ea typeface="+mn-ea"/>
                <a:cs typeface="Times"/>
              </a:rPr>
              <a:t>Lord </a:t>
            </a:r>
            <a:r>
              <a:rPr lang="en-US" sz="2000" dirty="0">
                <a:effectLst/>
                <a:latin typeface="Times"/>
                <a:ea typeface="+mn-ea"/>
                <a:cs typeface="Times"/>
              </a:rPr>
              <a:t>made it succeed.</a:t>
            </a:r>
          </a:p>
          <a:p>
            <a:pPr eaLnBrk="1" hangingPunct="1">
              <a:buFont typeface="Wingdings" pitchFamily="-68" charset="2"/>
              <a:buNone/>
              <a:defRPr/>
            </a:pPr>
            <a:r>
              <a:rPr lang="en-US" sz="1800" dirty="0">
                <a:effectLst/>
                <a:latin typeface="Arial" pitchFamily="-68" charset="0"/>
                <a:ea typeface="+mn-ea"/>
                <a:cs typeface="+mn-cs"/>
              </a:rPr>
              <a:t>			Genesis 39:21-23</a:t>
            </a:r>
          </a:p>
        </p:txBody>
      </p:sp>
      <p:pic>
        <p:nvPicPr>
          <p:cNvPr id="116740" name="Picture 5" descr="Joseph-In-Prison-"/>
          <p:cNvPicPr>
            <a:picLocks noGrp="1" noChangeAspect="1" noChangeArrowheads="1"/>
          </p:cNvPicPr>
          <p:nvPr>
            <p:ph sz="half" idx="2"/>
          </p:nvPr>
        </p:nvPicPr>
        <p:blipFill>
          <a:blip r:embed="rId3"/>
          <a:srcRect/>
          <a:stretch>
            <a:fillRect/>
          </a:stretch>
        </p:blipFill>
        <p:spPr>
          <a:xfrm>
            <a:off x="5167313" y="1600200"/>
            <a:ext cx="3000375" cy="4525963"/>
          </a:xfrm>
        </p:spPr>
      </p:pic>
      <p:sp>
        <p:nvSpPr>
          <p:cNvPr id="116741" name="Text Box 6"/>
          <p:cNvSpPr txBox="1">
            <a:spLocks noChangeArrowheads="1"/>
          </p:cNvSpPr>
          <p:nvPr/>
        </p:nvSpPr>
        <p:spPr bwMode="auto">
          <a:xfrm>
            <a:off x="5334000" y="6172200"/>
            <a:ext cx="2873375" cy="366713"/>
          </a:xfrm>
          <a:prstGeom prst="rect">
            <a:avLst/>
          </a:prstGeom>
          <a:noFill/>
          <a:ln w="9525">
            <a:noFill/>
            <a:miter lim="800000"/>
            <a:headEnd/>
            <a:tailEnd/>
          </a:ln>
        </p:spPr>
        <p:txBody>
          <a:bodyPr>
            <a:prstTxWarp prst="textNoShape">
              <a:avLst/>
            </a:prstTxWarp>
            <a:spAutoFit/>
          </a:bodyPr>
          <a:lstStyle/>
          <a:p>
            <a:pPr>
              <a:spcBef>
                <a:spcPct val="50000"/>
              </a:spcBef>
            </a:pPr>
            <a:r>
              <a:rPr lang="en-US" i="0" dirty="0">
                <a:latin typeface="Arial" pitchFamily="-128" charset="0"/>
              </a:rPr>
              <a:t>Joseph interprets dreams </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42018" name="Rectangle 2"/>
          <p:cNvSpPr>
            <a:spLocks noGrp="1" noRot="1" noChangeArrowheads="1"/>
          </p:cNvSpPr>
          <p:nvPr>
            <p:ph type="title"/>
          </p:nvPr>
        </p:nvSpPr>
        <p:spPr/>
        <p:txBody>
          <a:bodyPr/>
          <a:lstStyle/>
          <a:p>
            <a:pPr eaLnBrk="1" hangingPunct="1">
              <a:defRPr/>
            </a:pPr>
            <a:r>
              <a:rPr lang="en-US" dirty="0">
                <a:ea typeface="+mj-ea"/>
                <a:cs typeface="+mj-cs"/>
              </a:rPr>
              <a:t>Joseph and Pharaoh</a:t>
            </a:r>
          </a:p>
        </p:txBody>
      </p:sp>
      <p:sp>
        <p:nvSpPr>
          <p:cNvPr id="342019" name="Rectangle 3"/>
          <p:cNvSpPr>
            <a:spLocks noGrp="1" noChangeArrowheads="1"/>
          </p:cNvSpPr>
          <p:nvPr>
            <p:ph type="body" sz="half" idx="1"/>
          </p:nvPr>
        </p:nvSpPr>
        <p:spPr/>
        <p:txBody>
          <a:bodyPr/>
          <a:lstStyle/>
          <a:p>
            <a:pPr eaLnBrk="1" hangingPunct="1">
              <a:buFont typeface="Wingdings" pitchFamily="-68" charset="2"/>
              <a:buChar char="n"/>
              <a:defRPr/>
            </a:pPr>
            <a:r>
              <a:rPr lang="en-US" sz="2800" dirty="0">
                <a:effectLst/>
                <a:latin typeface="Arial" pitchFamily="-68" charset="0"/>
                <a:ea typeface="+mn-ea"/>
                <a:cs typeface="+mn-cs"/>
              </a:rPr>
              <a:t>Joseph interprets Pharaoh’s dream</a:t>
            </a:r>
          </a:p>
          <a:p>
            <a:pPr eaLnBrk="1" hangingPunct="1">
              <a:buFont typeface="Wingdings" pitchFamily="-68" charset="2"/>
              <a:buChar char="n"/>
              <a:defRPr/>
            </a:pPr>
            <a:r>
              <a:rPr lang="en-US" sz="2800" dirty="0">
                <a:effectLst/>
                <a:latin typeface="Arial" pitchFamily="-68" charset="0"/>
                <a:ea typeface="+mn-ea"/>
                <a:cs typeface="+mn-cs"/>
              </a:rPr>
              <a:t>7 years of plenty followed by 7 years of famine</a:t>
            </a:r>
          </a:p>
          <a:p>
            <a:pPr eaLnBrk="1" hangingPunct="1">
              <a:buFont typeface="Wingdings" pitchFamily="-68" charset="2"/>
              <a:buChar char="n"/>
              <a:defRPr/>
            </a:pPr>
            <a:r>
              <a:rPr lang="en-US" sz="2800" dirty="0">
                <a:effectLst/>
                <a:latin typeface="Arial" pitchFamily="-68" charset="0"/>
                <a:ea typeface="+mn-ea"/>
                <a:cs typeface="+mn-cs"/>
              </a:rPr>
              <a:t>Joseph appointed Prime Minister of Egypt when 30 years </a:t>
            </a:r>
            <a:r>
              <a:rPr lang="en-US" sz="2800" dirty="0" smtClean="0">
                <a:effectLst/>
                <a:latin typeface="Arial" pitchFamily="-68" charset="0"/>
                <a:ea typeface="+mn-ea"/>
                <a:cs typeface="+mn-cs"/>
              </a:rPr>
              <a:t>old</a:t>
            </a:r>
          </a:p>
          <a:p>
            <a:pPr eaLnBrk="1" hangingPunct="1">
              <a:buFont typeface="Wingdings" pitchFamily="-68" charset="2"/>
              <a:buChar char="n"/>
              <a:defRPr/>
            </a:pPr>
            <a:r>
              <a:rPr lang="en-US" sz="2800" dirty="0" smtClean="0">
                <a:effectLst/>
                <a:latin typeface="Arial" pitchFamily="-68" charset="0"/>
                <a:ea typeface="+mn-ea"/>
                <a:cs typeface="+mn-cs"/>
              </a:rPr>
              <a:t>Marries </a:t>
            </a:r>
            <a:r>
              <a:rPr lang="en-US" sz="2800" dirty="0" err="1" smtClean="0">
                <a:effectLst/>
                <a:latin typeface="Arial" pitchFamily="-68" charset="0"/>
                <a:ea typeface="+mn-ea"/>
                <a:cs typeface="+mn-cs"/>
              </a:rPr>
              <a:t>Asenath</a:t>
            </a:r>
            <a:endParaRPr lang="en-US" sz="2800" dirty="0">
              <a:effectLst/>
              <a:latin typeface="Arial" pitchFamily="-68" charset="0"/>
              <a:ea typeface="+mn-ea"/>
              <a:cs typeface="+mn-cs"/>
            </a:endParaRPr>
          </a:p>
        </p:txBody>
      </p:sp>
      <p:pic>
        <p:nvPicPr>
          <p:cNvPr id="118788" name="Picture 5" descr="joseph_interpreting_pharaohs_hi"/>
          <p:cNvPicPr>
            <a:picLocks noGrp="1" noChangeAspect="1" noChangeArrowheads="1"/>
          </p:cNvPicPr>
          <p:nvPr>
            <p:ph sz="half" idx="2"/>
          </p:nvPr>
        </p:nvPicPr>
        <p:blipFill>
          <a:blip r:embed="rId3"/>
          <a:srcRect/>
          <a:stretch>
            <a:fillRect/>
          </a:stretch>
        </p:blipFill>
        <p:spPr>
          <a:xfrm>
            <a:off x="4648200" y="2181225"/>
            <a:ext cx="4038600" cy="3363913"/>
          </a:xfrm>
        </p:spPr>
      </p:pic>
      <p:sp>
        <p:nvSpPr>
          <p:cNvPr id="118789" name="Text Box 6"/>
          <p:cNvSpPr txBox="1">
            <a:spLocks noChangeArrowheads="1"/>
          </p:cNvSpPr>
          <p:nvPr/>
        </p:nvSpPr>
        <p:spPr bwMode="auto">
          <a:xfrm>
            <a:off x="4632325" y="5757863"/>
            <a:ext cx="3741738" cy="366712"/>
          </a:xfrm>
          <a:prstGeom prst="rect">
            <a:avLst/>
          </a:prstGeom>
          <a:noFill/>
          <a:ln w="9525">
            <a:noFill/>
            <a:miter lim="800000"/>
            <a:headEnd/>
            <a:tailEnd/>
          </a:ln>
        </p:spPr>
        <p:txBody>
          <a:bodyPr wrap="none">
            <a:prstTxWarp prst="textNoShape">
              <a:avLst/>
            </a:prstTxWarp>
            <a:spAutoFit/>
          </a:bodyPr>
          <a:lstStyle/>
          <a:p>
            <a:r>
              <a:rPr lang="en-US" i="0">
                <a:latin typeface="Arial" pitchFamily="-128" charset="0"/>
              </a:rPr>
              <a:t>Joseph interprets Pharaoh’s dream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20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4201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4201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4201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2019" grpId="0" build="p"/>
    </p:bldLst>
  </p:timing>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43042" name="Rectangle 2"/>
          <p:cNvSpPr>
            <a:spLocks noGrp="1" noRot="1" noChangeArrowheads="1"/>
          </p:cNvSpPr>
          <p:nvPr>
            <p:ph type="title"/>
          </p:nvPr>
        </p:nvSpPr>
        <p:spPr/>
        <p:txBody>
          <a:bodyPr/>
          <a:lstStyle/>
          <a:p>
            <a:pPr eaLnBrk="1" hangingPunct="1">
              <a:defRPr/>
            </a:pPr>
            <a:r>
              <a:rPr lang="en-US" dirty="0" smtClean="0">
                <a:ea typeface="+mj-ea"/>
                <a:cs typeface="+mj-cs"/>
              </a:rPr>
              <a:t>Joseph meets his brothers</a:t>
            </a:r>
            <a:endParaRPr lang="en-US" dirty="0">
              <a:ea typeface="+mj-ea"/>
              <a:cs typeface="+mj-cs"/>
            </a:endParaRPr>
          </a:p>
        </p:txBody>
      </p:sp>
      <p:sp>
        <p:nvSpPr>
          <p:cNvPr id="343043" name="Rectangle 3"/>
          <p:cNvSpPr>
            <a:spLocks noGrp="1" noChangeArrowheads="1"/>
          </p:cNvSpPr>
          <p:nvPr>
            <p:ph type="body" sz="half" idx="1"/>
          </p:nvPr>
        </p:nvSpPr>
        <p:spPr/>
        <p:txBody>
          <a:bodyPr/>
          <a:lstStyle/>
          <a:p>
            <a:pPr eaLnBrk="1" hangingPunct="1">
              <a:lnSpc>
                <a:spcPct val="90000"/>
              </a:lnSpc>
              <a:buFont typeface="Wingdings" pitchFamily="-68" charset="2"/>
              <a:buChar char="n"/>
              <a:defRPr/>
            </a:pPr>
            <a:r>
              <a:rPr lang="en-US" sz="2800" dirty="0">
                <a:effectLst/>
                <a:latin typeface="Arial" pitchFamily="-68" charset="0"/>
                <a:ea typeface="+mn-ea"/>
                <a:cs typeface="+mn-cs"/>
              </a:rPr>
              <a:t>10 brothers go to Egypt to buy grain</a:t>
            </a:r>
          </a:p>
          <a:p>
            <a:pPr eaLnBrk="1" hangingPunct="1">
              <a:lnSpc>
                <a:spcPct val="90000"/>
              </a:lnSpc>
              <a:buFont typeface="Wingdings" pitchFamily="-68" charset="2"/>
              <a:buChar char="n"/>
              <a:defRPr/>
            </a:pPr>
            <a:r>
              <a:rPr lang="en-US" sz="2800" dirty="0">
                <a:effectLst/>
                <a:latin typeface="Arial" pitchFamily="-68" charset="0"/>
                <a:ea typeface="+mn-ea"/>
                <a:cs typeface="+mn-cs"/>
              </a:rPr>
              <a:t>Joseph, “You are spies.”</a:t>
            </a:r>
          </a:p>
          <a:p>
            <a:pPr eaLnBrk="1" hangingPunct="1">
              <a:lnSpc>
                <a:spcPct val="90000"/>
              </a:lnSpc>
              <a:buFont typeface="Wingdings" pitchFamily="-68" charset="2"/>
              <a:buChar char="n"/>
              <a:defRPr/>
            </a:pPr>
            <a:r>
              <a:rPr lang="en-US" sz="2800" dirty="0">
                <a:effectLst/>
                <a:latin typeface="Arial" pitchFamily="-68" charset="0"/>
                <a:ea typeface="+mn-ea"/>
                <a:cs typeface="+mn-cs"/>
              </a:rPr>
              <a:t>All in prison for 3 days</a:t>
            </a:r>
          </a:p>
          <a:p>
            <a:pPr eaLnBrk="1" hangingPunct="1">
              <a:lnSpc>
                <a:spcPct val="90000"/>
              </a:lnSpc>
              <a:buFont typeface="Wingdings" pitchFamily="-68" charset="2"/>
              <a:buChar char="n"/>
              <a:defRPr/>
            </a:pPr>
            <a:r>
              <a:rPr lang="en-US" sz="2800" dirty="0">
                <a:effectLst/>
                <a:latin typeface="Arial" pitchFamily="-68" charset="0"/>
                <a:ea typeface="+mn-ea"/>
                <a:cs typeface="+mn-cs"/>
              </a:rPr>
              <a:t>Simeon to remain behind</a:t>
            </a:r>
          </a:p>
          <a:p>
            <a:pPr eaLnBrk="1" hangingPunct="1">
              <a:lnSpc>
                <a:spcPct val="90000"/>
              </a:lnSpc>
              <a:buFont typeface="Wingdings" pitchFamily="-68" charset="2"/>
              <a:buChar char="n"/>
              <a:defRPr/>
            </a:pPr>
            <a:r>
              <a:rPr lang="en-US" sz="2800" dirty="0">
                <a:effectLst/>
                <a:latin typeface="Arial" pitchFamily="-68" charset="0"/>
                <a:ea typeface="+mn-ea"/>
                <a:cs typeface="+mn-cs"/>
              </a:rPr>
              <a:t>“Bring youngest brother next time.”</a:t>
            </a:r>
          </a:p>
          <a:p>
            <a:pPr eaLnBrk="1" hangingPunct="1">
              <a:lnSpc>
                <a:spcPct val="90000"/>
              </a:lnSpc>
              <a:buFont typeface="Wingdings" pitchFamily="-68" charset="2"/>
              <a:buChar char="n"/>
              <a:defRPr/>
            </a:pPr>
            <a:endParaRPr lang="en-US" sz="2800" dirty="0">
              <a:effectLst/>
              <a:latin typeface="Arial" pitchFamily="-68" charset="0"/>
              <a:ea typeface="+mn-ea"/>
              <a:cs typeface="+mn-cs"/>
            </a:endParaRPr>
          </a:p>
        </p:txBody>
      </p:sp>
      <p:pic>
        <p:nvPicPr>
          <p:cNvPr id="119812" name="Picture 5" descr="joseph_brothers"/>
          <p:cNvPicPr>
            <a:picLocks noGrp="1" noChangeAspect="1" noChangeArrowheads="1"/>
          </p:cNvPicPr>
          <p:nvPr>
            <p:ph sz="half" idx="2"/>
          </p:nvPr>
        </p:nvPicPr>
        <p:blipFill>
          <a:blip r:embed="rId3"/>
          <a:srcRect/>
          <a:stretch>
            <a:fillRect/>
          </a:stretch>
        </p:blipFill>
        <p:spPr>
          <a:xfrm>
            <a:off x="4648200" y="1843088"/>
            <a:ext cx="4038600" cy="4038600"/>
          </a:xfrm>
        </p:spPr>
      </p:pic>
      <p:sp>
        <p:nvSpPr>
          <p:cNvPr id="119813" name="Text Box 6"/>
          <p:cNvSpPr txBox="1">
            <a:spLocks noChangeArrowheads="1"/>
          </p:cNvSpPr>
          <p:nvPr/>
        </p:nvSpPr>
        <p:spPr bwMode="auto">
          <a:xfrm>
            <a:off x="5237163" y="6110288"/>
            <a:ext cx="2992437" cy="366712"/>
          </a:xfrm>
          <a:prstGeom prst="rect">
            <a:avLst/>
          </a:prstGeom>
          <a:noFill/>
          <a:ln w="9525">
            <a:noFill/>
            <a:miter lim="800000"/>
            <a:headEnd/>
            <a:tailEnd/>
          </a:ln>
        </p:spPr>
        <p:txBody>
          <a:bodyPr wrap="none">
            <a:prstTxWarp prst="textNoShape">
              <a:avLst/>
            </a:prstTxWarp>
            <a:spAutoFit/>
          </a:bodyPr>
          <a:lstStyle/>
          <a:p>
            <a:r>
              <a:rPr lang="en-US" i="0">
                <a:latin typeface="Arial" pitchFamily="-128" charset="0"/>
              </a:rPr>
              <a:t>The brothers before Joseph</a:t>
            </a: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45090" name="Rectangle 2"/>
          <p:cNvSpPr>
            <a:spLocks noGrp="1" noRot="1" noChangeArrowheads="1"/>
          </p:cNvSpPr>
          <p:nvPr>
            <p:ph type="title"/>
          </p:nvPr>
        </p:nvSpPr>
        <p:spPr/>
        <p:txBody>
          <a:bodyPr/>
          <a:lstStyle/>
          <a:p>
            <a:pPr eaLnBrk="1" hangingPunct="1">
              <a:defRPr/>
            </a:pPr>
            <a:r>
              <a:rPr lang="en-US">
                <a:ea typeface="+mj-ea"/>
                <a:cs typeface="+mj-cs"/>
              </a:rPr>
              <a:t>Benjamin comes to Egypt</a:t>
            </a:r>
          </a:p>
        </p:txBody>
      </p:sp>
      <p:sp>
        <p:nvSpPr>
          <p:cNvPr id="345091" name="Rectangle 3"/>
          <p:cNvSpPr>
            <a:spLocks noGrp="1" noChangeArrowheads="1"/>
          </p:cNvSpPr>
          <p:nvPr>
            <p:ph type="body" sz="half" idx="1"/>
          </p:nvPr>
        </p:nvSpPr>
        <p:spPr>
          <a:xfrm>
            <a:off x="457200" y="2255838"/>
            <a:ext cx="4038600" cy="4525962"/>
          </a:xfrm>
        </p:spPr>
        <p:txBody>
          <a:bodyPr/>
          <a:lstStyle/>
          <a:p>
            <a:pPr eaLnBrk="1" hangingPunct="1">
              <a:buFont typeface="Wingdings" pitchFamily="-68" charset="2"/>
              <a:buChar char="n"/>
              <a:defRPr/>
            </a:pPr>
            <a:r>
              <a:rPr lang="en-US" sz="2800" dirty="0">
                <a:effectLst/>
                <a:latin typeface="Arial" pitchFamily="-68" charset="0"/>
                <a:ea typeface="+mn-ea"/>
                <a:cs typeface="+mn-cs"/>
              </a:rPr>
              <a:t>Judah makes himself a surety for Benjamin</a:t>
            </a:r>
          </a:p>
          <a:p>
            <a:pPr eaLnBrk="1" hangingPunct="1">
              <a:buFont typeface="Wingdings" pitchFamily="-68" charset="2"/>
              <a:buChar char="n"/>
              <a:defRPr/>
            </a:pPr>
            <a:r>
              <a:rPr lang="en-US" sz="2800" dirty="0">
                <a:effectLst/>
                <a:latin typeface="Arial" pitchFamily="-68" charset="0"/>
                <a:ea typeface="+mn-ea"/>
                <a:cs typeface="+mn-cs"/>
              </a:rPr>
              <a:t>Dinner with Joseph</a:t>
            </a:r>
          </a:p>
          <a:p>
            <a:pPr eaLnBrk="1" hangingPunct="1">
              <a:buFont typeface="Wingdings" pitchFamily="-68" charset="2"/>
              <a:buChar char="n"/>
              <a:defRPr/>
            </a:pPr>
            <a:r>
              <a:rPr lang="en-US" sz="2800" dirty="0">
                <a:effectLst/>
                <a:latin typeface="Arial" pitchFamily="-68" charset="0"/>
                <a:ea typeface="+mn-ea"/>
                <a:cs typeface="+mn-cs"/>
              </a:rPr>
              <a:t>Silver cup put in Benjamin’s sack</a:t>
            </a:r>
          </a:p>
          <a:p>
            <a:pPr eaLnBrk="1" hangingPunct="1">
              <a:buFont typeface="Wingdings" pitchFamily="-68" charset="2"/>
              <a:buChar char="n"/>
              <a:defRPr/>
            </a:pPr>
            <a:r>
              <a:rPr lang="en-US" sz="2800" dirty="0">
                <a:effectLst/>
                <a:latin typeface="Arial" pitchFamily="-68" charset="0"/>
                <a:ea typeface="+mn-ea"/>
                <a:cs typeface="+mn-cs"/>
              </a:rPr>
              <a:t>All brought before Joseph</a:t>
            </a:r>
          </a:p>
          <a:p>
            <a:pPr eaLnBrk="1" hangingPunct="1">
              <a:buFont typeface="Wingdings" pitchFamily="-68" charset="2"/>
              <a:buNone/>
              <a:defRPr/>
            </a:pPr>
            <a:endParaRPr lang="en-US" sz="2800" dirty="0">
              <a:effectLst/>
              <a:latin typeface="Arial" pitchFamily="-68" charset="0"/>
              <a:ea typeface="+mn-ea"/>
              <a:cs typeface="+mn-cs"/>
            </a:endParaRPr>
          </a:p>
          <a:p>
            <a:pPr eaLnBrk="1" hangingPunct="1">
              <a:buFont typeface="Wingdings" pitchFamily="-68" charset="2"/>
              <a:buChar char="n"/>
              <a:defRPr/>
            </a:pPr>
            <a:endParaRPr lang="en-US" sz="2800" dirty="0">
              <a:effectLst/>
              <a:latin typeface="Arial" pitchFamily="-68" charset="0"/>
              <a:ea typeface="+mn-ea"/>
              <a:cs typeface="+mn-cs"/>
            </a:endParaRPr>
          </a:p>
        </p:txBody>
      </p:sp>
      <p:pic>
        <p:nvPicPr>
          <p:cNvPr id="121860" name="Picture 5" descr="benjamin_silver_cup"/>
          <p:cNvPicPr>
            <a:picLocks noGrp="1" noChangeAspect="1" noChangeArrowheads="1"/>
          </p:cNvPicPr>
          <p:nvPr>
            <p:ph sz="half" idx="2"/>
          </p:nvPr>
        </p:nvPicPr>
        <p:blipFill>
          <a:blip r:embed="rId2"/>
          <a:srcRect/>
          <a:stretch>
            <a:fillRect/>
          </a:stretch>
        </p:blipFill>
        <p:spPr>
          <a:xfrm>
            <a:off x="4648200" y="2201863"/>
            <a:ext cx="4038600" cy="3321050"/>
          </a:xfrm>
        </p:spPr>
      </p:pic>
      <p:sp>
        <p:nvSpPr>
          <p:cNvPr id="121861" name="Text Box 6"/>
          <p:cNvSpPr txBox="1">
            <a:spLocks noChangeArrowheads="1"/>
          </p:cNvSpPr>
          <p:nvPr/>
        </p:nvSpPr>
        <p:spPr bwMode="auto">
          <a:xfrm>
            <a:off x="4860925" y="5681663"/>
            <a:ext cx="3779838" cy="366712"/>
          </a:xfrm>
          <a:prstGeom prst="rect">
            <a:avLst/>
          </a:prstGeom>
          <a:noFill/>
          <a:ln w="9525">
            <a:noFill/>
            <a:miter lim="800000"/>
            <a:headEnd/>
            <a:tailEnd/>
          </a:ln>
        </p:spPr>
        <p:txBody>
          <a:bodyPr wrap="none">
            <a:prstTxWarp prst="textNoShape">
              <a:avLst/>
            </a:prstTxWarp>
            <a:spAutoFit/>
          </a:bodyPr>
          <a:lstStyle/>
          <a:p>
            <a:r>
              <a:rPr lang="en-US" i="0">
                <a:latin typeface="Arial" pitchFamily="-128" charset="0"/>
              </a:rPr>
              <a:t>Silver cup found in Benjamin’s sack</a:t>
            </a: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46114" name="Rectangle 2"/>
          <p:cNvSpPr>
            <a:spLocks noGrp="1" noRot="1" noChangeArrowheads="1"/>
          </p:cNvSpPr>
          <p:nvPr>
            <p:ph type="title"/>
          </p:nvPr>
        </p:nvSpPr>
        <p:spPr/>
        <p:txBody>
          <a:bodyPr/>
          <a:lstStyle/>
          <a:p>
            <a:pPr eaLnBrk="1" hangingPunct="1">
              <a:defRPr/>
            </a:pPr>
            <a:r>
              <a:rPr lang="en-US">
                <a:ea typeface="+mj-ea"/>
                <a:cs typeface="+mj-cs"/>
              </a:rPr>
              <a:t>The brothers before Joseph</a:t>
            </a:r>
          </a:p>
        </p:txBody>
      </p:sp>
      <p:sp>
        <p:nvSpPr>
          <p:cNvPr id="346115" name="Rectangle 3"/>
          <p:cNvSpPr>
            <a:spLocks noGrp="1" noChangeArrowheads="1"/>
          </p:cNvSpPr>
          <p:nvPr>
            <p:ph type="body" idx="1"/>
          </p:nvPr>
        </p:nvSpPr>
        <p:spPr/>
        <p:txBody>
          <a:bodyPr/>
          <a:lstStyle/>
          <a:p>
            <a:pPr eaLnBrk="1" hangingPunct="1">
              <a:lnSpc>
                <a:spcPct val="90000"/>
              </a:lnSpc>
              <a:buFont typeface="Wingdings" pitchFamily="-68" charset="2"/>
              <a:buNone/>
              <a:defRPr/>
            </a:pPr>
            <a:r>
              <a:rPr lang="en-US" sz="2800" dirty="0" smtClean="0">
                <a:effectLst/>
                <a:latin typeface="Lydian BT" pitchFamily="-68" charset="0"/>
                <a:ea typeface="+mn-ea"/>
                <a:cs typeface="+mn-cs"/>
              </a:rPr>
              <a:t>   </a:t>
            </a:r>
            <a:r>
              <a:rPr lang="en-US" sz="2800" dirty="0" smtClean="0">
                <a:effectLst/>
                <a:latin typeface="Times"/>
                <a:ea typeface="+mn-ea"/>
                <a:cs typeface="Times"/>
              </a:rPr>
              <a:t>Judah </a:t>
            </a:r>
            <a:r>
              <a:rPr lang="en-US" sz="2800" dirty="0">
                <a:effectLst/>
                <a:latin typeface="Times"/>
                <a:ea typeface="+mn-ea"/>
                <a:cs typeface="Times"/>
              </a:rPr>
              <a:t>said,</a:t>
            </a:r>
            <a:r>
              <a:rPr lang="en-US" sz="2800" dirty="0" smtClean="0">
                <a:effectLst/>
                <a:latin typeface="Times"/>
                <a:ea typeface="+mn-ea"/>
                <a:cs typeface="Times"/>
              </a:rPr>
              <a:t> “What </a:t>
            </a:r>
            <a:r>
              <a:rPr lang="en-US" sz="2800" dirty="0">
                <a:effectLst/>
                <a:latin typeface="Times"/>
                <a:ea typeface="+mn-ea"/>
                <a:cs typeface="Times"/>
              </a:rPr>
              <a:t>shall we say to my lord? What shall we speak? Or how can we clear ourselves? God has found out the guilt of your servants; behold, we are my lord’s servants, both we and he also in whose hand the cup has been found</a:t>
            </a:r>
            <a:r>
              <a:rPr lang="en-US" sz="2800" dirty="0" smtClean="0">
                <a:effectLst/>
                <a:latin typeface="Times"/>
                <a:ea typeface="+mn-ea"/>
                <a:cs typeface="Times"/>
              </a:rPr>
              <a:t>.” </a:t>
            </a:r>
            <a:endParaRPr lang="en-US" sz="2800" dirty="0">
              <a:effectLst/>
              <a:latin typeface="Times"/>
              <a:ea typeface="+mn-ea"/>
              <a:cs typeface="Times"/>
            </a:endParaRPr>
          </a:p>
          <a:p>
            <a:pPr eaLnBrk="1" hangingPunct="1">
              <a:lnSpc>
                <a:spcPct val="90000"/>
              </a:lnSpc>
              <a:buFont typeface="Wingdings" pitchFamily="-68" charset="2"/>
              <a:buNone/>
              <a:defRPr/>
            </a:pPr>
            <a:endParaRPr lang="en-US" sz="2800" dirty="0" smtClean="0">
              <a:effectLst/>
              <a:latin typeface="Times"/>
              <a:ea typeface="+mn-ea"/>
              <a:cs typeface="Times"/>
            </a:endParaRPr>
          </a:p>
          <a:p>
            <a:pPr eaLnBrk="1" hangingPunct="1">
              <a:lnSpc>
                <a:spcPct val="90000"/>
              </a:lnSpc>
              <a:buFont typeface="Wingdings" pitchFamily="-68" charset="2"/>
              <a:buNone/>
              <a:defRPr/>
            </a:pPr>
            <a:r>
              <a:rPr lang="en-US" sz="2800" dirty="0" smtClean="0">
                <a:effectLst/>
                <a:latin typeface="Times"/>
                <a:ea typeface="+mn-ea"/>
                <a:cs typeface="Times"/>
              </a:rPr>
              <a:t>    But Joseph said, “Far be it from me that I should do so</a:t>
            </a:r>
            <a:r>
              <a:rPr lang="en-US" sz="2800" dirty="0">
                <a:effectLst/>
                <a:latin typeface="Times"/>
                <a:ea typeface="+mn-ea"/>
                <a:cs typeface="Times"/>
              </a:rPr>
              <a:t>! Only the man in whose hand the cup was found shall be my servant. But as for you, go up in peace to your father</a:t>
            </a:r>
            <a:r>
              <a:rPr lang="en-US" sz="2800" dirty="0" smtClean="0">
                <a:effectLst/>
                <a:latin typeface="Times"/>
                <a:ea typeface="+mn-ea"/>
                <a:cs typeface="Times"/>
              </a:rPr>
              <a:t>.”</a:t>
            </a:r>
          </a:p>
          <a:p>
            <a:pPr eaLnBrk="1" hangingPunct="1">
              <a:lnSpc>
                <a:spcPct val="90000"/>
              </a:lnSpc>
              <a:buFont typeface="Wingdings" pitchFamily="-68" charset="2"/>
              <a:buNone/>
              <a:defRPr/>
            </a:pPr>
            <a:r>
              <a:rPr lang="en-US" sz="2400" dirty="0">
                <a:effectLst/>
                <a:latin typeface="Arial" pitchFamily="-68" charset="0"/>
                <a:ea typeface="+mn-ea"/>
                <a:cs typeface="+mn-cs"/>
              </a:rPr>
              <a:t>						Genesis 44:16-17</a:t>
            </a:r>
          </a:p>
          <a:p>
            <a:pPr eaLnBrk="1" hangingPunct="1">
              <a:lnSpc>
                <a:spcPct val="90000"/>
              </a:lnSpc>
              <a:buFont typeface="Wingdings" pitchFamily="-68" charset="2"/>
              <a:buChar char="n"/>
              <a:defRPr/>
            </a:pPr>
            <a:endParaRPr lang="en-US" sz="2800" dirty="0">
              <a:effectLst/>
              <a:ea typeface="+mn-ea"/>
              <a:cs typeface="+mn-cs"/>
            </a:endParaRP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48162" name="Rectangle 2"/>
          <p:cNvSpPr>
            <a:spLocks noGrp="1" noRot="1" noChangeArrowheads="1"/>
          </p:cNvSpPr>
          <p:nvPr>
            <p:ph type="title"/>
          </p:nvPr>
        </p:nvSpPr>
        <p:spPr/>
        <p:txBody>
          <a:bodyPr/>
          <a:lstStyle/>
          <a:p>
            <a:pPr eaLnBrk="1" hangingPunct="1">
              <a:defRPr/>
            </a:pPr>
            <a:r>
              <a:rPr lang="en-US">
                <a:ea typeface="+mj-ea"/>
                <a:cs typeface="+mj-cs"/>
              </a:rPr>
              <a:t>Judah speaks up</a:t>
            </a:r>
          </a:p>
        </p:txBody>
      </p:sp>
      <p:sp>
        <p:nvSpPr>
          <p:cNvPr id="348163" name="Rectangle 3"/>
          <p:cNvSpPr>
            <a:spLocks noGrp="1" noChangeArrowheads="1"/>
          </p:cNvSpPr>
          <p:nvPr>
            <p:ph type="body" idx="1"/>
          </p:nvPr>
        </p:nvSpPr>
        <p:spPr/>
        <p:txBody>
          <a:bodyPr/>
          <a:lstStyle/>
          <a:p>
            <a:pPr eaLnBrk="1" hangingPunct="1">
              <a:buFont typeface="Wingdings" pitchFamily="-68" charset="2"/>
              <a:buNone/>
              <a:defRPr/>
            </a:pPr>
            <a:r>
              <a:rPr lang="en-US" sz="2400" dirty="0" smtClean="0">
                <a:effectLst/>
                <a:latin typeface="Lydian BT" pitchFamily="-68" charset="0"/>
                <a:ea typeface="+mn-ea"/>
                <a:cs typeface="+mn-cs"/>
              </a:rPr>
              <a:t>    </a:t>
            </a:r>
            <a:r>
              <a:rPr lang="en-US" sz="2400" dirty="0" smtClean="0">
                <a:effectLst/>
                <a:latin typeface="Times"/>
                <a:ea typeface="+mn-ea"/>
                <a:cs typeface="Times"/>
              </a:rPr>
              <a:t>“Now </a:t>
            </a:r>
            <a:r>
              <a:rPr lang="en-US" sz="2400" dirty="0">
                <a:effectLst/>
                <a:latin typeface="Times"/>
                <a:ea typeface="+mn-ea"/>
                <a:cs typeface="Times"/>
              </a:rPr>
              <a:t>therefore, as soon as I come to</a:t>
            </a:r>
            <a:r>
              <a:rPr lang="en-US" sz="2400" dirty="0" smtClean="0">
                <a:effectLst/>
                <a:latin typeface="Times"/>
                <a:ea typeface="+mn-ea"/>
                <a:cs typeface="Times"/>
              </a:rPr>
              <a:t> my </a:t>
            </a:r>
            <a:r>
              <a:rPr lang="en-US" sz="2400" dirty="0">
                <a:effectLst/>
                <a:latin typeface="Times"/>
                <a:ea typeface="+mn-ea"/>
                <a:cs typeface="Times"/>
              </a:rPr>
              <a:t>father, and the boy is not with us, then, as his life is bound up in the boy’s life, as soon as he sees that the boy is not with us, he will </a:t>
            </a:r>
            <a:r>
              <a:rPr lang="en-US" sz="2400" dirty="0" smtClean="0">
                <a:effectLst/>
                <a:latin typeface="Times"/>
                <a:ea typeface="+mn-ea"/>
                <a:cs typeface="Times"/>
              </a:rPr>
              <a:t>die. For I became </a:t>
            </a:r>
            <a:r>
              <a:rPr lang="en-US" sz="2400" dirty="0">
                <a:effectLst/>
                <a:latin typeface="Times"/>
                <a:ea typeface="+mn-ea"/>
                <a:cs typeface="Times"/>
              </a:rPr>
              <a:t>a pledge of safety for the boy to my father, saying,</a:t>
            </a:r>
            <a:r>
              <a:rPr lang="en-US" sz="2400" dirty="0" smtClean="0">
                <a:effectLst/>
                <a:latin typeface="Times"/>
                <a:ea typeface="+mn-ea"/>
                <a:cs typeface="Times"/>
              </a:rPr>
              <a:t> ‘If </a:t>
            </a:r>
            <a:r>
              <a:rPr lang="en-US" sz="2400" dirty="0">
                <a:effectLst/>
                <a:latin typeface="Times"/>
                <a:ea typeface="+mn-ea"/>
                <a:cs typeface="Times"/>
              </a:rPr>
              <a:t>I do not bring him back to you, then I shall bear the blame before my father all my life</a:t>
            </a:r>
            <a:r>
              <a:rPr lang="en-US" sz="2400" dirty="0" smtClean="0">
                <a:effectLst/>
                <a:latin typeface="Times"/>
                <a:ea typeface="+mn-ea"/>
                <a:cs typeface="Times"/>
              </a:rPr>
              <a:t>.’ </a:t>
            </a:r>
            <a:r>
              <a:rPr lang="en-US" sz="2400" dirty="0">
                <a:effectLst/>
                <a:latin typeface="Times"/>
                <a:ea typeface="+mn-ea"/>
                <a:cs typeface="Times"/>
              </a:rPr>
              <a:t>Now therefore, please let</a:t>
            </a:r>
            <a:r>
              <a:rPr lang="en-US" sz="2400" dirty="0" smtClean="0">
                <a:effectLst/>
                <a:latin typeface="Times"/>
                <a:ea typeface="+mn-ea"/>
                <a:cs typeface="Times"/>
              </a:rPr>
              <a:t> me remain </a:t>
            </a:r>
            <a:r>
              <a:rPr lang="en-US" sz="2400" dirty="0">
                <a:effectLst/>
                <a:latin typeface="Times"/>
                <a:ea typeface="+mn-ea"/>
                <a:cs typeface="Times"/>
              </a:rPr>
              <a:t>instead of the boy as a servant to my lord, and let the boy go back with his brothers. For how can I go back to my father if the boy is not with me? I fear to see the evil that would find my father.”</a:t>
            </a:r>
          </a:p>
          <a:p>
            <a:pPr eaLnBrk="1" hangingPunct="1">
              <a:buFont typeface="Wingdings" pitchFamily="-68" charset="2"/>
              <a:buNone/>
              <a:defRPr/>
            </a:pPr>
            <a:r>
              <a:rPr lang="en-US" sz="2000" dirty="0">
                <a:effectLst/>
                <a:latin typeface="Arial" pitchFamily="-68" charset="0"/>
                <a:ea typeface="+mn-ea"/>
                <a:cs typeface="+mn-cs"/>
              </a:rPr>
              <a:t>							Genesis 44:30-34</a:t>
            </a: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49186" name="Rectangle 2"/>
          <p:cNvSpPr>
            <a:spLocks noGrp="1" noRot="1" noChangeArrowheads="1"/>
          </p:cNvSpPr>
          <p:nvPr>
            <p:ph type="title"/>
          </p:nvPr>
        </p:nvSpPr>
        <p:spPr/>
        <p:txBody>
          <a:bodyPr/>
          <a:lstStyle/>
          <a:p>
            <a:pPr eaLnBrk="1" hangingPunct="1">
              <a:defRPr/>
            </a:pPr>
            <a:r>
              <a:rPr lang="en-US">
                <a:ea typeface="+mj-ea"/>
                <a:cs typeface="+mj-cs"/>
              </a:rPr>
              <a:t>Joseph reveals himself</a:t>
            </a:r>
          </a:p>
        </p:txBody>
      </p:sp>
      <p:sp>
        <p:nvSpPr>
          <p:cNvPr id="349187" name="Rectangle 3"/>
          <p:cNvSpPr>
            <a:spLocks noGrp="1" noChangeArrowheads="1"/>
          </p:cNvSpPr>
          <p:nvPr>
            <p:ph type="body" idx="1"/>
          </p:nvPr>
        </p:nvSpPr>
        <p:spPr/>
        <p:txBody>
          <a:bodyPr/>
          <a:lstStyle/>
          <a:p>
            <a:pPr eaLnBrk="1" hangingPunct="1">
              <a:lnSpc>
                <a:spcPct val="90000"/>
              </a:lnSpc>
              <a:buFont typeface="Wingdings" pitchFamily="-68" charset="2"/>
              <a:buNone/>
              <a:defRPr/>
            </a:pPr>
            <a:r>
              <a:rPr lang="en-US" sz="2800" dirty="0" smtClean="0">
                <a:effectLst/>
                <a:latin typeface="Times"/>
                <a:ea typeface="+mn-ea"/>
                <a:cs typeface="Times"/>
              </a:rPr>
              <a:t>    And </a:t>
            </a:r>
            <a:r>
              <a:rPr lang="en-US" sz="2800" dirty="0">
                <a:effectLst/>
                <a:latin typeface="Times"/>
                <a:ea typeface="+mn-ea"/>
                <a:cs typeface="Times"/>
              </a:rPr>
              <a:t>Joseph said to his brothers,</a:t>
            </a:r>
            <a:r>
              <a:rPr lang="en-US" sz="2800" dirty="0" smtClean="0">
                <a:effectLst/>
                <a:latin typeface="Times"/>
                <a:ea typeface="+mn-ea"/>
                <a:cs typeface="Times"/>
              </a:rPr>
              <a:t> “I </a:t>
            </a:r>
            <a:r>
              <a:rPr lang="en-US" sz="2800" dirty="0">
                <a:effectLst/>
                <a:latin typeface="Times"/>
                <a:ea typeface="+mn-ea"/>
                <a:cs typeface="Times"/>
              </a:rPr>
              <a:t>am Joseph! Is my father still alive</a:t>
            </a:r>
            <a:r>
              <a:rPr lang="en-US" sz="2800" dirty="0" smtClean="0">
                <a:effectLst/>
                <a:latin typeface="Times"/>
                <a:ea typeface="+mn-ea"/>
                <a:cs typeface="Times"/>
              </a:rPr>
              <a:t>?” </a:t>
            </a:r>
            <a:r>
              <a:rPr lang="en-US" sz="2800" dirty="0">
                <a:effectLst/>
                <a:latin typeface="Times"/>
                <a:ea typeface="+mn-ea"/>
                <a:cs typeface="Times"/>
              </a:rPr>
              <a:t>But his brothers could not answer him, for they were dismayed at his presence. So Joseph said to his brothers,</a:t>
            </a:r>
            <a:r>
              <a:rPr lang="en-US" sz="2800" dirty="0" smtClean="0">
                <a:effectLst/>
                <a:latin typeface="Times"/>
                <a:ea typeface="+mn-ea"/>
                <a:cs typeface="Times"/>
              </a:rPr>
              <a:t> “Come </a:t>
            </a:r>
            <a:r>
              <a:rPr lang="en-US" sz="2800" dirty="0">
                <a:effectLst/>
                <a:latin typeface="Times"/>
                <a:ea typeface="+mn-ea"/>
                <a:cs typeface="Times"/>
              </a:rPr>
              <a:t>near to me, please</a:t>
            </a:r>
            <a:r>
              <a:rPr lang="en-US" sz="2800" dirty="0" smtClean="0">
                <a:effectLst/>
                <a:latin typeface="Times"/>
                <a:ea typeface="+mn-ea"/>
                <a:cs typeface="Times"/>
              </a:rPr>
              <a:t>.” And they came near. And he said,</a:t>
            </a:r>
            <a:r>
              <a:rPr lang="en-US" sz="2800" dirty="0" smtClean="0">
                <a:effectLst/>
                <a:latin typeface="Times"/>
                <a:ea typeface="+mn-ea"/>
                <a:cs typeface="Times"/>
              </a:rPr>
              <a:t> “I </a:t>
            </a:r>
            <a:r>
              <a:rPr lang="en-US" sz="2800" dirty="0" smtClean="0">
                <a:effectLst/>
                <a:latin typeface="Times"/>
                <a:ea typeface="+mn-ea"/>
                <a:cs typeface="Times"/>
              </a:rPr>
              <a:t>am your brother, Joseph, </a:t>
            </a:r>
            <a:r>
              <a:rPr lang="en-US" sz="2800" dirty="0">
                <a:effectLst/>
                <a:latin typeface="Times"/>
                <a:ea typeface="+mn-ea"/>
                <a:cs typeface="Times"/>
              </a:rPr>
              <a:t>whom you sold into Egypt. And now do not be distressed or angry with yourselves because you sold me here, for God sent me before you to preserve life. So it was not you who sent me here, but God. He has made me a father to Pharaoh, and lord of all his house and ruler over all the land of Egypt</a:t>
            </a:r>
            <a:r>
              <a:rPr lang="en-US" sz="2800" dirty="0" smtClean="0">
                <a:effectLst/>
                <a:latin typeface="Times"/>
                <a:ea typeface="+mn-ea"/>
                <a:cs typeface="Times"/>
              </a:rPr>
              <a:t>.”</a:t>
            </a:r>
          </a:p>
          <a:p>
            <a:pPr eaLnBrk="1" hangingPunct="1">
              <a:lnSpc>
                <a:spcPct val="90000"/>
              </a:lnSpc>
              <a:buFont typeface="Wingdings" pitchFamily="-68" charset="2"/>
              <a:buNone/>
              <a:defRPr/>
            </a:pPr>
            <a:r>
              <a:rPr lang="en-US" sz="2400" dirty="0">
                <a:effectLst/>
                <a:latin typeface="Arial" pitchFamily="-68" charset="0"/>
                <a:ea typeface="+mn-ea"/>
                <a:cs typeface="+mn-cs"/>
              </a:rPr>
              <a:t>							Genesis 45:3-8</a:t>
            </a: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50210" name="Rectangle 2"/>
          <p:cNvSpPr>
            <a:spLocks noGrp="1" noRot="1" noChangeArrowheads="1"/>
          </p:cNvSpPr>
          <p:nvPr>
            <p:ph type="title"/>
          </p:nvPr>
        </p:nvSpPr>
        <p:spPr/>
        <p:txBody>
          <a:bodyPr/>
          <a:lstStyle/>
          <a:p>
            <a:pPr eaLnBrk="1" hangingPunct="1">
              <a:defRPr/>
            </a:pPr>
            <a:r>
              <a:rPr lang="en-US">
                <a:ea typeface="+mj-ea"/>
                <a:cs typeface="+mj-cs"/>
              </a:rPr>
              <a:t>Joseph and brothers reconciled</a:t>
            </a:r>
          </a:p>
        </p:txBody>
      </p:sp>
      <p:sp>
        <p:nvSpPr>
          <p:cNvPr id="350211" name="Rectangle 3"/>
          <p:cNvSpPr>
            <a:spLocks noGrp="1" noChangeArrowheads="1"/>
          </p:cNvSpPr>
          <p:nvPr>
            <p:ph type="body" sz="half" idx="1"/>
          </p:nvPr>
        </p:nvSpPr>
        <p:spPr>
          <a:xfrm>
            <a:off x="304800" y="1600200"/>
            <a:ext cx="4191000" cy="4525963"/>
          </a:xfrm>
        </p:spPr>
        <p:txBody>
          <a:bodyPr/>
          <a:lstStyle/>
          <a:p>
            <a:pPr eaLnBrk="1" hangingPunct="1">
              <a:buFont typeface="Wingdings" pitchFamily="-68" charset="2"/>
              <a:buNone/>
              <a:defRPr/>
            </a:pPr>
            <a:r>
              <a:rPr lang="en-US" sz="2400" dirty="0" smtClean="0">
                <a:effectLst/>
                <a:latin typeface="Lydian BT" pitchFamily="-68" charset="0"/>
                <a:ea typeface="+mn-ea"/>
                <a:cs typeface="+mn-cs"/>
              </a:rPr>
              <a:t>    </a:t>
            </a:r>
            <a:r>
              <a:rPr lang="en-US" sz="2400" dirty="0" smtClean="0">
                <a:effectLst/>
                <a:latin typeface="Times"/>
                <a:ea typeface="+mn-ea"/>
                <a:cs typeface="Times"/>
              </a:rPr>
              <a:t>“</a:t>
            </a:r>
            <a:r>
              <a:rPr lang="en-US" sz="2400" dirty="0">
                <a:effectLst/>
                <a:latin typeface="Times"/>
                <a:ea typeface="+mn-ea"/>
                <a:cs typeface="Times"/>
              </a:rPr>
              <a:t>You must tell my father of all my </a:t>
            </a:r>
            <a:r>
              <a:rPr lang="en-US" sz="2400" dirty="0" err="1">
                <a:effectLst/>
                <a:latin typeface="Times"/>
                <a:ea typeface="+mn-ea"/>
                <a:cs typeface="Times"/>
              </a:rPr>
              <a:t>honour</a:t>
            </a:r>
            <a:r>
              <a:rPr lang="en-US" sz="2400" dirty="0">
                <a:effectLst/>
                <a:latin typeface="Times"/>
                <a:ea typeface="+mn-ea"/>
                <a:cs typeface="Times"/>
              </a:rPr>
              <a:t> in Egypt, and of all that you have seen. Hurry and bring my father down here</a:t>
            </a:r>
            <a:r>
              <a:rPr lang="en-US" sz="2400" dirty="0" smtClean="0">
                <a:effectLst/>
                <a:latin typeface="Times"/>
                <a:ea typeface="+mn-ea"/>
                <a:cs typeface="Times"/>
              </a:rPr>
              <a:t>.” </a:t>
            </a:r>
            <a:r>
              <a:rPr lang="en-US" sz="2400" dirty="0">
                <a:effectLst/>
                <a:latin typeface="Times"/>
                <a:ea typeface="+mn-ea"/>
                <a:cs typeface="Times"/>
              </a:rPr>
              <a:t>Then he fell upon his brother Benjamin’s neck and wept, and Benjamin wept upon his neck. And he kissed all his brothers and wept upon them. After that his brothers talked with him.</a:t>
            </a:r>
          </a:p>
          <a:p>
            <a:pPr eaLnBrk="1" hangingPunct="1">
              <a:buFont typeface="Wingdings" pitchFamily="-68" charset="2"/>
              <a:buNone/>
              <a:defRPr/>
            </a:pPr>
            <a:r>
              <a:rPr lang="en-US" sz="1800" dirty="0">
                <a:effectLst/>
                <a:latin typeface="Arial" pitchFamily="-68" charset="0"/>
                <a:ea typeface="+mn-ea"/>
                <a:cs typeface="+mn-cs"/>
              </a:rPr>
              <a:t>			Genesis 45:13-15</a:t>
            </a:r>
          </a:p>
        </p:txBody>
      </p:sp>
      <p:pic>
        <p:nvPicPr>
          <p:cNvPr id="126980" name="Picture 5" descr="joseph_brothersa"/>
          <p:cNvPicPr>
            <a:picLocks noGrp="1" noChangeAspect="1" noChangeArrowheads="1"/>
          </p:cNvPicPr>
          <p:nvPr>
            <p:ph sz="half" idx="2"/>
          </p:nvPr>
        </p:nvPicPr>
        <p:blipFill>
          <a:blip r:embed="rId3"/>
          <a:srcRect/>
          <a:stretch>
            <a:fillRect/>
          </a:stretch>
        </p:blipFill>
        <p:spPr>
          <a:xfrm>
            <a:off x="4648200" y="2227263"/>
            <a:ext cx="4038600" cy="3271837"/>
          </a:xfrm>
        </p:spPr>
      </p:pic>
      <p:sp>
        <p:nvSpPr>
          <p:cNvPr id="126981" name="Text Box 6"/>
          <p:cNvSpPr txBox="1">
            <a:spLocks noChangeArrowheads="1"/>
          </p:cNvSpPr>
          <p:nvPr/>
        </p:nvSpPr>
        <p:spPr bwMode="auto">
          <a:xfrm>
            <a:off x="4876800" y="5681663"/>
            <a:ext cx="3729038" cy="366712"/>
          </a:xfrm>
          <a:prstGeom prst="rect">
            <a:avLst/>
          </a:prstGeom>
          <a:noFill/>
          <a:ln w="9525">
            <a:noFill/>
            <a:miter lim="800000"/>
            <a:headEnd/>
            <a:tailEnd/>
          </a:ln>
        </p:spPr>
        <p:txBody>
          <a:bodyPr wrap="none">
            <a:prstTxWarp prst="textNoShape">
              <a:avLst/>
            </a:prstTxWarp>
            <a:spAutoFit/>
          </a:bodyPr>
          <a:lstStyle/>
          <a:p>
            <a:r>
              <a:rPr lang="en-US" i="0">
                <a:solidFill>
                  <a:schemeClr val="tx2"/>
                </a:solidFill>
                <a:latin typeface="Arial" pitchFamily="-128" charset="0"/>
              </a:rPr>
              <a:t>Joseph and his brothers reconciled</a:t>
            </a: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08578" name="Rectangle 2"/>
          <p:cNvSpPr>
            <a:spLocks noGrp="1" noRot="1" noChangeArrowheads="1"/>
          </p:cNvSpPr>
          <p:nvPr>
            <p:ph type="title"/>
          </p:nvPr>
        </p:nvSpPr>
        <p:spPr/>
        <p:txBody>
          <a:bodyPr/>
          <a:lstStyle/>
          <a:p>
            <a:pPr eaLnBrk="1" hangingPunct="1">
              <a:defRPr/>
            </a:pPr>
            <a:r>
              <a:rPr lang="en-US">
                <a:ea typeface="+mj-ea"/>
                <a:cs typeface="+mj-cs"/>
              </a:rPr>
              <a:t>Tribal level foundation to receive the Messiah established</a:t>
            </a:r>
          </a:p>
        </p:txBody>
      </p:sp>
      <p:sp>
        <p:nvSpPr>
          <p:cNvPr id="408581" name="Oval 5"/>
          <p:cNvSpPr>
            <a:spLocks noChangeAspect="1" noChangeArrowheads="1"/>
          </p:cNvSpPr>
          <p:nvPr/>
        </p:nvSpPr>
        <p:spPr bwMode="auto">
          <a:xfrm>
            <a:off x="1547813" y="1811338"/>
            <a:ext cx="1366837" cy="1365250"/>
          </a:xfrm>
          <a:prstGeom prst="ellipse">
            <a:avLst/>
          </a:prstGeom>
          <a:solidFill>
            <a:schemeClr val="tx1"/>
          </a:solidFill>
          <a:ln w="9525">
            <a:noFill/>
            <a:round/>
            <a:headEnd/>
            <a:tailEnd/>
          </a:ln>
          <a:effectLst/>
        </p:spPr>
        <p:txBody>
          <a:bodyPr anchor="ctr">
            <a:prstTxWarp prst="textNoShape">
              <a:avLst/>
            </a:prstTxWarp>
          </a:bodyPr>
          <a:lstStyle/>
          <a:p>
            <a:pPr algn="ctr">
              <a:defRPr/>
            </a:pPr>
            <a:endParaRPr lang="en-US" sz="2800" b="1" i="0">
              <a:effectLst>
                <a:outerShdw blurRad="38100" dist="38100" dir="2700000" algn="tl">
                  <a:srgbClr val="DDDDDD"/>
                </a:outerShdw>
              </a:effectLst>
              <a:latin typeface="Franklin Gothic Medium" pitchFamily="-68" charset="0"/>
            </a:endParaRPr>
          </a:p>
        </p:txBody>
      </p:sp>
      <p:sp>
        <p:nvSpPr>
          <p:cNvPr id="408582" name="Text Box 6"/>
          <p:cNvSpPr txBox="1">
            <a:spLocks noChangeAspect="1" noChangeArrowheads="1"/>
          </p:cNvSpPr>
          <p:nvPr/>
        </p:nvSpPr>
        <p:spPr bwMode="auto">
          <a:xfrm>
            <a:off x="1371600" y="2203450"/>
            <a:ext cx="1720850" cy="519113"/>
          </a:xfrm>
          <a:prstGeom prst="rect">
            <a:avLst/>
          </a:prstGeom>
          <a:noFill/>
          <a:ln w="9525">
            <a:noFill/>
            <a:miter lim="800000"/>
            <a:headEnd/>
            <a:tailEnd/>
          </a:ln>
          <a:effectLst/>
        </p:spPr>
        <p:txBody>
          <a:bodyPr lIns="36000" tIns="46800" rIns="36000">
            <a:prstTxWarp prst="textNoShape">
              <a:avLst/>
            </a:prstTxWarp>
            <a:spAutoFit/>
          </a:bodyPr>
          <a:lstStyle/>
          <a:p>
            <a:pPr algn="ctr">
              <a:defRPr/>
            </a:pPr>
            <a:r>
              <a:rPr lang="en-US" sz="2800" i="0">
                <a:solidFill>
                  <a:schemeClr val="bg2"/>
                </a:solidFill>
                <a:latin typeface="Franklin Gothic Medium" pitchFamily="-68" charset="0"/>
              </a:rPr>
              <a:t>God</a:t>
            </a:r>
            <a:endParaRPr lang="en-US" sz="2800" b="1" i="0">
              <a:effectLst>
                <a:outerShdw blurRad="38100" dist="38100" dir="2700000" algn="tl">
                  <a:srgbClr val="000000"/>
                </a:outerShdw>
              </a:effectLst>
              <a:latin typeface="Franklin Gothic Medium" pitchFamily="-68" charset="0"/>
            </a:endParaRPr>
          </a:p>
        </p:txBody>
      </p:sp>
      <p:sp>
        <p:nvSpPr>
          <p:cNvPr id="408583" name="Oval 7"/>
          <p:cNvSpPr>
            <a:spLocks noChangeAspect="1" noChangeArrowheads="1"/>
          </p:cNvSpPr>
          <p:nvPr/>
        </p:nvSpPr>
        <p:spPr bwMode="auto">
          <a:xfrm>
            <a:off x="1579563" y="3881438"/>
            <a:ext cx="1366837" cy="1366837"/>
          </a:xfrm>
          <a:prstGeom prst="ellipse">
            <a:avLst/>
          </a:prstGeom>
          <a:solidFill>
            <a:srgbClr val="FFFF00"/>
          </a:solidFill>
          <a:ln w="9525">
            <a:noFill/>
            <a:round/>
            <a:headEnd/>
            <a:tailEnd/>
          </a:ln>
          <a:effectLst/>
        </p:spPr>
        <p:txBody>
          <a:bodyPr lIns="0" rIns="0" anchor="ctr">
            <a:prstTxWarp prst="textNoShape">
              <a:avLst/>
            </a:prstTxWarp>
          </a:bodyPr>
          <a:lstStyle/>
          <a:p>
            <a:pPr algn="ctr">
              <a:defRPr/>
            </a:pPr>
            <a:endParaRPr lang="en-US" sz="2000" b="1" i="0">
              <a:effectLst>
                <a:outerShdw blurRad="38100" dist="38100" dir="2700000" algn="tl">
                  <a:srgbClr val="000000"/>
                </a:outerShdw>
              </a:effectLst>
              <a:latin typeface="Franklin Gothic Medium" pitchFamily="-68" charset="0"/>
            </a:endParaRPr>
          </a:p>
        </p:txBody>
      </p:sp>
      <p:sp>
        <p:nvSpPr>
          <p:cNvPr id="408584" name="Text Box 8"/>
          <p:cNvSpPr txBox="1">
            <a:spLocks noChangeAspect="1" noChangeArrowheads="1"/>
          </p:cNvSpPr>
          <p:nvPr/>
        </p:nvSpPr>
        <p:spPr bwMode="auto">
          <a:xfrm>
            <a:off x="1403350" y="4305300"/>
            <a:ext cx="1720850" cy="519113"/>
          </a:xfrm>
          <a:prstGeom prst="rect">
            <a:avLst/>
          </a:prstGeom>
          <a:noFill/>
          <a:ln w="9525">
            <a:noFill/>
            <a:miter lim="800000"/>
            <a:headEnd/>
            <a:tailEnd/>
          </a:ln>
          <a:effectLst/>
        </p:spPr>
        <p:txBody>
          <a:bodyPr lIns="36000" tIns="46800" rIns="36000">
            <a:prstTxWarp prst="textNoShape">
              <a:avLst/>
            </a:prstTxWarp>
            <a:spAutoFit/>
          </a:bodyPr>
          <a:lstStyle/>
          <a:p>
            <a:pPr algn="ctr">
              <a:defRPr/>
            </a:pPr>
            <a:r>
              <a:rPr lang="en-US" sz="2800" i="0">
                <a:solidFill>
                  <a:schemeClr val="bg2"/>
                </a:solidFill>
                <a:latin typeface="Franklin Gothic Medium" pitchFamily="-68" charset="0"/>
              </a:rPr>
              <a:t>Joseph</a:t>
            </a:r>
            <a:endParaRPr lang="en-US" sz="2400" b="1" i="0">
              <a:effectLst>
                <a:outerShdw blurRad="38100" dist="38100" dir="2700000" algn="tl">
                  <a:srgbClr val="000000"/>
                </a:outerShdw>
              </a:effectLst>
              <a:latin typeface="Franklin Gothic Medium" pitchFamily="-68" charset="0"/>
            </a:endParaRPr>
          </a:p>
        </p:txBody>
      </p:sp>
      <p:sp>
        <p:nvSpPr>
          <p:cNvPr id="408585" name="Oval 9"/>
          <p:cNvSpPr>
            <a:spLocks noChangeAspect="1" noChangeArrowheads="1"/>
          </p:cNvSpPr>
          <p:nvPr/>
        </p:nvSpPr>
        <p:spPr bwMode="auto">
          <a:xfrm>
            <a:off x="6196013" y="3881438"/>
            <a:ext cx="1728787" cy="1366837"/>
          </a:xfrm>
          <a:prstGeom prst="ellipse">
            <a:avLst/>
          </a:prstGeom>
          <a:solidFill>
            <a:srgbClr val="FF6600"/>
          </a:solidFill>
          <a:ln w="9525">
            <a:noFill/>
            <a:round/>
            <a:headEnd/>
            <a:tailEnd/>
          </a:ln>
          <a:effectLst/>
        </p:spPr>
        <p:txBody>
          <a:bodyPr lIns="0" rIns="0" anchor="ctr">
            <a:prstTxWarp prst="textNoShape">
              <a:avLst/>
            </a:prstTxWarp>
          </a:bodyPr>
          <a:lstStyle/>
          <a:p>
            <a:pPr algn="ctr">
              <a:defRPr/>
            </a:pPr>
            <a:endParaRPr lang="en-US" sz="2000" b="1" i="0">
              <a:effectLst>
                <a:outerShdw blurRad="38100" dist="38100" dir="2700000" algn="tl">
                  <a:srgbClr val="000000"/>
                </a:outerShdw>
              </a:effectLst>
              <a:latin typeface="Franklin Gothic Medium" pitchFamily="-68" charset="0"/>
            </a:endParaRPr>
          </a:p>
        </p:txBody>
      </p:sp>
      <p:sp>
        <p:nvSpPr>
          <p:cNvPr id="408586" name="Text Box 10"/>
          <p:cNvSpPr txBox="1">
            <a:spLocks noChangeAspect="1" noChangeArrowheads="1"/>
          </p:cNvSpPr>
          <p:nvPr/>
        </p:nvSpPr>
        <p:spPr bwMode="auto">
          <a:xfrm>
            <a:off x="6248400" y="4281488"/>
            <a:ext cx="1720850" cy="519112"/>
          </a:xfrm>
          <a:prstGeom prst="rect">
            <a:avLst/>
          </a:prstGeom>
          <a:noFill/>
          <a:ln w="9525">
            <a:noFill/>
            <a:miter lim="800000"/>
            <a:headEnd/>
            <a:tailEnd/>
          </a:ln>
          <a:effectLst/>
        </p:spPr>
        <p:txBody>
          <a:bodyPr lIns="36000" tIns="46800" rIns="36000">
            <a:prstTxWarp prst="textNoShape">
              <a:avLst/>
            </a:prstTxWarp>
            <a:spAutoFit/>
          </a:bodyPr>
          <a:lstStyle/>
          <a:p>
            <a:pPr algn="ctr">
              <a:defRPr/>
            </a:pPr>
            <a:r>
              <a:rPr lang="en-US" sz="2800" i="0">
                <a:latin typeface="Franklin Gothic Medium" pitchFamily="-68" charset="0"/>
              </a:rPr>
              <a:t>Brothers</a:t>
            </a:r>
            <a:endParaRPr lang="en-US" sz="2400" b="1" i="0">
              <a:effectLst>
                <a:outerShdw blurRad="38100" dist="38100" dir="2700000" algn="tl">
                  <a:srgbClr val="000000"/>
                </a:outerShdw>
              </a:effectLst>
              <a:latin typeface="Franklin Gothic Medium" pitchFamily="-68" charset="0"/>
            </a:endParaRPr>
          </a:p>
        </p:txBody>
      </p:sp>
      <p:sp>
        <p:nvSpPr>
          <p:cNvPr id="128009" name="Line 11"/>
          <p:cNvSpPr>
            <a:spLocks noChangeShapeType="1"/>
          </p:cNvSpPr>
          <p:nvPr/>
        </p:nvSpPr>
        <p:spPr bwMode="auto">
          <a:xfrm rot="21567990" flipH="1">
            <a:off x="2232025" y="3251200"/>
            <a:ext cx="0" cy="557213"/>
          </a:xfrm>
          <a:prstGeom prst="line">
            <a:avLst/>
          </a:prstGeom>
          <a:noFill/>
          <a:ln w="152400">
            <a:solidFill>
              <a:schemeClr val="tx1"/>
            </a:solidFill>
            <a:round/>
            <a:headEnd type="triangle" w="med" len="sm"/>
            <a:tailEnd type="none" w="med" len="sm"/>
          </a:ln>
        </p:spPr>
        <p:txBody>
          <a:bodyPr>
            <a:prstTxWarp prst="textNoShape">
              <a:avLst/>
            </a:prstTxWarp>
          </a:bodyPr>
          <a:lstStyle/>
          <a:p>
            <a:endParaRPr lang="en-US"/>
          </a:p>
        </p:txBody>
      </p:sp>
      <p:sp>
        <p:nvSpPr>
          <p:cNvPr id="128010" name="Line 12"/>
          <p:cNvSpPr>
            <a:spLocks noChangeShapeType="1"/>
          </p:cNvSpPr>
          <p:nvPr/>
        </p:nvSpPr>
        <p:spPr bwMode="auto">
          <a:xfrm flipV="1">
            <a:off x="3048000" y="4546600"/>
            <a:ext cx="3138488" cy="25400"/>
          </a:xfrm>
          <a:prstGeom prst="line">
            <a:avLst/>
          </a:prstGeom>
          <a:noFill/>
          <a:ln w="165100">
            <a:solidFill>
              <a:schemeClr val="tx1"/>
            </a:solidFill>
            <a:round/>
            <a:headEnd type="triangle" w="med" len="sm"/>
            <a:tailEnd type="none" w="med" len="sm"/>
          </a:ln>
        </p:spPr>
        <p:txBody>
          <a:bodyPr>
            <a:prstTxWarp prst="textNoShape">
              <a:avLst/>
            </a:prstTxWarp>
          </a:bodyPr>
          <a:lstStyle/>
          <a:p>
            <a:endParaRPr lang="en-US"/>
          </a:p>
        </p:txBody>
      </p:sp>
      <p:sp>
        <p:nvSpPr>
          <p:cNvPr id="128011" name="Oval 13"/>
          <p:cNvSpPr>
            <a:spLocks noChangeArrowheads="1"/>
          </p:cNvSpPr>
          <p:nvPr/>
        </p:nvSpPr>
        <p:spPr bwMode="auto">
          <a:xfrm>
            <a:off x="6138863" y="5697538"/>
            <a:ext cx="1528762" cy="855662"/>
          </a:xfrm>
          <a:prstGeom prst="ellipse">
            <a:avLst/>
          </a:prstGeom>
          <a:noFill/>
          <a:ln w="63500">
            <a:solidFill>
              <a:schemeClr val="bg1"/>
            </a:solidFill>
            <a:round/>
            <a:headEnd/>
            <a:tailEnd/>
          </a:ln>
        </p:spPr>
        <p:txBody>
          <a:bodyPr wrap="none" anchor="ctr">
            <a:prstTxWarp prst="textNoShape">
              <a:avLst/>
            </a:prstTxWarp>
          </a:bodyPr>
          <a:lstStyle/>
          <a:p>
            <a:pPr algn="ctr"/>
            <a:r>
              <a:rPr lang="en-GB" sz="2400" i="0">
                <a:latin typeface="Franklin Gothic Medium" pitchFamily="-128" charset="0"/>
              </a:rPr>
              <a:t>(Cain)</a:t>
            </a:r>
          </a:p>
        </p:txBody>
      </p:sp>
      <p:sp>
        <p:nvSpPr>
          <p:cNvPr id="128012" name="Oval 14"/>
          <p:cNvSpPr>
            <a:spLocks noChangeArrowheads="1"/>
          </p:cNvSpPr>
          <p:nvPr/>
        </p:nvSpPr>
        <p:spPr bwMode="auto">
          <a:xfrm>
            <a:off x="1552575" y="5707063"/>
            <a:ext cx="1528763" cy="846137"/>
          </a:xfrm>
          <a:prstGeom prst="ellipse">
            <a:avLst/>
          </a:prstGeom>
          <a:noFill/>
          <a:ln w="63500">
            <a:solidFill>
              <a:schemeClr val="bg1"/>
            </a:solidFill>
            <a:round/>
            <a:headEnd/>
            <a:tailEnd/>
          </a:ln>
        </p:spPr>
        <p:txBody>
          <a:bodyPr wrap="none" anchor="ctr">
            <a:prstTxWarp prst="textNoShape">
              <a:avLst/>
            </a:prstTxWarp>
          </a:bodyPr>
          <a:lstStyle/>
          <a:p>
            <a:pPr algn="ctr"/>
            <a:r>
              <a:rPr lang="en-GB" sz="2400" i="0">
                <a:latin typeface="Franklin Gothic Medium" pitchFamily="-128" charset="0"/>
              </a:rPr>
              <a:t>(Abel)</a:t>
            </a:r>
          </a:p>
        </p:txBody>
      </p:sp>
      <p:sp>
        <p:nvSpPr>
          <p:cNvPr id="128013" name="Oval 15"/>
          <p:cNvSpPr>
            <a:spLocks noChangeArrowheads="1"/>
          </p:cNvSpPr>
          <p:nvPr/>
        </p:nvSpPr>
        <p:spPr bwMode="auto">
          <a:xfrm>
            <a:off x="6003925" y="5122863"/>
            <a:ext cx="1844675" cy="1025525"/>
          </a:xfrm>
          <a:prstGeom prst="ellipse">
            <a:avLst/>
          </a:prstGeom>
          <a:noFill/>
          <a:ln w="63500">
            <a:noFill/>
            <a:round/>
            <a:headEnd/>
            <a:tailEnd/>
          </a:ln>
        </p:spPr>
        <p:txBody>
          <a:bodyPr wrap="none" anchor="ctr">
            <a:prstTxWarp prst="textNoShape">
              <a:avLst/>
            </a:prstTxWarp>
          </a:bodyPr>
          <a:lstStyle/>
          <a:p>
            <a:pPr algn="ctr"/>
            <a:r>
              <a:rPr lang="en-GB" sz="2400" i="0">
                <a:latin typeface="Franklin Gothic Medium" pitchFamily="-128" charset="0"/>
              </a:rPr>
              <a:t>(Lucifer)</a:t>
            </a:r>
          </a:p>
        </p:txBody>
      </p:sp>
      <p:sp>
        <p:nvSpPr>
          <p:cNvPr id="128014" name="Oval 16"/>
          <p:cNvSpPr>
            <a:spLocks noChangeArrowheads="1"/>
          </p:cNvSpPr>
          <p:nvPr/>
        </p:nvSpPr>
        <p:spPr bwMode="auto">
          <a:xfrm>
            <a:off x="1371600" y="5132388"/>
            <a:ext cx="1844675" cy="1025525"/>
          </a:xfrm>
          <a:prstGeom prst="ellipse">
            <a:avLst/>
          </a:prstGeom>
          <a:noFill/>
          <a:ln w="63500">
            <a:noFill/>
            <a:round/>
            <a:headEnd/>
            <a:tailEnd/>
          </a:ln>
        </p:spPr>
        <p:txBody>
          <a:bodyPr wrap="none" anchor="ctr">
            <a:prstTxWarp prst="textNoShape">
              <a:avLst/>
            </a:prstTxWarp>
          </a:bodyPr>
          <a:lstStyle/>
          <a:p>
            <a:pPr algn="ctr"/>
            <a:r>
              <a:rPr lang="en-GB" sz="2400" i="0">
                <a:latin typeface="Franklin Gothic Medium" pitchFamily="-128" charset="0"/>
              </a:rPr>
              <a:t>(Adam)</a:t>
            </a:r>
          </a:p>
        </p:txBody>
      </p:sp>
      <p:sp>
        <p:nvSpPr>
          <p:cNvPr id="128015" name="Text Box 17"/>
          <p:cNvSpPr txBox="1">
            <a:spLocks noChangeArrowheads="1"/>
          </p:cNvSpPr>
          <p:nvPr/>
        </p:nvSpPr>
        <p:spPr bwMode="auto">
          <a:xfrm>
            <a:off x="2895600" y="3679825"/>
            <a:ext cx="3352800" cy="457200"/>
          </a:xfrm>
          <a:prstGeom prst="rect">
            <a:avLst/>
          </a:prstGeom>
          <a:noFill/>
          <a:ln w="9525">
            <a:noFill/>
            <a:miter lim="800000"/>
            <a:headEnd/>
            <a:tailEnd/>
          </a:ln>
        </p:spPr>
        <p:txBody>
          <a:bodyPr wrap="none">
            <a:prstTxWarp prst="textNoShape">
              <a:avLst/>
            </a:prstTxWarp>
            <a:spAutoFit/>
          </a:bodyPr>
          <a:lstStyle/>
          <a:p>
            <a:r>
              <a:rPr lang="en-US" sz="2400" i="0">
                <a:latin typeface="Arial" pitchFamily="-128" charset="0"/>
              </a:rPr>
              <a:t>Overcame fallen nature</a:t>
            </a:r>
          </a:p>
        </p:txBody>
      </p:sp>
      <p:sp>
        <p:nvSpPr>
          <p:cNvPr id="128016" name="Text Box 18"/>
          <p:cNvSpPr txBox="1">
            <a:spLocks noChangeArrowheads="1"/>
          </p:cNvSpPr>
          <p:nvPr/>
        </p:nvSpPr>
        <p:spPr bwMode="auto">
          <a:xfrm>
            <a:off x="3116263" y="2384425"/>
            <a:ext cx="3302000" cy="822325"/>
          </a:xfrm>
          <a:prstGeom prst="rect">
            <a:avLst/>
          </a:prstGeom>
          <a:noFill/>
          <a:ln w="9525">
            <a:noFill/>
            <a:miter lim="800000"/>
            <a:headEnd/>
            <a:tailEnd/>
          </a:ln>
        </p:spPr>
        <p:txBody>
          <a:bodyPr wrap="none">
            <a:prstTxWarp prst="textNoShape">
              <a:avLst/>
            </a:prstTxWarp>
            <a:spAutoFit/>
          </a:bodyPr>
          <a:lstStyle/>
          <a:p>
            <a:pPr algn="ctr"/>
            <a:r>
              <a:rPr lang="en-US" sz="2400" i="0">
                <a:latin typeface="Arial" pitchFamily="-128" charset="0"/>
              </a:rPr>
              <a:t>Indemnity condition </a:t>
            </a:r>
          </a:p>
          <a:p>
            <a:pPr algn="ctr"/>
            <a:r>
              <a:rPr lang="en-US" sz="2400" i="0">
                <a:latin typeface="Arial" pitchFamily="-128" charset="0"/>
              </a:rPr>
              <a:t>to remove fallen nature</a:t>
            </a:r>
          </a:p>
        </p:txBody>
      </p:sp>
      <p:sp>
        <p:nvSpPr>
          <p:cNvPr id="128017" name="Line 19"/>
          <p:cNvSpPr>
            <a:spLocks noChangeShapeType="1"/>
          </p:cNvSpPr>
          <p:nvPr/>
        </p:nvSpPr>
        <p:spPr bwMode="auto">
          <a:xfrm rot="21567990" flipH="1">
            <a:off x="4572000" y="3175000"/>
            <a:ext cx="0" cy="557213"/>
          </a:xfrm>
          <a:prstGeom prst="line">
            <a:avLst/>
          </a:prstGeom>
          <a:noFill/>
          <a:ln w="152400">
            <a:solidFill>
              <a:schemeClr val="tx1"/>
            </a:solidFill>
            <a:round/>
            <a:headEnd type="triangle" w="med" len="sm"/>
            <a:tailEnd type="none" w="med" len="sm"/>
          </a:ln>
        </p:spPr>
        <p:txBody>
          <a:bodyPr>
            <a:prstTxWarp prst="textNoShape">
              <a:avLst/>
            </a:prstTxWarp>
          </a:bodyPr>
          <a:lstStyle/>
          <a:p>
            <a:endParaRPr lang="en-US"/>
          </a:p>
        </p:txBody>
      </p:sp>
      <p:sp>
        <p:nvSpPr>
          <p:cNvPr id="128018" name="Rectangle 20"/>
          <p:cNvSpPr>
            <a:spLocks noChangeArrowheads="1"/>
          </p:cNvSpPr>
          <p:nvPr/>
        </p:nvSpPr>
        <p:spPr bwMode="auto">
          <a:xfrm>
            <a:off x="990600" y="5707063"/>
            <a:ext cx="184150" cy="366712"/>
          </a:xfrm>
          <a:prstGeom prst="rect">
            <a:avLst/>
          </a:prstGeom>
          <a:noFill/>
          <a:ln w="9525">
            <a:noFill/>
            <a:miter lim="800000"/>
            <a:headEnd/>
            <a:tailEnd/>
          </a:ln>
        </p:spPr>
        <p:txBody>
          <a:bodyPr wrap="none">
            <a:prstTxWarp prst="textNoShape">
              <a:avLst/>
            </a:prstTxWarp>
            <a:spAutoFit/>
          </a:bodyPr>
          <a:lstStyle/>
          <a:p>
            <a:endParaRPr lang="en-US" i="0"/>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sz="3400" dirty="0" smtClean="0"/>
              <a:t>Restoring the foundation of substance</a:t>
            </a:r>
            <a:endParaRPr lang="en-US" sz="3400" dirty="0"/>
          </a:p>
        </p:txBody>
      </p:sp>
      <p:sp>
        <p:nvSpPr>
          <p:cNvPr id="8" name="Content Placeholder 7"/>
          <p:cNvSpPr>
            <a:spLocks noGrp="1"/>
          </p:cNvSpPr>
          <p:nvPr>
            <p:ph idx="1"/>
          </p:nvPr>
        </p:nvSpPr>
        <p:spPr/>
        <p:txBody>
          <a:bodyPr/>
          <a:lstStyle/>
          <a:p>
            <a:pPr>
              <a:buNone/>
            </a:pPr>
            <a:r>
              <a:rPr lang="en-US" dirty="0" smtClean="0">
                <a:effectLst/>
                <a:latin typeface="Arial"/>
                <a:cs typeface="Arial"/>
              </a:rPr>
              <a:t>	“</a:t>
            </a:r>
            <a:r>
              <a:rPr lang="en-US" dirty="0" smtClean="0">
                <a:effectLst/>
                <a:latin typeface="Arial"/>
                <a:cs typeface="Arial"/>
              </a:rPr>
              <a:t>For Jacob and Esau to fulfill the indemnity condition to remove the fallen nature, Esau needed to love Jacob, respect him as his mediator to God, obediently submit to Jacob's directions, and finally, multiply goodness by inheriting goodness from the  bearer of God's blessing.” </a:t>
            </a:r>
            <a:r>
              <a:rPr lang="en-US" sz="2800" dirty="0" smtClean="0">
                <a:effectLst/>
                <a:latin typeface="Arial"/>
                <a:cs typeface="Arial"/>
              </a:rPr>
              <a:t>EDP</a:t>
            </a:r>
            <a:endParaRPr lang="en-US" dirty="0" smtClean="0">
              <a:effectLst/>
              <a:latin typeface="Arial"/>
              <a:cs typeface="Arial"/>
            </a:endParaRPr>
          </a:p>
          <a:p>
            <a:endParaRPr lang="en-US" dirty="0"/>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Foundation of substance</a:t>
            </a:r>
            <a:endParaRPr lang="en-US" dirty="0"/>
          </a:p>
        </p:txBody>
      </p:sp>
      <p:sp>
        <p:nvSpPr>
          <p:cNvPr id="5" name="Oval 4"/>
          <p:cNvSpPr>
            <a:spLocks noChangeArrowheads="1"/>
          </p:cNvSpPr>
          <p:nvPr/>
        </p:nvSpPr>
        <p:spPr bwMode="auto">
          <a:xfrm>
            <a:off x="381000" y="1773238"/>
            <a:ext cx="2303463" cy="863600"/>
          </a:xfrm>
          <a:prstGeom prst="ellipse">
            <a:avLst/>
          </a:prstGeom>
          <a:solidFill>
            <a:srgbClr val="3475FF"/>
          </a:solidFill>
          <a:ln w="9525">
            <a:solidFill>
              <a:schemeClr val="tx1"/>
            </a:solidFill>
            <a:round/>
            <a:headEnd/>
            <a:tailEnd/>
          </a:ln>
        </p:spPr>
        <p:txBody>
          <a:bodyPr wrap="none" anchor="ctr">
            <a:prstTxWarp prst="textNoShape">
              <a:avLst/>
            </a:prstTxWarp>
          </a:bodyPr>
          <a:lstStyle/>
          <a:p>
            <a:pPr algn="ctr"/>
            <a:r>
              <a:rPr lang="en-GB" sz="2800" i="0" dirty="0" smtClean="0">
                <a:solidFill>
                  <a:schemeClr val="bg2"/>
                </a:solidFill>
                <a:latin typeface="Arial" pitchFamily="-128" charset="0"/>
              </a:rPr>
              <a:t>Rachel</a:t>
            </a:r>
            <a:endParaRPr lang="en-GB" sz="2800" i="0" dirty="0">
              <a:solidFill>
                <a:schemeClr val="bg2"/>
              </a:solidFill>
              <a:latin typeface="Arial" pitchFamily="-128" charset="0"/>
            </a:endParaRPr>
          </a:p>
        </p:txBody>
      </p:sp>
      <p:sp>
        <p:nvSpPr>
          <p:cNvPr id="6" name="Oval 6"/>
          <p:cNvSpPr>
            <a:spLocks noChangeArrowheads="1"/>
          </p:cNvSpPr>
          <p:nvPr/>
        </p:nvSpPr>
        <p:spPr bwMode="auto">
          <a:xfrm>
            <a:off x="4800600" y="3573463"/>
            <a:ext cx="2303463" cy="863600"/>
          </a:xfrm>
          <a:prstGeom prst="ellipse">
            <a:avLst/>
          </a:prstGeom>
          <a:solidFill>
            <a:srgbClr val="808000"/>
          </a:solidFill>
          <a:ln w="9525">
            <a:solidFill>
              <a:schemeClr val="tx1"/>
            </a:solidFill>
            <a:round/>
            <a:headEnd/>
            <a:tailEnd/>
          </a:ln>
        </p:spPr>
        <p:txBody>
          <a:bodyPr wrap="none" anchor="ctr">
            <a:prstTxWarp prst="textNoShape">
              <a:avLst/>
            </a:prstTxWarp>
          </a:bodyPr>
          <a:lstStyle/>
          <a:p>
            <a:pPr algn="ctr"/>
            <a:r>
              <a:rPr lang="en-GB" sz="2800" i="0" dirty="0" smtClean="0">
                <a:latin typeface="Arial" pitchFamily="-128" charset="0"/>
              </a:rPr>
              <a:t>Judah</a:t>
            </a:r>
            <a:endParaRPr lang="en-GB" sz="2800" i="0" dirty="0">
              <a:latin typeface="Arial" pitchFamily="-128" charset="0"/>
            </a:endParaRPr>
          </a:p>
        </p:txBody>
      </p:sp>
      <p:sp>
        <p:nvSpPr>
          <p:cNvPr id="7" name="Oval 7"/>
          <p:cNvSpPr>
            <a:spLocks noChangeArrowheads="1"/>
          </p:cNvSpPr>
          <p:nvPr/>
        </p:nvSpPr>
        <p:spPr bwMode="auto">
          <a:xfrm>
            <a:off x="1811337" y="3644900"/>
            <a:ext cx="2303463" cy="863600"/>
          </a:xfrm>
          <a:prstGeom prst="ellipse">
            <a:avLst/>
          </a:prstGeom>
          <a:solidFill>
            <a:srgbClr val="FFFF00"/>
          </a:solidFill>
          <a:ln w="9525">
            <a:solidFill>
              <a:schemeClr val="tx1"/>
            </a:solidFill>
            <a:round/>
            <a:headEnd/>
            <a:tailEnd/>
          </a:ln>
        </p:spPr>
        <p:txBody>
          <a:bodyPr wrap="none" anchor="ctr">
            <a:prstTxWarp prst="textNoShape">
              <a:avLst/>
            </a:prstTxWarp>
          </a:bodyPr>
          <a:lstStyle/>
          <a:p>
            <a:pPr algn="ctr"/>
            <a:r>
              <a:rPr lang="en-GB" sz="2800" i="0" dirty="0" smtClean="0">
                <a:solidFill>
                  <a:schemeClr val="bg2"/>
                </a:solidFill>
                <a:latin typeface="Arial" pitchFamily="-128" charset="0"/>
              </a:rPr>
              <a:t>Benjamin</a:t>
            </a:r>
            <a:endParaRPr lang="en-GB" sz="2800" i="0" dirty="0">
              <a:solidFill>
                <a:schemeClr val="bg2"/>
              </a:solidFill>
              <a:latin typeface="Arial" pitchFamily="-128" charset="0"/>
            </a:endParaRPr>
          </a:p>
        </p:txBody>
      </p:sp>
      <p:sp>
        <p:nvSpPr>
          <p:cNvPr id="10" name="Text Box 14"/>
          <p:cNvSpPr txBox="1">
            <a:spLocks noChangeArrowheads="1"/>
          </p:cNvSpPr>
          <p:nvPr/>
        </p:nvSpPr>
        <p:spPr bwMode="auto">
          <a:xfrm>
            <a:off x="5867400" y="4495800"/>
            <a:ext cx="1014413" cy="457200"/>
          </a:xfrm>
          <a:prstGeom prst="rect">
            <a:avLst/>
          </a:prstGeom>
          <a:noFill/>
          <a:ln w="9525">
            <a:noFill/>
            <a:miter lim="800000"/>
            <a:headEnd/>
            <a:tailEnd/>
          </a:ln>
        </p:spPr>
        <p:txBody>
          <a:bodyPr wrap="none">
            <a:prstTxWarp prst="textNoShape">
              <a:avLst/>
            </a:prstTxWarp>
            <a:spAutoFit/>
          </a:bodyPr>
          <a:lstStyle/>
          <a:p>
            <a:r>
              <a:rPr lang="en-GB" sz="2400" i="0">
                <a:latin typeface="Arial" pitchFamily="-128" charset="0"/>
              </a:rPr>
              <a:t>(Cain)</a:t>
            </a:r>
          </a:p>
        </p:txBody>
      </p:sp>
      <p:sp>
        <p:nvSpPr>
          <p:cNvPr id="11" name="Oval 4"/>
          <p:cNvSpPr>
            <a:spLocks noChangeArrowheads="1"/>
          </p:cNvSpPr>
          <p:nvPr/>
        </p:nvSpPr>
        <p:spPr bwMode="auto">
          <a:xfrm>
            <a:off x="3352800" y="1752600"/>
            <a:ext cx="2303463" cy="863600"/>
          </a:xfrm>
          <a:prstGeom prst="ellipse">
            <a:avLst/>
          </a:prstGeom>
          <a:solidFill>
            <a:srgbClr val="FFFF00"/>
          </a:solidFill>
          <a:ln w="9525">
            <a:solidFill>
              <a:schemeClr val="tx1"/>
            </a:solidFill>
            <a:round/>
            <a:headEnd/>
            <a:tailEnd/>
          </a:ln>
        </p:spPr>
        <p:txBody>
          <a:bodyPr wrap="none" anchor="ctr">
            <a:prstTxWarp prst="textNoShape">
              <a:avLst/>
            </a:prstTxWarp>
          </a:bodyPr>
          <a:lstStyle/>
          <a:p>
            <a:pPr algn="ctr"/>
            <a:r>
              <a:rPr lang="en-GB" sz="2800" i="0" dirty="0" smtClean="0">
                <a:solidFill>
                  <a:schemeClr val="bg2"/>
                </a:solidFill>
                <a:latin typeface="Arial" pitchFamily="-128" charset="0"/>
              </a:rPr>
              <a:t>Jacob</a:t>
            </a:r>
            <a:endParaRPr lang="en-GB" sz="2800" i="0" dirty="0">
              <a:solidFill>
                <a:schemeClr val="bg2"/>
              </a:solidFill>
              <a:latin typeface="Arial" pitchFamily="-128" charset="0"/>
            </a:endParaRPr>
          </a:p>
        </p:txBody>
      </p:sp>
      <p:cxnSp>
        <p:nvCxnSpPr>
          <p:cNvPr id="12" name="Straight Arrow Connector 11"/>
          <p:cNvCxnSpPr>
            <a:stCxn id="5" idx="6"/>
            <a:endCxn id="11" idx="2"/>
          </p:cNvCxnSpPr>
          <p:nvPr/>
        </p:nvCxnSpPr>
        <p:spPr bwMode="auto">
          <a:xfrm flipV="1">
            <a:off x="2684463" y="2184400"/>
            <a:ext cx="668337" cy="20638"/>
          </a:xfrm>
          <a:prstGeom prst="straightConnector1">
            <a:avLst/>
          </a:prstGeom>
          <a:solidFill>
            <a:schemeClr val="accent1"/>
          </a:solidFill>
          <a:ln w="57150" cap="flat" cmpd="sng" algn="ctr">
            <a:solidFill>
              <a:schemeClr val="tx1"/>
            </a:solidFill>
            <a:prstDash val="solid"/>
            <a:round/>
            <a:headEnd type="none" w="med" len="med"/>
            <a:tailEnd type="arrow"/>
          </a:ln>
          <a:effectLst/>
        </p:spPr>
      </p:cxnSp>
      <p:cxnSp>
        <p:nvCxnSpPr>
          <p:cNvPr id="13" name="Straight Arrow Connector 12"/>
          <p:cNvCxnSpPr/>
          <p:nvPr/>
        </p:nvCxnSpPr>
        <p:spPr bwMode="auto">
          <a:xfrm>
            <a:off x="2590800" y="2357438"/>
            <a:ext cx="762000" cy="4762"/>
          </a:xfrm>
          <a:prstGeom prst="straightConnector1">
            <a:avLst/>
          </a:prstGeom>
          <a:solidFill>
            <a:schemeClr val="accent1"/>
          </a:solidFill>
          <a:ln w="57150" cap="flat" cmpd="sng" algn="ctr">
            <a:solidFill>
              <a:schemeClr val="tx1"/>
            </a:solidFill>
            <a:prstDash val="solid"/>
            <a:round/>
            <a:headEnd type="stealth" w="lg" len="med"/>
            <a:tailEnd type="none"/>
          </a:ln>
          <a:effectLst/>
        </p:spPr>
      </p:cxnSp>
      <p:sp>
        <p:nvSpPr>
          <p:cNvPr id="14" name="Text Box 13"/>
          <p:cNvSpPr txBox="1">
            <a:spLocks noChangeArrowheads="1"/>
          </p:cNvSpPr>
          <p:nvPr/>
        </p:nvSpPr>
        <p:spPr bwMode="auto">
          <a:xfrm>
            <a:off x="2195513" y="4572000"/>
            <a:ext cx="996950" cy="457200"/>
          </a:xfrm>
          <a:prstGeom prst="rect">
            <a:avLst/>
          </a:prstGeom>
          <a:noFill/>
          <a:ln w="9525">
            <a:noFill/>
            <a:miter lim="800000"/>
            <a:headEnd/>
            <a:tailEnd/>
          </a:ln>
        </p:spPr>
        <p:txBody>
          <a:bodyPr wrap="none">
            <a:prstTxWarp prst="textNoShape">
              <a:avLst/>
            </a:prstTxWarp>
            <a:spAutoFit/>
          </a:bodyPr>
          <a:lstStyle/>
          <a:p>
            <a:r>
              <a:rPr lang="en-GB" sz="2400" i="0">
                <a:latin typeface="Arial" pitchFamily="-128" charset="0"/>
              </a:rPr>
              <a:t>(Abel)</a:t>
            </a:r>
          </a:p>
        </p:txBody>
      </p:sp>
      <p:sp>
        <p:nvSpPr>
          <p:cNvPr id="17" name="Oval 4"/>
          <p:cNvSpPr>
            <a:spLocks noChangeArrowheads="1"/>
          </p:cNvSpPr>
          <p:nvPr/>
        </p:nvSpPr>
        <p:spPr bwMode="auto">
          <a:xfrm>
            <a:off x="6383337" y="1752600"/>
            <a:ext cx="2303463" cy="863600"/>
          </a:xfrm>
          <a:prstGeom prst="ellipse">
            <a:avLst/>
          </a:prstGeom>
          <a:solidFill>
            <a:schemeClr val="accent2"/>
          </a:solidFill>
          <a:ln w="9525">
            <a:solidFill>
              <a:schemeClr val="tx1"/>
            </a:solidFill>
            <a:round/>
            <a:headEnd/>
            <a:tailEnd/>
          </a:ln>
        </p:spPr>
        <p:txBody>
          <a:bodyPr wrap="none" anchor="ctr">
            <a:prstTxWarp prst="textNoShape">
              <a:avLst/>
            </a:prstTxWarp>
          </a:bodyPr>
          <a:lstStyle/>
          <a:p>
            <a:pPr algn="ctr"/>
            <a:r>
              <a:rPr lang="en-GB" sz="2800" i="0" dirty="0" smtClean="0">
                <a:solidFill>
                  <a:schemeClr val="bg2"/>
                </a:solidFill>
                <a:latin typeface="Arial" pitchFamily="-128" charset="0"/>
              </a:rPr>
              <a:t>Leah</a:t>
            </a:r>
            <a:endParaRPr lang="en-GB" sz="2800" i="0" dirty="0">
              <a:solidFill>
                <a:schemeClr val="bg2"/>
              </a:solidFill>
              <a:latin typeface="Arial" pitchFamily="-128" charset="0"/>
            </a:endParaRPr>
          </a:p>
        </p:txBody>
      </p:sp>
      <p:cxnSp>
        <p:nvCxnSpPr>
          <p:cNvPr id="20" name="Straight Arrow Connector 19"/>
          <p:cNvCxnSpPr/>
          <p:nvPr/>
        </p:nvCxnSpPr>
        <p:spPr bwMode="auto">
          <a:xfrm flipV="1">
            <a:off x="5732463" y="2133600"/>
            <a:ext cx="668337" cy="20638"/>
          </a:xfrm>
          <a:prstGeom prst="straightConnector1">
            <a:avLst/>
          </a:prstGeom>
          <a:solidFill>
            <a:schemeClr val="accent1"/>
          </a:solidFill>
          <a:ln w="57150" cap="flat" cmpd="sng" algn="ctr">
            <a:solidFill>
              <a:schemeClr val="tx1"/>
            </a:solidFill>
            <a:prstDash val="solid"/>
            <a:round/>
            <a:headEnd type="none" w="med" len="med"/>
            <a:tailEnd type="arrow"/>
          </a:ln>
          <a:effectLst/>
        </p:spPr>
      </p:cxnSp>
      <p:cxnSp>
        <p:nvCxnSpPr>
          <p:cNvPr id="21" name="Straight Arrow Connector 20"/>
          <p:cNvCxnSpPr/>
          <p:nvPr/>
        </p:nvCxnSpPr>
        <p:spPr bwMode="auto">
          <a:xfrm>
            <a:off x="5638800" y="2306638"/>
            <a:ext cx="762000" cy="4762"/>
          </a:xfrm>
          <a:prstGeom prst="straightConnector1">
            <a:avLst/>
          </a:prstGeom>
          <a:solidFill>
            <a:schemeClr val="accent1"/>
          </a:solidFill>
          <a:ln w="57150" cap="flat" cmpd="sng" algn="ctr">
            <a:solidFill>
              <a:schemeClr val="tx1"/>
            </a:solidFill>
            <a:prstDash val="solid"/>
            <a:round/>
            <a:headEnd type="stealth" w="lg" len="med"/>
            <a:tailEnd type="none"/>
          </a:ln>
          <a:effectLst/>
        </p:spPr>
      </p:cxnSp>
      <p:cxnSp>
        <p:nvCxnSpPr>
          <p:cNvPr id="22" name="Straight Arrow Connector 21"/>
          <p:cNvCxnSpPr/>
          <p:nvPr/>
        </p:nvCxnSpPr>
        <p:spPr bwMode="auto">
          <a:xfrm flipV="1">
            <a:off x="4132263" y="4013200"/>
            <a:ext cx="668337" cy="20638"/>
          </a:xfrm>
          <a:prstGeom prst="straightConnector1">
            <a:avLst/>
          </a:prstGeom>
          <a:solidFill>
            <a:schemeClr val="accent1"/>
          </a:solidFill>
          <a:ln w="57150" cap="flat" cmpd="sng" algn="ctr">
            <a:solidFill>
              <a:schemeClr val="tx1"/>
            </a:solidFill>
            <a:prstDash val="solid"/>
            <a:round/>
            <a:headEnd type="none" w="med" len="med"/>
            <a:tailEnd type="arrow"/>
          </a:ln>
          <a:effectLst/>
        </p:spPr>
      </p:cxnSp>
      <p:cxnSp>
        <p:nvCxnSpPr>
          <p:cNvPr id="23" name="Straight Arrow Connector 22"/>
          <p:cNvCxnSpPr/>
          <p:nvPr/>
        </p:nvCxnSpPr>
        <p:spPr bwMode="auto">
          <a:xfrm>
            <a:off x="4038600" y="4186238"/>
            <a:ext cx="762000" cy="4762"/>
          </a:xfrm>
          <a:prstGeom prst="straightConnector1">
            <a:avLst/>
          </a:prstGeom>
          <a:solidFill>
            <a:schemeClr val="accent1"/>
          </a:solidFill>
          <a:ln w="57150" cap="flat" cmpd="sng" algn="ctr">
            <a:solidFill>
              <a:schemeClr val="tx1"/>
            </a:solidFill>
            <a:prstDash val="solid"/>
            <a:round/>
            <a:headEnd type="stealth" w="lg" len="med"/>
            <a:tailEnd type="none"/>
          </a:ln>
          <a:effectLst/>
        </p:spPr>
      </p:cxnSp>
      <p:cxnSp>
        <p:nvCxnSpPr>
          <p:cNvPr id="30" name="Straight Arrow Connector 29"/>
          <p:cNvCxnSpPr>
            <a:endCxn id="7" idx="0"/>
          </p:cNvCxnSpPr>
          <p:nvPr/>
        </p:nvCxnSpPr>
        <p:spPr bwMode="auto">
          <a:xfrm rot="5400000">
            <a:off x="2326085" y="2999185"/>
            <a:ext cx="1282700" cy="8731"/>
          </a:xfrm>
          <a:prstGeom prst="straightConnector1">
            <a:avLst/>
          </a:prstGeom>
          <a:solidFill>
            <a:schemeClr val="accent1"/>
          </a:solidFill>
          <a:ln w="57150" cap="flat" cmpd="sng" algn="ctr">
            <a:solidFill>
              <a:schemeClr val="tx1"/>
            </a:solidFill>
            <a:prstDash val="solid"/>
            <a:round/>
            <a:headEnd type="none" w="med" len="med"/>
            <a:tailEnd type="arrow"/>
          </a:ln>
          <a:effectLst/>
        </p:spPr>
      </p:cxnSp>
      <p:cxnSp>
        <p:nvCxnSpPr>
          <p:cNvPr id="32" name="Straight Arrow Connector 31"/>
          <p:cNvCxnSpPr/>
          <p:nvPr/>
        </p:nvCxnSpPr>
        <p:spPr bwMode="auto">
          <a:xfrm rot="5400000">
            <a:off x="5409406" y="2971800"/>
            <a:ext cx="1219994" cy="794"/>
          </a:xfrm>
          <a:prstGeom prst="straightConnector1">
            <a:avLst/>
          </a:prstGeom>
          <a:solidFill>
            <a:schemeClr val="accent1"/>
          </a:solidFill>
          <a:ln w="57150" cap="flat" cmpd="sng" algn="ctr">
            <a:solidFill>
              <a:schemeClr val="tx1"/>
            </a:solidFill>
            <a:prstDash val="solid"/>
            <a:round/>
            <a:headEnd type="none" w="med" len="med"/>
            <a:tailEnd type="arrow"/>
          </a:ln>
          <a:effectLst/>
        </p:spPr>
      </p:cxnSp>
      <p:cxnSp>
        <p:nvCxnSpPr>
          <p:cNvPr id="37" name="Straight Arrow Connector 36"/>
          <p:cNvCxnSpPr/>
          <p:nvPr/>
        </p:nvCxnSpPr>
        <p:spPr bwMode="auto">
          <a:xfrm rot="16200000" flipH="1">
            <a:off x="3086100" y="4762500"/>
            <a:ext cx="1371600" cy="990600"/>
          </a:xfrm>
          <a:prstGeom prst="straightConnector1">
            <a:avLst/>
          </a:prstGeom>
          <a:solidFill>
            <a:schemeClr val="accent1"/>
          </a:solidFill>
          <a:ln w="57150" cap="flat" cmpd="sng" algn="ctr">
            <a:solidFill>
              <a:schemeClr val="tx1"/>
            </a:solidFill>
            <a:prstDash val="solid"/>
            <a:round/>
            <a:headEnd type="none" w="med" len="med"/>
            <a:tailEnd type="arrow"/>
          </a:ln>
          <a:effectLst/>
        </p:spPr>
      </p:cxnSp>
      <p:cxnSp>
        <p:nvCxnSpPr>
          <p:cNvPr id="39" name="Straight Arrow Connector 38"/>
          <p:cNvCxnSpPr/>
          <p:nvPr/>
        </p:nvCxnSpPr>
        <p:spPr bwMode="auto">
          <a:xfrm rot="5400000">
            <a:off x="4419600" y="4572000"/>
            <a:ext cx="1371600" cy="1371600"/>
          </a:xfrm>
          <a:prstGeom prst="straightConnector1">
            <a:avLst/>
          </a:prstGeom>
          <a:solidFill>
            <a:schemeClr val="accent1"/>
          </a:solidFill>
          <a:ln w="57150" cap="flat" cmpd="sng" algn="ctr">
            <a:solidFill>
              <a:schemeClr val="tx1"/>
            </a:solidFill>
            <a:prstDash val="solid"/>
            <a:round/>
            <a:headEnd type="none" w="med" len="med"/>
            <a:tailEnd type="arrow"/>
          </a:ln>
          <a:effectLst/>
        </p:spPr>
      </p:cxnSp>
      <p:sp>
        <p:nvSpPr>
          <p:cNvPr id="40" name="TextBox 39"/>
          <p:cNvSpPr txBox="1"/>
          <p:nvPr/>
        </p:nvSpPr>
        <p:spPr>
          <a:xfrm>
            <a:off x="2895600" y="5943600"/>
            <a:ext cx="3158938" cy="523220"/>
          </a:xfrm>
          <a:prstGeom prst="rect">
            <a:avLst/>
          </a:prstGeom>
          <a:noFill/>
        </p:spPr>
        <p:txBody>
          <a:bodyPr wrap="none" rtlCol="0">
            <a:spAutoFit/>
          </a:bodyPr>
          <a:lstStyle/>
          <a:p>
            <a:r>
              <a:rPr lang="en-US" sz="2800" i="0" dirty="0" smtClean="0">
                <a:latin typeface="Arial"/>
                <a:cs typeface="Arial"/>
              </a:rPr>
              <a:t>Southern Kingdom</a:t>
            </a:r>
            <a:endParaRPr lang="en-US" sz="2800" i="0" dirty="0">
              <a:latin typeface="Arial"/>
              <a:cs typeface="Arial"/>
            </a:endParaRPr>
          </a:p>
        </p:txBody>
      </p:sp>
      <p:cxnSp>
        <p:nvCxnSpPr>
          <p:cNvPr id="42" name="Straight Arrow Connector 41"/>
          <p:cNvCxnSpPr/>
          <p:nvPr/>
        </p:nvCxnSpPr>
        <p:spPr bwMode="auto">
          <a:xfrm rot="5400000">
            <a:off x="838200" y="4572000"/>
            <a:ext cx="1295400" cy="990600"/>
          </a:xfrm>
          <a:prstGeom prst="straightConnector1">
            <a:avLst/>
          </a:prstGeom>
          <a:solidFill>
            <a:schemeClr val="accent1"/>
          </a:solidFill>
          <a:ln w="57150" cap="flat" cmpd="sng" algn="ctr">
            <a:solidFill>
              <a:schemeClr val="tx1"/>
            </a:solidFill>
            <a:prstDash val="solid"/>
            <a:round/>
            <a:headEnd type="none" w="med" len="med"/>
            <a:tailEnd type="arrow"/>
          </a:ln>
          <a:effectLst/>
        </p:spPr>
      </p:cxnSp>
      <p:cxnSp>
        <p:nvCxnSpPr>
          <p:cNvPr id="44" name="Straight Arrow Connector 43"/>
          <p:cNvCxnSpPr>
            <a:stCxn id="6" idx="5"/>
          </p:cNvCxnSpPr>
          <p:nvPr/>
        </p:nvCxnSpPr>
        <p:spPr bwMode="auto">
          <a:xfrm rot="16200000" flipH="1">
            <a:off x="6605460" y="4471860"/>
            <a:ext cx="1556808" cy="1234271"/>
          </a:xfrm>
          <a:prstGeom prst="straightConnector1">
            <a:avLst/>
          </a:prstGeom>
          <a:solidFill>
            <a:schemeClr val="accent1"/>
          </a:solidFill>
          <a:ln w="57150" cap="flat" cmpd="sng" algn="ctr">
            <a:solidFill>
              <a:schemeClr val="tx1"/>
            </a:solidFill>
            <a:prstDash val="solid"/>
            <a:round/>
            <a:headEnd type="none" w="med" len="med"/>
            <a:tailEnd type="arrow"/>
          </a:ln>
          <a:effectLst/>
        </p:spPr>
      </p:cxnSp>
      <p:sp>
        <p:nvSpPr>
          <p:cNvPr id="45" name="TextBox 44"/>
          <p:cNvSpPr txBox="1"/>
          <p:nvPr/>
        </p:nvSpPr>
        <p:spPr>
          <a:xfrm>
            <a:off x="174216" y="5715000"/>
            <a:ext cx="1502184" cy="461665"/>
          </a:xfrm>
          <a:prstGeom prst="rect">
            <a:avLst/>
          </a:prstGeom>
          <a:noFill/>
        </p:spPr>
        <p:txBody>
          <a:bodyPr wrap="none" rtlCol="0">
            <a:spAutoFit/>
          </a:bodyPr>
          <a:lstStyle/>
          <a:p>
            <a:r>
              <a:rPr lang="en-US" sz="2400" i="0" dirty="0" smtClean="0">
                <a:latin typeface="Arial"/>
                <a:cs typeface="Arial"/>
              </a:rPr>
              <a:t>King Saul</a:t>
            </a:r>
            <a:endParaRPr lang="en-US" sz="2400" i="0" dirty="0">
              <a:latin typeface="Arial"/>
              <a:cs typeface="Arial"/>
            </a:endParaRPr>
          </a:p>
        </p:txBody>
      </p:sp>
      <p:sp>
        <p:nvSpPr>
          <p:cNvPr id="46" name="TextBox 45"/>
          <p:cNvSpPr txBox="1"/>
          <p:nvPr/>
        </p:nvSpPr>
        <p:spPr>
          <a:xfrm>
            <a:off x="7162800" y="5867400"/>
            <a:ext cx="1673054" cy="461665"/>
          </a:xfrm>
          <a:prstGeom prst="rect">
            <a:avLst/>
          </a:prstGeom>
          <a:noFill/>
        </p:spPr>
        <p:txBody>
          <a:bodyPr wrap="none" rtlCol="0">
            <a:spAutoFit/>
          </a:bodyPr>
          <a:lstStyle/>
          <a:p>
            <a:r>
              <a:rPr lang="en-US" sz="2400" i="0" dirty="0" smtClean="0">
                <a:latin typeface="Arial"/>
                <a:cs typeface="Arial"/>
              </a:rPr>
              <a:t>King David</a:t>
            </a:r>
            <a:endParaRPr lang="en-US" sz="2400" i="0" dirty="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5"/>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5" grpId="0"/>
      <p:bldP spid="46" grpId="0"/>
    </p:bldLst>
  </p:timing>
</p:sld>
</file>

<file path=ppt/slides/slide7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Joseph’s economic policy</a:t>
            </a:r>
            <a:endParaRPr lang="en-US" dirty="0"/>
          </a:p>
        </p:txBody>
      </p:sp>
      <p:sp>
        <p:nvSpPr>
          <p:cNvPr id="3" name="Content Placeholder 2"/>
          <p:cNvSpPr>
            <a:spLocks noGrp="1"/>
          </p:cNvSpPr>
          <p:nvPr>
            <p:ph idx="1"/>
          </p:nvPr>
        </p:nvSpPr>
        <p:spPr/>
        <p:txBody>
          <a:bodyPr/>
          <a:lstStyle/>
          <a:p>
            <a:r>
              <a:rPr lang="en-US" sz="3000" dirty="0" smtClean="0">
                <a:effectLst/>
                <a:latin typeface="Times"/>
                <a:cs typeface="Times"/>
              </a:rPr>
              <a:t>Joseph collected all the money</a:t>
            </a:r>
            <a:r>
              <a:rPr lang="en-US" sz="3000" dirty="0" smtClean="0">
                <a:effectLst/>
                <a:latin typeface="Times"/>
                <a:cs typeface="Times"/>
              </a:rPr>
              <a:t> in </a:t>
            </a:r>
            <a:r>
              <a:rPr lang="en-US" sz="3000" dirty="0" smtClean="0">
                <a:effectLst/>
                <a:latin typeface="Times"/>
                <a:cs typeface="Times"/>
              </a:rPr>
              <a:t>payment for the grain they were </a:t>
            </a:r>
            <a:r>
              <a:rPr lang="en-US" sz="3000" dirty="0" smtClean="0">
                <a:effectLst/>
                <a:latin typeface="Times"/>
                <a:cs typeface="Times"/>
              </a:rPr>
              <a:t>buying</a:t>
            </a:r>
            <a:r>
              <a:rPr lang="en-US" sz="3000" dirty="0" smtClean="0">
                <a:effectLst/>
                <a:latin typeface="Times"/>
                <a:cs typeface="Times"/>
              </a:rPr>
              <a:t>.</a:t>
            </a:r>
            <a:endParaRPr lang="en-US" sz="3000" dirty="0" smtClean="0">
              <a:effectLst/>
              <a:latin typeface="Times"/>
              <a:cs typeface="Times"/>
            </a:endParaRPr>
          </a:p>
          <a:p>
            <a:r>
              <a:rPr lang="en-US" sz="3000" dirty="0" smtClean="0">
                <a:effectLst/>
                <a:latin typeface="Times"/>
                <a:cs typeface="Times"/>
              </a:rPr>
              <a:t>Joseph: “</a:t>
            </a:r>
            <a:r>
              <a:rPr lang="en-US" sz="3000" dirty="0" smtClean="0">
                <a:effectLst/>
                <a:latin typeface="Times"/>
                <a:cs typeface="Times"/>
              </a:rPr>
              <a:t>I will sell you food in exchange for your livestock, since your money is gone.</a:t>
            </a:r>
            <a:r>
              <a:rPr lang="en-US" sz="3000" dirty="0" smtClean="0">
                <a:effectLst/>
                <a:latin typeface="Times"/>
                <a:cs typeface="Times"/>
              </a:rPr>
              <a:t>”</a:t>
            </a:r>
          </a:p>
          <a:p>
            <a:r>
              <a:rPr lang="en-US" sz="3000" dirty="0" smtClean="0">
                <a:effectLst/>
                <a:latin typeface="Times"/>
                <a:cs typeface="Times"/>
              </a:rPr>
              <a:t>People: “Exchange us </a:t>
            </a:r>
            <a:r>
              <a:rPr lang="en-US" sz="3000" dirty="0" smtClean="0">
                <a:effectLst/>
                <a:latin typeface="Times"/>
                <a:cs typeface="Times"/>
              </a:rPr>
              <a:t>and our land</a:t>
            </a:r>
            <a:r>
              <a:rPr lang="en-US" sz="3000" dirty="0" smtClean="0">
                <a:effectLst/>
                <a:latin typeface="Times"/>
                <a:cs typeface="Times"/>
              </a:rPr>
              <a:t> for </a:t>
            </a:r>
            <a:r>
              <a:rPr lang="en-US" sz="3000" dirty="0" smtClean="0">
                <a:effectLst/>
                <a:latin typeface="Times"/>
                <a:cs typeface="Times"/>
              </a:rPr>
              <a:t>food, and we with our land will be in bondage to Pharaoh</a:t>
            </a:r>
            <a:r>
              <a:rPr lang="en-US" sz="3000" dirty="0" smtClean="0">
                <a:effectLst/>
                <a:latin typeface="Times"/>
                <a:cs typeface="Times"/>
              </a:rPr>
              <a:t>.” </a:t>
            </a:r>
          </a:p>
          <a:p>
            <a:r>
              <a:rPr lang="en-US" sz="3000" dirty="0" smtClean="0">
                <a:effectLst/>
                <a:latin typeface="Times"/>
                <a:cs typeface="Times"/>
              </a:rPr>
              <a:t>The land became Pharaoh’s</a:t>
            </a:r>
            <a:r>
              <a:rPr lang="en-US" sz="3000" dirty="0" smtClean="0">
                <a:effectLst/>
                <a:latin typeface="Times"/>
                <a:cs typeface="Times"/>
              </a:rPr>
              <a:t>, and Joseph reduced the people to servitude.</a:t>
            </a:r>
          </a:p>
          <a:p>
            <a:pPr>
              <a:buNone/>
            </a:pPr>
            <a:r>
              <a:rPr lang="en-US" sz="2400" dirty="0" smtClean="0">
                <a:effectLst/>
                <a:latin typeface="Arial"/>
                <a:cs typeface="Arial"/>
              </a:rPr>
              <a:t>							Genesis 47</a:t>
            </a: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327106" name="Text Box 2"/>
          <p:cNvSpPr txBox="1">
            <a:spLocks noChangeArrowheads="1"/>
          </p:cNvSpPr>
          <p:nvPr/>
        </p:nvSpPr>
        <p:spPr bwMode="auto">
          <a:xfrm>
            <a:off x="1511300" y="2019167"/>
            <a:ext cx="7183438" cy="3848233"/>
          </a:xfrm>
          <a:prstGeom prst="rect">
            <a:avLst/>
          </a:prstGeom>
          <a:noFill/>
          <a:ln w="9525">
            <a:noFill/>
            <a:miter lim="800000"/>
            <a:headEnd/>
            <a:tailEnd/>
          </a:ln>
        </p:spPr>
        <p:txBody>
          <a:bodyPr>
            <a:prstTxWarp prst="textNoShape">
              <a:avLst/>
            </a:prstTxWarp>
            <a:spAutoFit/>
          </a:bodyPr>
          <a:lstStyle/>
          <a:p>
            <a:pPr marL="457200" indent="-457200">
              <a:lnSpc>
                <a:spcPct val="90000"/>
              </a:lnSpc>
              <a:spcAft>
                <a:spcPct val="30000"/>
              </a:spcAft>
              <a:buClr>
                <a:schemeClr val="bg1"/>
              </a:buClr>
              <a:buFont typeface="Courier New" pitchFamily="-128" charset="0"/>
              <a:buNone/>
            </a:pPr>
            <a:r>
              <a:rPr lang="en-US" sz="2800" i="0" dirty="0">
                <a:latin typeface="Arial"/>
                <a:ea typeface="Arial" pitchFamily="-128" charset="0"/>
                <a:cs typeface="Arial"/>
              </a:rPr>
              <a:t>1. When human beings fail in their responsibility, the providence is prolonged and a greater condition of indemnity must be set up</a:t>
            </a:r>
          </a:p>
          <a:p>
            <a:pPr marL="457200" indent="-457200">
              <a:lnSpc>
                <a:spcPct val="90000"/>
              </a:lnSpc>
              <a:spcAft>
                <a:spcPct val="30000"/>
              </a:spcAft>
              <a:buClr>
                <a:schemeClr val="bg1"/>
              </a:buClr>
              <a:buFont typeface="Courier New" pitchFamily="-128" charset="0"/>
              <a:buNone/>
            </a:pPr>
            <a:r>
              <a:rPr lang="en-US" sz="2800" i="0" dirty="0">
                <a:latin typeface="Arial"/>
                <a:ea typeface="Arial" pitchFamily="-128" charset="0"/>
                <a:cs typeface="Arial"/>
              </a:rPr>
              <a:t>2. We must separate good and evil within ourselves – life of sacrifice</a:t>
            </a:r>
          </a:p>
          <a:p>
            <a:pPr marL="457200" indent="-457200">
              <a:lnSpc>
                <a:spcPct val="90000"/>
              </a:lnSpc>
              <a:spcAft>
                <a:spcPct val="30000"/>
              </a:spcAft>
              <a:buClr>
                <a:schemeClr val="bg1"/>
              </a:buClr>
              <a:buFont typeface="Courier New" pitchFamily="-128" charset="0"/>
              <a:buNone/>
            </a:pPr>
            <a:r>
              <a:rPr lang="en-US" sz="2800" i="0" dirty="0">
                <a:latin typeface="Arial"/>
                <a:ea typeface="Arial" pitchFamily="-128" charset="0"/>
                <a:cs typeface="Arial"/>
              </a:rPr>
              <a:t>3. Abel must serve unconditionally – Cain’s heart can change and Satan must surrender voluntarily</a:t>
            </a:r>
          </a:p>
        </p:txBody>
      </p:sp>
      <p:sp>
        <p:nvSpPr>
          <p:cNvPr id="129027" name="Rectangle 3"/>
          <p:cNvSpPr>
            <a:spLocks noChangeArrowheads="1"/>
          </p:cNvSpPr>
          <p:nvPr/>
        </p:nvSpPr>
        <p:spPr bwMode="auto">
          <a:xfrm>
            <a:off x="-188913" y="53975"/>
            <a:ext cx="9504363" cy="1538288"/>
          </a:xfrm>
          <a:prstGeom prst="rect">
            <a:avLst/>
          </a:prstGeom>
          <a:noFill/>
          <a:ln w="9525">
            <a:noFill/>
            <a:miter lim="800000"/>
            <a:headEnd/>
            <a:tailEnd/>
          </a:ln>
        </p:spPr>
        <p:txBody>
          <a:bodyPr anchor="ctr" anchorCtr="1">
            <a:prstTxWarp prst="textNoShape">
              <a:avLst/>
            </a:prstTxWarp>
          </a:bodyPr>
          <a:lstStyle/>
          <a:p>
            <a:pPr algn="ctr"/>
            <a:r>
              <a:rPr lang="en-US" altLang="zh-CN" sz="3600" i="0">
                <a:solidFill>
                  <a:schemeClr val="tx2"/>
                </a:solidFill>
                <a:latin typeface="Arial Rounded MT Bold" pitchFamily="-128" charset="0"/>
                <a:ea typeface="宋体" pitchFamily="-128" charset="-122"/>
                <a:cs typeface="宋体" pitchFamily="-128" charset="-122"/>
              </a:rPr>
              <a:t>Lessons learnt from</a:t>
            </a:r>
            <a:br>
              <a:rPr lang="en-US" altLang="zh-CN" sz="3600" i="0">
                <a:solidFill>
                  <a:schemeClr val="tx2"/>
                </a:solidFill>
                <a:latin typeface="Arial Rounded MT Bold" pitchFamily="-128" charset="0"/>
                <a:ea typeface="宋体" pitchFamily="-128" charset="-122"/>
                <a:cs typeface="宋体" pitchFamily="-128" charset="-122"/>
              </a:rPr>
            </a:br>
            <a:r>
              <a:rPr lang="en-US" altLang="zh-CN" sz="3600" i="0">
                <a:solidFill>
                  <a:schemeClr val="tx2"/>
                </a:solidFill>
                <a:latin typeface="Arial Rounded MT Bold" pitchFamily="-128" charset="0"/>
                <a:ea typeface="宋体" pitchFamily="-128" charset="-122"/>
                <a:cs typeface="宋体" pitchFamily="-128" charset="-122"/>
              </a:rPr>
              <a:t>Abraham’s family</a:t>
            </a:r>
            <a:endParaRPr lang="sk-SK" sz="3600" i="0">
              <a:solidFill>
                <a:schemeClr val="tx2"/>
              </a:solidFill>
              <a:latin typeface="Arial Rounded MT Bold" pitchFamily="-128" charset="0"/>
              <a:ea typeface="宋体" pitchFamily="-128" charset="-122"/>
              <a:cs typeface="宋体" pitchFamily="-128"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327106">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1327106">
                                            <p:txEl>
                                              <p:pRg st="0" end="0"/>
                                            </p:txEl>
                                          </p:spTgt>
                                        </p:tgtEl>
                                        <p:attrNameLst>
                                          <p:attrName>ppt_c</p:attrName>
                                        </p:attrNameLst>
                                      </p:cBhvr>
                                      <p:to>
                                        <a:srgbClr val="3399FF"/>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27106">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1327106">
                                            <p:txEl>
                                              <p:pRg st="1" end="1"/>
                                            </p:txEl>
                                          </p:spTgt>
                                        </p:tgtEl>
                                        <p:attrNameLst>
                                          <p:attrName>ppt_c</p:attrName>
                                        </p:attrNameLst>
                                      </p:cBhvr>
                                      <p:to>
                                        <a:srgbClr val="3399FF"/>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27106">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1327106">
                                            <p:txEl>
                                              <p:pRg st="2" end="2"/>
                                            </p:txEl>
                                          </p:spTgt>
                                        </p:tgtEl>
                                        <p:attrNameLst>
                                          <p:attrName>ppt_c</p:attrName>
                                        </p:attrNameLst>
                                      </p:cBhvr>
                                      <p:to>
                                        <a:srgbClr val="3399FF"/>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53282" name="Rectangle 2"/>
          <p:cNvSpPr>
            <a:spLocks noGrp="1" noRot="1" noChangeArrowheads="1"/>
          </p:cNvSpPr>
          <p:nvPr>
            <p:ph type="title"/>
          </p:nvPr>
        </p:nvSpPr>
        <p:spPr/>
        <p:txBody>
          <a:bodyPr/>
          <a:lstStyle/>
          <a:p>
            <a:pPr eaLnBrk="1" hangingPunct="1">
              <a:defRPr/>
            </a:pPr>
            <a:r>
              <a:rPr lang="en-US">
                <a:ea typeface="+mj-ea"/>
                <a:cs typeface="+mj-cs"/>
              </a:rPr>
              <a:t>Judah and sons</a:t>
            </a:r>
          </a:p>
        </p:txBody>
      </p:sp>
      <p:sp>
        <p:nvSpPr>
          <p:cNvPr id="353283" name="Oval 3"/>
          <p:cNvSpPr>
            <a:spLocks noChangeAspect="1" noChangeArrowheads="1"/>
          </p:cNvSpPr>
          <p:nvPr/>
        </p:nvSpPr>
        <p:spPr bwMode="auto">
          <a:xfrm>
            <a:off x="1828800" y="1981200"/>
            <a:ext cx="1366838" cy="1366838"/>
          </a:xfrm>
          <a:prstGeom prst="ellipse">
            <a:avLst/>
          </a:prstGeom>
          <a:solidFill>
            <a:srgbClr val="FFFF00"/>
          </a:solidFill>
          <a:ln w="9525">
            <a:noFill/>
            <a:round/>
            <a:headEnd/>
            <a:tailEnd/>
          </a:ln>
          <a:effectLst/>
        </p:spPr>
        <p:txBody>
          <a:bodyPr lIns="0" rIns="0" anchor="ctr">
            <a:prstTxWarp prst="textNoShape">
              <a:avLst/>
            </a:prstTxWarp>
          </a:bodyPr>
          <a:lstStyle/>
          <a:p>
            <a:pPr algn="ctr">
              <a:defRPr/>
            </a:pPr>
            <a:endParaRPr lang="en-US" sz="2000" b="1" i="0">
              <a:solidFill>
                <a:schemeClr val="bg2"/>
              </a:solidFill>
              <a:effectLst>
                <a:outerShdw blurRad="38100" dist="38100" dir="2700000" algn="tl">
                  <a:srgbClr val="000000"/>
                </a:outerShdw>
              </a:effectLst>
              <a:latin typeface="Franklin Gothic Medium" pitchFamily="-68" charset="0"/>
            </a:endParaRPr>
          </a:p>
        </p:txBody>
      </p:sp>
      <p:sp>
        <p:nvSpPr>
          <p:cNvPr id="353284" name="Oval 4"/>
          <p:cNvSpPr>
            <a:spLocks noChangeAspect="1" noChangeArrowheads="1"/>
          </p:cNvSpPr>
          <p:nvPr/>
        </p:nvSpPr>
        <p:spPr bwMode="auto">
          <a:xfrm>
            <a:off x="4800600" y="1981200"/>
            <a:ext cx="1366838" cy="1366838"/>
          </a:xfrm>
          <a:prstGeom prst="ellipse">
            <a:avLst/>
          </a:prstGeom>
          <a:solidFill>
            <a:srgbClr val="008000"/>
          </a:solidFill>
          <a:ln w="9525">
            <a:noFill/>
            <a:round/>
            <a:headEnd/>
            <a:tailEnd/>
          </a:ln>
          <a:effectLst/>
        </p:spPr>
        <p:txBody>
          <a:bodyPr lIns="0" rIns="0" anchor="ctr">
            <a:prstTxWarp prst="textNoShape">
              <a:avLst/>
            </a:prstTxWarp>
          </a:bodyPr>
          <a:lstStyle/>
          <a:p>
            <a:pPr algn="ctr">
              <a:defRPr/>
            </a:pPr>
            <a:endParaRPr lang="en-US" sz="2000" b="1" i="0">
              <a:solidFill>
                <a:schemeClr val="bg2"/>
              </a:solidFill>
              <a:effectLst>
                <a:outerShdw blurRad="38100" dist="38100" dir="2700000" algn="tl">
                  <a:srgbClr val="000000"/>
                </a:outerShdw>
              </a:effectLst>
              <a:latin typeface="Franklin Gothic Medium" pitchFamily="-68" charset="0"/>
            </a:endParaRPr>
          </a:p>
        </p:txBody>
      </p:sp>
      <p:sp>
        <p:nvSpPr>
          <p:cNvPr id="132101" name="Text Box 5"/>
          <p:cNvSpPr txBox="1">
            <a:spLocks noChangeArrowheads="1"/>
          </p:cNvSpPr>
          <p:nvPr/>
        </p:nvSpPr>
        <p:spPr bwMode="auto">
          <a:xfrm>
            <a:off x="1981200" y="2438400"/>
            <a:ext cx="1081088" cy="457200"/>
          </a:xfrm>
          <a:prstGeom prst="rect">
            <a:avLst/>
          </a:prstGeom>
          <a:noFill/>
          <a:ln w="9525">
            <a:noFill/>
            <a:miter lim="800000"/>
            <a:headEnd/>
            <a:tailEnd/>
          </a:ln>
        </p:spPr>
        <p:txBody>
          <a:bodyPr wrap="none">
            <a:prstTxWarp prst="textNoShape">
              <a:avLst/>
            </a:prstTxWarp>
            <a:spAutoFit/>
          </a:bodyPr>
          <a:lstStyle/>
          <a:p>
            <a:pPr eaLnBrk="0" hangingPunct="0"/>
            <a:r>
              <a:rPr lang="en-US" sz="2400" b="1" i="0">
                <a:solidFill>
                  <a:schemeClr val="bg2"/>
                </a:solidFill>
                <a:latin typeface="Arial" pitchFamily="-128" charset="0"/>
                <a:ea typeface="ＭＳ Ｐゴシック" pitchFamily="-128" charset="-128"/>
                <a:cs typeface="ＭＳ Ｐゴシック" pitchFamily="-128" charset="-128"/>
              </a:rPr>
              <a:t>Judah</a:t>
            </a:r>
          </a:p>
        </p:txBody>
      </p:sp>
      <p:sp>
        <p:nvSpPr>
          <p:cNvPr id="132102" name="Text Box 6"/>
          <p:cNvSpPr txBox="1">
            <a:spLocks noChangeArrowheads="1"/>
          </p:cNvSpPr>
          <p:nvPr/>
        </p:nvSpPr>
        <p:spPr bwMode="auto">
          <a:xfrm>
            <a:off x="5029200" y="2438400"/>
            <a:ext cx="1174750" cy="457200"/>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en-US" sz="2400" b="1" i="0" dirty="0" err="1" smtClean="0">
                <a:latin typeface="Arial" pitchFamily="-128" charset="0"/>
                <a:ea typeface="ＭＳ Ｐゴシック" pitchFamily="-128" charset="-128"/>
                <a:cs typeface="ＭＳ Ｐゴシック" pitchFamily="-128" charset="-128"/>
              </a:rPr>
              <a:t>Shua</a:t>
            </a:r>
            <a:endParaRPr lang="en-US" sz="2400" b="1" i="0" dirty="0">
              <a:solidFill>
                <a:schemeClr val="bg2"/>
              </a:solidFill>
              <a:latin typeface="Arial" pitchFamily="-128" charset="0"/>
              <a:ea typeface="ＭＳ Ｐゴシック" pitchFamily="-128" charset="-128"/>
              <a:cs typeface="ＭＳ Ｐゴシック" pitchFamily="-128" charset="-128"/>
            </a:endParaRPr>
          </a:p>
        </p:txBody>
      </p:sp>
      <p:sp>
        <p:nvSpPr>
          <p:cNvPr id="132103" name="Oval 7"/>
          <p:cNvSpPr>
            <a:spLocks noChangeArrowheads="1"/>
          </p:cNvSpPr>
          <p:nvPr/>
        </p:nvSpPr>
        <p:spPr bwMode="auto">
          <a:xfrm>
            <a:off x="3276600" y="4191000"/>
            <a:ext cx="1800225" cy="865188"/>
          </a:xfrm>
          <a:prstGeom prst="ellipse">
            <a:avLst/>
          </a:prstGeom>
          <a:solidFill>
            <a:srgbClr val="FF9900"/>
          </a:solidFill>
          <a:ln w="9525">
            <a:solidFill>
              <a:schemeClr val="tx1"/>
            </a:solidFill>
            <a:round/>
            <a:headEnd/>
            <a:tailEnd/>
          </a:ln>
        </p:spPr>
        <p:txBody>
          <a:bodyPr wrap="none" anchor="ctr">
            <a:prstTxWarp prst="textNoShape">
              <a:avLst/>
            </a:prstTxWarp>
          </a:bodyPr>
          <a:lstStyle/>
          <a:p>
            <a:pPr algn="ctr"/>
            <a:r>
              <a:rPr lang="en-GB" sz="2400" b="1" i="0">
                <a:latin typeface="Arial" pitchFamily="-128" charset="0"/>
              </a:rPr>
              <a:t>Onan</a:t>
            </a:r>
            <a:endParaRPr lang="en-GB" sz="2400" b="1" i="0">
              <a:solidFill>
                <a:schemeClr val="bg2"/>
              </a:solidFill>
              <a:latin typeface="Arial" pitchFamily="-128" charset="0"/>
            </a:endParaRPr>
          </a:p>
        </p:txBody>
      </p:sp>
      <p:sp>
        <p:nvSpPr>
          <p:cNvPr id="132104" name="Oval 8"/>
          <p:cNvSpPr>
            <a:spLocks noChangeArrowheads="1"/>
          </p:cNvSpPr>
          <p:nvPr/>
        </p:nvSpPr>
        <p:spPr bwMode="auto">
          <a:xfrm>
            <a:off x="457200" y="4114800"/>
            <a:ext cx="1800225" cy="865188"/>
          </a:xfrm>
          <a:prstGeom prst="ellipse">
            <a:avLst/>
          </a:prstGeom>
          <a:solidFill>
            <a:srgbClr val="FF9900"/>
          </a:solidFill>
          <a:ln w="9525">
            <a:solidFill>
              <a:schemeClr val="tx1"/>
            </a:solidFill>
            <a:round/>
            <a:headEnd/>
            <a:tailEnd/>
          </a:ln>
        </p:spPr>
        <p:txBody>
          <a:bodyPr wrap="none" anchor="ctr">
            <a:prstTxWarp prst="textNoShape">
              <a:avLst/>
            </a:prstTxWarp>
          </a:bodyPr>
          <a:lstStyle/>
          <a:p>
            <a:pPr algn="ctr"/>
            <a:r>
              <a:rPr lang="en-GB" sz="2400" b="1" i="0">
                <a:latin typeface="Arial" pitchFamily="-128" charset="0"/>
              </a:rPr>
              <a:t>Er</a:t>
            </a:r>
            <a:endParaRPr lang="en-GB" sz="2400" b="1" i="0">
              <a:solidFill>
                <a:schemeClr val="bg2"/>
              </a:solidFill>
              <a:latin typeface="Arial" pitchFamily="-128" charset="0"/>
            </a:endParaRPr>
          </a:p>
        </p:txBody>
      </p:sp>
      <p:sp>
        <p:nvSpPr>
          <p:cNvPr id="132105" name="Oval 9"/>
          <p:cNvSpPr>
            <a:spLocks noChangeArrowheads="1"/>
          </p:cNvSpPr>
          <p:nvPr/>
        </p:nvSpPr>
        <p:spPr bwMode="auto">
          <a:xfrm>
            <a:off x="6096000" y="4191000"/>
            <a:ext cx="1800225" cy="865188"/>
          </a:xfrm>
          <a:prstGeom prst="ellipse">
            <a:avLst/>
          </a:prstGeom>
          <a:solidFill>
            <a:srgbClr val="FFFF99"/>
          </a:solidFill>
          <a:ln w="9525">
            <a:solidFill>
              <a:schemeClr val="tx1"/>
            </a:solidFill>
            <a:round/>
            <a:headEnd/>
            <a:tailEnd/>
          </a:ln>
        </p:spPr>
        <p:txBody>
          <a:bodyPr wrap="none" anchor="ctr">
            <a:prstTxWarp prst="textNoShape">
              <a:avLst/>
            </a:prstTxWarp>
          </a:bodyPr>
          <a:lstStyle/>
          <a:p>
            <a:pPr algn="ctr"/>
            <a:r>
              <a:rPr lang="en-GB" sz="2400" b="1" i="0">
                <a:solidFill>
                  <a:schemeClr val="bg2"/>
                </a:solidFill>
                <a:latin typeface="Arial" pitchFamily="-128" charset="0"/>
              </a:rPr>
              <a:t>Shelah</a:t>
            </a:r>
          </a:p>
        </p:txBody>
      </p:sp>
      <p:sp>
        <p:nvSpPr>
          <p:cNvPr id="132106" name="Line 10"/>
          <p:cNvSpPr>
            <a:spLocks noChangeShapeType="1"/>
          </p:cNvSpPr>
          <p:nvPr/>
        </p:nvSpPr>
        <p:spPr bwMode="auto">
          <a:xfrm>
            <a:off x="3276600" y="2667000"/>
            <a:ext cx="1447800"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132107" name="Line 11"/>
          <p:cNvSpPr>
            <a:spLocks noChangeShapeType="1"/>
          </p:cNvSpPr>
          <p:nvPr/>
        </p:nvSpPr>
        <p:spPr bwMode="auto">
          <a:xfrm>
            <a:off x="3276600" y="2819400"/>
            <a:ext cx="1447800"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132108" name="Line 12"/>
          <p:cNvSpPr>
            <a:spLocks noChangeShapeType="1"/>
          </p:cNvSpPr>
          <p:nvPr/>
        </p:nvSpPr>
        <p:spPr bwMode="auto">
          <a:xfrm>
            <a:off x="3962400" y="2819400"/>
            <a:ext cx="0" cy="83820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132109" name="Line 13"/>
          <p:cNvSpPr>
            <a:spLocks noChangeShapeType="1"/>
          </p:cNvSpPr>
          <p:nvPr/>
        </p:nvSpPr>
        <p:spPr bwMode="auto">
          <a:xfrm flipH="1">
            <a:off x="1371600" y="3657600"/>
            <a:ext cx="2590800"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132110" name="Line 14"/>
          <p:cNvSpPr>
            <a:spLocks noChangeShapeType="1"/>
          </p:cNvSpPr>
          <p:nvPr/>
        </p:nvSpPr>
        <p:spPr bwMode="auto">
          <a:xfrm>
            <a:off x="3962400" y="3657600"/>
            <a:ext cx="2971800"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132111" name="Line 15"/>
          <p:cNvSpPr>
            <a:spLocks noChangeShapeType="1"/>
          </p:cNvSpPr>
          <p:nvPr/>
        </p:nvSpPr>
        <p:spPr bwMode="auto">
          <a:xfrm>
            <a:off x="1371600" y="3657600"/>
            <a:ext cx="0" cy="38100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132112" name="Line 16"/>
          <p:cNvSpPr>
            <a:spLocks noChangeShapeType="1"/>
          </p:cNvSpPr>
          <p:nvPr/>
        </p:nvSpPr>
        <p:spPr bwMode="auto">
          <a:xfrm>
            <a:off x="3962400" y="3657600"/>
            <a:ext cx="0" cy="45720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132113" name="Line 17"/>
          <p:cNvSpPr>
            <a:spLocks noChangeShapeType="1"/>
          </p:cNvSpPr>
          <p:nvPr/>
        </p:nvSpPr>
        <p:spPr bwMode="auto">
          <a:xfrm>
            <a:off x="6934200" y="3657600"/>
            <a:ext cx="0" cy="45720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132114" name="Oval 18"/>
          <p:cNvSpPr>
            <a:spLocks noChangeArrowheads="1"/>
          </p:cNvSpPr>
          <p:nvPr/>
        </p:nvSpPr>
        <p:spPr bwMode="auto">
          <a:xfrm>
            <a:off x="2057400" y="5410200"/>
            <a:ext cx="1800225" cy="865188"/>
          </a:xfrm>
          <a:prstGeom prst="ellipse">
            <a:avLst/>
          </a:prstGeom>
          <a:solidFill>
            <a:srgbClr val="008000"/>
          </a:solidFill>
          <a:ln w="9525">
            <a:solidFill>
              <a:schemeClr val="tx1"/>
            </a:solidFill>
            <a:round/>
            <a:headEnd/>
            <a:tailEnd/>
          </a:ln>
        </p:spPr>
        <p:txBody>
          <a:bodyPr wrap="none" anchor="ctr">
            <a:prstTxWarp prst="textNoShape">
              <a:avLst/>
            </a:prstTxWarp>
          </a:bodyPr>
          <a:lstStyle/>
          <a:p>
            <a:pPr algn="ctr"/>
            <a:r>
              <a:rPr lang="en-GB" sz="2400" b="1" i="0">
                <a:latin typeface="Arial" pitchFamily="-128" charset="0"/>
              </a:rPr>
              <a:t>Tamar</a:t>
            </a:r>
            <a:endParaRPr lang="en-GB" sz="2400" b="1" i="0">
              <a:solidFill>
                <a:schemeClr val="bg2"/>
              </a:solidFill>
              <a:latin typeface="Arial" pitchFamily="-128" charset="0"/>
            </a:endParaRPr>
          </a:p>
        </p:txBody>
      </p:sp>
      <p:sp>
        <p:nvSpPr>
          <p:cNvPr id="132115" name="Line 19"/>
          <p:cNvSpPr>
            <a:spLocks noChangeShapeType="1"/>
          </p:cNvSpPr>
          <p:nvPr/>
        </p:nvSpPr>
        <p:spPr bwMode="auto">
          <a:xfrm>
            <a:off x="1752600" y="5029200"/>
            <a:ext cx="533400" cy="53340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132116" name="Line 20"/>
          <p:cNvSpPr>
            <a:spLocks noChangeShapeType="1"/>
          </p:cNvSpPr>
          <p:nvPr/>
        </p:nvSpPr>
        <p:spPr bwMode="auto">
          <a:xfrm>
            <a:off x="1905000" y="4953000"/>
            <a:ext cx="533400" cy="53340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132117" name="Line 21"/>
          <p:cNvSpPr>
            <a:spLocks noChangeShapeType="1"/>
          </p:cNvSpPr>
          <p:nvPr/>
        </p:nvSpPr>
        <p:spPr bwMode="auto">
          <a:xfrm flipH="1">
            <a:off x="3505200" y="5029200"/>
            <a:ext cx="228600" cy="45720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132118" name="Line 22"/>
          <p:cNvSpPr>
            <a:spLocks noChangeShapeType="1"/>
          </p:cNvSpPr>
          <p:nvPr/>
        </p:nvSpPr>
        <p:spPr bwMode="auto">
          <a:xfrm flipH="1">
            <a:off x="3581400" y="5029200"/>
            <a:ext cx="304800" cy="53340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132119" name="Freeform 23"/>
          <p:cNvSpPr>
            <a:spLocks noChangeAspect="1"/>
          </p:cNvSpPr>
          <p:nvPr/>
        </p:nvSpPr>
        <p:spPr bwMode="auto">
          <a:xfrm rot="-2737546">
            <a:off x="631031" y="3985419"/>
            <a:ext cx="1296988" cy="946150"/>
          </a:xfrm>
          <a:custGeom>
            <a:avLst/>
            <a:gdLst>
              <a:gd name="T0" fmla="*/ 240 w 608"/>
              <a:gd name="T1" fmla="*/ 244 h 444"/>
              <a:gd name="T2" fmla="*/ 0 w 608"/>
              <a:gd name="T3" fmla="*/ 422 h 444"/>
              <a:gd name="T4" fmla="*/ 66 w 608"/>
              <a:gd name="T5" fmla="*/ 436 h 444"/>
              <a:gd name="T6" fmla="*/ 288 w 608"/>
              <a:gd name="T7" fmla="*/ 290 h 444"/>
              <a:gd name="T8" fmla="*/ 536 w 608"/>
              <a:gd name="T9" fmla="*/ 430 h 444"/>
              <a:gd name="T10" fmla="*/ 608 w 608"/>
              <a:gd name="T11" fmla="*/ 418 h 444"/>
              <a:gd name="T12" fmla="*/ 342 w 608"/>
              <a:gd name="T13" fmla="*/ 244 h 444"/>
              <a:gd name="T14" fmla="*/ 514 w 608"/>
              <a:gd name="T15" fmla="*/ 56 h 444"/>
              <a:gd name="T16" fmla="*/ 484 w 608"/>
              <a:gd name="T17" fmla="*/ 0 h 444"/>
              <a:gd name="T18" fmla="*/ 296 w 608"/>
              <a:gd name="T19" fmla="*/ 206 h 444"/>
              <a:gd name="T20" fmla="*/ 150 w 608"/>
              <a:gd name="T21" fmla="*/ 2 h 444"/>
              <a:gd name="T22" fmla="*/ 94 w 608"/>
              <a:gd name="T23" fmla="*/ 50 h 444"/>
              <a:gd name="T24" fmla="*/ 154 w 608"/>
              <a:gd name="T25" fmla="*/ 150 h 444"/>
              <a:gd name="T26" fmla="*/ 240 w 608"/>
              <a:gd name="T27" fmla="*/ 244 h 44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08"/>
              <a:gd name="T43" fmla="*/ 0 h 444"/>
              <a:gd name="T44" fmla="*/ 608 w 608"/>
              <a:gd name="T45" fmla="*/ 444 h 44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08" h="444">
                <a:moveTo>
                  <a:pt x="240" y="244"/>
                </a:moveTo>
                <a:cubicBezTo>
                  <a:pt x="240" y="244"/>
                  <a:pt x="92" y="368"/>
                  <a:pt x="0" y="422"/>
                </a:cubicBezTo>
                <a:cubicBezTo>
                  <a:pt x="6" y="438"/>
                  <a:pt x="36" y="444"/>
                  <a:pt x="66" y="436"/>
                </a:cubicBezTo>
                <a:cubicBezTo>
                  <a:pt x="164" y="388"/>
                  <a:pt x="202" y="360"/>
                  <a:pt x="288" y="290"/>
                </a:cubicBezTo>
                <a:cubicBezTo>
                  <a:pt x="396" y="368"/>
                  <a:pt x="432" y="392"/>
                  <a:pt x="536" y="430"/>
                </a:cubicBezTo>
                <a:cubicBezTo>
                  <a:pt x="572" y="434"/>
                  <a:pt x="580" y="434"/>
                  <a:pt x="608" y="418"/>
                </a:cubicBezTo>
                <a:cubicBezTo>
                  <a:pt x="532" y="376"/>
                  <a:pt x="458" y="336"/>
                  <a:pt x="342" y="244"/>
                </a:cubicBezTo>
                <a:cubicBezTo>
                  <a:pt x="400" y="190"/>
                  <a:pt x="444" y="160"/>
                  <a:pt x="514" y="56"/>
                </a:cubicBezTo>
                <a:cubicBezTo>
                  <a:pt x="510" y="40"/>
                  <a:pt x="508" y="18"/>
                  <a:pt x="484" y="0"/>
                </a:cubicBezTo>
                <a:cubicBezTo>
                  <a:pt x="406" y="106"/>
                  <a:pt x="374" y="134"/>
                  <a:pt x="296" y="206"/>
                </a:cubicBezTo>
                <a:cubicBezTo>
                  <a:pt x="202" y="116"/>
                  <a:pt x="172" y="56"/>
                  <a:pt x="150" y="2"/>
                </a:cubicBezTo>
                <a:cubicBezTo>
                  <a:pt x="122" y="20"/>
                  <a:pt x="124" y="14"/>
                  <a:pt x="94" y="50"/>
                </a:cubicBezTo>
                <a:cubicBezTo>
                  <a:pt x="95" y="75"/>
                  <a:pt x="130" y="119"/>
                  <a:pt x="154" y="150"/>
                </a:cubicBezTo>
                <a:cubicBezTo>
                  <a:pt x="178" y="181"/>
                  <a:pt x="222" y="225"/>
                  <a:pt x="240" y="244"/>
                </a:cubicBezTo>
                <a:close/>
              </a:path>
            </a:pathLst>
          </a:custGeom>
          <a:solidFill>
            <a:srgbClr val="FF0000">
              <a:alpha val="59999"/>
            </a:srgbClr>
          </a:solidFill>
          <a:ln w="12700">
            <a:solidFill>
              <a:schemeClr val="tx1"/>
            </a:solidFill>
            <a:round/>
            <a:headEnd/>
            <a:tailEnd/>
          </a:ln>
        </p:spPr>
        <p:txBody>
          <a:bodyPr>
            <a:prstTxWarp prst="textNoShape">
              <a:avLst/>
            </a:prstTxWarp>
          </a:bodyPr>
          <a:lstStyle/>
          <a:p>
            <a:endParaRPr lang="en-US"/>
          </a:p>
        </p:txBody>
      </p:sp>
      <p:sp>
        <p:nvSpPr>
          <p:cNvPr id="132120" name="Freeform 24"/>
          <p:cNvSpPr>
            <a:spLocks noChangeAspect="1"/>
          </p:cNvSpPr>
          <p:nvPr/>
        </p:nvSpPr>
        <p:spPr bwMode="auto">
          <a:xfrm rot="-2737546">
            <a:off x="3405981" y="4061619"/>
            <a:ext cx="1296988" cy="946150"/>
          </a:xfrm>
          <a:custGeom>
            <a:avLst/>
            <a:gdLst>
              <a:gd name="T0" fmla="*/ 240 w 608"/>
              <a:gd name="T1" fmla="*/ 244 h 444"/>
              <a:gd name="T2" fmla="*/ 0 w 608"/>
              <a:gd name="T3" fmla="*/ 422 h 444"/>
              <a:gd name="T4" fmla="*/ 66 w 608"/>
              <a:gd name="T5" fmla="*/ 436 h 444"/>
              <a:gd name="T6" fmla="*/ 288 w 608"/>
              <a:gd name="T7" fmla="*/ 290 h 444"/>
              <a:gd name="T8" fmla="*/ 536 w 608"/>
              <a:gd name="T9" fmla="*/ 430 h 444"/>
              <a:gd name="T10" fmla="*/ 608 w 608"/>
              <a:gd name="T11" fmla="*/ 418 h 444"/>
              <a:gd name="T12" fmla="*/ 342 w 608"/>
              <a:gd name="T13" fmla="*/ 244 h 444"/>
              <a:gd name="T14" fmla="*/ 514 w 608"/>
              <a:gd name="T15" fmla="*/ 56 h 444"/>
              <a:gd name="T16" fmla="*/ 484 w 608"/>
              <a:gd name="T17" fmla="*/ 0 h 444"/>
              <a:gd name="T18" fmla="*/ 296 w 608"/>
              <a:gd name="T19" fmla="*/ 206 h 444"/>
              <a:gd name="T20" fmla="*/ 150 w 608"/>
              <a:gd name="T21" fmla="*/ 2 h 444"/>
              <a:gd name="T22" fmla="*/ 94 w 608"/>
              <a:gd name="T23" fmla="*/ 50 h 444"/>
              <a:gd name="T24" fmla="*/ 154 w 608"/>
              <a:gd name="T25" fmla="*/ 150 h 444"/>
              <a:gd name="T26" fmla="*/ 240 w 608"/>
              <a:gd name="T27" fmla="*/ 244 h 44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08"/>
              <a:gd name="T43" fmla="*/ 0 h 444"/>
              <a:gd name="T44" fmla="*/ 608 w 608"/>
              <a:gd name="T45" fmla="*/ 444 h 44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08" h="444">
                <a:moveTo>
                  <a:pt x="240" y="244"/>
                </a:moveTo>
                <a:cubicBezTo>
                  <a:pt x="240" y="244"/>
                  <a:pt x="92" y="368"/>
                  <a:pt x="0" y="422"/>
                </a:cubicBezTo>
                <a:cubicBezTo>
                  <a:pt x="6" y="438"/>
                  <a:pt x="36" y="444"/>
                  <a:pt x="66" y="436"/>
                </a:cubicBezTo>
                <a:cubicBezTo>
                  <a:pt x="164" y="388"/>
                  <a:pt x="202" y="360"/>
                  <a:pt x="288" y="290"/>
                </a:cubicBezTo>
                <a:cubicBezTo>
                  <a:pt x="396" y="368"/>
                  <a:pt x="432" y="392"/>
                  <a:pt x="536" y="430"/>
                </a:cubicBezTo>
                <a:cubicBezTo>
                  <a:pt x="572" y="434"/>
                  <a:pt x="580" y="434"/>
                  <a:pt x="608" y="418"/>
                </a:cubicBezTo>
                <a:cubicBezTo>
                  <a:pt x="532" y="376"/>
                  <a:pt x="458" y="336"/>
                  <a:pt x="342" y="244"/>
                </a:cubicBezTo>
                <a:cubicBezTo>
                  <a:pt x="400" y="190"/>
                  <a:pt x="444" y="160"/>
                  <a:pt x="514" y="56"/>
                </a:cubicBezTo>
                <a:cubicBezTo>
                  <a:pt x="510" y="40"/>
                  <a:pt x="508" y="18"/>
                  <a:pt x="484" y="0"/>
                </a:cubicBezTo>
                <a:cubicBezTo>
                  <a:pt x="406" y="106"/>
                  <a:pt x="374" y="134"/>
                  <a:pt x="296" y="206"/>
                </a:cubicBezTo>
                <a:cubicBezTo>
                  <a:pt x="202" y="116"/>
                  <a:pt x="172" y="56"/>
                  <a:pt x="150" y="2"/>
                </a:cubicBezTo>
                <a:cubicBezTo>
                  <a:pt x="122" y="20"/>
                  <a:pt x="124" y="14"/>
                  <a:pt x="94" y="50"/>
                </a:cubicBezTo>
                <a:cubicBezTo>
                  <a:pt x="95" y="75"/>
                  <a:pt x="130" y="119"/>
                  <a:pt x="154" y="150"/>
                </a:cubicBezTo>
                <a:cubicBezTo>
                  <a:pt x="178" y="181"/>
                  <a:pt x="222" y="225"/>
                  <a:pt x="240" y="244"/>
                </a:cubicBezTo>
                <a:close/>
              </a:path>
            </a:pathLst>
          </a:custGeom>
          <a:solidFill>
            <a:srgbClr val="FF0000">
              <a:alpha val="59999"/>
            </a:srgbClr>
          </a:solidFill>
          <a:ln w="12700">
            <a:solidFill>
              <a:schemeClr val="tx1"/>
            </a:solidFill>
            <a:round/>
            <a:headEnd/>
            <a:tailEnd/>
          </a:ln>
        </p:spPr>
        <p:txBody>
          <a:bodyPr>
            <a:prstTxWarp prst="textNoShape">
              <a:avLst/>
            </a:prstTxWarp>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3210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210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210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210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211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210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21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211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3210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5328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32112"/>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3210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32110"/>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32106"/>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32104"/>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53283"/>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32115"/>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32116"/>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32119"/>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32118"/>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132117"/>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1321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3283" grpId="0" animBg="1"/>
      <p:bldP spid="353284" grpId="0" animBg="1"/>
      <p:bldP spid="132101" grpId="0"/>
      <p:bldP spid="132102" grpId="0"/>
      <p:bldP spid="132103" grpId="0" animBg="1"/>
      <p:bldP spid="132104" grpId="0" animBg="1"/>
      <p:bldP spid="132105" grpId="0" animBg="1"/>
      <p:bldP spid="132106" grpId="0" animBg="1"/>
      <p:bldP spid="132107" grpId="0" animBg="1"/>
      <p:bldP spid="132108" grpId="0" animBg="1"/>
      <p:bldP spid="132109" grpId="0" animBg="1"/>
      <p:bldP spid="132110" grpId="0" animBg="1"/>
      <p:bldP spid="132111" grpId="0" animBg="1"/>
      <p:bldP spid="132112" grpId="0" animBg="1"/>
      <p:bldP spid="132113" grpId="0" animBg="1"/>
      <p:bldP spid="132114" grpId="0" animBg="1"/>
      <p:bldP spid="132115" grpId="0" animBg="1"/>
      <p:bldP spid="132116" grpId="0" animBg="1"/>
      <p:bldP spid="132117" grpId="0" animBg="1"/>
      <p:bldP spid="132118" grpId="0" animBg="1"/>
      <p:bldP spid="132119" grpId="0" animBg="1"/>
      <p:bldP spid="132120" grpId="0" animBg="1"/>
    </p:bldLst>
  </p:timing>
</p:sld>
</file>

<file path=ppt/slides/slide7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55330" name="Rectangle 2"/>
          <p:cNvSpPr>
            <a:spLocks noGrp="1" noRot="1" noChangeArrowheads="1"/>
          </p:cNvSpPr>
          <p:nvPr>
            <p:ph type="title"/>
          </p:nvPr>
        </p:nvSpPr>
        <p:spPr/>
        <p:txBody>
          <a:bodyPr/>
          <a:lstStyle/>
          <a:p>
            <a:pPr eaLnBrk="1" hangingPunct="1">
              <a:defRPr/>
            </a:pPr>
            <a:r>
              <a:rPr lang="en-US">
                <a:ea typeface="+mj-ea"/>
                <a:cs typeface="+mj-cs"/>
              </a:rPr>
              <a:t>Judah and Tamar</a:t>
            </a:r>
          </a:p>
        </p:txBody>
      </p:sp>
      <p:sp>
        <p:nvSpPr>
          <p:cNvPr id="355331" name="Oval 3"/>
          <p:cNvSpPr>
            <a:spLocks noChangeAspect="1" noChangeArrowheads="1"/>
          </p:cNvSpPr>
          <p:nvPr/>
        </p:nvSpPr>
        <p:spPr bwMode="auto">
          <a:xfrm>
            <a:off x="1828800" y="1447800"/>
            <a:ext cx="1366838" cy="1366838"/>
          </a:xfrm>
          <a:prstGeom prst="ellipse">
            <a:avLst/>
          </a:prstGeom>
          <a:solidFill>
            <a:srgbClr val="FFFF00"/>
          </a:solidFill>
          <a:ln w="9525">
            <a:noFill/>
            <a:round/>
            <a:headEnd/>
            <a:tailEnd/>
          </a:ln>
          <a:effectLst/>
        </p:spPr>
        <p:txBody>
          <a:bodyPr lIns="0" rIns="0" anchor="ctr">
            <a:prstTxWarp prst="textNoShape">
              <a:avLst/>
            </a:prstTxWarp>
          </a:bodyPr>
          <a:lstStyle/>
          <a:p>
            <a:pPr algn="ctr">
              <a:defRPr/>
            </a:pPr>
            <a:endParaRPr lang="en-US" sz="2000" b="1" i="0">
              <a:solidFill>
                <a:schemeClr val="bg2"/>
              </a:solidFill>
              <a:effectLst>
                <a:outerShdw blurRad="38100" dist="38100" dir="2700000" algn="tl">
                  <a:srgbClr val="000000"/>
                </a:outerShdw>
              </a:effectLst>
              <a:latin typeface="Franklin Gothic Medium" pitchFamily="-68" charset="0"/>
            </a:endParaRPr>
          </a:p>
        </p:txBody>
      </p:sp>
      <p:sp>
        <p:nvSpPr>
          <p:cNvPr id="355332" name="Oval 4"/>
          <p:cNvSpPr>
            <a:spLocks noChangeAspect="1" noChangeArrowheads="1"/>
          </p:cNvSpPr>
          <p:nvPr/>
        </p:nvSpPr>
        <p:spPr bwMode="auto">
          <a:xfrm>
            <a:off x="4800600" y="1447800"/>
            <a:ext cx="1366838" cy="1366838"/>
          </a:xfrm>
          <a:prstGeom prst="ellipse">
            <a:avLst/>
          </a:prstGeom>
          <a:solidFill>
            <a:srgbClr val="008000"/>
          </a:solidFill>
          <a:ln w="9525">
            <a:noFill/>
            <a:round/>
            <a:headEnd/>
            <a:tailEnd/>
          </a:ln>
          <a:effectLst/>
        </p:spPr>
        <p:txBody>
          <a:bodyPr lIns="0" rIns="0" anchor="ctr">
            <a:prstTxWarp prst="textNoShape">
              <a:avLst/>
            </a:prstTxWarp>
          </a:bodyPr>
          <a:lstStyle/>
          <a:p>
            <a:pPr algn="ctr">
              <a:defRPr/>
            </a:pPr>
            <a:endParaRPr lang="en-US" sz="2000" b="1" i="0">
              <a:solidFill>
                <a:schemeClr val="bg2"/>
              </a:solidFill>
              <a:effectLst>
                <a:outerShdw blurRad="38100" dist="38100" dir="2700000" algn="tl">
                  <a:srgbClr val="000000"/>
                </a:outerShdw>
              </a:effectLst>
              <a:latin typeface="Franklin Gothic Medium" pitchFamily="-68" charset="0"/>
            </a:endParaRPr>
          </a:p>
        </p:txBody>
      </p:sp>
      <p:sp>
        <p:nvSpPr>
          <p:cNvPr id="134149" name="Text Box 5"/>
          <p:cNvSpPr txBox="1">
            <a:spLocks noChangeArrowheads="1"/>
          </p:cNvSpPr>
          <p:nvPr/>
        </p:nvSpPr>
        <p:spPr bwMode="auto">
          <a:xfrm>
            <a:off x="1981200" y="1905000"/>
            <a:ext cx="1081088" cy="457200"/>
          </a:xfrm>
          <a:prstGeom prst="rect">
            <a:avLst/>
          </a:prstGeom>
          <a:noFill/>
          <a:ln w="9525">
            <a:noFill/>
            <a:miter lim="800000"/>
            <a:headEnd/>
            <a:tailEnd/>
          </a:ln>
        </p:spPr>
        <p:txBody>
          <a:bodyPr wrap="none">
            <a:prstTxWarp prst="textNoShape">
              <a:avLst/>
            </a:prstTxWarp>
            <a:spAutoFit/>
          </a:bodyPr>
          <a:lstStyle/>
          <a:p>
            <a:pPr eaLnBrk="0" hangingPunct="0"/>
            <a:r>
              <a:rPr lang="en-US" sz="2400" b="1" i="0">
                <a:solidFill>
                  <a:schemeClr val="bg2"/>
                </a:solidFill>
                <a:latin typeface="Arial" pitchFamily="-128" charset="0"/>
                <a:ea typeface="ＭＳ Ｐゴシック" pitchFamily="-128" charset="-128"/>
                <a:cs typeface="ＭＳ Ｐゴシック" pitchFamily="-128" charset="-128"/>
              </a:rPr>
              <a:t>Judah</a:t>
            </a:r>
          </a:p>
        </p:txBody>
      </p:sp>
      <p:sp>
        <p:nvSpPr>
          <p:cNvPr id="134150" name="Text Box 6"/>
          <p:cNvSpPr txBox="1">
            <a:spLocks noChangeArrowheads="1"/>
          </p:cNvSpPr>
          <p:nvPr/>
        </p:nvSpPr>
        <p:spPr bwMode="auto">
          <a:xfrm>
            <a:off x="4953000" y="1905000"/>
            <a:ext cx="1174750" cy="457200"/>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en-US" sz="2400" b="1" i="0">
                <a:latin typeface="Arial" pitchFamily="-128" charset="0"/>
                <a:ea typeface="ＭＳ Ｐゴシック" pitchFamily="-128" charset="-128"/>
                <a:cs typeface="ＭＳ Ｐゴシック" pitchFamily="-128" charset="-128"/>
              </a:rPr>
              <a:t>Tamar</a:t>
            </a:r>
            <a:endParaRPr lang="en-US" sz="2400" b="1" i="0">
              <a:solidFill>
                <a:schemeClr val="bg2"/>
              </a:solidFill>
              <a:latin typeface="Arial" pitchFamily="-128" charset="0"/>
              <a:ea typeface="ＭＳ Ｐゴシック" pitchFamily="-128" charset="-128"/>
              <a:cs typeface="ＭＳ Ｐゴシック" pitchFamily="-128" charset="-128"/>
            </a:endParaRPr>
          </a:p>
        </p:txBody>
      </p:sp>
      <p:sp>
        <p:nvSpPr>
          <p:cNvPr id="134151" name="Line 7"/>
          <p:cNvSpPr>
            <a:spLocks noChangeShapeType="1"/>
          </p:cNvSpPr>
          <p:nvPr/>
        </p:nvSpPr>
        <p:spPr bwMode="auto">
          <a:xfrm>
            <a:off x="3276600" y="2133600"/>
            <a:ext cx="1447800" cy="0"/>
          </a:xfrm>
          <a:prstGeom prst="line">
            <a:avLst/>
          </a:prstGeom>
          <a:noFill/>
          <a:ln w="28575">
            <a:solidFill>
              <a:schemeClr val="tx1"/>
            </a:solidFill>
            <a:prstDash val="dash"/>
            <a:round/>
            <a:headEnd/>
            <a:tailEnd/>
          </a:ln>
        </p:spPr>
        <p:txBody>
          <a:bodyPr wrap="none" anchor="ctr">
            <a:prstTxWarp prst="textNoShape">
              <a:avLst/>
            </a:prstTxWarp>
          </a:bodyPr>
          <a:lstStyle/>
          <a:p>
            <a:endParaRPr lang="en-US"/>
          </a:p>
        </p:txBody>
      </p:sp>
      <p:sp>
        <p:nvSpPr>
          <p:cNvPr id="134152" name="Line 8"/>
          <p:cNvSpPr>
            <a:spLocks noChangeShapeType="1"/>
          </p:cNvSpPr>
          <p:nvPr/>
        </p:nvSpPr>
        <p:spPr bwMode="auto">
          <a:xfrm>
            <a:off x="3276600" y="2286000"/>
            <a:ext cx="1447800" cy="0"/>
          </a:xfrm>
          <a:prstGeom prst="line">
            <a:avLst/>
          </a:prstGeom>
          <a:noFill/>
          <a:ln w="28575">
            <a:solidFill>
              <a:schemeClr val="tx1"/>
            </a:solidFill>
            <a:prstDash val="dash"/>
            <a:round/>
            <a:headEnd/>
            <a:tailEnd/>
          </a:ln>
        </p:spPr>
        <p:txBody>
          <a:bodyPr wrap="none" anchor="ctr">
            <a:prstTxWarp prst="textNoShape">
              <a:avLst/>
            </a:prstTxWarp>
          </a:bodyPr>
          <a:lstStyle/>
          <a:p>
            <a:endParaRPr lang="en-US"/>
          </a:p>
        </p:txBody>
      </p:sp>
      <p:sp>
        <p:nvSpPr>
          <p:cNvPr id="134153" name="Line 9"/>
          <p:cNvSpPr>
            <a:spLocks noChangeShapeType="1"/>
          </p:cNvSpPr>
          <p:nvPr/>
        </p:nvSpPr>
        <p:spPr bwMode="auto">
          <a:xfrm>
            <a:off x="3886200" y="2286000"/>
            <a:ext cx="0" cy="137160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134154" name="Line 10"/>
          <p:cNvSpPr>
            <a:spLocks noChangeShapeType="1"/>
          </p:cNvSpPr>
          <p:nvPr/>
        </p:nvSpPr>
        <p:spPr bwMode="auto">
          <a:xfrm>
            <a:off x="1676400" y="3657600"/>
            <a:ext cx="4495800"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134155" name="Oval 11"/>
          <p:cNvSpPr>
            <a:spLocks noChangeArrowheads="1"/>
          </p:cNvSpPr>
          <p:nvPr/>
        </p:nvSpPr>
        <p:spPr bwMode="auto">
          <a:xfrm>
            <a:off x="5181600" y="4114800"/>
            <a:ext cx="1800225" cy="865188"/>
          </a:xfrm>
          <a:prstGeom prst="ellipse">
            <a:avLst/>
          </a:prstGeom>
          <a:solidFill>
            <a:srgbClr val="FF6600"/>
          </a:solidFill>
          <a:ln w="9525">
            <a:solidFill>
              <a:schemeClr val="tx1"/>
            </a:solidFill>
            <a:round/>
            <a:headEnd/>
            <a:tailEnd/>
          </a:ln>
        </p:spPr>
        <p:txBody>
          <a:bodyPr wrap="none" anchor="ctr">
            <a:prstTxWarp prst="textNoShape">
              <a:avLst/>
            </a:prstTxWarp>
          </a:bodyPr>
          <a:lstStyle/>
          <a:p>
            <a:pPr algn="ctr"/>
            <a:r>
              <a:rPr lang="en-GB" sz="2400" b="1" i="0">
                <a:latin typeface="Arial" pitchFamily="-128" charset="0"/>
              </a:rPr>
              <a:t>Zerah</a:t>
            </a:r>
            <a:endParaRPr lang="en-GB" sz="2400" b="1" i="0">
              <a:solidFill>
                <a:schemeClr val="bg2"/>
              </a:solidFill>
              <a:latin typeface="Arial" pitchFamily="-128" charset="0"/>
            </a:endParaRPr>
          </a:p>
        </p:txBody>
      </p:sp>
      <p:sp>
        <p:nvSpPr>
          <p:cNvPr id="134156" name="Oval 12"/>
          <p:cNvSpPr>
            <a:spLocks noChangeArrowheads="1"/>
          </p:cNvSpPr>
          <p:nvPr/>
        </p:nvSpPr>
        <p:spPr bwMode="auto">
          <a:xfrm>
            <a:off x="762000" y="4191000"/>
            <a:ext cx="1800225" cy="865188"/>
          </a:xfrm>
          <a:prstGeom prst="ellipse">
            <a:avLst/>
          </a:prstGeom>
          <a:solidFill>
            <a:srgbClr val="FFFF99"/>
          </a:solidFill>
          <a:ln w="9525">
            <a:solidFill>
              <a:schemeClr val="tx1"/>
            </a:solidFill>
            <a:round/>
            <a:headEnd/>
            <a:tailEnd/>
          </a:ln>
        </p:spPr>
        <p:txBody>
          <a:bodyPr wrap="none" anchor="ctr">
            <a:prstTxWarp prst="textNoShape">
              <a:avLst/>
            </a:prstTxWarp>
          </a:bodyPr>
          <a:lstStyle/>
          <a:p>
            <a:pPr algn="ctr"/>
            <a:r>
              <a:rPr lang="en-GB" sz="2400" b="1" i="0">
                <a:solidFill>
                  <a:schemeClr val="bg2"/>
                </a:solidFill>
                <a:latin typeface="Arial" pitchFamily="-128" charset="0"/>
              </a:rPr>
              <a:t>Perez</a:t>
            </a:r>
          </a:p>
        </p:txBody>
      </p:sp>
      <p:sp>
        <p:nvSpPr>
          <p:cNvPr id="134157" name="Line 13"/>
          <p:cNvSpPr>
            <a:spLocks noChangeShapeType="1"/>
          </p:cNvSpPr>
          <p:nvPr/>
        </p:nvSpPr>
        <p:spPr bwMode="auto">
          <a:xfrm>
            <a:off x="1676400" y="3657600"/>
            <a:ext cx="0" cy="60960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134158" name="Line 14"/>
          <p:cNvSpPr>
            <a:spLocks noChangeShapeType="1"/>
          </p:cNvSpPr>
          <p:nvPr/>
        </p:nvSpPr>
        <p:spPr bwMode="auto">
          <a:xfrm>
            <a:off x="6172200" y="3643313"/>
            <a:ext cx="0" cy="547687"/>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134159" name="Text Box 15"/>
          <p:cNvSpPr txBox="1">
            <a:spLocks noChangeArrowheads="1"/>
          </p:cNvSpPr>
          <p:nvPr/>
        </p:nvSpPr>
        <p:spPr bwMode="auto">
          <a:xfrm>
            <a:off x="1127125" y="5334000"/>
            <a:ext cx="862013" cy="396875"/>
          </a:xfrm>
          <a:prstGeom prst="rect">
            <a:avLst/>
          </a:prstGeom>
          <a:noFill/>
          <a:ln w="9525">
            <a:noFill/>
            <a:miter lim="800000"/>
            <a:headEnd/>
            <a:tailEnd/>
          </a:ln>
        </p:spPr>
        <p:txBody>
          <a:bodyPr wrap="none">
            <a:prstTxWarp prst="textNoShape">
              <a:avLst/>
            </a:prstTxWarp>
            <a:spAutoFit/>
          </a:bodyPr>
          <a:lstStyle/>
          <a:p>
            <a:pPr eaLnBrk="0" hangingPunct="0"/>
            <a:r>
              <a:rPr lang="en-US" sz="2000" i="0">
                <a:latin typeface="Arial" pitchFamily="-128" charset="0"/>
                <a:ea typeface="ＭＳ Ｐゴシック" pitchFamily="-128" charset="-128"/>
                <a:cs typeface="ＭＳ Ｐゴシック" pitchFamily="-128" charset="-128"/>
              </a:rPr>
              <a:t>(Abel)</a:t>
            </a:r>
          </a:p>
        </p:txBody>
      </p:sp>
      <p:sp>
        <p:nvSpPr>
          <p:cNvPr id="134160" name="Text Box 16"/>
          <p:cNvSpPr txBox="1">
            <a:spLocks noChangeArrowheads="1"/>
          </p:cNvSpPr>
          <p:nvPr/>
        </p:nvSpPr>
        <p:spPr bwMode="auto">
          <a:xfrm>
            <a:off x="5562600" y="5334000"/>
            <a:ext cx="2263775" cy="396875"/>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en-US" sz="2000" i="0">
                <a:latin typeface="Arial" pitchFamily="-128" charset="0"/>
                <a:ea typeface="ＭＳ Ｐゴシック" pitchFamily="-128" charset="-128"/>
                <a:cs typeface="ＭＳ Ｐゴシック" pitchFamily="-128" charset="-128"/>
              </a:rPr>
              <a:t>(Cain)</a:t>
            </a:r>
          </a:p>
        </p:txBody>
      </p:sp>
      <p:sp>
        <p:nvSpPr>
          <p:cNvPr id="134161" name="Rectangle 18"/>
          <p:cNvSpPr>
            <a:spLocks noChangeArrowheads="1"/>
          </p:cNvSpPr>
          <p:nvPr/>
        </p:nvSpPr>
        <p:spPr bwMode="auto">
          <a:xfrm>
            <a:off x="1285875" y="6007100"/>
            <a:ext cx="5181600" cy="701675"/>
          </a:xfrm>
          <a:prstGeom prst="rect">
            <a:avLst/>
          </a:prstGeom>
          <a:noFill/>
          <a:ln w="9525">
            <a:noFill/>
            <a:miter lim="800000"/>
            <a:headEnd/>
            <a:tailEnd/>
          </a:ln>
        </p:spPr>
        <p:txBody>
          <a:bodyPr wrap="none">
            <a:prstTxWarp prst="textNoShape">
              <a:avLst/>
            </a:prstTxWarp>
            <a:spAutoFit/>
          </a:bodyPr>
          <a:lstStyle/>
          <a:p>
            <a:pPr algn="ctr" eaLnBrk="0" hangingPunct="0"/>
            <a:r>
              <a:rPr lang="en-US" sz="2000" i="0">
                <a:latin typeface="Arial" pitchFamily="-128" charset="0"/>
                <a:ea typeface="ＭＳ Ｐゴシック" pitchFamily="-128" charset="-128"/>
                <a:cs typeface="ＭＳ Ｐゴシック" pitchFamily="-128" charset="-128"/>
              </a:rPr>
              <a:t>Restoration of eldersonship inside the womb</a:t>
            </a:r>
          </a:p>
          <a:p>
            <a:pPr algn="ctr" eaLnBrk="0" hangingPunct="0"/>
            <a:r>
              <a:rPr lang="en-US" sz="2000" i="0">
                <a:latin typeface="Arial" pitchFamily="-128" charset="0"/>
                <a:ea typeface="ＭＳ Ｐゴシック" pitchFamily="-128" charset="-128"/>
                <a:cs typeface="ＭＳ Ｐゴシック" pitchFamily="-128" charset="-128"/>
              </a:rPr>
              <a:t>Purification of the mother’s womb</a:t>
            </a: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57378" name="Rectangle 2"/>
          <p:cNvSpPr>
            <a:spLocks noGrp="1" noRot="1" noChangeArrowheads="1"/>
          </p:cNvSpPr>
          <p:nvPr>
            <p:ph type="title"/>
          </p:nvPr>
        </p:nvSpPr>
        <p:spPr>
          <a:xfrm>
            <a:off x="685800" y="228600"/>
            <a:ext cx="7772400" cy="1143000"/>
          </a:xfrm>
        </p:spPr>
        <p:txBody>
          <a:bodyPr/>
          <a:lstStyle/>
          <a:p>
            <a:pPr eaLnBrk="1" hangingPunct="1">
              <a:defRPr/>
            </a:pPr>
            <a:r>
              <a:rPr lang="en-US" sz="3600">
                <a:ea typeface="+mj-ea"/>
                <a:cs typeface="+mj-cs"/>
              </a:rPr>
              <a:t>Rahab, Ruth and Bathsheba</a:t>
            </a:r>
            <a:endParaRPr lang="en-US">
              <a:ea typeface="+mj-ea"/>
              <a:cs typeface="+mj-cs"/>
            </a:endParaRPr>
          </a:p>
        </p:txBody>
      </p:sp>
      <p:sp>
        <p:nvSpPr>
          <p:cNvPr id="357379" name="Text Box 3"/>
          <p:cNvSpPr txBox="1">
            <a:spLocks noChangeArrowheads="1"/>
          </p:cNvSpPr>
          <p:nvPr/>
        </p:nvSpPr>
        <p:spPr bwMode="auto">
          <a:xfrm>
            <a:off x="723900" y="1876425"/>
            <a:ext cx="981075" cy="457200"/>
          </a:xfrm>
          <a:prstGeom prst="rect">
            <a:avLst/>
          </a:prstGeom>
          <a:noFill/>
          <a:ln w="9525">
            <a:noFill/>
            <a:miter lim="800000"/>
            <a:headEnd/>
            <a:tailEnd/>
          </a:ln>
        </p:spPr>
        <p:txBody>
          <a:bodyPr wrap="none">
            <a:prstTxWarp prst="textNoShape">
              <a:avLst/>
            </a:prstTxWarp>
            <a:spAutoFit/>
          </a:bodyPr>
          <a:lstStyle/>
          <a:p>
            <a:pPr eaLnBrk="0" hangingPunct="0"/>
            <a:r>
              <a:rPr lang="en-US" sz="2400" i="0">
                <a:latin typeface="Arial" pitchFamily="-128" charset="0"/>
                <a:ea typeface="ＭＳ Ｐゴシック" pitchFamily="-128" charset="-128"/>
                <a:cs typeface="ＭＳ Ｐゴシック" pitchFamily="-128" charset="-128"/>
              </a:rPr>
              <a:t>Perez</a:t>
            </a:r>
          </a:p>
        </p:txBody>
      </p:sp>
      <p:sp>
        <p:nvSpPr>
          <p:cNvPr id="357380" name="Text Box 4"/>
          <p:cNvSpPr txBox="1">
            <a:spLocks noChangeArrowheads="1"/>
          </p:cNvSpPr>
          <p:nvPr/>
        </p:nvSpPr>
        <p:spPr bwMode="auto">
          <a:xfrm>
            <a:off x="685800" y="3192463"/>
            <a:ext cx="1273175" cy="457200"/>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en-US" sz="2400" i="0">
                <a:latin typeface="Arial" pitchFamily="-128" charset="0"/>
                <a:ea typeface="ＭＳ Ｐゴシック" pitchFamily="-128" charset="-128"/>
                <a:cs typeface="ＭＳ Ｐゴシック" pitchFamily="-128" charset="-128"/>
              </a:rPr>
              <a:t>Salmon</a:t>
            </a:r>
          </a:p>
        </p:txBody>
      </p:sp>
      <p:sp>
        <p:nvSpPr>
          <p:cNvPr id="357381" name="Text Box 5"/>
          <p:cNvSpPr txBox="1">
            <a:spLocks noChangeArrowheads="1"/>
          </p:cNvSpPr>
          <p:nvPr/>
        </p:nvSpPr>
        <p:spPr bwMode="auto">
          <a:xfrm>
            <a:off x="3025775" y="3200400"/>
            <a:ext cx="1082675" cy="457200"/>
          </a:xfrm>
          <a:prstGeom prst="rect">
            <a:avLst/>
          </a:prstGeom>
          <a:noFill/>
          <a:ln w="9525">
            <a:noFill/>
            <a:miter lim="800000"/>
            <a:headEnd/>
            <a:tailEnd/>
          </a:ln>
        </p:spPr>
        <p:txBody>
          <a:bodyPr wrap="none">
            <a:prstTxWarp prst="textNoShape">
              <a:avLst/>
            </a:prstTxWarp>
            <a:spAutoFit/>
          </a:bodyPr>
          <a:lstStyle/>
          <a:p>
            <a:pPr eaLnBrk="0" hangingPunct="0"/>
            <a:r>
              <a:rPr lang="en-US" sz="2400" i="0">
                <a:latin typeface="Arial" pitchFamily="-128" charset="0"/>
                <a:ea typeface="ＭＳ Ｐゴシック" pitchFamily="-128" charset="-128"/>
                <a:cs typeface="ＭＳ Ｐゴシック" pitchFamily="-128" charset="-128"/>
              </a:rPr>
              <a:t>Rahab</a:t>
            </a:r>
          </a:p>
        </p:txBody>
      </p:sp>
      <p:sp>
        <p:nvSpPr>
          <p:cNvPr id="357382" name="Text Box 6"/>
          <p:cNvSpPr txBox="1">
            <a:spLocks noChangeArrowheads="1"/>
          </p:cNvSpPr>
          <p:nvPr/>
        </p:nvSpPr>
        <p:spPr bwMode="auto">
          <a:xfrm>
            <a:off x="1866900" y="4238625"/>
            <a:ext cx="879475" cy="457200"/>
          </a:xfrm>
          <a:prstGeom prst="rect">
            <a:avLst/>
          </a:prstGeom>
          <a:noFill/>
          <a:ln w="9525">
            <a:noFill/>
            <a:miter lim="800000"/>
            <a:headEnd/>
            <a:tailEnd/>
          </a:ln>
        </p:spPr>
        <p:txBody>
          <a:bodyPr wrap="none">
            <a:prstTxWarp prst="textNoShape">
              <a:avLst/>
            </a:prstTxWarp>
            <a:spAutoFit/>
          </a:bodyPr>
          <a:lstStyle/>
          <a:p>
            <a:pPr eaLnBrk="0" hangingPunct="0"/>
            <a:r>
              <a:rPr lang="en-US" sz="2400" i="0">
                <a:latin typeface="Arial" pitchFamily="-128" charset="0"/>
                <a:ea typeface="ＭＳ Ｐゴシック" pitchFamily="-128" charset="-128"/>
                <a:cs typeface="ＭＳ Ｐゴシック" pitchFamily="-128" charset="-128"/>
              </a:rPr>
              <a:t>Boaz</a:t>
            </a:r>
          </a:p>
        </p:txBody>
      </p:sp>
      <p:sp>
        <p:nvSpPr>
          <p:cNvPr id="357383" name="Text Box 7"/>
          <p:cNvSpPr txBox="1">
            <a:spLocks noChangeArrowheads="1"/>
          </p:cNvSpPr>
          <p:nvPr/>
        </p:nvSpPr>
        <p:spPr bwMode="auto">
          <a:xfrm>
            <a:off x="3886200" y="4267200"/>
            <a:ext cx="968375" cy="457200"/>
          </a:xfrm>
          <a:prstGeom prst="rect">
            <a:avLst/>
          </a:prstGeom>
          <a:noFill/>
          <a:ln w="9525">
            <a:noFill/>
            <a:miter lim="800000"/>
            <a:headEnd/>
            <a:tailEnd/>
          </a:ln>
        </p:spPr>
        <p:txBody>
          <a:bodyPr>
            <a:prstTxWarp prst="textNoShape">
              <a:avLst/>
            </a:prstTxWarp>
            <a:spAutoFit/>
          </a:bodyPr>
          <a:lstStyle/>
          <a:p>
            <a:pPr eaLnBrk="0" hangingPunct="0">
              <a:spcBef>
                <a:spcPct val="50000"/>
              </a:spcBef>
            </a:pPr>
            <a:r>
              <a:rPr lang="en-US" sz="2400" i="0">
                <a:latin typeface="Arial" pitchFamily="-128" charset="0"/>
                <a:ea typeface="ＭＳ Ｐゴシック" pitchFamily="-128" charset="-128"/>
                <a:cs typeface="ＭＳ Ｐゴシック" pitchFamily="-128" charset="-128"/>
              </a:rPr>
              <a:t>Ruth</a:t>
            </a:r>
          </a:p>
        </p:txBody>
      </p:sp>
      <p:sp>
        <p:nvSpPr>
          <p:cNvPr id="357384" name="Text Box 8"/>
          <p:cNvSpPr txBox="1">
            <a:spLocks noChangeArrowheads="1"/>
          </p:cNvSpPr>
          <p:nvPr/>
        </p:nvSpPr>
        <p:spPr bwMode="auto">
          <a:xfrm>
            <a:off x="2628900" y="5153025"/>
            <a:ext cx="963613" cy="457200"/>
          </a:xfrm>
          <a:prstGeom prst="rect">
            <a:avLst/>
          </a:prstGeom>
          <a:noFill/>
          <a:ln w="9525">
            <a:noFill/>
            <a:miter lim="800000"/>
            <a:headEnd/>
            <a:tailEnd/>
          </a:ln>
        </p:spPr>
        <p:txBody>
          <a:bodyPr wrap="none">
            <a:prstTxWarp prst="textNoShape">
              <a:avLst/>
            </a:prstTxWarp>
            <a:spAutoFit/>
          </a:bodyPr>
          <a:lstStyle/>
          <a:p>
            <a:pPr eaLnBrk="0" hangingPunct="0"/>
            <a:r>
              <a:rPr lang="en-US" sz="2400" i="0">
                <a:latin typeface="Arial" pitchFamily="-128" charset="0"/>
                <a:ea typeface="ＭＳ Ｐゴシック" pitchFamily="-128" charset="-128"/>
                <a:cs typeface="ＭＳ Ｐゴシック" pitchFamily="-128" charset="-128"/>
              </a:rPr>
              <a:t>David</a:t>
            </a:r>
          </a:p>
        </p:txBody>
      </p:sp>
      <p:sp>
        <p:nvSpPr>
          <p:cNvPr id="357385" name="Text Box 9"/>
          <p:cNvSpPr txBox="1">
            <a:spLocks noChangeArrowheads="1"/>
          </p:cNvSpPr>
          <p:nvPr/>
        </p:nvSpPr>
        <p:spPr bwMode="auto">
          <a:xfrm>
            <a:off x="4737100" y="5181600"/>
            <a:ext cx="1641475" cy="457200"/>
          </a:xfrm>
          <a:prstGeom prst="rect">
            <a:avLst/>
          </a:prstGeom>
          <a:noFill/>
          <a:ln w="9525">
            <a:noFill/>
            <a:miter lim="800000"/>
            <a:headEnd/>
            <a:tailEnd/>
          </a:ln>
        </p:spPr>
        <p:txBody>
          <a:bodyPr wrap="none">
            <a:prstTxWarp prst="textNoShape">
              <a:avLst/>
            </a:prstTxWarp>
            <a:spAutoFit/>
          </a:bodyPr>
          <a:lstStyle/>
          <a:p>
            <a:pPr eaLnBrk="0" hangingPunct="0"/>
            <a:r>
              <a:rPr lang="en-US" sz="2400" i="0">
                <a:latin typeface="Arial" pitchFamily="-128" charset="0"/>
                <a:ea typeface="ＭＳ Ｐゴシック" pitchFamily="-128" charset="-128"/>
                <a:cs typeface="ＭＳ Ｐゴシック" pitchFamily="-128" charset="-128"/>
              </a:rPr>
              <a:t>Bathsheba</a:t>
            </a:r>
          </a:p>
        </p:txBody>
      </p:sp>
      <p:sp>
        <p:nvSpPr>
          <p:cNvPr id="357386" name="Text Box 10"/>
          <p:cNvSpPr txBox="1">
            <a:spLocks noChangeArrowheads="1"/>
          </p:cNvSpPr>
          <p:nvPr/>
        </p:nvSpPr>
        <p:spPr bwMode="auto">
          <a:xfrm>
            <a:off x="3543300" y="5915025"/>
            <a:ext cx="1387475" cy="457200"/>
          </a:xfrm>
          <a:prstGeom prst="rect">
            <a:avLst/>
          </a:prstGeom>
          <a:noFill/>
          <a:ln w="9525">
            <a:noFill/>
            <a:miter lim="800000"/>
            <a:headEnd/>
            <a:tailEnd/>
          </a:ln>
        </p:spPr>
        <p:txBody>
          <a:bodyPr wrap="none">
            <a:prstTxWarp prst="textNoShape">
              <a:avLst/>
            </a:prstTxWarp>
            <a:spAutoFit/>
          </a:bodyPr>
          <a:lstStyle/>
          <a:p>
            <a:pPr eaLnBrk="0" hangingPunct="0"/>
            <a:r>
              <a:rPr lang="en-US" sz="2400" i="0">
                <a:latin typeface="Arial" pitchFamily="-128" charset="0"/>
                <a:ea typeface="ＭＳ Ｐゴシック" pitchFamily="-128" charset="-128"/>
                <a:cs typeface="ＭＳ Ｐゴシック" pitchFamily="-128" charset="-128"/>
              </a:rPr>
              <a:t>Solomon</a:t>
            </a:r>
          </a:p>
        </p:txBody>
      </p:sp>
      <p:sp>
        <p:nvSpPr>
          <p:cNvPr id="357387" name="Line 11"/>
          <p:cNvSpPr>
            <a:spLocks noChangeShapeType="1"/>
          </p:cNvSpPr>
          <p:nvPr/>
        </p:nvSpPr>
        <p:spPr bwMode="auto">
          <a:xfrm>
            <a:off x="1196975" y="2286000"/>
            <a:ext cx="0" cy="838200"/>
          </a:xfrm>
          <a:prstGeom prst="line">
            <a:avLst/>
          </a:prstGeom>
          <a:noFill/>
          <a:ln w="28575">
            <a:solidFill>
              <a:schemeClr val="tx1"/>
            </a:solidFill>
            <a:prstDash val="dash"/>
            <a:round/>
            <a:headEnd/>
            <a:tailEnd/>
          </a:ln>
        </p:spPr>
        <p:txBody>
          <a:bodyPr wrap="none" anchor="ctr">
            <a:prstTxWarp prst="textNoShape">
              <a:avLst/>
            </a:prstTxWarp>
          </a:bodyPr>
          <a:lstStyle/>
          <a:p>
            <a:endParaRPr lang="en-US"/>
          </a:p>
        </p:txBody>
      </p:sp>
      <p:sp>
        <p:nvSpPr>
          <p:cNvPr id="357388" name="Line 12"/>
          <p:cNvSpPr>
            <a:spLocks noChangeShapeType="1"/>
          </p:cNvSpPr>
          <p:nvPr/>
        </p:nvSpPr>
        <p:spPr bwMode="auto">
          <a:xfrm>
            <a:off x="2035175" y="3352800"/>
            <a:ext cx="914400"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357389" name="Line 13"/>
          <p:cNvSpPr>
            <a:spLocks noChangeShapeType="1"/>
          </p:cNvSpPr>
          <p:nvPr/>
        </p:nvSpPr>
        <p:spPr bwMode="auto">
          <a:xfrm>
            <a:off x="2035175" y="3505200"/>
            <a:ext cx="914400"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357390" name="Line 14"/>
          <p:cNvSpPr>
            <a:spLocks noChangeShapeType="1"/>
          </p:cNvSpPr>
          <p:nvPr/>
        </p:nvSpPr>
        <p:spPr bwMode="auto">
          <a:xfrm flipH="1">
            <a:off x="2416175" y="3505200"/>
            <a:ext cx="22225" cy="68580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357391" name="Line 15"/>
          <p:cNvSpPr>
            <a:spLocks noChangeShapeType="1"/>
          </p:cNvSpPr>
          <p:nvPr/>
        </p:nvSpPr>
        <p:spPr bwMode="auto">
          <a:xfrm>
            <a:off x="2797175" y="4419600"/>
            <a:ext cx="914400"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357392" name="Line 16"/>
          <p:cNvSpPr>
            <a:spLocks noChangeShapeType="1"/>
          </p:cNvSpPr>
          <p:nvPr/>
        </p:nvSpPr>
        <p:spPr bwMode="auto">
          <a:xfrm>
            <a:off x="2797175" y="4572000"/>
            <a:ext cx="914400"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357393" name="Line 17"/>
          <p:cNvSpPr>
            <a:spLocks noChangeShapeType="1"/>
          </p:cNvSpPr>
          <p:nvPr/>
        </p:nvSpPr>
        <p:spPr bwMode="auto">
          <a:xfrm>
            <a:off x="3711575" y="5257800"/>
            <a:ext cx="914400"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357394" name="Line 18"/>
          <p:cNvSpPr>
            <a:spLocks noChangeShapeType="1"/>
          </p:cNvSpPr>
          <p:nvPr/>
        </p:nvSpPr>
        <p:spPr bwMode="auto">
          <a:xfrm>
            <a:off x="3711575" y="5410200"/>
            <a:ext cx="914400"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357395" name="Line 19"/>
          <p:cNvSpPr>
            <a:spLocks noChangeShapeType="1"/>
          </p:cNvSpPr>
          <p:nvPr/>
        </p:nvSpPr>
        <p:spPr bwMode="auto">
          <a:xfrm>
            <a:off x="3254375" y="4572000"/>
            <a:ext cx="0" cy="53340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357396" name="Rectangle 20"/>
          <p:cNvSpPr>
            <a:spLocks noChangeArrowheads="1"/>
          </p:cNvSpPr>
          <p:nvPr/>
        </p:nvSpPr>
        <p:spPr bwMode="auto">
          <a:xfrm>
            <a:off x="4090988" y="5535613"/>
            <a:ext cx="184150" cy="457200"/>
          </a:xfrm>
          <a:prstGeom prst="rect">
            <a:avLst/>
          </a:prstGeom>
          <a:noFill/>
          <a:ln w="9525">
            <a:noFill/>
            <a:miter lim="800000"/>
            <a:headEnd/>
            <a:tailEnd/>
          </a:ln>
        </p:spPr>
        <p:txBody>
          <a:bodyPr wrap="none">
            <a:prstTxWarp prst="textNoShape">
              <a:avLst/>
            </a:prstTxWarp>
            <a:spAutoFit/>
          </a:bodyPr>
          <a:lstStyle/>
          <a:p>
            <a:pPr eaLnBrk="0" hangingPunct="0"/>
            <a:endParaRPr lang="en-US" sz="2400" i="0">
              <a:latin typeface="Arial" pitchFamily="-128" charset="0"/>
              <a:ea typeface="ＭＳ Ｐゴシック" pitchFamily="-128" charset="-128"/>
              <a:cs typeface="ＭＳ Ｐゴシック" pitchFamily="-128" charset="-128"/>
            </a:endParaRPr>
          </a:p>
        </p:txBody>
      </p:sp>
      <p:sp>
        <p:nvSpPr>
          <p:cNvPr id="357397" name="Line 21"/>
          <p:cNvSpPr>
            <a:spLocks noChangeShapeType="1"/>
          </p:cNvSpPr>
          <p:nvPr/>
        </p:nvSpPr>
        <p:spPr bwMode="auto">
          <a:xfrm>
            <a:off x="4168775" y="5486400"/>
            <a:ext cx="0" cy="45720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357398" name="Text Box 22"/>
          <p:cNvSpPr txBox="1">
            <a:spLocks noChangeArrowheads="1"/>
          </p:cNvSpPr>
          <p:nvPr/>
        </p:nvSpPr>
        <p:spPr bwMode="auto">
          <a:xfrm>
            <a:off x="2644775" y="1524000"/>
            <a:ext cx="1065213" cy="457200"/>
          </a:xfrm>
          <a:prstGeom prst="rect">
            <a:avLst/>
          </a:prstGeom>
          <a:noFill/>
          <a:ln w="9525">
            <a:noFill/>
            <a:miter lim="800000"/>
            <a:headEnd/>
            <a:tailEnd/>
          </a:ln>
        </p:spPr>
        <p:txBody>
          <a:bodyPr wrap="none">
            <a:prstTxWarp prst="textNoShape">
              <a:avLst/>
            </a:prstTxWarp>
            <a:spAutoFit/>
          </a:bodyPr>
          <a:lstStyle/>
          <a:p>
            <a:pPr eaLnBrk="0" hangingPunct="0"/>
            <a:r>
              <a:rPr lang="en-US" sz="2400" i="0">
                <a:latin typeface="Arial" pitchFamily="-128" charset="0"/>
                <a:ea typeface="ＭＳ Ｐゴシック" pitchFamily="-128" charset="-128"/>
                <a:cs typeface="ＭＳ Ｐゴシック" pitchFamily="-128" charset="-128"/>
              </a:rPr>
              <a:t>Adam </a:t>
            </a:r>
          </a:p>
        </p:txBody>
      </p:sp>
      <p:sp>
        <p:nvSpPr>
          <p:cNvPr id="357399" name="Line 23"/>
          <p:cNvSpPr>
            <a:spLocks noChangeShapeType="1"/>
          </p:cNvSpPr>
          <p:nvPr/>
        </p:nvSpPr>
        <p:spPr bwMode="auto">
          <a:xfrm>
            <a:off x="3727450" y="1704975"/>
            <a:ext cx="914400"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357400" name="Line 24"/>
          <p:cNvSpPr>
            <a:spLocks noChangeShapeType="1"/>
          </p:cNvSpPr>
          <p:nvPr/>
        </p:nvSpPr>
        <p:spPr bwMode="auto">
          <a:xfrm>
            <a:off x="3727450" y="1857375"/>
            <a:ext cx="914400" cy="0"/>
          </a:xfrm>
          <a:prstGeom prst="line">
            <a:avLst/>
          </a:prstGeom>
          <a:noFill/>
          <a:ln w="28575">
            <a:solidFill>
              <a:schemeClr val="tx1"/>
            </a:solidFill>
            <a:round/>
            <a:headEnd/>
            <a:tailEnd/>
          </a:ln>
        </p:spPr>
        <p:txBody>
          <a:bodyPr wrap="none" anchor="ctr">
            <a:prstTxWarp prst="textNoShape">
              <a:avLst/>
            </a:prstTxWarp>
          </a:bodyPr>
          <a:lstStyle/>
          <a:p>
            <a:endParaRPr lang="en-US"/>
          </a:p>
        </p:txBody>
      </p:sp>
      <p:sp>
        <p:nvSpPr>
          <p:cNvPr id="357401" name="Text Box 25"/>
          <p:cNvSpPr txBox="1">
            <a:spLocks noChangeArrowheads="1"/>
          </p:cNvSpPr>
          <p:nvPr/>
        </p:nvSpPr>
        <p:spPr bwMode="auto">
          <a:xfrm>
            <a:off x="4778375" y="1524000"/>
            <a:ext cx="709613" cy="457200"/>
          </a:xfrm>
          <a:prstGeom prst="rect">
            <a:avLst/>
          </a:prstGeom>
          <a:noFill/>
          <a:ln w="9525">
            <a:noFill/>
            <a:miter lim="800000"/>
            <a:headEnd/>
            <a:tailEnd/>
          </a:ln>
        </p:spPr>
        <p:txBody>
          <a:bodyPr wrap="none">
            <a:prstTxWarp prst="textNoShape">
              <a:avLst/>
            </a:prstTxWarp>
            <a:spAutoFit/>
          </a:bodyPr>
          <a:lstStyle/>
          <a:p>
            <a:pPr eaLnBrk="0" hangingPunct="0"/>
            <a:r>
              <a:rPr lang="en-US" sz="2400" i="0">
                <a:latin typeface="Arial" pitchFamily="-128" charset="0"/>
                <a:ea typeface="ＭＳ Ｐゴシック" pitchFamily="-128" charset="-128"/>
                <a:cs typeface="ＭＳ Ｐゴシック" pitchFamily="-128" charset="-128"/>
              </a:rPr>
              <a:t>Eve</a:t>
            </a:r>
          </a:p>
        </p:txBody>
      </p:sp>
      <p:sp>
        <p:nvSpPr>
          <p:cNvPr id="357402" name="Line 26"/>
          <p:cNvSpPr>
            <a:spLocks noChangeShapeType="1"/>
          </p:cNvSpPr>
          <p:nvPr/>
        </p:nvSpPr>
        <p:spPr bwMode="auto">
          <a:xfrm>
            <a:off x="5632450" y="1704975"/>
            <a:ext cx="914400" cy="0"/>
          </a:xfrm>
          <a:prstGeom prst="line">
            <a:avLst/>
          </a:prstGeom>
          <a:noFill/>
          <a:ln w="28575">
            <a:solidFill>
              <a:schemeClr val="tx1"/>
            </a:solidFill>
            <a:prstDash val="dash"/>
            <a:round/>
            <a:headEnd/>
            <a:tailEnd/>
          </a:ln>
        </p:spPr>
        <p:txBody>
          <a:bodyPr wrap="none" anchor="ctr">
            <a:prstTxWarp prst="textNoShape">
              <a:avLst/>
            </a:prstTxWarp>
          </a:bodyPr>
          <a:lstStyle/>
          <a:p>
            <a:endParaRPr lang="en-US"/>
          </a:p>
        </p:txBody>
      </p:sp>
      <p:sp>
        <p:nvSpPr>
          <p:cNvPr id="357403" name="Line 27"/>
          <p:cNvSpPr>
            <a:spLocks noChangeShapeType="1"/>
          </p:cNvSpPr>
          <p:nvPr/>
        </p:nvSpPr>
        <p:spPr bwMode="auto">
          <a:xfrm>
            <a:off x="5632450" y="1857375"/>
            <a:ext cx="914400" cy="0"/>
          </a:xfrm>
          <a:prstGeom prst="line">
            <a:avLst/>
          </a:prstGeom>
          <a:noFill/>
          <a:ln w="28575">
            <a:solidFill>
              <a:schemeClr val="tx1"/>
            </a:solidFill>
            <a:prstDash val="dash"/>
            <a:round/>
            <a:headEnd/>
            <a:tailEnd/>
          </a:ln>
        </p:spPr>
        <p:txBody>
          <a:bodyPr wrap="none" anchor="ctr">
            <a:prstTxWarp prst="textNoShape">
              <a:avLst/>
            </a:prstTxWarp>
          </a:bodyPr>
          <a:lstStyle/>
          <a:p>
            <a:endParaRPr lang="en-US"/>
          </a:p>
        </p:txBody>
      </p:sp>
      <p:sp>
        <p:nvSpPr>
          <p:cNvPr id="357404" name="Text Box 28"/>
          <p:cNvSpPr txBox="1">
            <a:spLocks noChangeArrowheads="1"/>
          </p:cNvSpPr>
          <p:nvPr/>
        </p:nvSpPr>
        <p:spPr bwMode="auto">
          <a:xfrm>
            <a:off x="6705600" y="1524000"/>
            <a:ext cx="1557338" cy="457200"/>
          </a:xfrm>
          <a:prstGeom prst="rect">
            <a:avLst/>
          </a:prstGeom>
          <a:noFill/>
          <a:ln w="9525">
            <a:noFill/>
            <a:miter lim="800000"/>
            <a:headEnd/>
            <a:tailEnd/>
          </a:ln>
        </p:spPr>
        <p:txBody>
          <a:bodyPr wrap="none">
            <a:prstTxWarp prst="textNoShape">
              <a:avLst/>
            </a:prstTxWarp>
            <a:spAutoFit/>
          </a:bodyPr>
          <a:lstStyle/>
          <a:p>
            <a:pPr eaLnBrk="0" hangingPunct="0"/>
            <a:r>
              <a:rPr lang="en-US" sz="2400" i="0">
                <a:latin typeface="Arial" pitchFamily="-128" charset="0"/>
                <a:ea typeface="ＭＳ Ｐゴシック" pitchFamily="-128" charset="-128"/>
                <a:cs typeface="ＭＳ Ｐゴシック" pitchFamily="-128" charset="-128"/>
              </a:rPr>
              <a:t>Archangel</a:t>
            </a:r>
          </a:p>
        </p:txBody>
      </p:sp>
      <p:sp>
        <p:nvSpPr>
          <p:cNvPr id="357405" name="Line 29"/>
          <p:cNvSpPr>
            <a:spLocks noChangeShapeType="1"/>
          </p:cNvSpPr>
          <p:nvPr/>
        </p:nvSpPr>
        <p:spPr bwMode="auto">
          <a:xfrm>
            <a:off x="4473575" y="3352800"/>
            <a:ext cx="914400" cy="0"/>
          </a:xfrm>
          <a:prstGeom prst="line">
            <a:avLst/>
          </a:prstGeom>
          <a:noFill/>
          <a:ln w="28575">
            <a:solidFill>
              <a:schemeClr val="tx1"/>
            </a:solidFill>
            <a:prstDash val="dash"/>
            <a:round/>
            <a:headEnd/>
            <a:tailEnd/>
          </a:ln>
        </p:spPr>
        <p:txBody>
          <a:bodyPr wrap="none" anchor="ctr">
            <a:prstTxWarp prst="textNoShape">
              <a:avLst/>
            </a:prstTxWarp>
          </a:bodyPr>
          <a:lstStyle/>
          <a:p>
            <a:endParaRPr lang="en-US"/>
          </a:p>
        </p:txBody>
      </p:sp>
      <p:sp>
        <p:nvSpPr>
          <p:cNvPr id="357406" name="Line 30"/>
          <p:cNvSpPr>
            <a:spLocks noChangeShapeType="1"/>
          </p:cNvSpPr>
          <p:nvPr/>
        </p:nvSpPr>
        <p:spPr bwMode="auto">
          <a:xfrm>
            <a:off x="4473575" y="3505200"/>
            <a:ext cx="914400" cy="0"/>
          </a:xfrm>
          <a:prstGeom prst="line">
            <a:avLst/>
          </a:prstGeom>
          <a:noFill/>
          <a:ln w="28575">
            <a:solidFill>
              <a:schemeClr val="tx1"/>
            </a:solidFill>
            <a:prstDash val="dash"/>
            <a:round/>
            <a:headEnd/>
            <a:tailEnd/>
          </a:ln>
        </p:spPr>
        <p:txBody>
          <a:bodyPr wrap="none" anchor="ctr">
            <a:prstTxWarp prst="textNoShape">
              <a:avLst/>
            </a:prstTxWarp>
          </a:bodyPr>
          <a:lstStyle/>
          <a:p>
            <a:endParaRPr lang="en-US"/>
          </a:p>
        </p:txBody>
      </p:sp>
      <p:sp>
        <p:nvSpPr>
          <p:cNvPr id="357407" name="Line 31"/>
          <p:cNvSpPr>
            <a:spLocks noChangeShapeType="1"/>
          </p:cNvSpPr>
          <p:nvPr/>
        </p:nvSpPr>
        <p:spPr bwMode="auto">
          <a:xfrm>
            <a:off x="4930775" y="4419600"/>
            <a:ext cx="914400" cy="0"/>
          </a:xfrm>
          <a:prstGeom prst="line">
            <a:avLst/>
          </a:prstGeom>
          <a:noFill/>
          <a:ln w="28575">
            <a:solidFill>
              <a:schemeClr val="tx1"/>
            </a:solidFill>
            <a:prstDash val="dash"/>
            <a:round/>
            <a:headEnd/>
            <a:tailEnd/>
          </a:ln>
        </p:spPr>
        <p:txBody>
          <a:bodyPr wrap="none" anchor="ctr">
            <a:prstTxWarp prst="textNoShape">
              <a:avLst/>
            </a:prstTxWarp>
          </a:bodyPr>
          <a:lstStyle/>
          <a:p>
            <a:endParaRPr lang="en-US"/>
          </a:p>
        </p:txBody>
      </p:sp>
      <p:sp>
        <p:nvSpPr>
          <p:cNvPr id="357408" name="Line 32"/>
          <p:cNvSpPr>
            <a:spLocks noChangeShapeType="1"/>
          </p:cNvSpPr>
          <p:nvPr/>
        </p:nvSpPr>
        <p:spPr bwMode="auto">
          <a:xfrm>
            <a:off x="4930775" y="4572000"/>
            <a:ext cx="914400" cy="0"/>
          </a:xfrm>
          <a:prstGeom prst="line">
            <a:avLst/>
          </a:prstGeom>
          <a:noFill/>
          <a:ln w="28575">
            <a:solidFill>
              <a:schemeClr val="tx1"/>
            </a:solidFill>
            <a:prstDash val="dash"/>
            <a:round/>
            <a:headEnd/>
            <a:tailEnd/>
          </a:ln>
        </p:spPr>
        <p:txBody>
          <a:bodyPr wrap="none" anchor="ctr">
            <a:prstTxWarp prst="textNoShape">
              <a:avLst/>
            </a:prstTxWarp>
          </a:bodyPr>
          <a:lstStyle/>
          <a:p>
            <a:endParaRPr lang="en-US"/>
          </a:p>
        </p:txBody>
      </p:sp>
      <p:sp>
        <p:nvSpPr>
          <p:cNvPr id="357409" name="Line 33"/>
          <p:cNvSpPr>
            <a:spLocks noChangeShapeType="1"/>
          </p:cNvSpPr>
          <p:nvPr/>
        </p:nvSpPr>
        <p:spPr bwMode="auto">
          <a:xfrm>
            <a:off x="6607175" y="5334000"/>
            <a:ext cx="914400" cy="0"/>
          </a:xfrm>
          <a:prstGeom prst="line">
            <a:avLst/>
          </a:prstGeom>
          <a:noFill/>
          <a:ln w="28575">
            <a:solidFill>
              <a:schemeClr val="tx1"/>
            </a:solidFill>
            <a:prstDash val="dash"/>
            <a:round/>
            <a:headEnd/>
            <a:tailEnd/>
          </a:ln>
        </p:spPr>
        <p:txBody>
          <a:bodyPr wrap="none" anchor="ctr">
            <a:prstTxWarp prst="textNoShape">
              <a:avLst/>
            </a:prstTxWarp>
          </a:bodyPr>
          <a:lstStyle/>
          <a:p>
            <a:endParaRPr lang="en-US"/>
          </a:p>
        </p:txBody>
      </p:sp>
      <p:sp>
        <p:nvSpPr>
          <p:cNvPr id="357410" name="Line 34"/>
          <p:cNvSpPr>
            <a:spLocks noChangeShapeType="1"/>
          </p:cNvSpPr>
          <p:nvPr/>
        </p:nvSpPr>
        <p:spPr bwMode="auto">
          <a:xfrm>
            <a:off x="6607175" y="5486400"/>
            <a:ext cx="914400" cy="0"/>
          </a:xfrm>
          <a:prstGeom prst="line">
            <a:avLst/>
          </a:prstGeom>
          <a:noFill/>
          <a:ln w="28575">
            <a:solidFill>
              <a:schemeClr val="tx1"/>
            </a:solidFill>
            <a:prstDash val="dash"/>
            <a:round/>
            <a:headEnd/>
            <a:tailEnd/>
          </a:ln>
        </p:spPr>
        <p:txBody>
          <a:bodyPr wrap="none" anchor="ctr">
            <a:prstTxWarp prst="textNoShape">
              <a:avLst/>
            </a:prstTxWarp>
          </a:bodyPr>
          <a:lstStyle/>
          <a:p>
            <a:endParaRPr lang="en-US"/>
          </a:p>
        </p:txBody>
      </p:sp>
      <p:sp>
        <p:nvSpPr>
          <p:cNvPr id="357411" name="Text Box 35"/>
          <p:cNvSpPr txBox="1">
            <a:spLocks noChangeArrowheads="1"/>
          </p:cNvSpPr>
          <p:nvPr/>
        </p:nvSpPr>
        <p:spPr bwMode="auto">
          <a:xfrm>
            <a:off x="5524500" y="3200400"/>
            <a:ext cx="2200275" cy="457200"/>
          </a:xfrm>
          <a:prstGeom prst="rect">
            <a:avLst/>
          </a:prstGeom>
          <a:noFill/>
          <a:ln w="9525">
            <a:noFill/>
            <a:miter lim="800000"/>
            <a:headEnd/>
            <a:tailEnd/>
          </a:ln>
        </p:spPr>
        <p:txBody>
          <a:bodyPr wrap="none">
            <a:prstTxWarp prst="textNoShape">
              <a:avLst/>
            </a:prstTxWarp>
            <a:spAutoFit/>
          </a:bodyPr>
          <a:lstStyle/>
          <a:p>
            <a:pPr eaLnBrk="0" hangingPunct="0"/>
            <a:r>
              <a:rPr lang="en-US" sz="2400" i="0">
                <a:latin typeface="Arial" pitchFamily="-128" charset="0"/>
                <a:ea typeface="ＭＳ Ｐゴシック" pitchFamily="-128" charset="-128"/>
                <a:cs typeface="ＭＳ Ｐゴシック" pitchFamily="-128" charset="-128"/>
              </a:rPr>
              <a:t>King of Jericho</a:t>
            </a:r>
          </a:p>
        </p:txBody>
      </p:sp>
      <p:sp>
        <p:nvSpPr>
          <p:cNvPr id="357412" name="Text Box 36"/>
          <p:cNvSpPr txBox="1">
            <a:spLocks noChangeArrowheads="1"/>
          </p:cNvSpPr>
          <p:nvPr/>
        </p:nvSpPr>
        <p:spPr bwMode="auto">
          <a:xfrm>
            <a:off x="6057900" y="4238625"/>
            <a:ext cx="1370013" cy="457200"/>
          </a:xfrm>
          <a:prstGeom prst="rect">
            <a:avLst/>
          </a:prstGeom>
          <a:noFill/>
          <a:ln w="9525">
            <a:noFill/>
            <a:miter lim="800000"/>
            <a:headEnd/>
            <a:tailEnd/>
          </a:ln>
        </p:spPr>
        <p:txBody>
          <a:bodyPr wrap="none">
            <a:prstTxWarp prst="textNoShape">
              <a:avLst/>
            </a:prstTxWarp>
            <a:spAutoFit/>
          </a:bodyPr>
          <a:lstStyle/>
          <a:p>
            <a:pPr eaLnBrk="0" hangingPunct="0"/>
            <a:r>
              <a:rPr lang="en-US" sz="2400" i="0">
                <a:latin typeface="Arial" pitchFamily="-128" charset="0"/>
                <a:ea typeface="ＭＳ Ｐゴシック" pitchFamily="-128" charset="-128"/>
                <a:cs typeface="ＭＳ Ｐゴシック" pitchFamily="-128" charset="-128"/>
              </a:rPr>
              <a:t>Kinsman</a:t>
            </a:r>
          </a:p>
        </p:txBody>
      </p:sp>
      <p:sp>
        <p:nvSpPr>
          <p:cNvPr id="357413" name="Text Box 37"/>
          <p:cNvSpPr txBox="1">
            <a:spLocks noChangeArrowheads="1"/>
          </p:cNvSpPr>
          <p:nvPr/>
        </p:nvSpPr>
        <p:spPr bwMode="auto">
          <a:xfrm>
            <a:off x="7734300" y="5181600"/>
            <a:ext cx="912813" cy="457200"/>
          </a:xfrm>
          <a:prstGeom prst="rect">
            <a:avLst/>
          </a:prstGeom>
          <a:noFill/>
          <a:ln w="9525">
            <a:noFill/>
            <a:miter lim="800000"/>
            <a:headEnd/>
            <a:tailEnd/>
          </a:ln>
        </p:spPr>
        <p:txBody>
          <a:bodyPr wrap="none">
            <a:prstTxWarp prst="textNoShape">
              <a:avLst/>
            </a:prstTxWarp>
            <a:spAutoFit/>
          </a:bodyPr>
          <a:lstStyle/>
          <a:p>
            <a:pPr eaLnBrk="0" hangingPunct="0"/>
            <a:r>
              <a:rPr lang="en-US" sz="2400" i="0">
                <a:latin typeface="Arial" pitchFamily="-128" charset="0"/>
                <a:ea typeface="ＭＳ Ｐゴシック" pitchFamily="-128" charset="-128"/>
                <a:cs typeface="ＭＳ Ｐゴシック" pitchFamily="-128" charset="-128"/>
              </a:rPr>
              <a:t>Uriah</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5737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5740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5740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5739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5739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5740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5740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5740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57379"/>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5738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57380"/>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57381"/>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57388"/>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57389"/>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57405"/>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357406"/>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357411"/>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57382"/>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357383"/>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357390"/>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57407"/>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357408"/>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357412"/>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357391"/>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357392"/>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357384"/>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357395"/>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357385"/>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357413"/>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357393"/>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357394"/>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357409"/>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357410"/>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357386"/>
                                        </p:tgtEl>
                                        <p:attrNameLst>
                                          <p:attrName>style.visibility</p:attrName>
                                        </p:attrNameLst>
                                      </p:cBhvr>
                                      <p:to>
                                        <p:strVal val="visible"/>
                                      </p:to>
                                    </p:set>
                                  </p:childTnLst>
                                </p:cTn>
                              </p:par>
                              <p:par>
                                <p:cTn id="83" presetID="1" presetClass="entr" presetSubtype="0" fill="hold" grpId="0" nodeType="withEffect" nodePh="1">
                                  <p:stCondLst>
                                    <p:cond delay="0"/>
                                  </p:stCondLst>
                                  <p:endCondLst>
                                    <p:cond evt="begin" delay="0">
                                      <p:tn val="83"/>
                                    </p:cond>
                                  </p:endCondLst>
                                  <p:childTnLst>
                                    <p:set>
                                      <p:cBhvr>
                                        <p:cTn id="84" dur="1" fill="hold">
                                          <p:stCondLst>
                                            <p:cond delay="0"/>
                                          </p:stCondLst>
                                        </p:cTn>
                                        <p:tgtEl>
                                          <p:spTgt spid="357396"/>
                                        </p:tgtEl>
                                        <p:attrNameLst>
                                          <p:attrName>style.visibility</p:attrName>
                                        </p:attrNameLst>
                                      </p:cBhvr>
                                      <p:to>
                                        <p:strVal val="visible"/>
                                      </p:to>
                                    </p:set>
                                  </p:childTnLst>
                                </p:cTn>
                              </p:par>
                              <p:par>
                                <p:cTn id="85" presetID="1" presetClass="entr" presetSubtype="0" fill="hold" grpId="0" nodeType="withEffect">
                                  <p:stCondLst>
                                    <p:cond delay="0"/>
                                  </p:stCondLst>
                                  <p:childTnLst>
                                    <p:set>
                                      <p:cBhvr>
                                        <p:cTn id="86" dur="1" fill="hold">
                                          <p:stCondLst>
                                            <p:cond delay="0"/>
                                          </p:stCondLst>
                                        </p:cTn>
                                        <p:tgtEl>
                                          <p:spTgt spid="35739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7378" grpId="0"/>
      <p:bldP spid="357379" grpId="0"/>
      <p:bldP spid="357380" grpId="0"/>
      <p:bldP spid="357381" grpId="0"/>
      <p:bldP spid="357382" grpId="0"/>
      <p:bldP spid="357383" grpId="0"/>
      <p:bldP spid="357384" grpId="0"/>
      <p:bldP spid="357385" grpId="0"/>
      <p:bldP spid="357386" grpId="0"/>
      <p:bldP spid="357387" grpId="0" animBg="1"/>
      <p:bldP spid="357388" grpId="0" animBg="1"/>
      <p:bldP spid="357389" grpId="0" animBg="1"/>
      <p:bldP spid="357390" grpId="0" animBg="1"/>
      <p:bldP spid="357391" grpId="0" animBg="1"/>
      <p:bldP spid="357392" grpId="0" animBg="1"/>
      <p:bldP spid="357393" grpId="0" animBg="1"/>
      <p:bldP spid="357394" grpId="0" animBg="1"/>
      <p:bldP spid="357395" grpId="0" animBg="1"/>
      <p:bldP spid="357396" grpId="0"/>
      <p:bldP spid="357397" grpId="0" animBg="1"/>
      <p:bldP spid="357398" grpId="0"/>
      <p:bldP spid="357399" grpId="0" animBg="1"/>
      <p:bldP spid="357400" grpId="0" animBg="1"/>
      <p:bldP spid="357401" grpId="0"/>
      <p:bldP spid="357402" grpId="0" animBg="1"/>
      <p:bldP spid="357403" grpId="0" animBg="1"/>
      <p:bldP spid="357404" grpId="0"/>
      <p:bldP spid="357405" grpId="0" animBg="1"/>
      <p:bldP spid="357406" grpId="0" animBg="1"/>
      <p:bldP spid="357407" grpId="0" animBg="1"/>
      <p:bldP spid="357408" grpId="0" animBg="1"/>
      <p:bldP spid="357409" grpId="0" animBg="1"/>
      <p:bldP spid="357410" grpId="0" animBg="1"/>
      <p:bldP spid="357411" grpId="0"/>
      <p:bldP spid="357412" grpId="0"/>
      <p:bldP spid="357413" grpId="0"/>
    </p:bldLst>
  </p:timing>
</p:sld>
</file>

<file path=ppt/slides/slide7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39266" name="Rectangle 2"/>
          <p:cNvSpPr>
            <a:spLocks noChangeArrowheads="1"/>
          </p:cNvSpPr>
          <p:nvPr/>
        </p:nvSpPr>
        <p:spPr bwMode="auto">
          <a:xfrm>
            <a:off x="1692275" y="5373688"/>
            <a:ext cx="2160588" cy="865187"/>
          </a:xfrm>
          <a:prstGeom prst="rect">
            <a:avLst/>
          </a:prstGeom>
          <a:solidFill>
            <a:srgbClr val="969696"/>
          </a:solidFill>
          <a:ln w="9525">
            <a:solidFill>
              <a:schemeClr val="tx1"/>
            </a:solidFill>
            <a:miter lim="800000"/>
            <a:headEnd/>
            <a:tailEnd/>
          </a:ln>
        </p:spPr>
        <p:txBody>
          <a:bodyPr wrap="none" anchor="ctr">
            <a:prstTxWarp prst="textNoShape">
              <a:avLst/>
            </a:prstTxWarp>
          </a:bodyPr>
          <a:lstStyle/>
          <a:p>
            <a:pPr algn="ctr"/>
            <a:r>
              <a:rPr lang="en-GB" sz="2400" i="0">
                <a:solidFill>
                  <a:schemeClr val="bg2"/>
                </a:solidFill>
                <a:latin typeface="Arial Rounded MT Bold" pitchFamily="-128" charset="0"/>
              </a:rPr>
              <a:t>Foundation </a:t>
            </a:r>
          </a:p>
          <a:p>
            <a:pPr algn="ctr"/>
            <a:r>
              <a:rPr lang="en-GB" sz="2400" i="0">
                <a:solidFill>
                  <a:schemeClr val="bg2"/>
                </a:solidFill>
                <a:latin typeface="Arial Rounded MT Bold" pitchFamily="-128" charset="0"/>
              </a:rPr>
              <a:t>of Faith</a:t>
            </a:r>
          </a:p>
        </p:txBody>
      </p:sp>
      <p:sp>
        <p:nvSpPr>
          <p:cNvPr id="139267" name="Rectangle 3"/>
          <p:cNvSpPr>
            <a:spLocks noChangeArrowheads="1"/>
          </p:cNvSpPr>
          <p:nvPr/>
        </p:nvSpPr>
        <p:spPr bwMode="auto">
          <a:xfrm>
            <a:off x="1692275" y="3716338"/>
            <a:ext cx="2160588" cy="865187"/>
          </a:xfrm>
          <a:prstGeom prst="rect">
            <a:avLst/>
          </a:prstGeom>
          <a:solidFill>
            <a:srgbClr val="FFFF99"/>
          </a:solidFill>
          <a:ln w="9525">
            <a:solidFill>
              <a:schemeClr val="tx1"/>
            </a:solidFill>
            <a:miter lim="800000"/>
            <a:headEnd/>
            <a:tailEnd/>
          </a:ln>
        </p:spPr>
        <p:txBody>
          <a:bodyPr wrap="none" anchor="ctr">
            <a:prstTxWarp prst="textNoShape">
              <a:avLst/>
            </a:prstTxWarp>
          </a:bodyPr>
          <a:lstStyle/>
          <a:p>
            <a:pPr algn="ctr"/>
            <a:r>
              <a:rPr lang="en-GB" sz="2400" i="0">
                <a:solidFill>
                  <a:schemeClr val="bg2"/>
                </a:solidFill>
                <a:latin typeface="Arial Rounded MT Bold" pitchFamily="-128" charset="0"/>
              </a:rPr>
              <a:t>Foundation </a:t>
            </a:r>
          </a:p>
          <a:p>
            <a:pPr algn="ctr"/>
            <a:r>
              <a:rPr lang="en-GB" sz="2400" i="0">
                <a:solidFill>
                  <a:schemeClr val="bg2"/>
                </a:solidFill>
                <a:latin typeface="Arial Rounded MT Bold" pitchFamily="-128" charset="0"/>
              </a:rPr>
              <a:t>of Substance</a:t>
            </a:r>
          </a:p>
        </p:txBody>
      </p:sp>
      <p:sp>
        <p:nvSpPr>
          <p:cNvPr id="139268" name="Rectangle 4"/>
          <p:cNvSpPr>
            <a:spLocks noChangeArrowheads="1"/>
          </p:cNvSpPr>
          <p:nvPr/>
        </p:nvSpPr>
        <p:spPr bwMode="auto">
          <a:xfrm>
            <a:off x="762000" y="1700213"/>
            <a:ext cx="4170363" cy="793750"/>
          </a:xfrm>
          <a:prstGeom prst="rect">
            <a:avLst/>
          </a:prstGeom>
          <a:solidFill>
            <a:schemeClr val="accent1"/>
          </a:solidFill>
          <a:ln w="9525">
            <a:solidFill>
              <a:schemeClr val="tx1"/>
            </a:solidFill>
            <a:miter lim="800000"/>
            <a:headEnd/>
            <a:tailEnd/>
          </a:ln>
        </p:spPr>
        <p:txBody>
          <a:bodyPr wrap="none" anchor="ctr">
            <a:prstTxWarp prst="textNoShape">
              <a:avLst/>
            </a:prstTxWarp>
          </a:bodyPr>
          <a:lstStyle/>
          <a:p>
            <a:pPr algn="ctr"/>
            <a:r>
              <a:rPr lang="en-GB" sz="2400" i="0">
                <a:solidFill>
                  <a:schemeClr val="bg2"/>
                </a:solidFill>
                <a:latin typeface="Arial Rounded MT Bold" pitchFamily="-128" charset="0"/>
              </a:rPr>
              <a:t>Foundation for the Messiah</a:t>
            </a:r>
          </a:p>
        </p:txBody>
      </p:sp>
      <p:sp>
        <p:nvSpPr>
          <p:cNvPr id="139269" name="Line 5"/>
          <p:cNvSpPr>
            <a:spLocks noChangeShapeType="1"/>
          </p:cNvSpPr>
          <p:nvPr/>
        </p:nvSpPr>
        <p:spPr bwMode="auto">
          <a:xfrm>
            <a:off x="2700338" y="2708275"/>
            <a:ext cx="0" cy="865188"/>
          </a:xfrm>
          <a:prstGeom prst="line">
            <a:avLst/>
          </a:prstGeom>
          <a:noFill/>
          <a:ln w="57150">
            <a:solidFill>
              <a:schemeClr val="tx1"/>
            </a:solidFill>
            <a:round/>
            <a:headEnd type="triangle" w="lg" len="med"/>
            <a:tailEnd/>
          </a:ln>
        </p:spPr>
        <p:txBody>
          <a:bodyPr>
            <a:prstTxWarp prst="textNoShape">
              <a:avLst/>
            </a:prstTxWarp>
          </a:bodyPr>
          <a:lstStyle/>
          <a:p>
            <a:endParaRPr lang="en-US"/>
          </a:p>
        </p:txBody>
      </p:sp>
      <p:sp>
        <p:nvSpPr>
          <p:cNvPr id="139270" name="Line 6"/>
          <p:cNvSpPr>
            <a:spLocks noChangeShapeType="1"/>
          </p:cNvSpPr>
          <p:nvPr/>
        </p:nvSpPr>
        <p:spPr bwMode="auto">
          <a:xfrm>
            <a:off x="2484438" y="5013325"/>
            <a:ext cx="574675" cy="0"/>
          </a:xfrm>
          <a:prstGeom prst="line">
            <a:avLst/>
          </a:prstGeom>
          <a:noFill/>
          <a:ln w="28575">
            <a:solidFill>
              <a:schemeClr val="tx1"/>
            </a:solidFill>
            <a:round/>
            <a:headEnd/>
            <a:tailEnd/>
          </a:ln>
        </p:spPr>
        <p:txBody>
          <a:bodyPr>
            <a:prstTxWarp prst="textNoShape">
              <a:avLst/>
            </a:prstTxWarp>
          </a:bodyPr>
          <a:lstStyle/>
          <a:p>
            <a:endParaRPr lang="en-US"/>
          </a:p>
        </p:txBody>
      </p:sp>
      <p:sp>
        <p:nvSpPr>
          <p:cNvPr id="139271" name="Line 7"/>
          <p:cNvSpPr>
            <a:spLocks noChangeShapeType="1"/>
          </p:cNvSpPr>
          <p:nvPr/>
        </p:nvSpPr>
        <p:spPr bwMode="auto">
          <a:xfrm>
            <a:off x="2771775" y="4724400"/>
            <a:ext cx="0" cy="576263"/>
          </a:xfrm>
          <a:prstGeom prst="line">
            <a:avLst/>
          </a:prstGeom>
          <a:noFill/>
          <a:ln w="28575">
            <a:solidFill>
              <a:schemeClr val="tx1"/>
            </a:solidFill>
            <a:round/>
            <a:headEnd/>
            <a:tailEnd/>
          </a:ln>
        </p:spPr>
        <p:txBody>
          <a:bodyPr>
            <a:prstTxWarp prst="textNoShape">
              <a:avLst/>
            </a:prstTxWarp>
          </a:bodyPr>
          <a:lstStyle/>
          <a:p>
            <a:endParaRPr lang="en-US"/>
          </a:p>
        </p:txBody>
      </p:sp>
      <p:sp>
        <p:nvSpPr>
          <p:cNvPr id="139272" name="Line 8"/>
          <p:cNvSpPr>
            <a:spLocks noChangeShapeType="1"/>
          </p:cNvSpPr>
          <p:nvPr/>
        </p:nvSpPr>
        <p:spPr bwMode="auto">
          <a:xfrm>
            <a:off x="3851275" y="5805488"/>
            <a:ext cx="1081088" cy="0"/>
          </a:xfrm>
          <a:prstGeom prst="line">
            <a:avLst/>
          </a:prstGeom>
          <a:noFill/>
          <a:ln w="9525">
            <a:solidFill>
              <a:schemeClr val="tx1"/>
            </a:solidFill>
            <a:round/>
            <a:headEnd/>
            <a:tailEnd/>
          </a:ln>
        </p:spPr>
        <p:txBody>
          <a:bodyPr>
            <a:prstTxWarp prst="textNoShape">
              <a:avLst/>
            </a:prstTxWarp>
          </a:bodyPr>
          <a:lstStyle/>
          <a:p>
            <a:endParaRPr lang="en-US"/>
          </a:p>
        </p:txBody>
      </p:sp>
      <p:sp>
        <p:nvSpPr>
          <p:cNvPr id="139273" name="Text Box 9"/>
          <p:cNvSpPr txBox="1">
            <a:spLocks noChangeArrowheads="1"/>
          </p:cNvSpPr>
          <p:nvPr/>
        </p:nvSpPr>
        <p:spPr bwMode="auto">
          <a:xfrm>
            <a:off x="5272088" y="5522913"/>
            <a:ext cx="1400175" cy="457200"/>
          </a:xfrm>
          <a:prstGeom prst="rect">
            <a:avLst/>
          </a:prstGeom>
          <a:noFill/>
          <a:ln w="9525">
            <a:noFill/>
            <a:miter lim="800000"/>
            <a:headEnd/>
            <a:tailEnd/>
          </a:ln>
        </p:spPr>
        <p:txBody>
          <a:bodyPr wrap="none">
            <a:prstTxWarp prst="textNoShape">
              <a:avLst/>
            </a:prstTxWarp>
            <a:spAutoFit/>
          </a:bodyPr>
          <a:lstStyle/>
          <a:p>
            <a:r>
              <a:rPr lang="en-GB" sz="2400" i="0">
                <a:latin typeface="Arial Rounded MT Bold" pitchFamily="-128" charset="0"/>
              </a:rPr>
              <a:t>Offering</a:t>
            </a:r>
          </a:p>
        </p:txBody>
      </p:sp>
      <p:sp>
        <p:nvSpPr>
          <p:cNvPr id="139274" name="Line 10"/>
          <p:cNvSpPr>
            <a:spLocks noChangeShapeType="1"/>
          </p:cNvSpPr>
          <p:nvPr/>
        </p:nvSpPr>
        <p:spPr bwMode="auto">
          <a:xfrm>
            <a:off x="4572000" y="5300663"/>
            <a:ext cx="0" cy="1008062"/>
          </a:xfrm>
          <a:prstGeom prst="line">
            <a:avLst/>
          </a:prstGeom>
          <a:noFill/>
          <a:ln w="9525">
            <a:solidFill>
              <a:schemeClr val="tx1"/>
            </a:solidFill>
            <a:round/>
            <a:headEnd/>
            <a:tailEnd/>
          </a:ln>
        </p:spPr>
        <p:txBody>
          <a:bodyPr>
            <a:prstTxWarp prst="textNoShape">
              <a:avLst/>
            </a:prstTxWarp>
          </a:bodyPr>
          <a:lstStyle/>
          <a:p>
            <a:endParaRPr lang="en-US"/>
          </a:p>
        </p:txBody>
      </p:sp>
      <p:sp>
        <p:nvSpPr>
          <p:cNvPr id="139275" name="Line 11"/>
          <p:cNvSpPr>
            <a:spLocks noChangeShapeType="1"/>
          </p:cNvSpPr>
          <p:nvPr/>
        </p:nvSpPr>
        <p:spPr bwMode="auto">
          <a:xfrm>
            <a:off x="4572000" y="6308725"/>
            <a:ext cx="360363" cy="0"/>
          </a:xfrm>
          <a:prstGeom prst="line">
            <a:avLst/>
          </a:prstGeom>
          <a:noFill/>
          <a:ln w="9525">
            <a:solidFill>
              <a:schemeClr val="tx1"/>
            </a:solidFill>
            <a:round/>
            <a:headEnd/>
            <a:tailEnd/>
          </a:ln>
        </p:spPr>
        <p:txBody>
          <a:bodyPr>
            <a:prstTxWarp prst="textNoShape">
              <a:avLst/>
            </a:prstTxWarp>
          </a:bodyPr>
          <a:lstStyle/>
          <a:p>
            <a:endParaRPr lang="en-US"/>
          </a:p>
        </p:txBody>
      </p:sp>
      <p:sp>
        <p:nvSpPr>
          <p:cNvPr id="139276" name="Line 12"/>
          <p:cNvSpPr>
            <a:spLocks noChangeShapeType="1"/>
          </p:cNvSpPr>
          <p:nvPr/>
        </p:nvSpPr>
        <p:spPr bwMode="auto">
          <a:xfrm>
            <a:off x="4572000" y="5300663"/>
            <a:ext cx="360363" cy="0"/>
          </a:xfrm>
          <a:prstGeom prst="line">
            <a:avLst/>
          </a:prstGeom>
          <a:noFill/>
          <a:ln w="9525">
            <a:solidFill>
              <a:schemeClr val="tx1"/>
            </a:solidFill>
            <a:round/>
            <a:headEnd/>
            <a:tailEnd/>
          </a:ln>
        </p:spPr>
        <p:txBody>
          <a:bodyPr>
            <a:prstTxWarp prst="textNoShape">
              <a:avLst/>
            </a:prstTxWarp>
          </a:bodyPr>
          <a:lstStyle/>
          <a:p>
            <a:endParaRPr lang="en-US"/>
          </a:p>
        </p:txBody>
      </p:sp>
      <p:sp>
        <p:nvSpPr>
          <p:cNvPr id="139277" name="Text Box 13"/>
          <p:cNvSpPr txBox="1">
            <a:spLocks noChangeArrowheads="1"/>
          </p:cNvSpPr>
          <p:nvPr/>
        </p:nvSpPr>
        <p:spPr bwMode="auto">
          <a:xfrm>
            <a:off x="5292725" y="5000625"/>
            <a:ext cx="2395538" cy="457200"/>
          </a:xfrm>
          <a:prstGeom prst="rect">
            <a:avLst/>
          </a:prstGeom>
          <a:noFill/>
          <a:ln w="9525">
            <a:noFill/>
            <a:miter lim="800000"/>
            <a:headEnd/>
            <a:tailEnd/>
          </a:ln>
        </p:spPr>
        <p:txBody>
          <a:bodyPr wrap="none">
            <a:prstTxWarp prst="textNoShape">
              <a:avLst/>
            </a:prstTxWarp>
            <a:spAutoFit/>
          </a:bodyPr>
          <a:lstStyle/>
          <a:p>
            <a:r>
              <a:rPr lang="en-GB" sz="2400" i="0">
                <a:latin typeface="Arial Rounded MT Bold" pitchFamily="-128" charset="0"/>
              </a:rPr>
              <a:t>Central person</a:t>
            </a:r>
          </a:p>
        </p:txBody>
      </p:sp>
      <p:sp>
        <p:nvSpPr>
          <p:cNvPr id="139278" name="Text Box 14"/>
          <p:cNvSpPr txBox="1">
            <a:spLocks noChangeArrowheads="1"/>
          </p:cNvSpPr>
          <p:nvPr/>
        </p:nvSpPr>
        <p:spPr bwMode="auto">
          <a:xfrm>
            <a:off x="5292725" y="6008688"/>
            <a:ext cx="1946275" cy="457200"/>
          </a:xfrm>
          <a:prstGeom prst="rect">
            <a:avLst/>
          </a:prstGeom>
          <a:noFill/>
          <a:ln w="9525">
            <a:noFill/>
            <a:miter lim="800000"/>
            <a:headEnd/>
            <a:tailEnd/>
          </a:ln>
        </p:spPr>
        <p:txBody>
          <a:bodyPr wrap="none">
            <a:prstTxWarp prst="textNoShape">
              <a:avLst/>
            </a:prstTxWarp>
            <a:spAutoFit/>
          </a:bodyPr>
          <a:lstStyle/>
          <a:p>
            <a:r>
              <a:rPr lang="en-GB" sz="2400" i="0">
                <a:latin typeface="Arial Rounded MT Bold" pitchFamily="-128" charset="0"/>
              </a:rPr>
              <a:t>Time period</a:t>
            </a:r>
          </a:p>
        </p:txBody>
      </p:sp>
      <p:sp>
        <p:nvSpPr>
          <p:cNvPr id="139279" name="Line 15"/>
          <p:cNvSpPr>
            <a:spLocks noChangeShapeType="1"/>
          </p:cNvSpPr>
          <p:nvPr/>
        </p:nvSpPr>
        <p:spPr bwMode="auto">
          <a:xfrm>
            <a:off x="3851275" y="4149725"/>
            <a:ext cx="1081088" cy="0"/>
          </a:xfrm>
          <a:prstGeom prst="line">
            <a:avLst/>
          </a:prstGeom>
          <a:noFill/>
          <a:ln w="9525">
            <a:solidFill>
              <a:schemeClr val="tx1"/>
            </a:solidFill>
            <a:round/>
            <a:headEnd/>
            <a:tailEnd/>
          </a:ln>
        </p:spPr>
        <p:txBody>
          <a:bodyPr>
            <a:prstTxWarp prst="textNoShape">
              <a:avLst/>
            </a:prstTxWarp>
          </a:bodyPr>
          <a:lstStyle/>
          <a:p>
            <a:endParaRPr lang="en-US"/>
          </a:p>
        </p:txBody>
      </p:sp>
      <p:sp>
        <p:nvSpPr>
          <p:cNvPr id="139280" name="Text Box 16"/>
          <p:cNvSpPr txBox="1">
            <a:spLocks noChangeArrowheads="1"/>
          </p:cNvSpPr>
          <p:nvPr/>
        </p:nvSpPr>
        <p:spPr bwMode="auto">
          <a:xfrm>
            <a:off x="5200650" y="3867150"/>
            <a:ext cx="3308350" cy="457200"/>
          </a:xfrm>
          <a:prstGeom prst="rect">
            <a:avLst/>
          </a:prstGeom>
          <a:noFill/>
          <a:ln w="9525">
            <a:noFill/>
            <a:miter lim="800000"/>
            <a:headEnd/>
            <a:tailEnd/>
          </a:ln>
        </p:spPr>
        <p:txBody>
          <a:bodyPr wrap="none">
            <a:prstTxWarp prst="textNoShape">
              <a:avLst/>
            </a:prstTxWarp>
            <a:spAutoFit/>
          </a:bodyPr>
          <a:lstStyle/>
          <a:p>
            <a:r>
              <a:rPr lang="en-GB" sz="2400" i="0">
                <a:latin typeface="Arial Rounded MT Bold" pitchFamily="-128" charset="0"/>
              </a:rPr>
              <a:t>Remove sinful nature</a:t>
            </a:r>
          </a:p>
        </p:txBody>
      </p:sp>
      <p:sp>
        <p:nvSpPr>
          <p:cNvPr id="139281" name="Rectangle 17"/>
          <p:cNvSpPr>
            <a:spLocks noGrp="1" noRot="1" noChangeArrowheads="1"/>
          </p:cNvSpPr>
          <p:nvPr>
            <p:ph type="title"/>
          </p:nvPr>
        </p:nvSpPr>
        <p:spPr/>
        <p:txBody>
          <a:bodyPr/>
          <a:lstStyle/>
          <a:p>
            <a:pPr eaLnBrk="1" hangingPunct="1">
              <a:defRPr/>
            </a:pPr>
            <a:r>
              <a:rPr lang="en-GB">
                <a:ea typeface="+mj-ea"/>
                <a:cs typeface="+mj-cs"/>
              </a:rPr>
              <a:t>Preparing for the Blessing</a:t>
            </a:r>
          </a:p>
        </p:txBody>
      </p:sp>
      <p:sp>
        <p:nvSpPr>
          <p:cNvPr id="139282" name="Line 18"/>
          <p:cNvSpPr>
            <a:spLocks noChangeShapeType="1"/>
          </p:cNvSpPr>
          <p:nvPr/>
        </p:nvSpPr>
        <p:spPr bwMode="auto">
          <a:xfrm>
            <a:off x="4932363" y="2060575"/>
            <a:ext cx="935037" cy="0"/>
          </a:xfrm>
          <a:prstGeom prst="line">
            <a:avLst/>
          </a:prstGeom>
          <a:noFill/>
          <a:ln w="9525">
            <a:solidFill>
              <a:schemeClr val="tx1"/>
            </a:solidFill>
            <a:round/>
            <a:headEnd/>
            <a:tailEnd/>
          </a:ln>
        </p:spPr>
        <p:txBody>
          <a:bodyPr>
            <a:prstTxWarp prst="textNoShape">
              <a:avLst/>
            </a:prstTxWarp>
          </a:bodyPr>
          <a:lstStyle/>
          <a:p>
            <a:endParaRPr lang="en-US"/>
          </a:p>
        </p:txBody>
      </p:sp>
      <p:sp>
        <p:nvSpPr>
          <p:cNvPr id="139283" name="Text Box 19"/>
          <p:cNvSpPr txBox="1">
            <a:spLocks noChangeArrowheads="1"/>
          </p:cNvSpPr>
          <p:nvPr/>
        </p:nvSpPr>
        <p:spPr bwMode="auto">
          <a:xfrm>
            <a:off x="5992813" y="1779588"/>
            <a:ext cx="2085975" cy="457200"/>
          </a:xfrm>
          <a:prstGeom prst="rect">
            <a:avLst/>
          </a:prstGeom>
          <a:noFill/>
          <a:ln w="9525">
            <a:noFill/>
            <a:miter lim="800000"/>
            <a:headEnd/>
            <a:tailEnd/>
          </a:ln>
        </p:spPr>
        <p:txBody>
          <a:bodyPr wrap="none">
            <a:prstTxWarp prst="textNoShape">
              <a:avLst/>
            </a:prstTxWarp>
            <a:spAutoFit/>
          </a:bodyPr>
          <a:lstStyle/>
          <a:p>
            <a:r>
              <a:rPr lang="en-GB" sz="2400" i="0">
                <a:latin typeface="Arial Rounded MT Bold" pitchFamily="-128" charset="0"/>
              </a:rPr>
              <a:t>The Blessing</a:t>
            </a:r>
          </a:p>
        </p:txBody>
      </p:sp>
      <p:sp>
        <p:nvSpPr>
          <p:cNvPr id="140308" name="Text Box 20"/>
          <p:cNvSpPr txBox="1">
            <a:spLocks noChangeArrowheads="1"/>
          </p:cNvSpPr>
          <p:nvPr/>
        </p:nvSpPr>
        <p:spPr bwMode="auto">
          <a:xfrm>
            <a:off x="2830513" y="2819400"/>
            <a:ext cx="6313487" cy="519113"/>
          </a:xfrm>
          <a:prstGeom prst="rect">
            <a:avLst/>
          </a:prstGeom>
          <a:noFill/>
          <a:ln w="9525">
            <a:noFill/>
            <a:miter lim="800000"/>
            <a:headEnd/>
            <a:tailEnd/>
          </a:ln>
        </p:spPr>
        <p:txBody>
          <a:bodyPr wrap="none">
            <a:prstTxWarp prst="textNoShape">
              <a:avLst/>
            </a:prstTxWarp>
            <a:spAutoFit/>
          </a:bodyPr>
          <a:lstStyle/>
          <a:p>
            <a:r>
              <a:rPr lang="en-GB" sz="2400" i="0">
                <a:latin typeface="Arial Rounded MT Bold" pitchFamily="-128" charset="0"/>
              </a:rPr>
              <a:t>Divine Grace  +  Human Will  </a:t>
            </a:r>
            <a:r>
              <a:rPr lang="en-GB" sz="2800" b="1" i="0">
                <a:latin typeface="Arial Rounded MT Bold" pitchFamily="-128" charset="0"/>
                <a:ea typeface="Arial" pitchFamily="-128" charset="0"/>
                <a:cs typeface="Arial" pitchFamily="-128" charset="0"/>
              </a:rPr>
              <a:t>→</a:t>
            </a:r>
            <a:r>
              <a:rPr lang="en-GB" sz="2400" i="0">
                <a:latin typeface="Arial Rounded MT Bold" pitchFamily="-128" charset="0"/>
              </a:rPr>
              <a:t> God’s Will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926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927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927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927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927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927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927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9276"/>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39277"/>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3927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3926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3927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3928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39268"/>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39269"/>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39282"/>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3928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266" grpId="0" animBg="1"/>
      <p:bldP spid="139267" grpId="0" animBg="1"/>
      <p:bldP spid="139268" grpId="0" animBg="1"/>
      <p:bldP spid="139269" grpId="0" animBg="1"/>
      <p:bldP spid="139270" grpId="0" animBg="1"/>
      <p:bldP spid="139271" grpId="0" animBg="1"/>
      <p:bldP spid="139272" grpId="0" animBg="1"/>
      <p:bldP spid="139273" grpId="0"/>
      <p:bldP spid="139274" grpId="0" animBg="1"/>
      <p:bldP spid="139275" grpId="0" animBg="1"/>
      <p:bldP spid="139276" grpId="0" animBg="1"/>
      <p:bldP spid="139277" grpId="0"/>
      <p:bldP spid="139278" grpId="0"/>
      <p:bldP spid="139279" grpId="0" animBg="1"/>
      <p:bldP spid="139280" grpId="0"/>
      <p:bldP spid="139282" grpId="0" animBg="1"/>
      <p:bldP spid="139283" grpId="0"/>
    </p:bldLst>
  </p:timing>
</p:sld>
</file>

<file path=ppt/slides/slide7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2274" name="Rectangle 2"/>
          <p:cNvSpPr>
            <a:spLocks noGrp="1" noRot="1" noChangeArrowheads="1"/>
          </p:cNvSpPr>
          <p:nvPr>
            <p:ph type="title"/>
          </p:nvPr>
        </p:nvSpPr>
        <p:spPr/>
        <p:txBody>
          <a:bodyPr/>
          <a:lstStyle/>
          <a:p>
            <a:pPr eaLnBrk="1" hangingPunct="1">
              <a:defRPr/>
            </a:pPr>
            <a:r>
              <a:rPr lang="en-US">
                <a:latin typeface="Arial" pitchFamily="-68" charset="0"/>
                <a:ea typeface="+mj-ea"/>
                <a:cs typeface="+mj-cs"/>
              </a:rPr>
              <a:t>Noah’s family represented Adam’s family</a:t>
            </a:r>
            <a:endParaRPr lang="en-US">
              <a:ea typeface="+mj-ea"/>
              <a:cs typeface="+mj-cs"/>
            </a:endParaRPr>
          </a:p>
        </p:txBody>
      </p:sp>
      <p:sp>
        <p:nvSpPr>
          <p:cNvPr id="144387" name="Oval 4"/>
          <p:cNvSpPr>
            <a:spLocks noChangeArrowheads="1"/>
          </p:cNvSpPr>
          <p:nvPr/>
        </p:nvSpPr>
        <p:spPr bwMode="auto">
          <a:xfrm>
            <a:off x="1981200" y="2438400"/>
            <a:ext cx="1041400" cy="576263"/>
          </a:xfrm>
          <a:prstGeom prst="ellipse">
            <a:avLst/>
          </a:prstGeom>
          <a:solidFill>
            <a:srgbClr val="FF00FF"/>
          </a:solidFill>
          <a:ln w="9525">
            <a:solidFill>
              <a:schemeClr val="tx1"/>
            </a:solidFill>
            <a:round/>
            <a:headEnd/>
            <a:tailEnd/>
          </a:ln>
        </p:spPr>
        <p:txBody>
          <a:bodyPr wrap="none" anchor="ctr">
            <a:prstTxWarp prst="textNoShape">
              <a:avLst/>
            </a:prstTxWarp>
          </a:bodyPr>
          <a:lstStyle/>
          <a:p>
            <a:pPr algn="ctr"/>
            <a:r>
              <a:rPr lang="en-US" i="0">
                <a:solidFill>
                  <a:schemeClr val="bg2"/>
                </a:solidFill>
                <a:latin typeface="Arial" pitchFamily="-128" charset="0"/>
              </a:rPr>
              <a:t>Adam</a:t>
            </a:r>
            <a:endParaRPr lang="en-US" i="0"/>
          </a:p>
        </p:txBody>
      </p:sp>
      <p:sp>
        <p:nvSpPr>
          <p:cNvPr id="144388" name="Oval 5"/>
          <p:cNvSpPr>
            <a:spLocks noChangeArrowheads="1"/>
          </p:cNvSpPr>
          <p:nvPr/>
        </p:nvSpPr>
        <p:spPr bwMode="auto">
          <a:xfrm>
            <a:off x="3352800" y="3962400"/>
            <a:ext cx="1041400" cy="576263"/>
          </a:xfrm>
          <a:prstGeom prst="ellipse">
            <a:avLst/>
          </a:prstGeom>
          <a:solidFill>
            <a:schemeClr val="accent1"/>
          </a:solidFill>
          <a:ln w="9525">
            <a:solidFill>
              <a:schemeClr val="tx1"/>
            </a:solidFill>
            <a:round/>
            <a:headEnd/>
            <a:tailEnd/>
          </a:ln>
        </p:spPr>
        <p:txBody>
          <a:bodyPr wrap="none" anchor="ctr">
            <a:prstTxWarp prst="textNoShape">
              <a:avLst/>
            </a:prstTxWarp>
          </a:bodyPr>
          <a:lstStyle/>
          <a:p>
            <a:pPr algn="ctr"/>
            <a:r>
              <a:rPr lang="en-US" i="0">
                <a:solidFill>
                  <a:schemeClr val="bg2"/>
                </a:solidFill>
                <a:latin typeface="Arial" pitchFamily="-128" charset="0"/>
              </a:rPr>
              <a:t>Seth</a:t>
            </a:r>
            <a:endParaRPr lang="en-US" i="0"/>
          </a:p>
        </p:txBody>
      </p:sp>
      <p:sp>
        <p:nvSpPr>
          <p:cNvPr id="144389" name="Oval 6"/>
          <p:cNvSpPr>
            <a:spLocks noChangeArrowheads="1"/>
          </p:cNvSpPr>
          <p:nvPr/>
        </p:nvSpPr>
        <p:spPr bwMode="auto">
          <a:xfrm>
            <a:off x="1905000" y="3962400"/>
            <a:ext cx="1041400" cy="576263"/>
          </a:xfrm>
          <a:prstGeom prst="ellipse">
            <a:avLst/>
          </a:prstGeom>
          <a:solidFill>
            <a:srgbClr val="FFFF00"/>
          </a:solidFill>
          <a:ln w="9525">
            <a:solidFill>
              <a:schemeClr val="tx1"/>
            </a:solidFill>
            <a:round/>
            <a:headEnd/>
            <a:tailEnd/>
          </a:ln>
        </p:spPr>
        <p:txBody>
          <a:bodyPr wrap="none" anchor="ctr">
            <a:prstTxWarp prst="textNoShape">
              <a:avLst/>
            </a:prstTxWarp>
          </a:bodyPr>
          <a:lstStyle/>
          <a:p>
            <a:pPr algn="ctr"/>
            <a:r>
              <a:rPr lang="en-US" i="0">
                <a:solidFill>
                  <a:schemeClr val="bg2"/>
                </a:solidFill>
                <a:latin typeface="Arial" pitchFamily="-128" charset="0"/>
              </a:rPr>
              <a:t>Abel</a:t>
            </a:r>
            <a:endParaRPr lang="en-US" i="0"/>
          </a:p>
        </p:txBody>
      </p:sp>
      <p:sp>
        <p:nvSpPr>
          <p:cNvPr id="144390" name="Oval 7"/>
          <p:cNvSpPr>
            <a:spLocks noChangeArrowheads="1"/>
          </p:cNvSpPr>
          <p:nvPr/>
        </p:nvSpPr>
        <p:spPr bwMode="auto">
          <a:xfrm>
            <a:off x="457200" y="3962400"/>
            <a:ext cx="1041400" cy="576263"/>
          </a:xfrm>
          <a:prstGeom prst="ellipse">
            <a:avLst/>
          </a:prstGeom>
          <a:solidFill>
            <a:srgbClr val="808000"/>
          </a:solidFill>
          <a:ln w="9525">
            <a:solidFill>
              <a:schemeClr val="tx1"/>
            </a:solidFill>
            <a:round/>
            <a:headEnd/>
            <a:tailEnd/>
          </a:ln>
        </p:spPr>
        <p:txBody>
          <a:bodyPr wrap="none" anchor="ctr">
            <a:prstTxWarp prst="textNoShape">
              <a:avLst/>
            </a:prstTxWarp>
          </a:bodyPr>
          <a:lstStyle/>
          <a:p>
            <a:pPr algn="ctr"/>
            <a:r>
              <a:rPr lang="en-US" i="0">
                <a:solidFill>
                  <a:schemeClr val="bg2"/>
                </a:solidFill>
                <a:latin typeface="Arial" pitchFamily="-128" charset="0"/>
              </a:rPr>
              <a:t>Cain</a:t>
            </a:r>
            <a:endParaRPr lang="en-US" i="0"/>
          </a:p>
        </p:txBody>
      </p:sp>
      <p:sp>
        <p:nvSpPr>
          <p:cNvPr id="144391" name="Line 8"/>
          <p:cNvSpPr>
            <a:spLocks noChangeShapeType="1"/>
          </p:cNvSpPr>
          <p:nvPr/>
        </p:nvSpPr>
        <p:spPr bwMode="auto">
          <a:xfrm flipV="1">
            <a:off x="1066800" y="2971800"/>
            <a:ext cx="1066800" cy="99060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144392" name="Line 9"/>
          <p:cNvSpPr>
            <a:spLocks noChangeShapeType="1"/>
          </p:cNvSpPr>
          <p:nvPr/>
        </p:nvSpPr>
        <p:spPr bwMode="auto">
          <a:xfrm>
            <a:off x="2514600" y="3048000"/>
            <a:ext cx="1588" cy="91440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144393" name="Line 10"/>
          <p:cNvSpPr>
            <a:spLocks noChangeShapeType="1"/>
          </p:cNvSpPr>
          <p:nvPr/>
        </p:nvSpPr>
        <p:spPr bwMode="auto">
          <a:xfrm>
            <a:off x="2895600" y="2895600"/>
            <a:ext cx="838200" cy="106680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144394" name="Oval 11"/>
          <p:cNvSpPr>
            <a:spLocks noChangeArrowheads="1"/>
          </p:cNvSpPr>
          <p:nvPr/>
        </p:nvSpPr>
        <p:spPr bwMode="auto">
          <a:xfrm>
            <a:off x="6324600" y="2438400"/>
            <a:ext cx="1041400" cy="576263"/>
          </a:xfrm>
          <a:prstGeom prst="ellipse">
            <a:avLst/>
          </a:prstGeom>
          <a:solidFill>
            <a:srgbClr val="FF00FF"/>
          </a:solidFill>
          <a:ln w="9525">
            <a:solidFill>
              <a:schemeClr val="tx1"/>
            </a:solidFill>
            <a:round/>
            <a:headEnd/>
            <a:tailEnd/>
          </a:ln>
        </p:spPr>
        <p:txBody>
          <a:bodyPr wrap="none" anchor="ctr">
            <a:prstTxWarp prst="textNoShape">
              <a:avLst/>
            </a:prstTxWarp>
          </a:bodyPr>
          <a:lstStyle/>
          <a:p>
            <a:pPr algn="ctr"/>
            <a:r>
              <a:rPr lang="en-US" i="0">
                <a:solidFill>
                  <a:schemeClr val="bg2"/>
                </a:solidFill>
                <a:latin typeface="Arial" pitchFamily="-128" charset="0"/>
              </a:rPr>
              <a:t>Noah</a:t>
            </a:r>
            <a:endParaRPr lang="en-US" i="0"/>
          </a:p>
        </p:txBody>
      </p:sp>
      <p:sp>
        <p:nvSpPr>
          <p:cNvPr id="144395" name="Oval 12"/>
          <p:cNvSpPr>
            <a:spLocks noChangeArrowheads="1"/>
          </p:cNvSpPr>
          <p:nvPr/>
        </p:nvSpPr>
        <p:spPr bwMode="auto">
          <a:xfrm>
            <a:off x="7696200" y="3962400"/>
            <a:ext cx="1041400" cy="576263"/>
          </a:xfrm>
          <a:prstGeom prst="ellipse">
            <a:avLst/>
          </a:prstGeom>
          <a:solidFill>
            <a:schemeClr val="accent1"/>
          </a:solidFill>
          <a:ln w="9525">
            <a:solidFill>
              <a:schemeClr val="tx1"/>
            </a:solidFill>
            <a:round/>
            <a:headEnd/>
            <a:tailEnd/>
          </a:ln>
        </p:spPr>
        <p:txBody>
          <a:bodyPr wrap="none" anchor="ctr">
            <a:prstTxWarp prst="textNoShape">
              <a:avLst/>
            </a:prstTxWarp>
          </a:bodyPr>
          <a:lstStyle/>
          <a:p>
            <a:pPr algn="ctr"/>
            <a:r>
              <a:rPr lang="en-US" i="0">
                <a:solidFill>
                  <a:schemeClr val="bg2"/>
                </a:solidFill>
                <a:latin typeface="Arial" pitchFamily="-128" charset="0"/>
              </a:rPr>
              <a:t>Japeth</a:t>
            </a:r>
            <a:endParaRPr lang="en-US" i="0"/>
          </a:p>
        </p:txBody>
      </p:sp>
      <p:sp>
        <p:nvSpPr>
          <p:cNvPr id="144396" name="Oval 13"/>
          <p:cNvSpPr>
            <a:spLocks noChangeArrowheads="1"/>
          </p:cNvSpPr>
          <p:nvPr/>
        </p:nvSpPr>
        <p:spPr bwMode="auto">
          <a:xfrm>
            <a:off x="6248400" y="3962400"/>
            <a:ext cx="1041400" cy="576263"/>
          </a:xfrm>
          <a:prstGeom prst="ellipse">
            <a:avLst/>
          </a:prstGeom>
          <a:solidFill>
            <a:srgbClr val="FFFF00"/>
          </a:solidFill>
          <a:ln w="9525">
            <a:solidFill>
              <a:schemeClr val="tx1"/>
            </a:solidFill>
            <a:round/>
            <a:headEnd/>
            <a:tailEnd/>
          </a:ln>
        </p:spPr>
        <p:txBody>
          <a:bodyPr wrap="none" anchor="ctr">
            <a:prstTxWarp prst="textNoShape">
              <a:avLst/>
            </a:prstTxWarp>
          </a:bodyPr>
          <a:lstStyle/>
          <a:p>
            <a:pPr algn="ctr"/>
            <a:r>
              <a:rPr lang="en-US" i="0">
                <a:solidFill>
                  <a:schemeClr val="bg2"/>
                </a:solidFill>
                <a:latin typeface="Arial" pitchFamily="-128" charset="0"/>
              </a:rPr>
              <a:t>Ham</a:t>
            </a:r>
            <a:endParaRPr lang="en-US" i="0"/>
          </a:p>
        </p:txBody>
      </p:sp>
      <p:sp>
        <p:nvSpPr>
          <p:cNvPr id="144397" name="Oval 14"/>
          <p:cNvSpPr>
            <a:spLocks noChangeArrowheads="1"/>
          </p:cNvSpPr>
          <p:nvPr/>
        </p:nvSpPr>
        <p:spPr bwMode="auto">
          <a:xfrm>
            <a:off x="4800600" y="3962400"/>
            <a:ext cx="1041400" cy="576263"/>
          </a:xfrm>
          <a:prstGeom prst="ellipse">
            <a:avLst/>
          </a:prstGeom>
          <a:solidFill>
            <a:srgbClr val="808000"/>
          </a:solidFill>
          <a:ln w="9525">
            <a:solidFill>
              <a:schemeClr val="tx1"/>
            </a:solidFill>
            <a:round/>
            <a:headEnd/>
            <a:tailEnd/>
          </a:ln>
        </p:spPr>
        <p:txBody>
          <a:bodyPr wrap="none" anchor="ctr">
            <a:prstTxWarp prst="textNoShape">
              <a:avLst/>
            </a:prstTxWarp>
          </a:bodyPr>
          <a:lstStyle/>
          <a:p>
            <a:pPr algn="ctr"/>
            <a:r>
              <a:rPr lang="en-US" i="0">
                <a:solidFill>
                  <a:schemeClr val="bg2"/>
                </a:solidFill>
                <a:latin typeface="Arial" pitchFamily="-128" charset="0"/>
              </a:rPr>
              <a:t>Shem</a:t>
            </a:r>
            <a:endParaRPr lang="en-US" i="0"/>
          </a:p>
        </p:txBody>
      </p:sp>
      <p:sp>
        <p:nvSpPr>
          <p:cNvPr id="144398" name="Line 15"/>
          <p:cNvSpPr>
            <a:spLocks noChangeShapeType="1"/>
          </p:cNvSpPr>
          <p:nvPr/>
        </p:nvSpPr>
        <p:spPr bwMode="auto">
          <a:xfrm flipV="1">
            <a:off x="5410200" y="2971800"/>
            <a:ext cx="1066800" cy="99060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144399" name="Line 16"/>
          <p:cNvSpPr>
            <a:spLocks noChangeShapeType="1"/>
          </p:cNvSpPr>
          <p:nvPr/>
        </p:nvSpPr>
        <p:spPr bwMode="auto">
          <a:xfrm>
            <a:off x="6858000" y="3048000"/>
            <a:ext cx="0" cy="91440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144400" name="Line 17"/>
          <p:cNvSpPr>
            <a:spLocks noChangeShapeType="1"/>
          </p:cNvSpPr>
          <p:nvPr/>
        </p:nvSpPr>
        <p:spPr bwMode="auto">
          <a:xfrm>
            <a:off x="7239000" y="2895600"/>
            <a:ext cx="838200" cy="106680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144401" name="Text Box 29"/>
          <p:cNvSpPr txBox="1">
            <a:spLocks noChangeArrowheads="1"/>
          </p:cNvSpPr>
          <p:nvPr/>
        </p:nvSpPr>
        <p:spPr bwMode="auto">
          <a:xfrm>
            <a:off x="838200" y="5334000"/>
            <a:ext cx="7842250" cy="1127125"/>
          </a:xfrm>
          <a:prstGeom prst="rect">
            <a:avLst/>
          </a:prstGeom>
          <a:noFill/>
          <a:ln w="9525">
            <a:noFill/>
            <a:miter lim="800000"/>
            <a:headEnd/>
            <a:tailEnd/>
          </a:ln>
        </p:spPr>
        <p:txBody>
          <a:bodyPr wrap="none">
            <a:prstTxWarp prst="textNoShape">
              <a:avLst/>
            </a:prstTxWarp>
            <a:spAutoFit/>
          </a:bodyPr>
          <a:lstStyle/>
          <a:p>
            <a:r>
              <a:rPr lang="en-US" sz="2400" i="0">
                <a:latin typeface="Arial" pitchFamily="-128" charset="0"/>
              </a:rPr>
              <a:t>Noah was a righteous man, blameless in his generation; </a:t>
            </a:r>
          </a:p>
          <a:p>
            <a:r>
              <a:rPr lang="en-US" sz="2400" i="0">
                <a:latin typeface="Arial" pitchFamily="-128" charset="0"/>
              </a:rPr>
              <a:t>Noah walked with God.</a:t>
            </a:r>
            <a:r>
              <a:rPr lang="en-US" sz="2000" i="0">
                <a:latin typeface="Arial" pitchFamily="-128" charset="0"/>
              </a:rPr>
              <a:t> </a:t>
            </a:r>
          </a:p>
          <a:p>
            <a:r>
              <a:rPr lang="en-US" sz="2000" i="0">
                <a:latin typeface="Arial" pitchFamily="-128" charset="0"/>
              </a:rPr>
              <a:t>					Genesis 6:9</a:t>
            </a:r>
            <a:endParaRPr lang="en-US" i="0"/>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2468" name="Rectangle 4"/>
          <p:cNvSpPr>
            <a:spLocks noGrp="1" noRot="1" noChangeArrowheads="1"/>
          </p:cNvSpPr>
          <p:nvPr>
            <p:ph type="title"/>
          </p:nvPr>
        </p:nvSpPr>
        <p:spPr/>
        <p:txBody>
          <a:bodyPr/>
          <a:lstStyle/>
          <a:p>
            <a:pPr eaLnBrk="1" hangingPunct="1">
              <a:defRPr/>
            </a:pPr>
            <a:r>
              <a:rPr lang="en-GB">
                <a:ea typeface="+mj-ea"/>
                <a:cs typeface="+mj-cs"/>
              </a:rPr>
              <a:t>Hagar and Ishmael sent away</a:t>
            </a:r>
          </a:p>
        </p:txBody>
      </p:sp>
      <p:pic>
        <p:nvPicPr>
          <p:cNvPr id="146435" name="Picture 12" descr="VERHAGHENhagarishmaelgo"/>
          <p:cNvPicPr>
            <a:picLocks noGrp="1" noChangeAspect="1" noChangeArrowheads="1"/>
          </p:cNvPicPr>
          <p:nvPr>
            <p:ph idx="1"/>
          </p:nvPr>
        </p:nvPicPr>
        <p:blipFill>
          <a:blip r:embed="rId3"/>
          <a:srcRect/>
          <a:stretch>
            <a:fillRect/>
          </a:stretch>
        </p:blipFill>
        <p:spPr>
          <a:xfrm>
            <a:off x="2268538" y="1585913"/>
            <a:ext cx="4967287" cy="4244975"/>
          </a:xfrm>
          <a:noFill/>
        </p:spPr>
      </p:pic>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5300" name="Rectangle 4"/>
          <p:cNvSpPr>
            <a:spLocks noGrp="1" noRot="1" noChangeArrowheads="1"/>
          </p:cNvSpPr>
          <p:nvPr>
            <p:ph type="title"/>
          </p:nvPr>
        </p:nvSpPr>
        <p:spPr/>
        <p:txBody>
          <a:bodyPr/>
          <a:lstStyle/>
          <a:p>
            <a:pPr eaLnBrk="1" hangingPunct="1">
              <a:defRPr/>
            </a:pPr>
            <a:r>
              <a:rPr lang="en-GB" sz="3400" dirty="0" smtClean="0">
                <a:ea typeface="+mj-ea"/>
                <a:cs typeface="+mj-cs"/>
              </a:rPr>
              <a:t>Restoring the f</a:t>
            </a:r>
            <a:r>
              <a:rPr lang="en-GB" sz="3400" dirty="0" smtClean="0">
                <a:ea typeface="+mj-ea"/>
                <a:cs typeface="+mj-cs"/>
              </a:rPr>
              <a:t>oundation </a:t>
            </a:r>
            <a:r>
              <a:rPr lang="en-GB" sz="3400" dirty="0">
                <a:ea typeface="+mj-ea"/>
                <a:cs typeface="+mj-cs"/>
              </a:rPr>
              <a:t>of substance</a:t>
            </a:r>
            <a:endParaRPr lang="en-GB" sz="3400" dirty="0">
              <a:latin typeface="Arial" pitchFamily="-68" charset="0"/>
              <a:ea typeface="+mj-ea"/>
              <a:cs typeface="+mj-cs"/>
            </a:endParaRPr>
          </a:p>
        </p:txBody>
      </p:sp>
      <p:sp>
        <p:nvSpPr>
          <p:cNvPr id="79875" name="Line 5"/>
          <p:cNvSpPr>
            <a:spLocks noChangeShapeType="1"/>
          </p:cNvSpPr>
          <p:nvPr/>
        </p:nvSpPr>
        <p:spPr bwMode="auto">
          <a:xfrm flipV="1">
            <a:off x="2627313" y="2420938"/>
            <a:ext cx="0" cy="720725"/>
          </a:xfrm>
          <a:prstGeom prst="line">
            <a:avLst/>
          </a:prstGeom>
          <a:noFill/>
          <a:ln w="57150">
            <a:solidFill>
              <a:schemeClr val="tx1"/>
            </a:solidFill>
            <a:round/>
            <a:headEnd/>
            <a:tailEnd type="triangle" w="lg" len="med"/>
          </a:ln>
        </p:spPr>
        <p:txBody>
          <a:bodyPr>
            <a:prstTxWarp prst="textNoShape">
              <a:avLst/>
            </a:prstTxWarp>
          </a:bodyPr>
          <a:lstStyle/>
          <a:p>
            <a:endParaRPr lang="en-US"/>
          </a:p>
        </p:txBody>
      </p:sp>
      <p:sp>
        <p:nvSpPr>
          <p:cNvPr id="79876" name="Oval 6"/>
          <p:cNvSpPr>
            <a:spLocks noChangeArrowheads="1"/>
          </p:cNvSpPr>
          <p:nvPr/>
        </p:nvSpPr>
        <p:spPr bwMode="auto">
          <a:xfrm>
            <a:off x="2051050" y="1268413"/>
            <a:ext cx="1223963" cy="1154112"/>
          </a:xfrm>
          <a:prstGeom prst="ellipse">
            <a:avLst/>
          </a:prstGeom>
          <a:solidFill>
            <a:schemeClr val="tx1"/>
          </a:solidFill>
          <a:ln w="9525">
            <a:solidFill>
              <a:schemeClr val="tx1"/>
            </a:solidFill>
            <a:round/>
            <a:headEnd/>
            <a:tailEnd/>
          </a:ln>
        </p:spPr>
        <p:txBody>
          <a:bodyPr wrap="none" anchor="ctr">
            <a:prstTxWarp prst="textNoShape">
              <a:avLst/>
            </a:prstTxWarp>
          </a:bodyPr>
          <a:lstStyle/>
          <a:p>
            <a:pPr algn="ctr"/>
            <a:r>
              <a:rPr lang="en-GB" sz="2800" b="1" i="0">
                <a:solidFill>
                  <a:schemeClr val="bg2"/>
                </a:solidFill>
                <a:latin typeface="Arial Rounded MT Bold" pitchFamily="-128" charset="0"/>
              </a:rPr>
              <a:t>God</a:t>
            </a:r>
          </a:p>
        </p:txBody>
      </p:sp>
      <p:sp>
        <p:nvSpPr>
          <p:cNvPr id="79877" name="Oval 7"/>
          <p:cNvSpPr>
            <a:spLocks noChangeArrowheads="1"/>
          </p:cNvSpPr>
          <p:nvPr/>
        </p:nvSpPr>
        <p:spPr bwMode="auto">
          <a:xfrm>
            <a:off x="1692275" y="3141663"/>
            <a:ext cx="1871663" cy="865187"/>
          </a:xfrm>
          <a:prstGeom prst="ellipse">
            <a:avLst/>
          </a:prstGeom>
          <a:solidFill>
            <a:srgbClr val="FFFF00"/>
          </a:solidFill>
          <a:ln w="9525">
            <a:solidFill>
              <a:schemeClr val="tx1"/>
            </a:solidFill>
            <a:round/>
            <a:headEnd/>
            <a:tailEnd/>
          </a:ln>
        </p:spPr>
        <p:txBody>
          <a:bodyPr wrap="none" anchor="ctr">
            <a:prstTxWarp prst="textNoShape">
              <a:avLst/>
            </a:prstTxWarp>
          </a:bodyPr>
          <a:lstStyle/>
          <a:p>
            <a:pPr algn="ctr"/>
            <a:r>
              <a:rPr lang="en-GB" sz="2400" i="0">
                <a:solidFill>
                  <a:schemeClr val="bg2"/>
                </a:solidFill>
                <a:latin typeface="Arial" pitchFamily="-128" charset="0"/>
              </a:rPr>
              <a:t>Abraham</a:t>
            </a:r>
          </a:p>
        </p:txBody>
      </p:sp>
      <p:sp>
        <p:nvSpPr>
          <p:cNvPr id="79878" name="Oval 12"/>
          <p:cNvSpPr>
            <a:spLocks noChangeArrowheads="1"/>
          </p:cNvSpPr>
          <p:nvPr/>
        </p:nvSpPr>
        <p:spPr bwMode="auto">
          <a:xfrm>
            <a:off x="1835150" y="4005263"/>
            <a:ext cx="1584325" cy="649287"/>
          </a:xfrm>
          <a:prstGeom prst="ellipse">
            <a:avLst/>
          </a:prstGeom>
          <a:solidFill>
            <a:srgbClr val="FFFF00"/>
          </a:solidFill>
          <a:ln w="9525">
            <a:solidFill>
              <a:schemeClr val="tx1"/>
            </a:solidFill>
            <a:round/>
            <a:headEnd/>
            <a:tailEnd/>
          </a:ln>
        </p:spPr>
        <p:txBody>
          <a:bodyPr wrap="none" anchor="ctr">
            <a:prstTxWarp prst="textNoShape">
              <a:avLst/>
            </a:prstTxWarp>
          </a:bodyPr>
          <a:lstStyle/>
          <a:p>
            <a:pPr algn="ctr"/>
            <a:r>
              <a:rPr lang="en-GB" sz="2400" i="0" dirty="0">
                <a:solidFill>
                  <a:schemeClr val="bg2"/>
                </a:solidFill>
                <a:latin typeface="Arial" pitchFamily="-128" charset="0"/>
              </a:rPr>
              <a:t>Isaac</a:t>
            </a:r>
          </a:p>
        </p:txBody>
      </p:sp>
      <p:sp>
        <p:nvSpPr>
          <p:cNvPr id="79879" name="Oval 13"/>
          <p:cNvSpPr>
            <a:spLocks noChangeArrowheads="1"/>
          </p:cNvSpPr>
          <p:nvPr/>
        </p:nvSpPr>
        <p:spPr bwMode="auto">
          <a:xfrm>
            <a:off x="5580063" y="5300663"/>
            <a:ext cx="1584325" cy="649287"/>
          </a:xfrm>
          <a:prstGeom prst="ellipse">
            <a:avLst/>
          </a:prstGeom>
          <a:solidFill>
            <a:srgbClr val="808000"/>
          </a:solidFill>
          <a:ln w="9525">
            <a:solidFill>
              <a:schemeClr val="tx1"/>
            </a:solidFill>
            <a:round/>
            <a:headEnd/>
            <a:tailEnd/>
          </a:ln>
        </p:spPr>
        <p:txBody>
          <a:bodyPr wrap="none" anchor="ctr">
            <a:prstTxWarp prst="textNoShape">
              <a:avLst/>
            </a:prstTxWarp>
          </a:bodyPr>
          <a:lstStyle/>
          <a:p>
            <a:pPr algn="ctr"/>
            <a:r>
              <a:rPr lang="en-GB" sz="2400" i="0">
                <a:latin typeface="Arial" pitchFamily="-128" charset="0"/>
              </a:rPr>
              <a:t>Esau</a:t>
            </a:r>
            <a:endParaRPr lang="en-GB" sz="2400" i="0">
              <a:solidFill>
                <a:schemeClr val="bg2"/>
              </a:solidFill>
              <a:latin typeface="Arial" pitchFamily="-128" charset="0"/>
            </a:endParaRPr>
          </a:p>
        </p:txBody>
      </p:sp>
      <p:sp>
        <p:nvSpPr>
          <p:cNvPr id="79880" name="Oval 14"/>
          <p:cNvSpPr>
            <a:spLocks noChangeArrowheads="1"/>
          </p:cNvSpPr>
          <p:nvPr/>
        </p:nvSpPr>
        <p:spPr bwMode="auto">
          <a:xfrm>
            <a:off x="1835150" y="5373688"/>
            <a:ext cx="1584325" cy="649287"/>
          </a:xfrm>
          <a:prstGeom prst="ellipse">
            <a:avLst/>
          </a:prstGeom>
          <a:solidFill>
            <a:srgbClr val="FFFF00"/>
          </a:solidFill>
          <a:ln w="9525">
            <a:solidFill>
              <a:schemeClr val="tx1"/>
            </a:solidFill>
            <a:round/>
            <a:headEnd/>
            <a:tailEnd/>
          </a:ln>
        </p:spPr>
        <p:txBody>
          <a:bodyPr wrap="none" anchor="ctr">
            <a:prstTxWarp prst="textNoShape">
              <a:avLst/>
            </a:prstTxWarp>
          </a:bodyPr>
          <a:lstStyle/>
          <a:p>
            <a:pPr algn="ctr"/>
            <a:r>
              <a:rPr lang="en-GB" sz="2400" i="0">
                <a:solidFill>
                  <a:schemeClr val="bg2"/>
                </a:solidFill>
                <a:latin typeface="Arial" pitchFamily="-128" charset="0"/>
              </a:rPr>
              <a:t>Jacob</a:t>
            </a:r>
          </a:p>
        </p:txBody>
      </p:sp>
      <p:sp>
        <p:nvSpPr>
          <p:cNvPr id="79881" name="Line 15"/>
          <p:cNvSpPr>
            <a:spLocks noChangeShapeType="1"/>
          </p:cNvSpPr>
          <p:nvPr/>
        </p:nvSpPr>
        <p:spPr bwMode="auto">
          <a:xfrm flipH="1">
            <a:off x="3492500" y="5661025"/>
            <a:ext cx="2016125" cy="0"/>
          </a:xfrm>
          <a:prstGeom prst="line">
            <a:avLst/>
          </a:prstGeom>
          <a:noFill/>
          <a:ln w="57150">
            <a:solidFill>
              <a:schemeClr val="tx1"/>
            </a:solidFill>
            <a:round/>
            <a:headEnd/>
            <a:tailEnd type="triangle" w="lg" len="med"/>
          </a:ln>
        </p:spPr>
        <p:txBody>
          <a:bodyPr>
            <a:prstTxWarp prst="textNoShape">
              <a:avLst/>
            </a:prstTxWarp>
          </a:bodyPr>
          <a:lstStyle/>
          <a:p>
            <a:endParaRPr lang="en-US"/>
          </a:p>
        </p:txBody>
      </p:sp>
      <p:sp>
        <p:nvSpPr>
          <p:cNvPr id="79882" name="Line 16"/>
          <p:cNvSpPr>
            <a:spLocks noChangeShapeType="1"/>
          </p:cNvSpPr>
          <p:nvPr/>
        </p:nvSpPr>
        <p:spPr bwMode="auto">
          <a:xfrm>
            <a:off x="2627313" y="4652963"/>
            <a:ext cx="0" cy="720725"/>
          </a:xfrm>
          <a:prstGeom prst="line">
            <a:avLst/>
          </a:prstGeom>
          <a:noFill/>
          <a:ln w="57150">
            <a:solidFill>
              <a:schemeClr val="tx1"/>
            </a:solidFill>
            <a:round/>
            <a:headEnd/>
            <a:tailEnd/>
          </a:ln>
        </p:spPr>
        <p:txBody>
          <a:bodyPr>
            <a:prstTxWarp prst="textNoShape">
              <a:avLst/>
            </a:prstTxWarp>
          </a:bodyPr>
          <a:lstStyle/>
          <a:p>
            <a:endParaRPr lang="en-US"/>
          </a:p>
        </p:txBody>
      </p:sp>
      <p:sp>
        <p:nvSpPr>
          <p:cNvPr id="79883" name="Line 17"/>
          <p:cNvSpPr>
            <a:spLocks noChangeShapeType="1"/>
          </p:cNvSpPr>
          <p:nvPr/>
        </p:nvSpPr>
        <p:spPr bwMode="auto">
          <a:xfrm>
            <a:off x="2627313" y="4652963"/>
            <a:ext cx="3097212" cy="792162"/>
          </a:xfrm>
          <a:prstGeom prst="line">
            <a:avLst/>
          </a:prstGeom>
          <a:noFill/>
          <a:ln w="57150">
            <a:solidFill>
              <a:schemeClr val="tx1"/>
            </a:solidFill>
            <a:round/>
            <a:headEnd/>
            <a:tailEnd/>
          </a:ln>
        </p:spPr>
        <p:txBody>
          <a:bodyPr>
            <a:prstTxWarp prst="textNoShape">
              <a:avLst/>
            </a:prstTxWarp>
          </a:bodyPr>
          <a:lstStyle/>
          <a:p>
            <a:endParaRPr lang="en-US"/>
          </a:p>
        </p:txBody>
      </p:sp>
      <p:sp>
        <p:nvSpPr>
          <p:cNvPr id="79884" name="Text Box 18"/>
          <p:cNvSpPr txBox="1">
            <a:spLocks noChangeArrowheads="1"/>
          </p:cNvSpPr>
          <p:nvPr/>
        </p:nvSpPr>
        <p:spPr bwMode="auto">
          <a:xfrm>
            <a:off x="2127250" y="6153150"/>
            <a:ext cx="1073150" cy="457200"/>
          </a:xfrm>
          <a:prstGeom prst="rect">
            <a:avLst/>
          </a:prstGeom>
          <a:noFill/>
          <a:ln w="9525">
            <a:noFill/>
            <a:miter lim="800000"/>
            <a:headEnd/>
            <a:tailEnd/>
          </a:ln>
        </p:spPr>
        <p:txBody>
          <a:bodyPr wrap="none">
            <a:prstTxWarp prst="textNoShape">
              <a:avLst/>
            </a:prstTxWarp>
            <a:spAutoFit/>
          </a:bodyPr>
          <a:lstStyle/>
          <a:p>
            <a:r>
              <a:rPr lang="en-GB" sz="2400" i="0" dirty="0">
                <a:latin typeface="Arial Rounded MT Bold" pitchFamily="-128" charset="0"/>
              </a:rPr>
              <a:t>(Abel)</a:t>
            </a:r>
          </a:p>
        </p:txBody>
      </p:sp>
      <p:sp>
        <p:nvSpPr>
          <p:cNvPr id="79885" name="Text Box 19"/>
          <p:cNvSpPr txBox="1">
            <a:spLocks noChangeArrowheads="1"/>
          </p:cNvSpPr>
          <p:nvPr/>
        </p:nvSpPr>
        <p:spPr bwMode="auto">
          <a:xfrm>
            <a:off x="5943600" y="6153150"/>
            <a:ext cx="1073150" cy="457200"/>
          </a:xfrm>
          <a:prstGeom prst="rect">
            <a:avLst/>
          </a:prstGeom>
          <a:noFill/>
          <a:ln w="9525">
            <a:noFill/>
            <a:miter lim="800000"/>
            <a:headEnd/>
            <a:tailEnd/>
          </a:ln>
        </p:spPr>
        <p:txBody>
          <a:bodyPr wrap="none">
            <a:prstTxWarp prst="textNoShape">
              <a:avLst/>
            </a:prstTxWarp>
            <a:spAutoFit/>
          </a:bodyPr>
          <a:lstStyle/>
          <a:p>
            <a:r>
              <a:rPr lang="en-GB" sz="2400" i="0">
                <a:latin typeface="Arial Rounded MT Bold" pitchFamily="-128" charset="0"/>
              </a:rPr>
              <a:t>(Cain)</a:t>
            </a:r>
          </a:p>
        </p:txBody>
      </p:sp>
      <p:sp>
        <p:nvSpPr>
          <p:cNvPr id="79886" name="Text Box 20"/>
          <p:cNvSpPr txBox="1">
            <a:spLocks noChangeArrowheads="1"/>
          </p:cNvSpPr>
          <p:nvPr/>
        </p:nvSpPr>
        <p:spPr bwMode="auto">
          <a:xfrm>
            <a:off x="3851275" y="1524000"/>
            <a:ext cx="4565650" cy="2441575"/>
          </a:xfrm>
          <a:prstGeom prst="rect">
            <a:avLst/>
          </a:prstGeom>
          <a:noFill/>
          <a:ln w="9525">
            <a:noFill/>
            <a:miter lim="800000"/>
            <a:headEnd/>
            <a:tailEnd/>
          </a:ln>
        </p:spPr>
        <p:txBody>
          <a:bodyPr wrap="none">
            <a:prstTxWarp prst="textNoShape">
              <a:avLst/>
            </a:prstTxWarp>
            <a:spAutoFit/>
          </a:bodyPr>
          <a:lstStyle/>
          <a:p>
            <a:r>
              <a:rPr lang="en-GB" sz="2600" i="0" dirty="0">
                <a:latin typeface="Times"/>
                <a:cs typeface="Times"/>
              </a:rPr>
              <a:t>“Two nations are in your womb, </a:t>
            </a:r>
          </a:p>
          <a:p>
            <a:r>
              <a:rPr lang="en-GB" sz="2600" i="0" dirty="0">
                <a:latin typeface="Times"/>
                <a:cs typeface="Times"/>
              </a:rPr>
              <a:t>and two peoples, born of you,</a:t>
            </a:r>
          </a:p>
          <a:p>
            <a:r>
              <a:rPr lang="en-GB" sz="2600" i="0" dirty="0">
                <a:latin typeface="Times"/>
                <a:cs typeface="Times"/>
              </a:rPr>
              <a:t>shall be divided; the one shall be </a:t>
            </a:r>
          </a:p>
          <a:p>
            <a:r>
              <a:rPr lang="en-GB" sz="2600" i="0" dirty="0">
                <a:latin typeface="Times"/>
                <a:cs typeface="Times"/>
              </a:rPr>
              <a:t>stronger than the other, the elder </a:t>
            </a:r>
          </a:p>
          <a:p>
            <a:r>
              <a:rPr lang="en-GB" sz="2600" i="0" dirty="0">
                <a:latin typeface="Times"/>
                <a:cs typeface="Times"/>
              </a:rPr>
              <a:t>shall serve the younger.”</a:t>
            </a:r>
          </a:p>
          <a:p>
            <a:r>
              <a:rPr lang="en-GB" sz="2400" i="0" dirty="0">
                <a:latin typeface="Arial" pitchFamily="-128" charset="0"/>
              </a:rPr>
              <a:t>			</a:t>
            </a:r>
            <a:r>
              <a:rPr lang="en-GB" sz="2000" i="0" dirty="0">
                <a:latin typeface="Arial" pitchFamily="-128" charset="0"/>
              </a:rPr>
              <a:t>Genesis 25:23</a:t>
            </a:r>
          </a:p>
        </p:txBody>
      </p:sp>
      <p:sp>
        <p:nvSpPr>
          <p:cNvPr id="79887" name="Oval 21"/>
          <p:cNvSpPr>
            <a:spLocks noChangeArrowheads="1"/>
          </p:cNvSpPr>
          <p:nvPr/>
        </p:nvSpPr>
        <p:spPr bwMode="auto">
          <a:xfrm>
            <a:off x="3733800" y="4038600"/>
            <a:ext cx="1676400" cy="609600"/>
          </a:xfrm>
          <a:prstGeom prst="ellipse">
            <a:avLst/>
          </a:prstGeom>
          <a:solidFill>
            <a:srgbClr val="339966"/>
          </a:solidFill>
          <a:ln w="9525">
            <a:solidFill>
              <a:schemeClr val="tx1"/>
            </a:solidFill>
            <a:round/>
            <a:headEnd/>
            <a:tailEnd/>
          </a:ln>
        </p:spPr>
        <p:txBody>
          <a:bodyPr wrap="none" anchor="ctr">
            <a:prstTxWarp prst="textNoShape">
              <a:avLst/>
            </a:prstTxWarp>
          </a:bodyPr>
          <a:lstStyle/>
          <a:p>
            <a:pPr algn="ctr"/>
            <a:endParaRPr lang="en-US" sz="1600" i="0">
              <a:latin typeface="Arial" pitchFamily="-128" charset="0"/>
            </a:endParaRPr>
          </a:p>
        </p:txBody>
      </p:sp>
      <p:sp>
        <p:nvSpPr>
          <p:cNvPr id="79888" name="Text Box 22"/>
          <p:cNvSpPr txBox="1">
            <a:spLocks noChangeArrowheads="1"/>
          </p:cNvSpPr>
          <p:nvPr/>
        </p:nvSpPr>
        <p:spPr bwMode="auto">
          <a:xfrm>
            <a:off x="3962400" y="4114800"/>
            <a:ext cx="1654175" cy="457200"/>
          </a:xfrm>
          <a:prstGeom prst="rect">
            <a:avLst/>
          </a:prstGeom>
          <a:noFill/>
          <a:ln w="9525">
            <a:noFill/>
            <a:miter lim="800000"/>
            <a:headEnd/>
            <a:tailEnd/>
          </a:ln>
        </p:spPr>
        <p:txBody>
          <a:bodyPr>
            <a:prstTxWarp prst="textNoShape">
              <a:avLst/>
            </a:prstTxWarp>
            <a:spAutoFit/>
          </a:bodyPr>
          <a:lstStyle/>
          <a:p>
            <a:pPr>
              <a:spcBef>
                <a:spcPct val="50000"/>
              </a:spcBef>
            </a:pPr>
            <a:r>
              <a:rPr lang="en-US" sz="2400" i="0" dirty="0" err="1">
                <a:latin typeface="Arial" pitchFamily="-128" charset="0"/>
              </a:rPr>
              <a:t>Rebekah</a:t>
            </a:r>
            <a:endParaRPr lang="en-US" sz="2400" i="0" dirty="0">
              <a:solidFill>
                <a:schemeClr val="bg2"/>
              </a:solidFill>
              <a:latin typeface="Arial" pitchFamily="-128" charset="0"/>
            </a:endParaRPr>
          </a:p>
        </p:txBody>
      </p:sp>
      <p:sp>
        <p:nvSpPr>
          <p:cNvPr id="79889" name="Line 23"/>
          <p:cNvSpPr>
            <a:spLocks noChangeShapeType="1"/>
          </p:cNvSpPr>
          <p:nvPr/>
        </p:nvSpPr>
        <p:spPr bwMode="auto">
          <a:xfrm>
            <a:off x="3429000" y="4343400"/>
            <a:ext cx="228600" cy="0"/>
          </a:xfrm>
          <a:prstGeom prst="line">
            <a:avLst/>
          </a:prstGeom>
          <a:noFill/>
          <a:ln w="38100">
            <a:solidFill>
              <a:schemeClr val="tx1"/>
            </a:solidFill>
            <a:round/>
            <a:headEnd/>
            <a:tailEnd/>
          </a:ln>
        </p:spPr>
        <p:txBody>
          <a:bodyPr wrap="none" anchor="ctr">
            <a:prstTxWarp prst="textNoShape">
              <a:avLst/>
            </a:prstTxWarp>
          </a:bodyPr>
          <a:lstStyle/>
          <a:p>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tream">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Arial Rounded MT Bold"/>
        <a:ea typeface=""/>
        <a:cs typeface=""/>
      </a:majorFont>
      <a:minorFont>
        <a:latin typeface="Garamon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1800" b="0" i="1" u="none" strike="noStrike" cap="none" normalizeH="0" baseline="0">
            <a:ln>
              <a:noFill/>
            </a:ln>
            <a:solidFill>
              <a:schemeClr val="tx1"/>
            </a:solidFill>
            <a:effectLst/>
            <a:latin typeface="Garamond" pitchFamily="-6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1800" b="0" i="1" u="none" strike="noStrike" cap="none" normalizeH="0" baseline="0">
            <a:ln>
              <a:noFill/>
            </a:ln>
            <a:solidFill>
              <a:schemeClr val="tx1"/>
            </a:solidFill>
            <a:effectLst/>
            <a:latin typeface="Garamond" pitchFamily="-68" charset="0"/>
          </a:defRPr>
        </a:defPPr>
      </a:lstStyle>
    </a:lnDef>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21813</TotalTime>
  <Words>14284</Words>
  <Application>Microsoft Macintosh PowerPoint</Application>
  <PresentationFormat>On-screen Show (4:3)</PresentationFormat>
  <Paragraphs>865</Paragraphs>
  <Slides>80</Slides>
  <Notes>72</Notes>
  <HiddenSlides>0</HiddenSlides>
  <MMClips>0</MMClips>
  <ScaleCrop>false</ScaleCrop>
  <HeadingPairs>
    <vt:vector size="4" baseType="variant">
      <vt:variant>
        <vt:lpstr>Design Template</vt:lpstr>
      </vt:variant>
      <vt:variant>
        <vt:i4>1</vt:i4>
      </vt:variant>
      <vt:variant>
        <vt:lpstr>Slide Titles</vt:lpstr>
      </vt:variant>
      <vt:variant>
        <vt:i4>80</vt:i4>
      </vt:variant>
    </vt:vector>
  </HeadingPairs>
  <TitlesOfParts>
    <vt:vector size="81" baseType="lpstr">
      <vt:lpstr>Stream</vt:lpstr>
      <vt:lpstr>Slide 1</vt:lpstr>
      <vt:lpstr>God’s providence of restoration</vt:lpstr>
      <vt:lpstr>Slide 3</vt:lpstr>
      <vt:lpstr>What was Abraham’s world?</vt:lpstr>
      <vt:lpstr>Slide 5</vt:lpstr>
      <vt:lpstr>What is the change of lineage?</vt:lpstr>
      <vt:lpstr>How did Abraham discover God?</vt:lpstr>
      <vt:lpstr>How did Abraham discover God?</vt:lpstr>
      <vt:lpstr>Terah’s family move to Haran</vt:lpstr>
      <vt:lpstr>What is Abraham’s place in God’s providence?</vt:lpstr>
      <vt:lpstr>Abraham’s journey</vt:lpstr>
      <vt:lpstr>Abraham, Sarah and Pharaoh</vt:lpstr>
      <vt:lpstr>What is going on here?</vt:lpstr>
      <vt:lpstr>How did Sarah restore the position of Eve?</vt:lpstr>
      <vt:lpstr>Abraham’s faith in God</vt:lpstr>
      <vt:lpstr>Restoring the foundation of faith</vt:lpstr>
      <vt:lpstr>Making the offering</vt:lpstr>
      <vt:lpstr>What’s going on here?</vt:lpstr>
      <vt:lpstr>Abraham and Hagar</vt:lpstr>
      <vt:lpstr>Sarah and Hagar</vt:lpstr>
      <vt:lpstr>Abraham’s family</vt:lpstr>
      <vt:lpstr>Abraham and Isaac</vt:lpstr>
      <vt:lpstr>Abraham’s family</vt:lpstr>
      <vt:lpstr>God’s promises about Ishmael</vt:lpstr>
      <vt:lpstr>Restoring the foundation of substance</vt:lpstr>
      <vt:lpstr>Building the Ka’aba</vt:lpstr>
      <vt:lpstr>Second chance</vt:lpstr>
      <vt:lpstr>God’s covenant with Abraham</vt:lpstr>
      <vt:lpstr>Abraham’s absolute love</vt:lpstr>
      <vt:lpstr>Slide 30</vt:lpstr>
      <vt:lpstr>Restoration of Eve</vt:lpstr>
      <vt:lpstr>Restoring the foundation of faith</vt:lpstr>
      <vt:lpstr>Slide 33</vt:lpstr>
      <vt:lpstr>Slide 34</vt:lpstr>
      <vt:lpstr>Restoring the foundation of substance</vt:lpstr>
      <vt:lpstr>Restoration of Eve</vt:lpstr>
      <vt:lpstr>Jacob acquires birthright</vt:lpstr>
      <vt:lpstr>Jacob takes Esau’s blessing</vt:lpstr>
      <vt:lpstr>Isaac’s blessing for Esau</vt:lpstr>
      <vt:lpstr>Foundation of substance</vt:lpstr>
      <vt:lpstr>Mother - son cooperation</vt:lpstr>
      <vt:lpstr>Isaac blesses Jacob</vt:lpstr>
      <vt:lpstr>Jacob’s ladder</vt:lpstr>
      <vt:lpstr>Jacob restores elder son’s birthright</vt:lpstr>
      <vt:lpstr>Jacob goes to meet Esau</vt:lpstr>
      <vt:lpstr>Jacob’s strategy</vt:lpstr>
      <vt:lpstr>Victory over the angel</vt:lpstr>
      <vt:lpstr>Jacob and Esau embrace</vt:lpstr>
      <vt:lpstr>Their conversation</vt:lpstr>
      <vt:lpstr>Slide 50</vt:lpstr>
      <vt:lpstr>Did Jacob and Esau make the foundation of substance?</vt:lpstr>
      <vt:lpstr>What happened next?</vt:lpstr>
      <vt:lpstr>Lasting foundation</vt:lpstr>
      <vt:lpstr>Foundation for the Messiah</vt:lpstr>
      <vt:lpstr>Slide 55</vt:lpstr>
      <vt:lpstr>Jacob’s family</vt:lpstr>
      <vt:lpstr>What happened next?</vt:lpstr>
      <vt:lpstr>Joseph sold into slavery</vt:lpstr>
      <vt:lpstr>Joseph and Potiphar’s wife</vt:lpstr>
      <vt:lpstr>How did Joseph fare in prison?</vt:lpstr>
      <vt:lpstr>Joseph and Pharaoh</vt:lpstr>
      <vt:lpstr>Joseph meets his brothers</vt:lpstr>
      <vt:lpstr>Benjamin comes to Egypt</vt:lpstr>
      <vt:lpstr>The brothers before Joseph</vt:lpstr>
      <vt:lpstr>Judah speaks up</vt:lpstr>
      <vt:lpstr>Joseph reveals himself</vt:lpstr>
      <vt:lpstr>Joseph and brothers reconciled</vt:lpstr>
      <vt:lpstr>Tribal level foundation to receive the Messiah established</vt:lpstr>
      <vt:lpstr>Restoring the foundation of substance</vt:lpstr>
      <vt:lpstr>Foundation of substance</vt:lpstr>
      <vt:lpstr>Joseph’s economic policy</vt:lpstr>
      <vt:lpstr>Slide 72</vt:lpstr>
      <vt:lpstr>Slide 73</vt:lpstr>
      <vt:lpstr>Judah and sons</vt:lpstr>
      <vt:lpstr>Judah and Tamar</vt:lpstr>
      <vt:lpstr>Rahab, Ruth and Bathsheba</vt:lpstr>
      <vt:lpstr>Preparing for the Blessing</vt:lpstr>
      <vt:lpstr>Noah’s family represented Adam’s family</vt:lpstr>
      <vt:lpstr>Hagar and Ishmael sent away</vt:lpstr>
      <vt:lpstr>Restoring the foundation of substance</vt:lpstr>
    </vt:vector>
  </TitlesOfParts>
  <Company>William Haines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William Haines</dc:creator>
  <cp:lastModifiedBy>William Haines</cp:lastModifiedBy>
  <cp:revision>77</cp:revision>
  <dcterms:created xsi:type="dcterms:W3CDTF">2012-01-13T21:21:11Z</dcterms:created>
  <dcterms:modified xsi:type="dcterms:W3CDTF">2012-01-14T00:01:14Z</dcterms:modified>
</cp:coreProperties>
</file>