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60"/>
  </p:notesMasterIdLst>
  <p:sldIdLst>
    <p:sldId id="289" r:id="rId2"/>
    <p:sldId id="257" r:id="rId3"/>
    <p:sldId id="306" r:id="rId4"/>
    <p:sldId id="291" r:id="rId5"/>
    <p:sldId id="304" r:id="rId6"/>
    <p:sldId id="307" r:id="rId7"/>
    <p:sldId id="312" r:id="rId8"/>
    <p:sldId id="313" r:id="rId9"/>
    <p:sldId id="314" r:id="rId10"/>
    <p:sldId id="258" r:id="rId11"/>
    <p:sldId id="259" r:id="rId12"/>
    <p:sldId id="260" r:id="rId13"/>
    <p:sldId id="263" r:id="rId14"/>
    <p:sldId id="264" r:id="rId15"/>
    <p:sldId id="292" r:id="rId16"/>
    <p:sldId id="299" r:id="rId17"/>
    <p:sldId id="266" r:id="rId18"/>
    <p:sldId id="293" r:id="rId19"/>
    <p:sldId id="294" r:id="rId20"/>
    <p:sldId id="295" r:id="rId21"/>
    <p:sldId id="267" r:id="rId22"/>
    <p:sldId id="300" r:id="rId23"/>
    <p:sldId id="268" r:id="rId24"/>
    <p:sldId id="269" r:id="rId25"/>
    <p:sldId id="270" r:id="rId26"/>
    <p:sldId id="271" r:id="rId27"/>
    <p:sldId id="272" r:id="rId28"/>
    <p:sldId id="273" r:id="rId29"/>
    <p:sldId id="274" r:id="rId30"/>
    <p:sldId id="297" r:id="rId31"/>
    <p:sldId id="275" r:id="rId32"/>
    <p:sldId id="276" r:id="rId33"/>
    <p:sldId id="277" r:id="rId34"/>
    <p:sldId id="305" r:id="rId35"/>
    <p:sldId id="278" r:id="rId36"/>
    <p:sldId id="308" r:id="rId37"/>
    <p:sldId id="309" r:id="rId38"/>
    <p:sldId id="310" r:id="rId39"/>
    <p:sldId id="311" r:id="rId40"/>
    <p:sldId id="279" r:id="rId41"/>
    <p:sldId id="296" r:id="rId42"/>
    <p:sldId id="303" r:id="rId43"/>
    <p:sldId id="298" r:id="rId44"/>
    <p:sldId id="302" r:id="rId45"/>
    <p:sldId id="281" r:id="rId46"/>
    <p:sldId id="290" r:id="rId47"/>
    <p:sldId id="280" r:id="rId48"/>
    <p:sldId id="282" r:id="rId49"/>
    <p:sldId id="283" r:id="rId50"/>
    <p:sldId id="284" r:id="rId51"/>
    <p:sldId id="301" r:id="rId52"/>
    <p:sldId id="285" r:id="rId53"/>
    <p:sldId id="286" r:id="rId54"/>
    <p:sldId id="287" r:id="rId55"/>
    <p:sldId id="288" r:id="rId56"/>
    <p:sldId id="261" r:id="rId57"/>
    <p:sldId id="262" r:id="rId58"/>
    <p:sldId id="265" r:id="rId5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96" charset="0"/>
        <a:ea typeface="ＭＳ Ｐゴシック" pitchFamily="96" charset="-128"/>
        <a:cs typeface="ＭＳ Ｐゴシック" pitchFamily="96" charset="-128"/>
      </a:defRPr>
    </a:lvl1pPr>
    <a:lvl2pPr marL="457200" algn="l" rtl="0" eaLnBrk="0" fontAlgn="base" hangingPunct="0">
      <a:spcBef>
        <a:spcPct val="0"/>
      </a:spcBef>
      <a:spcAft>
        <a:spcPct val="0"/>
      </a:spcAft>
      <a:defRPr sz="2400" kern="1200">
        <a:solidFill>
          <a:schemeClr val="tx1"/>
        </a:solidFill>
        <a:latin typeface="Arial" pitchFamily="96" charset="0"/>
        <a:ea typeface="ＭＳ Ｐゴシック" pitchFamily="96" charset="-128"/>
        <a:cs typeface="ＭＳ Ｐゴシック" pitchFamily="96" charset="-128"/>
      </a:defRPr>
    </a:lvl2pPr>
    <a:lvl3pPr marL="914400" algn="l" rtl="0" eaLnBrk="0" fontAlgn="base" hangingPunct="0">
      <a:spcBef>
        <a:spcPct val="0"/>
      </a:spcBef>
      <a:spcAft>
        <a:spcPct val="0"/>
      </a:spcAft>
      <a:defRPr sz="2400" kern="1200">
        <a:solidFill>
          <a:schemeClr val="tx1"/>
        </a:solidFill>
        <a:latin typeface="Arial" pitchFamily="96" charset="0"/>
        <a:ea typeface="ＭＳ Ｐゴシック" pitchFamily="96" charset="-128"/>
        <a:cs typeface="ＭＳ Ｐゴシック" pitchFamily="96" charset="-128"/>
      </a:defRPr>
    </a:lvl3pPr>
    <a:lvl4pPr marL="1371600" algn="l" rtl="0" eaLnBrk="0" fontAlgn="base" hangingPunct="0">
      <a:spcBef>
        <a:spcPct val="0"/>
      </a:spcBef>
      <a:spcAft>
        <a:spcPct val="0"/>
      </a:spcAft>
      <a:defRPr sz="2400" kern="1200">
        <a:solidFill>
          <a:schemeClr val="tx1"/>
        </a:solidFill>
        <a:latin typeface="Arial" pitchFamily="96" charset="0"/>
        <a:ea typeface="ＭＳ Ｐゴシック" pitchFamily="96" charset="-128"/>
        <a:cs typeface="ＭＳ Ｐゴシック" pitchFamily="96" charset="-128"/>
      </a:defRPr>
    </a:lvl4pPr>
    <a:lvl5pPr marL="1828800" algn="l" rtl="0" eaLnBrk="0" fontAlgn="base" hangingPunct="0">
      <a:spcBef>
        <a:spcPct val="0"/>
      </a:spcBef>
      <a:spcAft>
        <a:spcPct val="0"/>
      </a:spcAft>
      <a:defRPr sz="2400" kern="1200">
        <a:solidFill>
          <a:schemeClr val="tx1"/>
        </a:solidFill>
        <a:latin typeface="Arial" pitchFamily="96" charset="0"/>
        <a:ea typeface="ＭＳ Ｐゴシック" pitchFamily="96" charset="-128"/>
        <a:cs typeface="ＭＳ Ｐゴシック" pitchFamily="96" charset="-128"/>
      </a:defRPr>
    </a:lvl5pPr>
    <a:lvl6pPr marL="2286000" algn="l" defTabSz="457200" rtl="0" eaLnBrk="1" latinLnBrk="0" hangingPunct="1">
      <a:defRPr sz="2400" kern="1200">
        <a:solidFill>
          <a:schemeClr val="tx1"/>
        </a:solidFill>
        <a:latin typeface="Arial" pitchFamily="96" charset="0"/>
        <a:ea typeface="ＭＳ Ｐゴシック" pitchFamily="96" charset="-128"/>
        <a:cs typeface="ＭＳ Ｐゴシック" pitchFamily="96" charset="-128"/>
      </a:defRPr>
    </a:lvl6pPr>
    <a:lvl7pPr marL="2743200" algn="l" defTabSz="457200" rtl="0" eaLnBrk="1" latinLnBrk="0" hangingPunct="1">
      <a:defRPr sz="2400" kern="1200">
        <a:solidFill>
          <a:schemeClr val="tx1"/>
        </a:solidFill>
        <a:latin typeface="Arial" pitchFamily="96" charset="0"/>
        <a:ea typeface="ＭＳ Ｐゴシック" pitchFamily="96" charset="-128"/>
        <a:cs typeface="ＭＳ Ｐゴシック" pitchFamily="96" charset="-128"/>
      </a:defRPr>
    </a:lvl7pPr>
    <a:lvl8pPr marL="3200400" algn="l" defTabSz="457200" rtl="0" eaLnBrk="1" latinLnBrk="0" hangingPunct="1">
      <a:defRPr sz="2400" kern="1200">
        <a:solidFill>
          <a:schemeClr val="tx1"/>
        </a:solidFill>
        <a:latin typeface="Arial" pitchFamily="96" charset="0"/>
        <a:ea typeface="ＭＳ Ｐゴシック" pitchFamily="96" charset="-128"/>
        <a:cs typeface="ＭＳ Ｐゴシック" pitchFamily="96" charset="-128"/>
      </a:defRPr>
    </a:lvl8pPr>
    <a:lvl9pPr marL="3657600" algn="l" defTabSz="457200" rtl="0" eaLnBrk="1" latinLnBrk="0" hangingPunct="1">
      <a:defRPr sz="2400" kern="1200">
        <a:solidFill>
          <a:schemeClr val="tx1"/>
        </a:solidFill>
        <a:latin typeface="Arial" pitchFamily="96" charset="0"/>
        <a:ea typeface="ＭＳ Ｐゴシック" pitchFamily="96" charset="-128"/>
        <a:cs typeface="ＭＳ Ｐゴシック" pitchFamily="96"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65565" autoAdjust="0"/>
  </p:normalViewPr>
  <p:slideViewPr>
    <p:cSldViewPr>
      <p:cViewPr>
        <p:scale>
          <a:sx n="52" d="100"/>
          <a:sy n="52" d="100"/>
        </p:scale>
        <p:origin x="-16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E5BD9799-3424-48D7-9690-6B39775B19C1}" type="slidenum">
              <a:rPr lang="en-US"/>
              <a:pPr/>
              <a:t>‹#›</a:t>
            </a:fld>
            <a:endParaRPr lang="en-US"/>
          </a:p>
        </p:txBody>
      </p:sp>
    </p:spTree>
    <p:extLst>
      <p:ext uri="{BB962C8B-B14F-4D97-AF65-F5344CB8AC3E}">
        <p14:creationId xmlns:p14="http://schemas.microsoft.com/office/powerpoint/2010/main" val="24338115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96" charset="0"/>
        <a:ea typeface="ＭＳ Ｐゴシック" pitchFamily="96" charset="-128"/>
        <a:cs typeface="ＭＳ Ｐゴシック" pitchFamily="96" charset="-128"/>
      </a:defRPr>
    </a:lvl1pPr>
    <a:lvl2pPr marL="457200" algn="l" rtl="0" fontAlgn="base">
      <a:spcBef>
        <a:spcPct val="30000"/>
      </a:spcBef>
      <a:spcAft>
        <a:spcPct val="0"/>
      </a:spcAft>
      <a:defRPr sz="1200" kern="1200">
        <a:solidFill>
          <a:schemeClr val="tx1"/>
        </a:solidFill>
        <a:latin typeface="Arial" pitchFamily="96" charset="0"/>
        <a:ea typeface="ＭＳ Ｐゴシック" pitchFamily="96" charset="-128"/>
        <a:cs typeface="+mn-cs"/>
      </a:defRPr>
    </a:lvl2pPr>
    <a:lvl3pPr marL="914400" algn="l" rtl="0" fontAlgn="base">
      <a:spcBef>
        <a:spcPct val="30000"/>
      </a:spcBef>
      <a:spcAft>
        <a:spcPct val="0"/>
      </a:spcAft>
      <a:defRPr sz="1200" kern="1200">
        <a:solidFill>
          <a:schemeClr val="tx1"/>
        </a:solidFill>
        <a:latin typeface="Arial" pitchFamily="96" charset="0"/>
        <a:ea typeface="ＭＳ Ｐゴシック" pitchFamily="96" charset="-128"/>
        <a:cs typeface="+mn-cs"/>
      </a:defRPr>
    </a:lvl3pPr>
    <a:lvl4pPr marL="1371600" algn="l" rtl="0" fontAlgn="base">
      <a:spcBef>
        <a:spcPct val="30000"/>
      </a:spcBef>
      <a:spcAft>
        <a:spcPct val="0"/>
      </a:spcAft>
      <a:defRPr sz="1200" kern="1200">
        <a:solidFill>
          <a:schemeClr val="tx1"/>
        </a:solidFill>
        <a:latin typeface="Arial" pitchFamily="96" charset="0"/>
        <a:ea typeface="ＭＳ Ｐゴシック" pitchFamily="96" charset="-128"/>
        <a:cs typeface="+mn-cs"/>
      </a:defRPr>
    </a:lvl4pPr>
    <a:lvl5pPr marL="1828800" algn="l" rtl="0" fontAlgn="base">
      <a:spcBef>
        <a:spcPct val="30000"/>
      </a:spcBef>
      <a:spcAft>
        <a:spcPct val="0"/>
      </a:spcAft>
      <a:defRPr sz="1200" kern="1200">
        <a:solidFill>
          <a:schemeClr val="tx1"/>
        </a:solidFill>
        <a:latin typeface="Arial" pitchFamily="96" charset="0"/>
        <a:ea typeface="ＭＳ Ｐゴシック" pitchFamily="9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3" Type="http://schemas.openxmlformats.org/officeDocument/2006/relationships/hyperlink" Target="http://en.wikipedia.org/wiki/Jewish" TargetMode="External"/><Relationship Id="rId18" Type="http://schemas.openxmlformats.org/officeDocument/2006/relationships/hyperlink" Target="http://en.wikipedia.org/wiki/Jewish_eschatology" TargetMode="External"/><Relationship Id="rId26" Type="http://schemas.openxmlformats.org/officeDocument/2006/relationships/hyperlink" Target="http://en.wikipedia.org/wiki/First_century" TargetMode="External"/><Relationship Id="rId39" Type="http://schemas.openxmlformats.org/officeDocument/2006/relationships/hyperlink" Target="http://en.wikipedia.org/w/index.php?title=Elazar_ben_Yair&amp;action=edit&amp;redlink=1" TargetMode="External"/><Relationship Id="rId21" Type="http://schemas.openxmlformats.org/officeDocument/2006/relationships/hyperlink" Target="http://en.wikipedia.org/wiki/Judea" TargetMode="External"/><Relationship Id="rId34" Type="http://schemas.openxmlformats.org/officeDocument/2006/relationships/hyperlink" Target="http://en.wikipedia.org/wiki/Census_of_Quirinius" TargetMode="External"/><Relationship Id="rId42" Type="http://schemas.openxmlformats.org/officeDocument/2006/relationships/hyperlink" Target="http://en.wikipedia.org/wiki/Suicide" TargetMode="External"/><Relationship Id="rId7" Type="http://schemas.openxmlformats.org/officeDocument/2006/relationships/hyperlink" Target="http://en.wikipedia.org/wiki/Pharisees" TargetMode="External"/><Relationship Id="rId2" Type="http://schemas.openxmlformats.org/officeDocument/2006/relationships/slide" Target="../slides/slide3.xml"/><Relationship Id="rId16" Type="http://schemas.openxmlformats.org/officeDocument/2006/relationships/hyperlink" Target="http://en.wikipedia.org/wiki/Sadducees" TargetMode="External"/><Relationship Id="rId29" Type="http://schemas.openxmlformats.org/officeDocument/2006/relationships/hyperlink" Target="http://en.wikipedia.org/wiki/Roman_Empire" TargetMode="External"/><Relationship Id="rId1" Type="http://schemas.openxmlformats.org/officeDocument/2006/relationships/notesMaster" Target="../notesMasters/notesMaster1.xml"/><Relationship Id="rId6" Type="http://schemas.openxmlformats.org/officeDocument/2006/relationships/hyperlink" Target="http://en.wikipedia.org/wiki/Kohen_Gadol" TargetMode="External"/><Relationship Id="rId11" Type="http://schemas.openxmlformats.org/officeDocument/2006/relationships/hyperlink" Target="http://en.wikipedia.org/wiki/Simon_Maccabeus" TargetMode="External"/><Relationship Id="rId24" Type="http://schemas.openxmlformats.org/officeDocument/2006/relationships/hyperlink" Target="http://en.wikipedia.org/wiki/Wikipedia:Citation_needed" TargetMode="External"/><Relationship Id="rId32" Type="http://schemas.openxmlformats.org/officeDocument/2006/relationships/hyperlink" Target="http://en.wikipedia.org/wiki/Judas_of_Galilee" TargetMode="External"/><Relationship Id="rId37" Type="http://schemas.openxmlformats.org/officeDocument/2006/relationships/hyperlink" Target="http://en.wikipedia.org/wiki/Zealots#cite_note-Roots-7" TargetMode="External"/><Relationship Id="rId40" Type="http://schemas.openxmlformats.org/officeDocument/2006/relationships/hyperlink" Target="http://en.wikipedia.org/wiki/Roman_Legion" TargetMode="External"/><Relationship Id="rId45" Type="http://schemas.openxmlformats.org/officeDocument/2006/relationships/hyperlink" Target="http://en.wikipedia.org/wiki/Ezra" TargetMode="External"/><Relationship Id="rId5" Type="http://schemas.openxmlformats.org/officeDocument/2006/relationships/hyperlink" Target="http://en.wikipedia.org/wiki/Hasmonean" TargetMode="External"/><Relationship Id="rId15" Type="http://schemas.openxmlformats.org/officeDocument/2006/relationships/hyperlink" Target="http://en.wikipedia.org/wiki/Essenes#cite_note-0" TargetMode="External"/><Relationship Id="rId23" Type="http://schemas.openxmlformats.org/officeDocument/2006/relationships/hyperlink" Target="http://en.wikipedia.org/w/index.php?title=Aaronic_High_Priest&amp;action=edit&amp;redlink=1" TargetMode="External"/><Relationship Id="rId28" Type="http://schemas.openxmlformats.org/officeDocument/2006/relationships/hyperlink" Target="http://en.wikipedia.org/wiki/Iudaea_Province" TargetMode="External"/><Relationship Id="rId36" Type="http://schemas.openxmlformats.org/officeDocument/2006/relationships/hyperlink" Target="http://en.wikipedia.org/wiki/Sicarii" TargetMode="External"/><Relationship Id="rId10" Type="http://schemas.openxmlformats.org/officeDocument/2006/relationships/hyperlink" Target="http://en.wikipedia.org/wiki/Maccabean_Revolt" TargetMode="External"/><Relationship Id="rId19" Type="http://schemas.openxmlformats.org/officeDocument/2006/relationships/hyperlink" Target="http://en.wikipedia.org/wiki/Jewish_Messiah" TargetMode="External"/><Relationship Id="rId31" Type="http://schemas.openxmlformats.org/officeDocument/2006/relationships/hyperlink" Target="http://en.wikipedia.org/wiki/Great_Jewish_Revolt" TargetMode="External"/><Relationship Id="rId44" Type="http://schemas.openxmlformats.org/officeDocument/2006/relationships/hyperlink" Target="http://en.wikipedia.org/wiki/Babylonian_captivity" TargetMode="External"/><Relationship Id="rId4" Type="http://schemas.openxmlformats.org/officeDocument/2006/relationships/hyperlink" Target="http://en.wikipedia.org/wiki/Temple_in_Jerusalem" TargetMode="External"/><Relationship Id="rId9" Type="http://schemas.openxmlformats.org/officeDocument/2006/relationships/hyperlink" Target="http://en.wikipedia.org/wiki/Syncretism" TargetMode="External"/><Relationship Id="rId14" Type="http://schemas.openxmlformats.org/officeDocument/2006/relationships/hyperlink" Target="http://en.wikipedia.org/wiki/Zadokite" TargetMode="External"/><Relationship Id="rId22" Type="http://schemas.openxmlformats.org/officeDocument/2006/relationships/hyperlink" Target="http://en.wikipedia.org/wiki/Teacher_of_Righteousness" TargetMode="External"/><Relationship Id="rId27" Type="http://schemas.openxmlformats.org/officeDocument/2006/relationships/hyperlink" Target="http://en.wikipedia.org/wiki/Second_Temple_Judaism" TargetMode="External"/><Relationship Id="rId30" Type="http://schemas.openxmlformats.org/officeDocument/2006/relationships/hyperlink" Target="http://en.wikipedia.org/wiki/Holy_land" TargetMode="External"/><Relationship Id="rId35" Type="http://schemas.openxmlformats.org/officeDocument/2006/relationships/hyperlink" Target="http://en.wikipedia.org/wiki/Herod_Archelaus" TargetMode="External"/><Relationship Id="rId43" Type="http://schemas.openxmlformats.org/officeDocument/2006/relationships/hyperlink" Target="http://en.wikipedia.org/wiki/Scribe#cite_note-14" TargetMode="External"/><Relationship Id="rId8" Type="http://schemas.openxmlformats.org/officeDocument/2006/relationships/hyperlink" Target="http://en.wikipedia.org/wiki/Antiochus_IV_Epiphanes" TargetMode="External"/><Relationship Id="rId3" Type="http://schemas.openxmlformats.org/officeDocument/2006/relationships/hyperlink" Target="http://en.wikipedia.org/wiki/Aaronites" TargetMode="External"/><Relationship Id="rId12" Type="http://schemas.openxmlformats.org/officeDocument/2006/relationships/hyperlink" Target="http://en.wikipedia.org/wiki/Jews" TargetMode="External"/><Relationship Id="rId17" Type="http://schemas.openxmlformats.org/officeDocument/2006/relationships/hyperlink" Target="http://en.wikipedia.org/wiki/Mysticism" TargetMode="External"/><Relationship Id="rId25" Type="http://schemas.openxmlformats.org/officeDocument/2006/relationships/hyperlink" Target="http://en.wikipedia.org/w/index.php?title=High_Guard_Messiah&amp;action=edit&amp;redlink=1" TargetMode="External"/><Relationship Id="rId33" Type="http://schemas.openxmlformats.org/officeDocument/2006/relationships/hyperlink" Target="http://en.wikipedia.org/wiki/Zadok" TargetMode="External"/><Relationship Id="rId38" Type="http://schemas.openxmlformats.org/officeDocument/2006/relationships/hyperlink" Target="http://en.wikipedia.org/wiki/Apostate" TargetMode="External"/><Relationship Id="rId46" Type="http://schemas.openxmlformats.org/officeDocument/2006/relationships/hyperlink" Target="http://en.wikipedia.org/wiki/Torah" TargetMode="External"/><Relationship Id="rId20" Type="http://schemas.openxmlformats.org/officeDocument/2006/relationships/hyperlink" Target="http://en.wikipedia.org/wiki/Asceticism" TargetMode="External"/><Relationship Id="rId41" Type="http://schemas.openxmlformats.org/officeDocument/2006/relationships/hyperlink" Target="http://en.wikipedia.org/wiki/Siege_engine"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en.wikipedia.org/wiki/Shroud_of_Turin#cite_note-Bernard_Ruffin_1999.2C_page_14-21"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en.wikipedia.org/wiki/Flagrum" TargetMode="External"/><Relationship Id="rId4" Type="http://schemas.openxmlformats.org/officeDocument/2006/relationships/hyperlink" Target="http://en.wikipedia.org/wiki/Piercing"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69E57-A176-4B30-BDBD-F357644715C2}" type="slidenum">
              <a:rPr lang="en-US"/>
              <a:pPr/>
              <a:t>1</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66B9BD-9CA8-4439-9CEE-0CDFB49044E6}" type="slidenum">
              <a:rPr lang="en-US"/>
              <a:pPr/>
              <a:t>11</a:t>
            </a:fld>
            <a:endParaRPr lang="en-US"/>
          </a:p>
        </p:txBody>
      </p:sp>
      <p:sp>
        <p:nvSpPr>
          <p:cNvPr id="112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Jesus tried desperately to persuade people to accept him. On his way to Jerusalem for the final confrontation he raised Lazarus from the dead. He didn’t do such miracles merely as an act of love but because he was desperate for people to recognize him.</a:t>
            </a:r>
          </a:p>
          <a:p>
            <a:r>
              <a:rPr lang="en-GB"/>
              <a:t>Picture Rembrandt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D99B72-1760-489B-9F9C-A037E5D90E5F}" type="slidenum">
              <a:rPr lang="en-US"/>
              <a:pPr/>
              <a:t>12</a:t>
            </a:fld>
            <a:endParaRPr lang="en-US"/>
          </a:p>
        </p:txBody>
      </p:sp>
      <p:sp>
        <p:nvSpPr>
          <p:cNvPr id="13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Again not all Pharisees opposed. Bet Shammai Many friends eg Nicodemus, Cyrus,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78A966-82EF-445A-A55E-B91B0E66E2E5}" type="slidenum">
              <a:rPr lang="en-US"/>
              <a:pPr/>
              <a:t>13</a:t>
            </a:fld>
            <a:endParaRPr lang="en-US"/>
          </a:p>
        </p:txBody>
      </p:sp>
      <p:sp>
        <p:nvSpPr>
          <p:cNvPr id="194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Jesus realises that with John dead and the growing hostility of the religious leaders there is strong possibility that he will be rejected and put to death. It is at this point that Jesus BEGAN to tell his disciples that things might not work out as they expected. Peter is shocked because this is a real change in the Jesus teaching from the optimistic message of the imminent coming of the kingdom of God.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8AAA59-C4A4-4FB6-9FFA-9D8C7C36E8F4}" type="slidenum">
              <a:rPr lang="en-US"/>
              <a:pPr/>
              <a:t>14</a:t>
            </a:fld>
            <a:endParaRPr lang="en-US"/>
          </a:p>
        </p:txBody>
      </p:sp>
      <p:sp>
        <p:nvSpPr>
          <p:cNvPr id="215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0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It was God’s original will for the people to accept Jesus and  for him to become the Lord of Glory establishing the Kingdom of Heaven on earth.</a:t>
            </a:r>
          </a:p>
          <a:p>
            <a:r>
              <a:rPr lang="en-GB"/>
              <a:t>Echoes of Saul and Samuel “I desire obedience not sacrifice’</a:t>
            </a:r>
          </a:p>
          <a:p>
            <a:r>
              <a:rPr lang="en-GB"/>
              <a:t>If he was rejected it was God’s will for him to go the way of the cross.</a:t>
            </a:r>
          </a:p>
          <a:p>
            <a:endParaRPr lang="en-GB"/>
          </a:p>
          <a:p>
            <a:r>
              <a:rPr lang="en-GB"/>
              <a:t>“I desire mercy not sacrifice”. Sacrifice becomes necessary when there is no mercy.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Jesus cheered, not jeered.</a:t>
            </a:r>
            <a:endParaRPr lang="en-US" dirty="0"/>
          </a:p>
        </p:txBody>
      </p:sp>
      <p:sp>
        <p:nvSpPr>
          <p:cNvPr id="4" name="Slide Number Placeholder 3"/>
          <p:cNvSpPr>
            <a:spLocks noGrp="1"/>
          </p:cNvSpPr>
          <p:nvPr>
            <p:ph type="sldNum" sz="quarter" idx="10"/>
          </p:nvPr>
        </p:nvSpPr>
        <p:spPr/>
        <p:txBody>
          <a:bodyPr/>
          <a:lstStyle/>
          <a:p>
            <a:fld id="{E5BD9799-3424-48D7-9690-6B39775B19C1}"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8F7206-19BD-4A4D-B79A-113A35124E2C}" type="slidenum">
              <a:rPr lang="en-US"/>
              <a:pPr/>
              <a:t>16</a:t>
            </a:fld>
            <a:endParaRPr lang="en-US"/>
          </a:p>
        </p:txBody>
      </p:sp>
      <p:sp>
        <p:nvSpPr>
          <p:cNvPr id="94210" name="Rectangle 1026"/>
          <p:cNvSpPr>
            <a:spLocks noGrp="1" noRot="1" noChangeAspect="1" noChangeArrowheads="1" noTextEdit="1"/>
          </p:cNvSpPr>
          <p:nvPr>
            <p:ph type="sldImg"/>
          </p:nvPr>
        </p:nvSpPr>
        <p:spPr>
          <a:ln/>
        </p:spPr>
      </p:sp>
      <p:sp>
        <p:nvSpPr>
          <p:cNvPr id="94211" name="Rectangle 1027"/>
          <p:cNvSpPr>
            <a:spLocks noGrp="1" noChangeArrowheads="1"/>
          </p:cNvSpPr>
          <p:nvPr>
            <p:ph type="body" idx="1"/>
          </p:nvPr>
        </p:nvSpPr>
        <p:spPr/>
        <p:txBody>
          <a:bodyPr/>
          <a:lstStyle/>
          <a:p>
            <a:r>
              <a:rPr lang="en-US"/>
              <a:t>Antonia fortress built by Herod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7CFC64-E8E3-4823-BF98-90F701B8CCAD}" type="slidenum">
              <a:rPr lang="en-US"/>
              <a:pPr/>
              <a:t>17</a:t>
            </a:fld>
            <a:endParaRPr lang="en-US"/>
          </a:p>
        </p:txBody>
      </p:sp>
      <p:sp>
        <p:nvSpPr>
          <p:cNvPr id="25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Palm Sunday. People welcomed Jesus. Actually people followed him everywhere.</a:t>
            </a:r>
          </a:p>
          <a:p>
            <a:endParaRPr lang="en-US"/>
          </a:p>
          <a:p>
            <a:r>
              <a:rPr lang="en-US"/>
              <a:t>Cleansed Temple - mistake. Threatened the Temple system. Threatened to cause unrest and riots. Threatened to bring Romans down on people. Threatened the position of priestly authorities who were charged with keeping order. Passover was the time when expected the messiah to come. </a:t>
            </a:r>
          </a:p>
          <a:p>
            <a:endParaRPr lang="en-US"/>
          </a:p>
          <a:p>
            <a:r>
              <a:rPr lang="en-US"/>
              <a:t>Temple offerings - Jesus critising the Shammite practice of not accepting Gentile offerings. Moneychangers accepted gifts from Gentiles but Zealot moneychangers didn't pass money on but pocketed it.  Zealots controlled. Temple and siphoning off Gentile offerings/money. Refusal of Emperors sacrifice led to estruction of Temple.</a:t>
            </a:r>
          </a:p>
          <a:p>
            <a:endParaRPr lang="en-US"/>
          </a:p>
          <a:p>
            <a:r>
              <a:rPr lang="en-US"/>
              <a:t>During Passover the Roman governor and extra troops in Jerusalem to maintain order.</a:t>
            </a:r>
          </a:p>
          <a:p>
            <a:endParaRPr lang="en-US"/>
          </a:p>
          <a:p>
            <a:r>
              <a:rPr lang="en-US"/>
              <a:t>Religious authorities couldn’t arrest Jesus in the Temple or by day because he was so popular. So had to do it slyly by night and trial by night and execute next morning.</a:t>
            </a:r>
          </a:p>
          <a:p>
            <a:endParaRPr lang="en-US"/>
          </a:p>
          <a:p>
            <a:r>
              <a:rPr lang="en-US"/>
              <a:t>Picture El Greco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3C5E35-F494-45ED-A856-3C194E3059D2}" type="slidenum">
              <a:rPr lang="en-US"/>
              <a:pPr/>
              <a:t>19</a:t>
            </a:fld>
            <a:endParaRPr lang="en-US"/>
          </a:p>
        </p:txBody>
      </p:sp>
      <p:sp>
        <p:nvSpPr>
          <p:cNvPr id="82946" name="Rectangle 1026"/>
          <p:cNvSpPr>
            <a:spLocks noGrp="1" noRot="1" noChangeAspect="1" noChangeArrowheads="1" noTextEdit="1"/>
          </p:cNvSpPr>
          <p:nvPr>
            <p:ph type="sldImg"/>
          </p:nvPr>
        </p:nvSpPr>
        <p:spPr>
          <a:ln/>
        </p:spPr>
      </p:sp>
      <p:sp>
        <p:nvSpPr>
          <p:cNvPr id="82947" name="Rectangle 1027"/>
          <p:cNvSpPr>
            <a:spLocks noGrp="1" noChangeArrowheads="1"/>
          </p:cNvSpPr>
          <p:nvPr>
            <p:ph type="body" idx="1"/>
          </p:nvPr>
        </p:nvSpPr>
        <p:spPr/>
        <p:txBody>
          <a:bodyPr/>
          <a:lstStyle/>
          <a:p>
            <a:r>
              <a:rPr lang="en-US"/>
              <a:t>Discovered 1990. 1st centruy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30185A-EE02-4621-B95A-5C0BDB142A67}" type="slidenum">
              <a:rPr lang="en-US"/>
              <a:pPr/>
              <a:t>20</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t>Judas went after incident woman and expensive oil</a:t>
            </a:r>
          </a:p>
          <a:p>
            <a:r>
              <a:rPr lang="en-US"/>
              <a:t>Treasurer. Stole money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4DF75B-1C2C-40EB-B426-832583E16EC9}" type="slidenum">
              <a:rPr lang="en-US"/>
              <a:pPr/>
              <a:t>21</a:t>
            </a:fld>
            <a:endParaRPr lang="en-US"/>
          </a:p>
        </p:txBody>
      </p:sp>
      <p:sp>
        <p:nvSpPr>
          <p:cNvPr id="276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Ford Maddox Brown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C99EEB-C080-4674-B723-00E6D2008B8A}" type="slidenum">
              <a:rPr lang="en-US"/>
              <a:pPr/>
              <a:t>2</a:t>
            </a:fld>
            <a:endParaRPr lang="en-US"/>
          </a:p>
        </p:txBody>
      </p:sp>
      <p:sp>
        <p:nvSpPr>
          <p:cNvPr id="71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Explain about who opposed Jesus. Apparent anti-S of gospels. Written during time of separation and conflict between church and Judaism.</a:t>
            </a:r>
          </a:p>
          <a:p>
            <a:r>
              <a:rPr lang="en-GB"/>
              <a:t>Pharisees were basis of modern Judaism. Jesus often called a rabbi. </a:t>
            </a:r>
          </a:p>
          <a:p>
            <a:r>
              <a:rPr lang="en-GB"/>
              <a:t>Jesus became angry with the stubborn attitude of the religious leaders because they were obstructing his work and mission – to bring the kingdom of heaven on earth.</a:t>
            </a:r>
          </a:p>
          <a:p>
            <a:endParaRPr lang="en-GB"/>
          </a:p>
          <a:p>
            <a:r>
              <a:rPr lang="en-GB"/>
              <a:t>“Woe to you, scribes and Pharisees, hypocrites! for you are like whitewashed tombs, which outwardly appear beautiful, but within they are full of dead men’s bones and all uncleanness.”</a:t>
            </a:r>
          </a:p>
          <a:p>
            <a:r>
              <a:rPr lang="en-GB"/>
              <a:t>							</a:t>
            </a:r>
            <a:r>
              <a:rPr lang="en-GB" sz="900"/>
              <a:t>Matthew 23: 27 </a:t>
            </a:r>
          </a:p>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E89694-BA49-48DA-8C7F-4151854CC04C}" type="slidenum">
              <a:rPr lang="en-US"/>
              <a:pPr/>
              <a:t>23</a:t>
            </a:fld>
            <a:endParaRPr lang="en-US"/>
          </a:p>
        </p:txBody>
      </p:sp>
      <p:sp>
        <p:nvSpPr>
          <p:cNvPr id="296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After the Last Supper they went to stay in the Garden of Gethsemane (Olive Press). Jesus went to pray with 3 disciples who fell asleep. </a:t>
            </a:r>
          </a:p>
          <a:p>
            <a:r>
              <a:rPr lang="en-GB"/>
              <a:t>Agony in front of God – why? What was the content of his prayer?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AB7694-A999-4CE6-816D-0647490A498F}" type="slidenum">
              <a:rPr lang="en-US"/>
              <a:pPr/>
              <a:t>24</a:t>
            </a:fld>
            <a:endParaRPr lang="en-US"/>
          </a:p>
        </p:txBody>
      </p:sp>
      <p:sp>
        <p:nvSpPr>
          <p:cNvPr id="317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Jesus didn’t want to go the way of the cross. 3 times prayed. Not out of fear or cowardness but because he knew that by dying he couldn’t accomplish as much as he wanted to – he couldn’t build the kingdom of heaven on earth. He also knew that if the Jewish people rejected him they would have a miserable future.</a:t>
            </a:r>
          </a:p>
          <a:p>
            <a:r>
              <a:rPr lang="en-GB"/>
              <a:t>On the other hand, had Jesus run away everything would have been lost. He was so committed to do his mission that even death would not deter him. He welcomed death on the cross if that would advance the will of God. He freely offered himself up as a sacrifice. He freely accepted his future death as the will of God.</a:t>
            </a:r>
          </a:p>
          <a:p>
            <a:r>
              <a:rPr lang="en-GB"/>
              <a:t>“For this reason the Father loves me, because I lay down my life, that I may take it again. No one takes it from me, but I lay it down of my own accord. I have power to lay it down, and I have power to take it up again; this charge I have received from my Father.” John 10: 17-18</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26C79-92B7-4256-8239-CF0B511FDFE0}" type="slidenum">
              <a:rPr lang="en-US"/>
              <a:pPr/>
              <a:t>25</a:t>
            </a:fld>
            <a:endParaRPr lang="en-US"/>
          </a:p>
        </p:txBody>
      </p:sp>
      <p:sp>
        <p:nvSpPr>
          <p:cNvPr id="337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Jesus was no coward</a:t>
            </a:r>
          </a:p>
          <a:p>
            <a:r>
              <a:rPr lang="en-US" dirty="0"/>
              <a:t>The moment they turned against his only beloved so, God </a:t>
            </a:r>
            <a:r>
              <a:rPr lang="en-US" dirty="0" err="1"/>
              <a:t>tearfullu</a:t>
            </a:r>
            <a:r>
              <a:rPr lang="en-US" dirty="0"/>
              <a:t> had to turn his back and allow Satan to lay claim to them.</a:t>
            </a:r>
            <a:r>
              <a:rPr lang="en-US" dirty="0" smtClean="0"/>
              <a:t> </a:t>
            </a:r>
          </a:p>
          <a:p>
            <a:endParaRPr lang="en-US" dirty="0" smtClean="0"/>
          </a:p>
          <a:p>
            <a:r>
              <a:rPr lang="en-US" dirty="0" smtClean="0"/>
              <a:t>Suffering</a:t>
            </a:r>
            <a:r>
              <a:rPr lang="en-US" baseline="0" dirty="0" smtClean="0"/>
              <a:t> a consequence – not necessary or desirable. Not a punishment. Due to anti-</a:t>
            </a:r>
            <a:r>
              <a:rPr lang="en-US" baseline="0" dirty="0" err="1" smtClean="0"/>
              <a:t>semtisim</a:t>
            </a:r>
            <a:r>
              <a:rPr lang="en-US" baseline="0" dirty="0" smtClean="0"/>
              <a:t> of Christian church</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0FD7BB-B984-4A01-85BE-710D4030D239}" type="slidenum">
              <a:rPr lang="en-US"/>
              <a:pPr/>
              <a:t>26</a:t>
            </a:fld>
            <a:endParaRPr lang="en-US"/>
          </a:p>
        </p:txBody>
      </p:sp>
      <p:sp>
        <p:nvSpPr>
          <p:cNvPr id="358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But Jesus freely decided to offer his life. He could have run away. He could have complained. But instead he made himself a perfect sacrifice.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91F28B-6465-4987-991B-D861A31C9CCD}" type="slidenum">
              <a:rPr lang="en-US"/>
              <a:pPr/>
              <a:t>27</a:t>
            </a:fld>
            <a:endParaRPr lang="en-US"/>
          </a:p>
        </p:txBody>
      </p:sp>
      <p:sp>
        <p:nvSpPr>
          <p:cNvPr id="378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dirty="0"/>
              <a:t>Satan was the one who wanted to kill Jesus because he knew Jesus was a threat to his rule. After Jesus overcame Satan’s temptations he was looking for other ways to get at him. Jesus was betrayed by one of his closest friends and disciples </a:t>
            </a:r>
            <a:r>
              <a:rPr lang="en-GB" u="sng" dirty="0"/>
              <a:t>with a </a:t>
            </a:r>
            <a:r>
              <a:rPr lang="en-GB" u="sng" dirty="0" smtClean="0"/>
              <a:t>kiss</a:t>
            </a:r>
          </a:p>
          <a:p>
            <a:endParaRPr lang="en-GB" u="sng" dirty="0" smtClean="0"/>
          </a:p>
          <a:p>
            <a:r>
              <a:rPr lang="en-GB" u="sng" dirty="0" smtClean="0"/>
              <a:t>Jesus arrested by roman</a:t>
            </a:r>
            <a:r>
              <a:rPr lang="en-GB" u="sng" baseline="0" dirty="0" smtClean="0"/>
              <a:t> soldiers</a:t>
            </a:r>
            <a:endParaRPr lang="en-GB" u="sng"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523B7F-107E-45F5-80B9-39E38B2D0BAA}" type="slidenum">
              <a:rPr lang="en-US"/>
              <a:pPr/>
              <a:t>28</a:t>
            </a:fld>
            <a:endParaRPr lang="en-US"/>
          </a:p>
        </p:txBody>
      </p:sp>
      <p:sp>
        <p:nvSpPr>
          <p:cNvPr id="399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Jesus was let down by nearly everyone. The prophecies in Isaiah of the Lord of Suffering come to pass. Jesus was accused but never defended himself.</a:t>
            </a:r>
          </a:p>
          <a:p>
            <a:endParaRPr lang="en-GB"/>
          </a:p>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7EA59-6BBB-470C-A7AD-EE6059D708B2}" type="slidenum">
              <a:rPr lang="en-US"/>
              <a:pPr/>
              <a:t>29</a:t>
            </a:fld>
            <a:endParaRPr lang="en-US"/>
          </a:p>
        </p:txBody>
      </p:sp>
      <p:sp>
        <p:nvSpPr>
          <p:cNvPr id="419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Instead he made himself a perfect sacrifice – an unconditional offering. BUT remember, God desires mercy NOT sacrifice. His suffering became the condition for the salvation of humanity.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095B51-0F37-45D3-A8C2-6A4F5B1E438A}" type="slidenum">
              <a:rPr lang="en-US"/>
              <a:pPr/>
              <a:t>30</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dirty="0"/>
              <a:t>Gay  </a:t>
            </a:r>
            <a:r>
              <a:rPr lang="en-US" dirty="0" err="1"/>
              <a:t>Nikolay</a:t>
            </a:r>
            <a:r>
              <a:rPr lang="en-US" dirty="0"/>
              <a:t> Nikolayevich (1831-1894)</a:t>
            </a:r>
            <a:r>
              <a:rPr lang="en-US" dirty="0" smtClean="0"/>
              <a:t> </a:t>
            </a:r>
          </a:p>
          <a:p>
            <a:r>
              <a:rPr lang="en-US" dirty="0" smtClean="0"/>
              <a:t/>
            </a:r>
            <a:br>
              <a:rPr lang="en-US" dirty="0" smtClean="0"/>
            </a:br>
            <a:r>
              <a:rPr lang="en-US" dirty="0" smtClean="0"/>
              <a:t>The construct of a trial by the Jewish High Priest and the Jewish mobs screaming for the execution of Jesus, (These were the same Jews who celebrated Jesus' triumphant entry into Jerusalem on the back of a donkey on Sunday. These were the same Jews who thronged the streets waving palm branches to welcome Him. They shouted "Hosanna" and laid their cloaks and palm branches from the nearby trees in His path.) served as means to blame the Jews for the death of Jesus and make the conversion of pagan Romans to Christianity more palatable. All four Gospel stories were edited to make Jewish authorities, not Roman authorities, primarily responsible for the death of Jesus of Nazareth. </a:t>
            </a:r>
          </a:p>
          <a:p>
            <a:endParaRPr lang="en-US" dirty="0" smtClean="0"/>
          </a:p>
          <a:p>
            <a:r>
              <a:rPr lang="en-US" dirty="0" smtClean="0"/>
              <a:t>Pilate orders Jesus</a:t>
            </a:r>
            <a:r>
              <a:rPr lang="en-US" baseline="0" dirty="0" smtClean="0"/>
              <a:t> to be scourged. </a:t>
            </a:r>
            <a:r>
              <a:rPr lang="en-US" dirty="0" smtClean="0"/>
              <a:t>Christian Gospels portray Pilate as "innocent".</a:t>
            </a:r>
            <a:br>
              <a:rPr lang="en-US" dirty="0" smtClean="0"/>
            </a:br>
            <a:r>
              <a:rPr lang="en-US" dirty="0" smtClean="0"/>
              <a:t>[Philo (Ad </a:t>
            </a:r>
            <a:r>
              <a:rPr lang="en-US" dirty="0" err="1" smtClean="0"/>
              <a:t>Gaium</a:t>
            </a:r>
            <a:r>
              <a:rPr lang="en-US" dirty="0" smtClean="0"/>
              <a:t>, 38) describes him as inflexible, merciless, and obstinate. Pontius Pilate was an exceptionally cruel and corrupt man. Pontius Pilate routinely crucified Jews without benefit of trial. He was so brutal that the Romans withdrew him (in A.D. 36) in disgrace to Rome because of his excesses.]</a:t>
            </a:r>
            <a:endParaRPr lang="en-US" baseline="0" dirty="0" smtClean="0"/>
          </a:p>
          <a:p>
            <a:r>
              <a:rPr lang="en-US" dirty="0" smtClean="0"/>
              <a:t/>
            </a:r>
            <a:br>
              <a:rPr lang="en-US" dirty="0" smtClean="0"/>
            </a:br>
            <a:r>
              <a:rPr lang="en-US" dirty="0" smtClean="0"/>
              <a:t>The Romans were absolved, the Jews were blamed.</a:t>
            </a:r>
            <a:br>
              <a:rPr lang="en-US" dirty="0" smtClean="0"/>
            </a:br>
            <a:r>
              <a:rPr lang="en-US" dirty="0" smtClean="0"/>
              <a:t>Many historians attribute these accounts of the trial of Jesus to efforts by early Christians to make their message more palatable to Roman audiences.</a:t>
            </a:r>
            <a:br>
              <a:rPr lang="en-US" dirty="0" smtClean="0"/>
            </a:br>
            <a:r>
              <a:rPr lang="en-US" dirty="0" smtClean="0"/>
              <a:t>Pontius Pilate sentenced Jesus of Nazareth to crucifixion.</a:t>
            </a:r>
            <a:br>
              <a:rPr lang="en-US" dirty="0" smtClean="0"/>
            </a:br>
            <a:r>
              <a:rPr lang="en-US" dirty="0" smtClean="0"/>
              <a:t>The Romans and their Roman collaborators (Caiaphas, who the Romans appointed as High-Priest) killed Jesus of Nazareth not the Jewish People.</a:t>
            </a:r>
            <a:br>
              <a:rPr lang="en-US" dirty="0" smtClean="0"/>
            </a:br>
            <a:r>
              <a:rPr lang="en-US" dirty="0" smtClean="0"/>
              <a:t>Many historical experts and Biblical scholars have expressed doubt that Jesus ever appeared before Jewish or Roman leaders before his execution.</a:t>
            </a:r>
            <a:br>
              <a:rPr lang="en-US" dirty="0" smtClean="0"/>
            </a:br>
            <a:r>
              <a:rPr lang="en-US" dirty="0" smtClean="0"/>
              <a:t/>
            </a:r>
            <a:br>
              <a:rPr lang="en-US" dirty="0" smtClean="0"/>
            </a:br>
            <a:r>
              <a:rPr lang="en-US" dirty="0" smtClean="0"/>
              <a:t/>
            </a:r>
            <a:br>
              <a:rPr lang="en-US" dirty="0" smtClean="0"/>
            </a:br>
            <a:r>
              <a:rPr lang="en-US" dirty="0" smtClean="0"/>
              <a:t>During World War II, The Nazis invaded France. They installed a puppet government in Vichy.</a:t>
            </a:r>
            <a:br>
              <a:rPr lang="en-US" dirty="0" smtClean="0"/>
            </a:br>
            <a:r>
              <a:rPr lang="en-US" dirty="0" smtClean="0"/>
              <a:t>The Vichy Government was responsible for numerous atrocities.</a:t>
            </a:r>
            <a:br>
              <a:rPr lang="en-US" dirty="0" smtClean="0"/>
            </a:br>
            <a:r>
              <a:rPr lang="en-US" dirty="0" smtClean="0"/>
              <a:t>When the Allies recaptured France, the members of the Vichy Government were tried and executed.</a:t>
            </a:r>
            <a:br>
              <a:rPr lang="en-US" dirty="0" smtClean="0"/>
            </a:br>
            <a:r>
              <a:rPr lang="en-US" dirty="0" smtClean="0"/>
              <a:t>The French people were not held responsible for the atrocities of the Vichy Government.</a:t>
            </a:r>
            <a:br>
              <a:rPr lang="en-US" dirty="0" smtClean="0"/>
            </a:br>
            <a:r>
              <a:rPr lang="en-US" dirty="0" smtClean="0"/>
              <a:t>However, for 2,000 years the Jewish people have been held responsible for the acts of a puppet government installed by the Romans.</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E946BD-BDD7-43C9-BACF-3F7E19ACE9AE}" type="slidenum">
              <a:rPr lang="en-US"/>
              <a:pPr/>
              <a:t>31</a:t>
            </a:fld>
            <a:endParaRPr lang="en-US"/>
          </a:p>
        </p:txBody>
      </p:sp>
      <p:sp>
        <p:nvSpPr>
          <p:cNvPr id="440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Jesus paid the price. He made himself a perfect sacrifice. He took responsibility for the sins of mankind – for my sins. He was beaten and tortured for our sins.  He was sinless and yet did not complain. He took responsibility for the sins and failings of humanity. He never defended himself not complained. Every beating and wounding he offered up as a condition of indemnity to save humanity.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AA1E1F-2D78-4BB4-9EDD-C3479C832F7D}" type="slidenum">
              <a:rPr lang="en-US"/>
              <a:pPr/>
              <a:t>32</a:t>
            </a:fld>
            <a:endParaRPr lang="en-US"/>
          </a:p>
        </p:txBody>
      </p:sp>
      <p:sp>
        <p:nvSpPr>
          <p:cNvPr id="460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Jesus must have been in such pain. On Palm Sunday they were shouting Hosanna. 5 days later they were mocking him. Yet despite this Jesus never changed his heart or attitude.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In</a:t>
            </a:r>
            <a:r>
              <a:rPr lang="en-US" baseline="0" dirty="0" smtClean="0"/>
              <a:t> Jesus time many </a:t>
            </a:r>
            <a:r>
              <a:rPr lang="en-US" baseline="0" dirty="0" err="1" smtClean="0"/>
              <a:t>Judaisms</a:t>
            </a:r>
            <a:r>
              <a:rPr lang="en-US" baseline="0" dirty="0" smtClean="0"/>
              <a:t>. Not monolithic. Never has been. Always different ways to interpret and apply the Torah. Many arguments but this meant a lot of religious freedom. Jesus group one of many. </a:t>
            </a:r>
            <a:endParaRPr lang="en-US" dirty="0" smtClean="0"/>
          </a:p>
          <a:p>
            <a:endParaRPr lang="en-US" dirty="0" smtClean="0"/>
          </a:p>
          <a:p>
            <a:r>
              <a:rPr lang="en-US" dirty="0" smtClean="0"/>
              <a:t>The Sadducees were a priestly group, </a:t>
            </a:r>
            <a:r>
              <a:rPr lang="en-US" dirty="0" smtClean="0">
                <a:hlinkClick r:id="rId3" tooltip="Aaronites"/>
              </a:rPr>
              <a:t>Aaronites</a:t>
            </a:r>
            <a:r>
              <a:rPr lang="en-US" dirty="0" smtClean="0"/>
              <a:t>, associated with the leadership of the </a:t>
            </a:r>
            <a:r>
              <a:rPr lang="en-US" dirty="0" smtClean="0">
                <a:hlinkClick r:id="rId4" tooltip="Temple in Jerusalem"/>
              </a:rPr>
              <a:t>Temple in Jerusalem</a:t>
            </a:r>
            <a:r>
              <a:rPr lang="en-US" dirty="0" smtClean="0"/>
              <a:t>. Sadducees represented the aristocratic group of the </a:t>
            </a:r>
            <a:r>
              <a:rPr lang="en-US" dirty="0" smtClean="0">
                <a:hlinkClick r:id="rId5" tooltip="Hasmonean"/>
              </a:rPr>
              <a:t>Hasmonean</a:t>
            </a:r>
            <a:r>
              <a:rPr lang="en-US" dirty="0" smtClean="0"/>
              <a:t> </a:t>
            </a:r>
            <a:r>
              <a:rPr lang="en-US" dirty="0" smtClean="0">
                <a:hlinkClick r:id="rId6" tooltip="Kohen Gadol"/>
              </a:rPr>
              <a:t>High Priests</a:t>
            </a:r>
            <a:r>
              <a:rPr lang="en-US" dirty="0" smtClean="0"/>
              <a:t>. This Priestly lineage had been blamed by the </a:t>
            </a:r>
            <a:r>
              <a:rPr lang="en-US" dirty="0" smtClean="0">
                <a:hlinkClick r:id="rId7" tooltip="Pharisees"/>
              </a:rPr>
              <a:t>Pharisees</a:t>
            </a:r>
            <a:r>
              <a:rPr lang="en-US" dirty="0" smtClean="0"/>
              <a:t> for allowing the Syrian Emperor </a:t>
            </a:r>
            <a:r>
              <a:rPr lang="en-US" dirty="0" smtClean="0">
                <a:hlinkClick r:id="rId8" tooltip="Antiochus IV Epiphanes"/>
              </a:rPr>
              <a:t>Antiochus IV Epiphanes</a:t>
            </a:r>
            <a:r>
              <a:rPr lang="en-US" dirty="0" smtClean="0"/>
              <a:t> to desecrate the Temple of Jerusalem with idolatrous sacrifices and to martyr monotheistic Jews. The </a:t>
            </a:r>
            <a:r>
              <a:rPr lang="en-US" dirty="0" err="1" smtClean="0"/>
              <a:t>Hasmoneans</a:t>
            </a:r>
            <a:r>
              <a:rPr lang="en-US" dirty="0" smtClean="0"/>
              <a:t> ruled as "priest-kings", claiming the titles of high priest and king simultaneously, and like other aristocracies across the Hellenistic world became increasingly influenced by Hellenistic </a:t>
            </a:r>
            <a:r>
              <a:rPr lang="en-US" dirty="0" smtClean="0">
                <a:hlinkClick r:id="rId9" tooltip="Syncretism"/>
              </a:rPr>
              <a:t>syncretism</a:t>
            </a:r>
            <a:r>
              <a:rPr lang="en-US" dirty="0" smtClean="0"/>
              <a:t> and Greek philosophies. Sadducees followed the Hebrew Bible literally.  Rejected Oral Torah, rejected life after deat</a:t>
            </a:r>
            <a:r>
              <a:rPr lang="en-US" baseline="0" dirty="0" smtClean="0"/>
              <a:t>h and resurrection. Disappeared after destruction of the Temple. Collaborators with the Romans. High priest </a:t>
            </a:r>
            <a:r>
              <a:rPr lang="en-US" baseline="0" dirty="0" err="1" smtClean="0"/>
              <a:t>apponited</a:t>
            </a:r>
            <a:r>
              <a:rPr lang="en-US" baseline="0" dirty="0" smtClean="0"/>
              <a:t> by the </a:t>
            </a:r>
            <a:r>
              <a:rPr lang="en-US" baseline="0" dirty="0" err="1" smtClean="0"/>
              <a:t>Roamns</a:t>
            </a:r>
            <a:r>
              <a:rPr lang="en-US" baseline="0" dirty="0" smtClean="0"/>
              <a:t>. </a:t>
            </a:r>
            <a:r>
              <a:rPr lang="en-US" baseline="0" dirty="0" err="1" smtClean="0"/>
              <a:t>Thye</a:t>
            </a:r>
            <a:r>
              <a:rPr lang="en-US" baseline="0" dirty="0" smtClean="0"/>
              <a:t> kept his </a:t>
            </a:r>
            <a:r>
              <a:rPr lang="en-US" baseline="0" dirty="0" err="1" smtClean="0"/>
              <a:t>vestamanets</a:t>
            </a:r>
            <a:r>
              <a:rPr lang="en-US" baseline="0" dirty="0" smtClean="0"/>
              <a:t>.</a:t>
            </a:r>
          </a:p>
          <a:p>
            <a:endParaRPr lang="en-US" baseline="0" dirty="0" smtClean="0"/>
          </a:p>
          <a:p>
            <a:r>
              <a:rPr lang="en-US" dirty="0" smtClean="0"/>
              <a:t>Then, in 167 BCE, </a:t>
            </a:r>
            <a:r>
              <a:rPr lang="en-US" dirty="0" smtClean="0">
                <a:hlinkClick r:id="rId8" tooltip="Antiochus IV Epiphanes"/>
              </a:rPr>
              <a:t>Antiochus IV</a:t>
            </a:r>
            <a:r>
              <a:rPr lang="en-US" dirty="0" smtClean="0"/>
              <a:t> invaded Judea, entered the Temple, and stripped it of money and ceremonial objects. He imposed a program of forced </a:t>
            </a:r>
            <a:r>
              <a:rPr lang="en-US" dirty="0" err="1" smtClean="0"/>
              <a:t>hellenization</a:t>
            </a:r>
            <a:r>
              <a:rPr lang="en-US" dirty="0" smtClean="0"/>
              <a:t>, requiring Jews to abandon their own laws and customs, and precipitating the </a:t>
            </a:r>
            <a:r>
              <a:rPr lang="en-US" dirty="0" smtClean="0">
                <a:hlinkClick r:id="rId10" tooltip="Maccabean Revolt"/>
              </a:rPr>
              <a:t>Maccabean Revolt</a:t>
            </a:r>
            <a:r>
              <a:rPr lang="en-US" dirty="0" smtClean="0"/>
              <a:t>. Jerusalem was liberated in 165 BCE and the Temple was restored. In 141 BCE an assembly of priests and others affirmed </a:t>
            </a:r>
            <a:r>
              <a:rPr lang="en-US" dirty="0" smtClean="0">
                <a:hlinkClick r:id="rId11" tooltip="Simon Maccabeus"/>
              </a:rPr>
              <a:t>Simon Maccabeus</a:t>
            </a:r>
            <a:r>
              <a:rPr lang="en-US" dirty="0" smtClean="0"/>
              <a:t> as high priest and leader, in effect establishing the </a:t>
            </a:r>
            <a:r>
              <a:rPr lang="en-US" dirty="0" smtClean="0">
                <a:hlinkClick r:id="rId5" tooltip="Hasmonean"/>
              </a:rPr>
              <a:t>Hasmonean</a:t>
            </a:r>
            <a:r>
              <a:rPr lang="en-US" dirty="0" smtClean="0"/>
              <a:t> dynasty.</a:t>
            </a:r>
          </a:p>
          <a:p>
            <a:endParaRPr lang="en-US" dirty="0" smtClean="0"/>
          </a:p>
          <a:p>
            <a:r>
              <a:rPr lang="en-US" dirty="0" smtClean="0"/>
              <a:t>Pharisees – ‘set apart’. a political party, a social movement, and a school of thought among </a:t>
            </a:r>
            <a:r>
              <a:rPr lang="en-US" dirty="0" smtClean="0">
                <a:hlinkClick r:id="rId12" tooltip="Jews"/>
              </a:rPr>
              <a:t>Jews</a:t>
            </a:r>
            <a:r>
              <a:rPr lang="en-US" dirty="0" smtClean="0"/>
              <a:t> during the Second Temple period under the </a:t>
            </a:r>
            <a:r>
              <a:rPr lang="en-US" dirty="0" smtClean="0">
                <a:hlinkClick r:id="rId5" tooltip="Hasmonean"/>
              </a:rPr>
              <a:t>Hasmonean</a:t>
            </a:r>
            <a:r>
              <a:rPr lang="en-US" dirty="0" smtClean="0"/>
              <a:t> dynasty (140–37 BC) in the wake of the </a:t>
            </a:r>
            <a:r>
              <a:rPr lang="en-US" dirty="0" smtClean="0">
                <a:hlinkClick r:id="rId10" tooltip="Maccabean Revolt"/>
              </a:rPr>
              <a:t>Maccabean Revolt</a:t>
            </a:r>
            <a:r>
              <a:rPr lang="en-US" dirty="0" smtClean="0"/>
              <a:t>. Focused on synagogue.</a:t>
            </a:r>
            <a:r>
              <a:rPr lang="en-US" baseline="0" dirty="0" smtClean="0"/>
              <a:t> When in Babylon developed synagogue for </a:t>
            </a:r>
            <a:r>
              <a:rPr lang="en-US" baseline="0" dirty="0" err="1" smtClean="0"/>
              <a:t>worhsip</a:t>
            </a:r>
            <a:r>
              <a:rPr lang="en-US" baseline="0" dirty="0" smtClean="0"/>
              <a:t>, prayer and study. After return to Jerusalem. Popular, democratic, progressive, develop oral Torah for application to everyday life. Became normative Judaism after 70 AD.</a:t>
            </a:r>
          </a:p>
          <a:p>
            <a:endParaRPr lang="en-US" baseline="0" dirty="0" smtClean="0"/>
          </a:p>
          <a:p>
            <a:r>
              <a:rPr lang="en-US" dirty="0" smtClean="0"/>
              <a:t>The </a:t>
            </a:r>
            <a:r>
              <a:rPr lang="en-US" b="1" dirty="0" err="1" smtClean="0"/>
              <a:t>Essenes</a:t>
            </a:r>
            <a:r>
              <a:rPr lang="en-US" dirty="0" smtClean="0"/>
              <a:t> were a </a:t>
            </a:r>
            <a:r>
              <a:rPr lang="en-US" dirty="0" smtClean="0">
                <a:hlinkClick r:id="rId13" tooltip="Jewish"/>
              </a:rPr>
              <a:t>Jewish</a:t>
            </a:r>
            <a:r>
              <a:rPr lang="en-US" dirty="0" smtClean="0"/>
              <a:t> religious group that flourished from the 2nd century BCE to the 1st century CE that some scholars claim seceded from the </a:t>
            </a:r>
            <a:r>
              <a:rPr lang="en-US" dirty="0" smtClean="0">
                <a:hlinkClick r:id="rId14" tooltip="Zadokite"/>
              </a:rPr>
              <a:t>Zadokite</a:t>
            </a:r>
            <a:r>
              <a:rPr lang="en-US" dirty="0" smtClean="0"/>
              <a:t> priests.</a:t>
            </a:r>
            <a:r>
              <a:rPr lang="en-US" baseline="30000" dirty="0" smtClean="0">
                <a:hlinkClick r:id="rId15"/>
              </a:rPr>
              <a:t>[1]</a:t>
            </a:r>
            <a:r>
              <a:rPr lang="en-US" dirty="0" smtClean="0"/>
              <a:t> Being much fewer in number than the </a:t>
            </a:r>
            <a:r>
              <a:rPr lang="en-US" dirty="0" smtClean="0">
                <a:hlinkClick r:id="rId7" tooltip="Pharisees"/>
              </a:rPr>
              <a:t>Pharisees</a:t>
            </a:r>
            <a:r>
              <a:rPr lang="en-US" dirty="0" smtClean="0"/>
              <a:t> and the </a:t>
            </a:r>
            <a:r>
              <a:rPr lang="en-US" dirty="0" smtClean="0">
                <a:hlinkClick r:id="rId16" tooltip="Sadducees"/>
              </a:rPr>
              <a:t>Sadducees</a:t>
            </a:r>
            <a:r>
              <a:rPr lang="en-US" dirty="0" smtClean="0"/>
              <a:t> (the other two major sects at the time) the </a:t>
            </a:r>
            <a:r>
              <a:rPr lang="en-US" dirty="0" err="1" smtClean="0"/>
              <a:t>Essenes</a:t>
            </a:r>
            <a:r>
              <a:rPr lang="en-US" dirty="0" smtClean="0"/>
              <a:t> lived in various cities but congregated in communal life dedicated to asceticism, voluntary poverty, daily baptisms, and abstinence from worldly pleasures, including marriage. Many separate but related religious groups of that era shared similar </a:t>
            </a:r>
            <a:r>
              <a:rPr lang="en-US" dirty="0" smtClean="0">
                <a:hlinkClick r:id="rId17" tooltip="Mysticism"/>
              </a:rPr>
              <a:t>mystic</a:t>
            </a:r>
            <a:r>
              <a:rPr lang="en-US" dirty="0" smtClean="0"/>
              <a:t>, </a:t>
            </a:r>
            <a:r>
              <a:rPr lang="en-US" dirty="0" smtClean="0">
                <a:hlinkClick r:id="rId18" tooltip="Jewish eschatology"/>
              </a:rPr>
              <a:t>eschatological</a:t>
            </a:r>
            <a:r>
              <a:rPr lang="en-US" dirty="0" smtClean="0"/>
              <a:t>, </a:t>
            </a:r>
            <a:r>
              <a:rPr lang="en-US" dirty="0" smtClean="0">
                <a:hlinkClick r:id="rId19" tooltip="Jewish Messiah"/>
              </a:rPr>
              <a:t>messianic</a:t>
            </a:r>
            <a:r>
              <a:rPr lang="en-US" dirty="0" smtClean="0"/>
              <a:t>, and </a:t>
            </a:r>
            <a:r>
              <a:rPr lang="en-US" dirty="0" smtClean="0">
                <a:hlinkClick r:id="rId20" tooltip="Asceticism"/>
              </a:rPr>
              <a:t>ascetic</a:t>
            </a:r>
            <a:r>
              <a:rPr lang="en-US" dirty="0" smtClean="0"/>
              <a:t> beliefs. These groups are collectively referred to by various scholars as the "</a:t>
            </a:r>
            <a:r>
              <a:rPr lang="en-US" dirty="0" err="1" smtClean="0"/>
              <a:t>Essenes</a:t>
            </a:r>
            <a:r>
              <a:rPr lang="en-US" dirty="0" smtClean="0"/>
              <a:t>." Josephus records that </a:t>
            </a:r>
            <a:r>
              <a:rPr lang="en-US" dirty="0" err="1" smtClean="0"/>
              <a:t>Essenes</a:t>
            </a:r>
            <a:r>
              <a:rPr lang="en-US" dirty="0" smtClean="0"/>
              <a:t> existed in large numbers, and thousands lived throughout </a:t>
            </a:r>
            <a:r>
              <a:rPr lang="en-US" dirty="0" smtClean="0">
                <a:hlinkClick r:id="rId21" tooltip="Judea"/>
              </a:rPr>
              <a:t>Judæa</a:t>
            </a:r>
            <a:r>
              <a:rPr lang="en-US" dirty="0" smtClean="0"/>
              <a:t>. The </a:t>
            </a:r>
            <a:r>
              <a:rPr lang="en-US" dirty="0" err="1" smtClean="0"/>
              <a:t>Essenes</a:t>
            </a:r>
            <a:r>
              <a:rPr lang="en-US" dirty="0" smtClean="0"/>
              <a:t> believed they were the </a:t>
            </a:r>
            <a:r>
              <a:rPr lang="en-US" i="1" dirty="0" smtClean="0"/>
              <a:t>last generation of the last generations</a:t>
            </a:r>
            <a:r>
              <a:rPr lang="en-US" dirty="0" smtClean="0"/>
              <a:t> and anticipated </a:t>
            </a:r>
            <a:r>
              <a:rPr lang="en-US" dirty="0" smtClean="0">
                <a:hlinkClick r:id="rId22" tooltip="Teacher of Righteousness"/>
              </a:rPr>
              <a:t>Teacher of Righteousness</a:t>
            </a:r>
            <a:r>
              <a:rPr lang="en-US" dirty="0" smtClean="0"/>
              <a:t>, </a:t>
            </a:r>
            <a:r>
              <a:rPr lang="en-US" dirty="0" smtClean="0">
                <a:hlinkClick r:id="rId23" tooltip="Aaronic High Priest (page does not exist)"/>
              </a:rPr>
              <a:t>Aaronic High </a:t>
            </a:r>
            <a:r>
              <a:rPr lang="en-US" dirty="0" err="1" smtClean="0">
                <a:hlinkClick r:id="rId23" tooltip="Aaronic High Priest (page does not exist)"/>
              </a:rPr>
              <a:t>Priest</a:t>
            </a:r>
            <a:r>
              <a:rPr lang="en-US" baseline="30000" dirty="0" err="1" smtClean="0"/>
              <a:t>[</a:t>
            </a:r>
            <a:r>
              <a:rPr lang="en-US" i="1" baseline="30000" dirty="0" err="1" smtClean="0">
                <a:hlinkClick r:id="rId24" tooltip="Wikipedia:Citation needed"/>
              </a:rPr>
              <a:t>citation</a:t>
            </a:r>
            <a:r>
              <a:rPr lang="en-US" i="1" baseline="30000" dirty="0" smtClean="0">
                <a:hlinkClick r:id="rId24" tooltip="Wikipedia:Citation needed"/>
              </a:rPr>
              <a:t> needed</a:t>
            </a:r>
            <a:r>
              <a:rPr lang="en-US" baseline="30000" dirty="0" smtClean="0"/>
              <a:t>]</a:t>
            </a:r>
            <a:r>
              <a:rPr lang="en-US" dirty="0" smtClean="0"/>
              <a:t>, and </a:t>
            </a:r>
            <a:r>
              <a:rPr lang="en-US" dirty="0" smtClean="0">
                <a:hlinkClick r:id="rId25" tooltip="High Guard Messiah (page does not exist)"/>
              </a:rPr>
              <a:t>High Guard </a:t>
            </a:r>
            <a:r>
              <a:rPr lang="en-US" dirty="0" err="1" smtClean="0">
                <a:hlinkClick r:id="rId25" tooltip="High Guard Messiah (page does not exist)"/>
              </a:rPr>
              <a:t>Messiah</a:t>
            </a:r>
            <a:r>
              <a:rPr lang="en-US" dirty="0" err="1" smtClean="0"/>
              <a:t>,</a:t>
            </a:r>
            <a:r>
              <a:rPr lang="en-US" baseline="30000" dirty="0" err="1" smtClean="0"/>
              <a:t>[</a:t>
            </a:r>
            <a:r>
              <a:rPr lang="en-US" i="1" baseline="30000" dirty="0" err="1" smtClean="0">
                <a:hlinkClick r:id="rId24" tooltip="Wikipedia:Citation needed"/>
              </a:rPr>
              <a:t>citation</a:t>
            </a:r>
            <a:r>
              <a:rPr lang="en-US" i="1" baseline="30000" dirty="0" smtClean="0">
                <a:hlinkClick r:id="rId24" tooltip="Wikipedia:Citation needed"/>
              </a:rPr>
              <a:t> needed</a:t>
            </a:r>
            <a:r>
              <a:rPr lang="en-US" baseline="30000" dirty="0" smtClean="0"/>
              <a:t>]</a:t>
            </a:r>
            <a:r>
              <a:rPr lang="en-US" dirty="0" smtClean="0"/>
              <a:t> similar to the Prophet, Priest and King expectations of the Pharisees. </a:t>
            </a:r>
            <a:endParaRPr lang="en-US" baseline="0" dirty="0" smtClean="0"/>
          </a:p>
          <a:p>
            <a:endParaRPr lang="en-US" baseline="0" dirty="0" smtClean="0"/>
          </a:p>
          <a:p>
            <a:r>
              <a:rPr lang="en-US" b="1" dirty="0" smtClean="0"/>
              <a:t>Zealotry</a:t>
            </a:r>
            <a:r>
              <a:rPr lang="en-US" dirty="0" smtClean="0"/>
              <a:t> was originally a political movement in </a:t>
            </a:r>
            <a:r>
              <a:rPr lang="en-US" dirty="0" smtClean="0">
                <a:hlinkClick r:id="rId26" tooltip="First century"/>
              </a:rPr>
              <a:t>first century</a:t>
            </a:r>
            <a:r>
              <a:rPr lang="en-US" dirty="0" smtClean="0"/>
              <a:t> </a:t>
            </a:r>
            <a:r>
              <a:rPr lang="en-US" dirty="0" smtClean="0">
                <a:hlinkClick r:id="rId27" tooltip="Second Temple Judaism"/>
              </a:rPr>
              <a:t>Second Temple Judaism</a:t>
            </a:r>
            <a:r>
              <a:rPr lang="en-US" dirty="0" smtClean="0"/>
              <a:t> which sought to incite the people of </a:t>
            </a:r>
            <a:r>
              <a:rPr lang="en-US" dirty="0" smtClean="0">
                <a:hlinkClick r:id="rId28" tooltip="Iudaea Province"/>
              </a:rPr>
              <a:t>Iudaea Province</a:t>
            </a:r>
            <a:r>
              <a:rPr lang="en-US" dirty="0" smtClean="0"/>
              <a:t> to rebel against the </a:t>
            </a:r>
            <a:r>
              <a:rPr lang="en-US" dirty="0" smtClean="0">
                <a:hlinkClick r:id="rId29" tooltip="Roman Empire"/>
              </a:rPr>
              <a:t>Roman Empire</a:t>
            </a:r>
            <a:r>
              <a:rPr lang="en-US" dirty="0" smtClean="0"/>
              <a:t> and expel it from the </a:t>
            </a:r>
            <a:r>
              <a:rPr lang="en-US" dirty="0" smtClean="0">
                <a:hlinkClick r:id="rId30" tooltip="Holy land"/>
              </a:rPr>
              <a:t>Holy land</a:t>
            </a:r>
            <a:r>
              <a:rPr lang="en-US" dirty="0" smtClean="0"/>
              <a:t> by force of arms, most notably during the </a:t>
            </a:r>
            <a:r>
              <a:rPr lang="en-US" dirty="0" smtClean="0">
                <a:hlinkClick r:id="rId31" tooltip="Great Jewish Revolt"/>
              </a:rPr>
              <a:t>Great Jewish Revolt</a:t>
            </a:r>
            <a:r>
              <a:rPr lang="en-US" dirty="0" smtClean="0"/>
              <a:t> (66-70). The Zealots were a "fourth sect", founded by </a:t>
            </a:r>
            <a:r>
              <a:rPr lang="en-US" dirty="0" smtClean="0">
                <a:hlinkClick r:id="rId32" tooltip="Judas of Galilee"/>
              </a:rPr>
              <a:t>Judas of Galilee</a:t>
            </a:r>
            <a:r>
              <a:rPr lang="en-US" dirty="0" smtClean="0"/>
              <a:t> (also called Judas of </a:t>
            </a:r>
            <a:r>
              <a:rPr lang="en-US" dirty="0" err="1" smtClean="0"/>
              <a:t>Gamala</a:t>
            </a:r>
            <a:r>
              <a:rPr lang="en-US" dirty="0" smtClean="0"/>
              <a:t>) and </a:t>
            </a:r>
            <a:r>
              <a:rPr lang="en-US" dirty="0" smtClean="0">
                <a:hlinkClick r:id="rId33" tooltip="Zadok"/>
              </a:rPr>
              <a:t>Zadok the Pharisee</a:t>
            </a:r>
            <a:r>
              <a:rPr lang="en-US" dirty="0" smtClean="0"/>
              <a:t> in the year 6 against </a:t>
            </a:r>
            <a:r>
              <a:rPr lang="en-US" dirty="0" smtClean="0">
                <a:hlinkClick r:id="rId34" tooltip="Census of Quirinius"/>
              </a:rPr>
              <a:t>Quirinius' tax reform</a:t>
            </a:r>
            <a:r>
              <a:rPr lang="en-US" dirty="0" smtClean="0"/>
              <a:t>, shortly after the Roman state declared (what had most recently been the territory of </a:t>
            </a:r>
            <a:r>
              <a:rPr lang="en-US" dirty="0" smtClean="0">
                <a:hlinkClick r:id="rId35" tooltip="Herod Archelaus"/>
              </a:rPr>
              <a:t>Herod Archelaus</a:t>
            </a:r>
            <a:r>
              <a:rPr lang="en-US" dirty="0" smtClean="0"/>
              <a:t>) a Roman Province, The Zealots objected to Roman rule and violently sought to eradicate it by generally targeting Romans and Greeks. Zealots engaged in violence against other Jews were called the </a:t>
            </a:r>
            <a:r>
              <a:rPr lang="en-US" dirty="0" smtClean="0">
                <a:hlinkClick r:id="rId36" tooltip="Sicarii"/>
              </a:rPr>
              <a:t>Sicarii</a:t>
            </a:r>
            <a:r>
              <a:rPr lang="en-US" baseline="30000" dirty="0" smtClean="0">
                <a:hlinkClick r:id="rId37"/>
              </a:rPr>
              <a:t>[8]</a:t>
            </a:r>
            <a:r>
              <a:rPr lang="en-US" dirty="0" smtClean="0"/>
              <a:t>. They raided Jewish habitations and killed Jews they considered </a:t>
            </a:r>
            <a:r>
              <a:rPr lang="en-US" dirty="0" smtClean="0">
                <a:hlinkClick r:id="rId38" tooltip="Apostate"/>
              </a:rPr>
              <a:t>apostate</a:t>
            </a:r>
            <a:r>
              <a:rPr lang="en-US" dirty="0" smtClean="0"/>
              <a:t> and collaborators, while also urging Jews to fight Romans and other Jews for the cause. The Zealots had the leading role in the Jewish Revolt of 66. After the destruction of Jerusalem and the Second Temple in AD 70, 960 Zealots under the lead of </a:t>
            </a:r>
            <a:r>
              <a:rPr lang="en-US" dirty="0" smtClean="0">
                <a:hlinkClick r:id="rId39" tooltip="Elazar ben Yair (page does not exist)"/>
              </a:rPr>
              <a:t>Elazar ben Yair</a:t>
            </a:r>
            <a:r>
              <a:rPr lang="en-US" dirty="0" smtClean="0"/>
              <a:t> took refuge by capturing the Roman fortress of Masada and taking no prisoners. Rome sent the Tenth </a:t>
            </a:r>
            <a:r>
              <a:rPr lang="en-US" dirty="0" smtClean="0">
                <a:hlinkClick r:id="rId40" tooltip="Roman Legion"/>
              </a:rPr>
              <a:t>Legion</a:t>
            </a:r>
            <a:r>
              <a:rPr lang="en-US" dirty="0" smtClean="0"/>
              <a:t> to retake the stronghold, but it failed for three years. It is estimated that they took over 1,000 casualties in the process. The Zealots held the fortress even after the Romans invented new types of </a:t>
            </a:r>
            <a:r>
              <a:rPr lang="en-US" dirty="0" smtClean="0">
                <a:hlinkClick r:id="rId41" tooltip="Siege engine"/>
              </a:rPr>
              <a:t>siege engines</a:t>
            </a:r>
            <a:r>
              <a:rPr lang="en-US" dirty="0" smtClean="0"/>
              <a:t>. Finally, in the third year of the siege, 73, The Romans completed a massive earthwork siege ramp up one face of the mountain on which Masada sat. This allowed them to bring the full strength of their siege to bear and penetrate the walls, a feat impossible before due to the topography of the mountain itself. When the Romans stormed in to capture the Zealots, they found that the fighters and their families had all committed </a:t>
            </a:r>
            <a:r>
              <a:rPr lang="en-US" dirty="0" smtClean="0">
                <a:hlinkClick r:id="rId42" tooltip="Suicide"/>
              </a:rPr>
              <a:t>suicide</a:t>
            </a:r>
            <a:r>
              <a:rPr lang="en-US" dirty="0" smtClean="0"/>
              <a:t>.</a:t>
            </a:r>
          </a:p>
          <a:p>
            <a:endParaRPr lang="en-US" baseline="0" dirty="0" smtClean="0"/>
          </a:p>
          <a:p>
            <a:r>
              <a:rPr lang="en-US" dirty="0" smtClean="0"/>
              <a:t>Scribes in Ancient Israel, as in most of the ancient world, were distinguished professionals who could exercise functions we would associate with lawyers, government ministers, judges, or even financiers. Some scribes copied documents, but this was not necessarily part of their job.</a:t>
            </a:r>
            <a:r>
              <a:rPr lang="en-US" baseline="30000" dirty="0" smtClean="0">
                <a:hlinkClick r:id="rId43"/>
              </a:rPr>
              <a:t>[15]</a:t>
            </a:r>
            <a:endParaRPr lang="en-US" dirty="0" smtClean="0"/>
          </a:p>
          <a:p>
            <a:r>
              <a:rPr lang="en-US" dirty="0" smtClean="0"/>
              <a:t>In 586 B.C., Jerusalem was captured by the Babylonians. The Temple was looted and then destroyed by fire. The Jews were </a:t>
            </a:r>
            <a:r>
              <a:rPr lang="en-US" dirty="0" smtClean="0">
                <a:hlinkClick r:id="rId44" tooltip="Babylonian captivity"/>
              </a:rPr>
              <a:t>exiled</a:t>
            </a:r>
            <a:r>
              <a:rPr lang="en-US" dirty="0" smtClean="0"/>
              <a:t>.</a:t>
            </a:r>
          </a:p>
          <a:p>
            <a:r>
              <a:rPr lang="en-US" dirty="0" smtClean="0"/>
              <a:t>About 70 years later, the Jewish captives returned to Jerusalem from Babylon. According to the Bible, </a:t>
            </a:r>
            <a:r>
              <a:rPr lang="en-US" dirty="0" smtClean="0">
                <a:hlinkClick r:id="rId45" tooltip="Ezra"/>
              </a:rPr>
              <a:t>Ezra</a:t>
            </a:r>
            <a:r>
              <a:rPr lang="en-US" dirty="0" smtClean="0"/>
              <a:t> recovered a copy of the </a:t>
            </a:r>
            <a:r>
              <a:rPr lang="en-US" dirty="0" smtClean="0">
                <a:hlinkClick r:id="rId46" tooltip="Torah"/>
              </a:rPr>
              <a:t>Torah</a:t>
            </a:r>
            <a:r>
              <a:rPr lang="en-US" dirty="0" smtClean="0"/>
              <a:t> and read it aloud to the whole nation.</a:t>
            </a:r>
          </a:p>
          <a:p>
            <a:endParaRPr lang="en-US" dirty="0"/>
          </a:p>
        </p:txBody>
      </p:sp>
      <p:sp>
        <p:nvSpPr>
          <p:cNvPr id="4" name="Slide Number Placeholder 3"/>
          <p:cNvSpPr>
            <a:spLocks noGrp="1"/>
          </p:cNvSpPr>
          <p:nvPr>
            <p:ph type="sldNum" sz="quarter" idx="10"/>
          </p:nvPr>
        </p:nvSpPr>
        <p:spPr/>
        <p:txBody>
          <a:bodyPr/>
          <a:lstStyle/>
          <a:p>
            <a:fld id="{E5BD9799-3424-48D7-9690-6B39775B19C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C6B79-42EF-407C-9901-AD3300E8E02C}" type="slidenum">
              <a:rPr lang="en-US"/>
              <a:pPr/>
              <a:t>33</a:t>
            </a:fld>
            <a:endParaRPr lang="en-US"/>
          </a:p>
        </p:txBody>
      </p:sp>
      <p:sp>
        <p:nvSpPr>
          <p:cNvPr id="481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Despite being mocked Jesus never left the position of being the son of God. He didn’t curse the people for rejecting and crucifying him. Instead he practised what he preached and asked God to forgive them. He loved and gave his life for his enemies. Satan couldn’t accuse Jesus. He had done his utmost to destroy and break Jesus but had been unsuccessful. Satan had tempted and dominated Adam, but he couldn’t tempt Jesus. Even on the cross Jesus continued to love. Even when he didn’t feel God’s presence, Jesus still kept faith. Even though things didn’t turn out how he expected, Jesus continued to love and trust God. Satan had to bow down and acknowledge that Jesus was greater than he was. So Satan had to release anyone who believed in Jesus.  </a:t>
            </a:r>
          </a:p>
          <a:p>
            <a:endParaRPr lang="en-GB"/>
          </a:p>
          <a:p>
            <a:r>
              <a:rPr lang="en-GB"/>
              <a:t>Psalm 22</a:t>
            </a:r>
          </a:p>
          <a:p>
            <a:r>
              <a:rPr lang="en-GB"/>
              <a:t>He was even abandoned by God. But he didn’t lose faith or curse God. He said, “Father, into thy hands I commit my spirit.”</a:t>
            </a:r>
          </a:p>
          <a:p>
            <a:endParaRPr lang="en-GB"/>
          </a:p>
          <a:p>
            <a:r>
              <a:rPr lang="en-GB"/>
              <a:t>On the cross Jesus restored Foundation of Faith and Substance – kept faith in God even though he felt abandoned by God, and loved his enemies. This was condition for him to be resurrected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EBC71-A326-428C-8F1F-370025FD23D6}" type="slidenum">
              <a:rPr lang="en-US"/>
              <a:pPr/>
              <a:t>34</a:t>
            </a:fld>
            <a:endParaRPr lang="en-US"/>
          </a:p>
        </p:txBody>
      </p:sp>
      <p:sp>
        <p:nvSpPr>
          <p:cNvPr id="105474" name="Rectangle 1026"/>
          <p:cNvSpPr>
            <a:spLocks noGrp="1" noRot="1" noChangeAspect="1" noChangeArrowheads="1" noTextEdit="1"/>
          </p:cNvSpPr>
          <p:nvPr>
            <p:ph type="sldImg"/>
          </p:nvPr>
        </p:nvSpPr>
        <p:spPr>
          <a:ln/>
        </p:spPr>
      </p:sp>
      <p:sp>
        <p:nvSpPr>
          <p:cNvPr id="105475" name="Rectangle 1027"/>
          <p:cNvSpPr>
            <a:spLocks noGrp="1" noChangeArrowheads="1"/>
          </p:cNvSpPr>
          <p:nvPr>
            <p:ph type="body" idx="1"/>
          </p:nvPr>
        </p:nvSpPr>
        <p:spPr/>
        <p:txBody>
          <a:bodyPr/>
          <a:lstStyle/>
          <a:p>
            <a:r>
              <a:rPr lang="en-US"/>
              <a:t>Satan nor death could hol dhim</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5EC9D-BCC8-4DC8-82F9-FCB2DD84FCBB}" type="slidenum">
              <a:rPr lang="en-US"/>
              <a:pPr/>
              <a:t>35</a:t>
            </a:fld>
            <a:endParaRPr lang="en-US"/>
          </a:p>
        </p:txBody>
      </p:sp>
      <p:sp>
        <p:nvSpPr>
          <p:cNvPr id="501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Because Jesus kept his position of the son of God, Satan couldn’t keep him. Jesus was victorious over death. He resurrected and during 40 days Jesus revived the faith and spirits of his disciples and thus established the church, the body of Christ against which “the gates of hell cannot prevail.”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caravaggio</a:t>
            </a:r>
            <a:endParaRPr lang="en-US" dirty="0"/>
          </a:p>
        </p:txBody>
      </p:sp>
      <p:sp>
        <p:nvSpPr>
          <p:cNvPr id="4" name="Slide Number Placeholder 3"/>
          <p:cNvSpPr>
            <a:spLocks noGrp="1"/>
          </p:cNvSpPr>
          <p:nvPr>
            <p:ph type="sldNum" sz="quarter" idx="10"/>
          </p:nvPr>
        </p:nvSpPr>
        <p:spPr/>
        <p:txBody>
          <a:bodyPr/>
          <a:lstStyle/>
          <a:p>
            <a:fld id="{E5BD9799-3424-48D7-9690-6B39775B19C1}"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Markings on the lines include:</a:t>
            </a:r>
            <a:r>
              <a:rPr lang="en-US" baseline="30000" dirty="0" smtClean="0">
                <a:hlinkClick r:id="rId3"/>
              </a:rPr>
              <a:t>[22]</a:t>
            </a:r>
            <a:endParaRPr lang="en-US" dirty="0" smtClean="0"/>
          </a:p>
          <a:p>
            <a:r>
              <a:rPr lang="en-US" dirty="0" smtClean="0"/>
              <a:t>one wrist bears a large, round wound, claimed to be from </a:t>
            </a:r>
            <a:r>
              <a:rPr lang="en-US" dirty="0" smtClean="0">
                <a:hlinkClick r:id="rId4" tooltip="Piercing"/>
              </a:rPr>
              <a:t>piercing</a:t>
            </a:r>
            <a:r>
              <a:rPr lang="en-US" dirty="0" smtClean="0"/>
              <a:t> (the second wrist is hidden by the folding of the hands)</a:t>
            </a:r>
          </a:p>
          <a:p>
            <a:r>
              <a:rPr lang="en-US" dirty="0" smtClean="0"/>
              <a:t>upward gouge in the side penetrating into the thoracic cavity. Proponents claim this was a post-mortem event and there are separate components of red blood cells and serum draining from the lesion</a:t>
            </a:r>
          </a:p>
          <a:p>
            <a:r>
              <a:rPr lang="en-US" dirty="0" smtClean="0"/>
              <a:t>small punctures around the forehead and scalp</a:t>
            </a:r>
          </a:p>
          <a:p>
            <a:r>
              <a:rPr lang="en-US" dirty="0" smtClean="0"/>
              <a:t>scores of linear wounds on the torso and legs. Proponents claim that the wounds are consistent with the distinctive dumbbell wounds of a Roman </a:t>
            </a:r>
            <a:r>
              <a:rPr lang="en-US" i="1" dirty="0" smtClean="0">
                <a:hlinkClick r:id="rId5" tooltip="Flagrum"/>
              </a:rPr>
              <a:t>flagrum</a:t>
            </a:r>
            <a:r>
              <a:rPr lang="en-US" dirty="0" smtClean="0"/>
              <a:t>.</a:t>
            </a:r>
          </a:p>
          <a:p>
            <a:r>
              <a:rPr lang="en-US" dirty="0" smtClean="0"/>
              <a:t>swelling of the face from severe beatings</a:t>
            </a:r>
          </a:p>
          <a:p>
            <a:r>
              <a:rPr lang="en-US" dirty="0" smtClean="0"/>
              <a:t>streams of blood down both arms. Proponents claim that the blood drippings from the main flow occurred in response to gravity at an angle that would occur during crucifixion</a:t>
            </a:r>
          </a:p>
          <a:p>
            <a:r>
              <a:rPr lang="en-US" dirty="0" smtClean="0"/>
              <a:t>no evidence of either leg being fractured</a:t>
            </a:r>
          </a:p>
          <a:p>
            <a:r>
              <a:rPr lang="en-US" dirty="0" smtClean="0"/>
              <a:t>large puncture wounds in the feet as if pierced by a single spike</a:t>
            </a:r>
          </a:p>
          <a:p>
            <a:endParaRPr lang="en-US" dirty="0" smtClean="0"/>
          </a:p>
          <a:p>
            <a:r>
              <a:rPr lang="en-US" dirty="0" smtClean="0"/>
              <a:t>Pollen, dirt from Palestine. Clothe typical 1</a:t>
            </a:r>
            <a:r>
              <a:rPr lang="en-US" baseline="30000" dirty="0" smtClean="0"/>
              <a:t>st</a:t>
            </a:r>
            <a:r>
              <a:rPr lang="en-US" dirty="0" smtClean="0"/>
              <a:t> century</a:t>
            </a:r>
            <a:r>
              <a:rPr lang="en-US" baseline="0" dirty="0" smtClean="0"/>
              <a:t> Syria. Folding pattern 1</a:t>
            </a:r>
            <a:r>
              <a:rPr lang="en-US" baseline="30000" dirty="0" smtClean="0"/>
              <a:t>st</a:t>
            </a:r>
            <a:r>
              <a:rPr lang="en-US" baseline="0" dirty="0" smtClean="0"/>
              <a:t> century Palestine. Blood same on shroud and </a:t>
            </a:r>
            <a:r>
              <a:rPr lang="en-US" baseline="0" dirty="0" err="1" smtClean="0"/>
              <a:t>sudarium</a:t>
            </a:r>
            <a:r>
              <a:rPr lang="en-US" baseline="0" dirty="0" smtClean="0"/>
              <a:t>. AB</a:t>
            </a:r>
          </a:p>
          <a:p>
            <a:r>
              <a:rPr lang="en-US" baseline="0" dirty="0" smtClean="0"/>
              <a:t>No pigment, no photo method, </a:t>
            </a:r>
          </a:p>
          <a:p>
            <a:endParaRPr lang="en-US" dirty="0"/>
          </a:p>
        </p:txBody>
      </p:sp>
      <p:sp>
        <p:nvSpPr>
          <p:cNvPr id="4" name="Slide Number Placeholder 3"/>
          <p:cNvSpPr>
            <a:spLocks noGrp="1"/>
          </p:cNvSpPr>
          <p:nvPr>
            <p:ph type="sldNum" sz="quarter" idx="10"/>
          </p:nvPr>
        </p:nvSpPr>
        <p:spPr/>
        <p:txBody>
          <a:bodyPr/>
          <a:lstStyle/>
          <a:p>
            <a:fld id="{E5BD9799-3424-48D7-9690-6B39775B19C1}" type="slidenum">
              <a:rPr 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a:p>
            <a:r>
              <a:rPr lang="en-US" dirty="0" smtClean="0"/>
              <a:t>One of the relics held by the cathedral in the town of Oviedo, in the north of Spain, is a piece of cloth measuring approximately 84 </a:t>
            </a:r>
            <a:r>
              <a:rPr lang="en-US" dirty="0" err="1" smtClean="0"/>
              <a:t>x</a:t>
            </a:r>
            <a:r>
              <a:rPr lang="en-US" dirty="0" smtClean="0"/>
              <a:t> 53 cm. There is no image on this cloth. Only stains are visible to the naked eye, although more is visible under the microscope. The remarkable thing about this cloth is that both tradition and scientific studies claim that the cloth was used to cover and clean the face of Jesus after the crucifixion. We are going to present and look into these claims.</a:t>
            </a:r>
          </a:p>
          <a:p>
            <a:r>
              <a:rPr lang="en-US" dirty="0" smtClean="0"/>
              <a:t>Such a cloth is known to have existed from the gospel of John, chapter 20, verses 6 and 7. These verses read as follows, "Simon Peter, following him, also came up, went into the tomb, saw the linen cloth lying on the ground, and also the cloth that had been over his head; this was not with the linen cloth but rolled up in a place by itself." John clearly differentiates between this smaller face cloth, the </a:t>
            </a:r>
            <a:r>
              <a:rPr lang="en-US" dirty="0" err="1" smtClean="0"/>
              <a:t>sudarium</a:t>
            </a:r>
            <a:r>
              <a:rPr lang="en-US" dirty="0" smtClean="0"/>
              <a:t>, and the larger linen that had wrapped the body.</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According to this history, the </a:t>
            </a:r>
            <a:r>
              <a:rPr lang="en-US" dirty="0" err="1" smtClean="0"/>
              <a:t>sudarium</a:t>
            </a:r>
            <a:r>
              <a:rPr lang="en-US" dirty="0" smtClean="0"/>
              <a:t> was in Palestine until shortly before the year 614, when Jerusalem was attacked and conquered by </a:t>
            </a:r>
            <a:r>
              <a:rPr lang="en-US" dirty="0" err="1" smtClean="0"/>
              <a:t>Chosroes</a:t>
            </a:r>
            <a:r>
              <a:rPr lang="en-US" dirty="0" smtClean="0"/>
              <a:t> II, who was king of Persia from 590 to 628. It was taken away to avoid destruction in the invasion, first to Alexandria by the presbyter Philip, then across the north of Africa when </a:t>
            </a:r>
            <a:r>
              <a:rPr lang="en-US" dirty="0" err="1" smtClean="0"/>
              <a:t>Chosroes</a:t>
            </a:r>
            <a:r>
              <a:rPr lang="en-US" dirty="0" smtClean="0"/>
              <a:t> conquered Alexandria in 616. The </a:t>
            </a:r>
            <a:r>
              <a:rPr lang="en-US" dirty="0" err="1" smtClean="0"/>
              <a:t>sudarium</a:t>
            </a:r>
            <a:r>
              <a:rPr lang="en-US" dirty="0" smtClean="0"/>
              <a:t> entered Spain at Cartagena, along with people who were fleeing from the Persians. The bishop of </a:t>
            </a:r>
            <a:r>
              <a:rPr lang="en-US" dirty="0" err="1" smtClean="0"/>
              <a:t>Ecija</a:t>
            </a:r>
            <a:r>
              <a:rPr lang="en-US" dirty="0" smtClean="0"/>
              <a:t>, </a:t>
            </a:r>
            <a:r>
              <a:rPr lang="en-US" dirty="0" err="1" smtClean="0"/>
              <a:t>Fulgentius</a:t>
            </a:r>
            <a:r>
              <a:rPr lang="en-US" dirty="0" smtClean="0"/>
              <a:t>, welcomed the refugees and the relics, and surrendered the chest, or ark, to Leandro, bishop of Seville. He took it to Seville, where it spent some years. </a:t>
            </a:r>
          </a:p>
          <a:p>
            <a:endParaRPr lang="en-US" dirty="0"/>
          </a:p>
        </p:txBody>
      </p:sp>
      <p:sp>
        <p:nvSpPr>
          <p:cNvPr id="4" name="Slide Number Placeholder 3"/>
          <p:cNvSpPr>
            <a:spLocks noGrp="1"/>
          </p:cNvSpPr>
          <p:nvPr>
            <p:ph type="sldNum" sz="quarter" idx="10"/>
          </p:nvPr>
        </p:nvSpPr>
        <p:spPr/>
        <p:txBody>
          <a:bodyPr/>
          <a:lstStyle/>
          <a:p>
            <a:fld id="{E5BD9799-3424-48D7-9690-6B39775B19C1}" type="slidenum">
              <a:rPr lang="en-US" smtClean="0"/>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FE44C8-22E0-49CD-A182-5D3AB7ED0174}" type="slidenum">
              <a:rPr lang="en-US"/>
              <a:pPr/>
              <a:t>40</a:t>
            </a:fld>
            <a:endParaRPr lang="en-US"/>
          </a:p>
        </p:txBody>
      </p:sp>
      <p:sp>
        <p:nvSpPr>
          <p:cNvPr id="522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At Pentecost the Trinity was established and the Holy Spirit descended and the disciples were born again. This was the birth of the church, the bride of Christ, the body of Christ.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6B7E1C-FF9D-401E-B10D-DC520E59D628}" type="slidenum">
              <a:rPr lang="en-US"/>
              <a:pPr/>
              <a:t>41</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t>Jesus made foundation of faith on the cross. Satan thought he’d won but he lost. Satan used max power to kill Jesus. God able to exercise max power to resurrect. </a:t>
            </a:r>
          </a:p>
          <a:p>
            <a:endParaRPr lang="en-US"/>
          </a:p>
          <a:p>
            <a:r>
              <a:rPr lang="en-US"/>
              <a:t>Rssurrected Jesus not same physical body. Appear and disappear.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6B6AA2-47EB-43AB-921B-51CF882169ED}" type="slidenum">
              <a:rPr lang="en-US"/>
              <a:pPr/>
              <a:t>42</a:t>
            </a:fld>
            <a:endParaRPr lang="en-US"/>
          </a:p>
        </p:txBody>
      </p:sp>
      <p:sp>
        <p:nvSpPr>
          <p:cNvPr id="106498" name="Rectangle 1026"/>
          <p:cNvSpPr>
            <a:spLocks noGrp="1" noRot="1" noChangeAspect="1" noChangeArrowheads="1" noTextEdit="1"/>
          </p:cNvSpPr>
          <p:nvPr>
            <p:ph type="sldImg"/>
          </p:nvPr>
        </p:nvSpPr>
        <p:spPr>
          <a:ln/>
        </p:spPr>
      </p:sp>
      <p:sp>
        <p:nvSpPr>
          <p:cNvPr id="106499" name="Rectangle 1027"/>
          <p:cNvSpPr>
            <a:spLocks noGrp="1" noChangeArrowheads="1"/>
          </p:cNvSpPr>
          <p:nvPr>
            <p:ph type="body" idx="1"/>
          </p:nvPr>
        </p:nvSpPr>
        <p:spPr/>
        <p:txBody>
          <a:bodyPr/>
          <a:lstStyle/>
          <a:p>
            <a:r>
              <a:rPr lang="en-US"/>
              <a:t>5When they had finished eating, Jesus said to Simon Peter, "Simon son of John, do you truly love me more than these?"</a:t>
            </a:r>
          </a:p>
          <a:p>
            <a:r>
              <a:rPr lang="en-US"/>
              <a:t>      "Yes, Lord," he said, "you know that I love you."</a:t>
            </a:r>
          </a:p>
          <a:p>
            <a:r>
              <a:rPr lang="en-US"/>
              <a:t>      Jesus said, "Feed my lambs."</a:t>
            </a:r>
          </a:p>
          <a:p>
            <a:r>
              <a:rPr lang="en-US"/>
              <a:t>John 21</a:t>
            </a:r>
          </a:p>
          <a:p>
            <a:r>
              <a:rPr lang="en-US"/>
              <a:t> 15When they had finished eating, Jesus said to Simon Peter, "Simon son of John, do you truly love me more than these?"</a:t>
            </a:r>
          </a:p>
          <a:p>
            <a:r>
              <a:rPr lang="en-US"/>
              <a:t>      "Yes, Lord," he said, "you know that I love you."</a:t>
            </a:r>
          </a:p>
          <a:p>
            <a:r>
              <a:rPr lang="en-US"/>
              <a:t>      Jesus said, "Feed my lambs.”</a:t>
            </a:r>
          </a:p>
          <a:p>
            <a:r>
              <a:rPr lang="en-US"/>
              <a:t>16Again Jesus said, "Simon son of John, do you truly love me?"</a:t>
            </a:r>
          </a:p>
          <a:p>
            <a:r>
              <a:rPr lang="en-US"/>
              <a:t>      He answered, "Yes, Lord, you know that I love you."</a:t>
            </a:r>
          </a:p>
          <a:p>
            <a:r>
              <a:rPr lang="en-US"/>
              <a:t>      Jesus said, "Take care of my sheep."</a:t>
            </a:r>
          </a:p>
          <a:p>
            <a:r>
              <a:rPr lang="en-US"/>
              <a:t> 17 The third time he said to him, "Simon son of John, do you love me?"</a:t>
            </a:r>
          </a:p>
          <a:p>
            <a:r>
              <a:rPr lang="en-US"/>
              <a:t>      Peter was hurt because Jesus asked him the third time, "Do you love me?" He said, "Lord, you know all things; you know that I love you."</a:t>
            </a:r>
          </a:p>
          <a:p>
            <a:r>
              <a:rPr lang="en-US"/>
              <a:t>    Jesus said, "Feed my sheep.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0B9BC2-7EEF-43B6-86E5-E776D4F305E9}" type="slidenum">
              <a:rPr lang="en-US"/>
              <a:pPr/>
              <a:t>43</a:t>
            </a:fld>
            <a:endParaRPr lang="en-US"/>
          </a:p>
        </p:txBody>
      </p:sp>
      <p:sp>
        <p:nvSpPr>
          <p:cNvPr id="901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The disciples were in shock. They didn’t expect Jesus to be rejected and put to death. Jesus in his love didn’t accuse them. He had accepted what had happened as the will of God and explained it to his disciples in that way. Through this he restored their spirits and their faith.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A112D-4B39-4D0C-A4D6-C5214B91FA4D}" type="slidenum">
              <a:rPr lang="en-US"/>
              <a:pPr/>
              <a:t>4</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t>Much conflict although at other times friendship over 100 years.  ‘2 Torahs’. Shammai in majority. Hillel accepted rulings when Shammai won but not other way around. Hillel more humble. After Hillel died 10 CE his followers amy have joined Essenes. Passing of 18 measures - against Gentiles - led to murder of bet Hillel prophets. 20 BCE People became more anti-Gentile as Shammai controlled Sanhedrin. Shammai became vice-president of Sanhedrin when Menaham - a follower of Hillel led a large outreach program to Gentiles. </a:t>
            </a:r>
          </a:p>
          <a:p>
            <a:r>
              <a:rPr lang="en-US"/>
              <a:t>In Talmud explanation for fall of Temple is “hatred without cause” around 30 CE.</a:t>
            </a:r>
          </a:p>
          <a:p>
            <a:r>
              <a:rPr lang="en-US"/>
              <a:t>The 18 measures were worse than the sin of the golden calf because they nullified the purpose of Israel to be a witness.</a:t>
            </a:r>
          </a:p>
          <a:p>
            <a:r>
              <a:rPr lang="en-US"/>
              <a:t>Hillel - wanted to fulfill mission of Jews - witness to Gentiles. Sent missionaries out among Gentiles to promote Noahide code. May have led to God-fearers groups.</a:t>
            </a:r>
          </a:p>
          <a:p>
            <a:r>
              <a:rPr lang="en-US"/>
              <a:t>Rabbi Shammai a sage but group - bet Shammai - became corrupted. Would hand over to Saducees people they didn’t like to be death with by Romans</a:t>
            </a:r>
          </a:p>
          <a:p>
            <a:r>
              <a:rPr lang="en-US"/>
              <a:t>Zealots founded by Judah the Galilean and Rabbi Zadok the Pharisee. Shammai intellectual sponsors of Zealots. Very anti-Gentile. Rabbi Eliezar follower of Shammai. Only rabbi to say eye for eye is literal. Mt 27:23 - Shammai doctrine against converts.</a:t>
            </a:r>
          </a:p>
          <a:p>
            <a:r>
              <a:rPr lang="en-US"/>
              <a:t>Zealots murderers. Probably murdered a number of followers of Hillel who were called prophets in Talmud. So when Jesus is accusing the Pharisees of murdering prophets he is referring to event 20-10 BCE. Josephus accuses Zealots of causing destruction of Temple. </a:t>
            </a:r>
          </a:p>
          <a:p>
            <a:r>
              <a:rPr lang="en-US"/>
              <a:t>Jesus criticism about heavy burdens - followers of Shammai made harder to follow rulings</a:t>
            </a:r>
          </a:p>
          <a:p>
            <a:r>
              <a:rPr lang="en-US"/>
              <a:t>Jesus' healing by prayer on Sabbath - Hillel OK; Shammai oppose</a:t>
            </a:r>
          </a:p>
          <a:p>
            <a:r>
              <a:rPr lang="en-US"/>
              <a:t>Dispute about washing - same</a:t>
            </a:r>
          </a:p>
          <a:p>
            <a:r>
              <a:rPr lang="en-US"/>
              <a:t>Tithing -same</a:t>
            </a:r>
          </a:p>
          <a:p>
            <a:r>
              <a:rPr lang="en-US"/>
              <a:t>Temple offerings - Jesus cruising the Shammite practice of not accepting Gentile offerings. Moneychangers accepted gifts from Gentiles but Zealot moneychangers didn't pass money on but pocketed it.  Zealots controlled. Temple and siphoning off Gentile offerings/money. Refusal of Emperors sacrifice led to destruction of Temple.</a:t>
            </a:r>
          </a:p>
          <a:p>
            <a:endParaRPr lang="en-US"/>
          </a:p>
          <a:p>
            <a:r>
              <a:rPr lang="en-US"/>
              <a:t>Bet Shammai later partially broke with Zealots.</a:t>
            </a:r>
          </a:p>
          <a:p>
            <a:r>
              <a:rPr lang="en-US"/>
              <a:t>Jesus wanting to bring universal salvation. Start a religion that can be for Gentiles too - Noahidic code. Hille supported. Followers of Jesus mostly bet-Hillel. Bet Shammai rejected such an attempt. No salvation for Gentiles and also but giving Gentiles a religion they would marginalise the `Jews and eventually wipe out. </a:t>
            </a:r>
          </a:p>
          <a:p>
            <a:endParaRPr lang="en-US"/>
          </a:p>
          <a:p>
            <a:r>
              <a:rPr lang="en-US"/>
              <a:t>Paul a follower of Gamelial - a follower of Hillel. Protected early church. Opposition to Paul from followers of Shammai?</a:t>
            </a:r>
          </a:p>
          <a:p>
            <a:endParaRPr lang="en-US"/>
          </a:p>
          <a:p>
            <a:r>
              <a:rPr lang="en-US"/>
              <a:t>Jesus comments are not anti-Jewish. Merely intra-Jewish dispute. Mistake for Christian church to think all Jews opposed Jesus or that Jesus was opposed to Judaism.He was criticising ruling group just as followers fo Hillel were doing.</a:t>
            </a:r>
          </a:p>
          <a:p>
            <a:endParaRPr lang="en-US"/>
          </a:p>
          <a:p>
            <a:r>
              <a:rPr lang="en-US"/>
              <a:t>In Talmud follower if Hillel says followers of Shammai deserve to be put to death. Followers of Hillel accused those of Sahmmai of being followers o of Satan. “Anyone who rules according to beit-Shammai - when it disagrees with beit-Hillel  - has no place in the world to come.” (Maimonides)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EFC81-3568-4AB6-899A-80266DFA62E3}" type="slidenum">
              <a:rPr lang="en-US"/>
              <a:pPr/>
              <a:t>45</a:t>
            </a:fld>
            <a:endParaRPr lang="en-US"/>
          </a:p>
        </p:txBody>
      </p:sp>
      <p:sp>
        <p:nvSpPr>
          <p:cNvPr id="563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3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Jesus and Holy Spirit are True Parents giving spiritual rebirth to sinful humanity so that we can become ‘children of God.’ Spiritual change of blood lineage. Sins are forgiven, cleansed by the holy Spirit. New life, new beginning.</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5B08B-5184-4C7E-8C97-DF9C7353AF88}" type="slidenum">
              <a:rPr lang="en-US"/>
              <a:pPr/>
              <a:t>46</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a:t>Satan trying to destroy Jesus. On the cross Satan thought he’d won. Due to faithlessness of people God paid the price by giving Jesus as a ransom. Jesus blood on cross became price for redeeming humanity.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316164-AD18-40B9-8822-A8EFB676D58F}" type="slidenum">
              <a:rPr lang="en-US"/>
              <a:pPr/>
              <a:t>47</a:t>
            </a:fld>
            <a:endParaRPr lang="en-US"/>
          </a:p>
        </p:txBody>
      </p:sp>
      <p:sp>
        <p:nvSpPr>
          <p:cNvPr id="542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Jesus offered himself up as a sacrifice. He ransomed himself so that we could be saved. Because of this Satan was able to claim his body but not his soul. So although he couldn’t bring physical salvation, Jesus was able to bring spiritual salvation the tremendous grace that no other religious founder could bring – the forgiveness of sins and reconciliation with God.</a:t>
            </a:r>
          </a:p>
          <a:p>
            <a:endParaRPr lang="en-GB"/>
          </a:p>
          <a:p>
            <a:r>
              <a:rPr lang="en-GB"/>
              <a:t>Satan thought that by crucifying Jesus he had won. But Jesus never left his position as the Son of God. He didn’t run away. He didn’t curse his persecutors. Instead he showed absolute unconditional love. So Satan could not accuse him. Even Satan had to bow down to Jesus and release people who call on Jesus’ name. Jesus conquered death. He went to hell and liberated those drowned in the flood.</a:t>
            </a:r>
          </a:p>
          <a:p>
            <a:endParaRPr lang="en-GB"/>
          </a:p>
          <a:p>
            <a:r>
              <a:rPr lang="en-GB"/>
              <a:t>So by his death Jesus could redeem people’s spirits from Satan. But the body continues to be dominated by Satan. Also the world is NOT the kingdom of heaven.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72FAF-7745-429B-A266-23F60B87BCFF}" type="slidenum">
              <a:rPr lang="en-US"/>
              <a:pPr/>
              <a:t>48</a:t>
            </a:fld>
            <a:endParaRPr lang="en-US"/>
          </a:p>
        </p:txBody>
      </p:sp>
      <p:sp>
        <p:nvSpPr>
          <p:cNvPr id="583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Despite being born again and saved by the blood of Christ, we still struggle with the flesh.</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B7F50E-E05B-467F-8DD1-7609F162BCEC}" type="slidenum">
              <a:rPr lang="en-US"/>
              <a:pPr/>
              <a:t>49</a:t>
            </a:fld>
            <a:endParaRPr lang="en-US"/>
          </a:p>
        </p:txBody>
      </p:sp>
      <p:sp>
        <p:nvSpPr>
          <p:cNvPr id="604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Remember, Jesus came to bring complete salvation. This is what he would have brought if he had been accepted. Jesus prayer would have been realised in his lifetime. The kingdom of heaven would have been established. There would be no need for a second coming.</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8EBCF-A7D3-4B36-B942-603C9BACFABB}" type="slidenum">
              <a:rPr lang="en-US"/>
              <a:pPr/>
              <a:t>50</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341946-8684-4595-B4F8-18561550E1F9}" type="slidenum">
              <a:rPr lang="en-US"/>
              <a:pPr/>
              <a:t>52</a:t>
            </a:fld>
            <a:endParaRPr lang="en-US"/>
          </a:p>
        </p:txBody>
      </p:sp>
      <p:sp>
        <p:nvSpPr>
          <p:cNvPr id="645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5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9B79EB-81C4-45D8-A7F1-0E5368D539A7}" type="slidenum">
              <a:rPr lang="en-US"/>
              <a:pPr/>
              <a:t>53</a:t>
            </a:fld>
            <a:endParaRPr lang="en-US"/>
          </a:p>
        </p:txBody>
      </p:sp>
      <p:sp>
        <p:nvSpPr>
          <p:cNvPr id="665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5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1AEA7-18D6-45B1-A241-DBDAD614E039}" type="slidenum">
              <a:rPr lang="en-US"/>
              <a:pPr/>
              <a:t>54</a:t>
            </a:fld>
            <a:endParaRPr lang="en-US"/>
          </a:p>
        </p:txBody>
      </p:sp>
      <p:sp>
        <p:nvSpPr>
          <p:cNvPr id="686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6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The disciples were in shock. They didn’t expect Jesus to be rejected and put to death. Jesus in his love didn’t accuse them. He had accepted what had happened as the will of God and explained it to his disciples in that way. Through this he restored their spirits and their faith.</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F1F52-115B-4D22-B340-AFD2E6541D71}" type="slidenum">
              <a:rPr lang="en-US"/>
              <a:pPr/>
              <a:t>55</a:t>
            </a:fld>
            <a:endParaRPr lang="en-US"/>
          </a:p>
        </p:txBody>
      </p:sp>
      <p:sp>
        <p:nvSpPr>
          <p:cNvPr id="706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Christianity lost much of its Jewish foundation and developed based on Greek philosophy and thought more than Jewish thought. E.g. predestination; idea of Jesus as pre-existent saviour; distant God; worship on Sunday; low opinion of sex and marriage.</a:t>
            </a:r>
          </a:p>
          <a:p>
            <a:r>
              <a:rPr lang="en-GB"/>
              <a:t>Church instead of being volunteers became compulsory State religion. Christianity served purposes of the State. Roman Catholic church took on external hierarchical form of Roman Empire. Constantine made the church draw up creeds thus creating heretics. Church became rich and membership helped career.</a:t>
            </a:r>
          </a:p>
          <a:p>
            <a:r>
              <a:rPr lang="en-GB"/>
              <a:t>Roman Empire collapsed due to immorality. Took nearly 1500 years for Europe to approach same technological level.</a:t>
            </a:r>
          </a:p>
          <a:p>
            <a:r>
              <a:rPr lang="en-GB"/>
              <a:t>Jesus would have gone East been accepted by Arabs – descendants of Ishmael. Because he didn’t God sent prophet to the descendants of Ishmael – Muhammad. Islam started as a reforming movement within Judeo-Christian Middle East and North Africa.</a:t>
            </a:r>
          </a:p>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In A.D. 324 Constantine became the ruler of the entire Roman Empire.</a:t>
            </a:r>
            <a:br>
              <a:rPr lang="en-US" dirty="0" smtClean="0"/>
            </a:br>
            <a:r>
              <a:rPr lang="en-US" dirty="0" smtClean="0"/>
              <a:t>The pagan emperor Constantine wanted to unify the rival Christian factions in the Roman Empire for political reasons.</a:t>
            </a:r>
            <a:br>
              <a:rPr lang="en-US" dirty="0" smtClean="0"/>
            </a:br>
            <a:r>
              <a:rPr lang="en-US" dirty="0" smtClean="0"/>
              <a:t>In A.D. 325, he convened the Council of </a:t>
            </a:r>
            <a:r>
              <a:rPr lang="en-US" dirty="0" err="1" smtClean="0"/>
              <a:t>Nicea</a:t>
            </a:r>
            <a:r>
              <a:rPr lang="en-US" dirty="0" smtClean="0"/>
              <a:t>.</a:t>
            </a:r>
            <a:br>
              <a:rPr lang="en-US" dirty="0" smtClean="0"/>
            </a:br>
            <a:r>
              <a:rPr lang="en-US" dirty="0" smtClean="0"/>
              <a:t/>
            </a:r>
            <a:br>
              <a:rPr lang="en-US" dirty="0" smtClean="0"/>
            </a:br>
            <a:r>
              <a:rPr lang="en-US" dirty="0" smtClean="0"/>
              <a:t>Jesus of Nazareth was declared divine. Jesus was now a god, not a mortal prophet.</a:t>
            </a:r>
            <a:br>
              <a:rPr lang="en-US" dirty="0" smtClean="0"/>
            </a:br>
            <a:r>
              <a:rPr lang="en-US" dirty="0" smtClean="0"/>
              <a:t>Only four of the gospels were chosen as the official gospels of the Church.</a:t>
            </a:r>
            <a:br>
              <a:rPr lang="en-US" dirty="0" smtClean="0"/>
            </a:br>
            <a:r>
              <a:rPr lang="en-US" dirty="0" smtClean="0"/>
              <a:t>New versions of the gospels had to be written. They were edited to make the Romans less culpable and the Jews more culpable for the Crucifixion of Jesus.</a:t>
            </a:r>
            <a:br>
              <a:rPr lang="en-US" dirty="0" smtClean="0"/>
            </a:br>
            <a:r>
              <a:rPr lang="en-US" dirty="0" smtClean="0"/>
              <a:t>Over three hundred other gospels were ordered to be destroyed</a:t>
            </a:r>
            <a:br>
              <a:rPr lang="en-US" dirty="0" smtClean="0"/>
            </a:br>
            <a:r>
              <a:rPr lang="en-US" dirty="0" smtClean="0"/>
              <a:t>(including all Gospels written in Hebrew).</a:t>
            </a:r>
            <a:br>
              <a:rPr lang="en-US" dirty="0" smtClean="0"/>
            </a:br>
            <a:r>
              <a:rPr lang="en-US" dirty="0" smtClean="0"/>
              <a:t>An edict was issued stating that anyone found in possession of</a:t>
            </a:r>
            <a:br>
              <a:rPr lang="en-US" dirty="0" smtClean="0"/>
            </a:br>
            <a:r>
              <a:rPr lang="en-US" dirty="0" smtClean="0"/>
              <a:t>an unauthorized gospel would be put to death.</a:t>
            </a:r>
            <a:br>
              <a:rPr lang="en-US" dirty="0" smtClean="0"/>
            </a:br>
            <a:r>
              <a:rPr lang="en-US" dirty="0" smtClean="0"/>
              <a:t>The Council of </a:t>
            </a:r>
            <a:r>
              <a:rPr lang="en-US" dirty="0" err="1" smtClean="0"/>
              <a:t>Nicea</a:t>
            </a:r>
            <a:r>
              <a:rPr lang="en-US" dirty="0" smtClean="0"/>
              <a:t> changed the birthday of Jesus from January 6th to December 25th (</a:t>
            </a:r>
            <a:r>
              <a:rPr lang="en-US" dirty="0" err="1" smtClean="0"/>
              <a:t>Natalis</a:t>
            </a:r>
            <a:r>
              <a:rPr lang="en-US" dirty="0" smtClean="0"/>
              <a:t> </a:t>
            </a:r>
            <a:r>
              <a:rPr lang="en-US" dirty="0" err="1" smtClean="0"/>
              <a:t>Invictus</a:t>
            </a:r>
            <a:r>
              <a:rPr lang="en-US" dirty="0" smtClean="0"/>
              <a:t>) to match the birthday of Sun-God Sol </a:t>
            </a:r>
            <a:r>
              <a:rPr lang="en-US" dirty="0" err="1" smtClean="0"/>
              <a:t>Invictus</a:t>
            </a:r>
            <a:r>
              <a:rPr lang="en-US" dirty="0" smtClean="0"/>
              <a:t> (Mithras), and shifted the Sabbath from Saturday to Sunday.</a:t>
            </a:r>
            <a:br>
              <a:rPr lang="en-US" dirty="0" smtClean="0"/>
            </a:br>
            <a:r>
              <a:rPr lang="en-US" dirty="0" smtClean="0"/>
              <a:t>This assimilation of aspects of the pagan Roman religion made Christianity more palatable to the Roman masses.</a:t>
            </a:r>
            <a:br>
              <a:rPr lang="en-US" dirty="0" smtClean="0"/>
            </a:br>
            <a:r>
              <a:rPr lang="en-US" dirty="0" smtClean="0"/>
              <a:t/>
            </a:r>
            <a:br>
              <a:rPr lang="en-US" dirty="0" smtClean="0"/>
            </a:br>
            <a:r>
              <a:rPr lang="en-US" dirty="0" smtClean="0"/>
              <a:t/>
            </a:r>
            <a:br>
              <a:rPr lang="en-US" dirty="0" smtClean="0"/>
            </a:br>
            <a:r>
              <a:rPr lang="en-US" dirty="0" smtClean="0"/>
              <a:t>The Romans felt great animosity toward the Jews because of their constant rebellions against Roman rule.</a:t>
            </a:r>
            <a:br>
              <a:rPr lang="en-US" dirty="0" smtClean="0"/>
            </a:br>
            <a:r>
              <a:rPr lang="en-US" dirty="0" smtClean="0"/>
              <a:t>Blaming the Crucifixion of Jesus on the Jews, unified the Roman pagans and the Christians.</a:t>
            </a:r>
            <a:endParaRPr lang="en-US" dirty="0"/>
          </a:p>
        </p:txBody>
      </p:sp>
      <p:sp>
        <p:nvSpPr>
          <p:cNvPr id="4" name="Slide Number Placeholder 3"/>
          <p:cNvSpPr>
            <a:spLocks noGrp="1"/>
          </p:cNvSpPr>
          <p:nvPr>
            <p:ph type="sldNum" sz="quarter" idx="10"/>
          </p:nvPr>
        </p:nvSpPr>
        <p:spPr/>
        <p:txBody>
          <a:bodyPr/>
          <a:lstStyle/>
          <a:p>
            <a:fld id="{E5BD9799-3424-48D7-9690-6B39775B19C1}"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403D2F-B2A3-45DF-ACDA-5A0906B99059}" type="slidenum">
              <a:rPr lang="en-US"/>
              <a:pPr/>
              <a:t>56</a:t>
            </a:fld>
            <a:endParaRPr lang="en-US"/>
          </a:p>
        </p:txBody>
      </p:sp>
      <p:sp>
        <p:nvSpPr>
          <p:cNvPr id="153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For such a faithless reaction Jesus condemned the Jewish leaders, The men of Ninevah believed in the message of the faithless Jonah</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B365E-9EB3-478E-91E5-D05D601C0050}" type="slidenum">
              <a:rPr lang="en-US"/>
              <a:pPr/>
              <a:t>57</a:t>
            </a:fld>
            <a:endParaRPr lang="en-US"/>
          </a:p>
        </p:txBody>
      </p:sp>
      <p:sp>
        <p:nvSpPr>
          <p:cNvPr id="174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63A07-9328-4CF3-BAEA-35F557A4E69F}" type="slidenum">
              <a:rPr lang="en-US"/>
              <a:pPr/>
              <a:t>58</a:t>
            </a:fld>
            <a:endParaRPr lang="en-US"/>
          </a:p>
        </p:txBody>
      </p:sp>
      <p:sp>
        <p:nvSpPr>
          <p:cNvPr id="235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Isputes with religious leaders - money etc. </a:t>
            </a:r>
          </a:p>
          <a:p>
            <a:endParaRPr lang="en-GB"/>
          </a:p>
          <a:p>
            <a:r>
              <a:rPr lang="en-GB"/>
              <a:t>Jesus expressed his own understanding of God’s expectation for his life and mission and its outcome in the parable of the wicked tenants Mt. 21:33-43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341ED-B46D-4EAE-A7ED-79A8C92068DE}" type="slidenum">
              <a:rPr lang="en-GB"/>
              <a:pPr/>
              <a:t>7</a:t>
            </a:fld>
            <a:endParaRPr lang="en-GB"/>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GB" dirty="0"/>
              <a:t>Without the protection of John’s testimony the opposition to Jesus grew stronger and stronger. Jesus was a very controversial person. He stirred up the Jewish people and of course many of the religious leaders came to oppose him</a:t>
            </a:r>
            <a:r>
              <a:rPr lang="en-GB" dirty="0" smtClean="0"/>
              <a:t>.</a:t>
            </a:r>
          </a:p>
          <a:p>
            <a:endParaRPr lang="en-GB" dirty="0" smtClean="0"/>
          </a:p>
          <a:p>
            <a:r>
              <a:rPr lang="en-GB" dirty="0" smtClean="0"/>
              <a:t>Many of disagreements Jesus took position of Hillel</a:t>
            </a: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EF9198-39EB-4551-B4B2-5ECA4AD2BB2F}" type="slidenum">
              <a:rPr lang="en-GB"/>
              <a:pPr/>
              <a:t>8</a:t>
            </a:fld>
            <a:endParaRPr lang="en-GB"/>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GB"/>
              <a:t>Although what Jesus said was shocking and controversial, if he had been supported by John, he would have been protected by his authority and prestige.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C1D74D-66FD-4E57-BC82-E61EAD0CF3C1}" type="slidenum">
              <a:rPr lang="en-GB"/>
              <a:pPr/>
              <a:t>9</a:t>
            </a:fld>
            <a:endParaRPr lang="en-GB"/>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r>
              <a:rPr lang="en-US"/>
              <a:t>So Jesus said to them, "Truly, truly, I say to you, unless you eat the flesh of the Son of Man and drink His blood, you have no life in yourselves. "He who eats My flesh and drinks My blood has eternal life, and I will raise him up on the last day."For My flesh is true food, and My blood is true drink. "He who eats My flesh and drinks My blood abides in Me, and I in him. Jn 6:53</a:t>
            </a:r>
          </a:p>
          <a:p>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4A9D45-F5B1-406F-80C8-7E5ED4D3E62C}" type="slidenum">
              <a:rPr lang="en-US"/>
              <a:pPr/>
              <a:t>10</a:t>
            </a:fld>
            <a:endParaRPr lang="en-US"/>
          </a:p>
        </p:txBody>
      </p:sp>
      <p:sp>
        <p:nvSpPr>
          <p:cNvPr id="92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t>Jesus realised that they couldn’t believe in him because of what he said so pleaded with them to at least judge him on the basis of his actions such as miracles and good works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4099" name="Rectangle 3"/>
          <p:cNvSpPr>
            <a:spLocks noGrp="1" noRot="1" noChangeArrowheads="1"/>
          </p:cNvSpPr>
          <p:nvPr>
            <p:ph type="subTitle" idx="1"/>
          </p:nvPr>
        </p:nvSpPr>
        <p:spPr>
          <a:xfrm>
            <a:off x="1371600" y="3886200"/>
            <a:ext cx="6400800" cy="1752600"/>
          </a:xfrm>
          <a:effectLst>
            <a:outerShdw blurRad="50800" dist="12700" dir="2700000" algn="ctr" rotWithShape="0">
              <a:srgbClr val="000000">
                <a:alpha val="75000"/>
              </a:srgbClr>
            </a:outerShdw>
          </a:effectLst>
        </p:spPr>
        <p:txBody>
          <a:bodyPr/>
          <a:lstStyle>
            <a:lvl1pPr marL="0" indent="0" algn="ctr">
              <a:buFont typeface="Wingdings" pitchFamily="96" charset="2"/>
              <a:buNone/>
              <a:defRPr/>
            </a:lvl1pPr>
          </a:lstStyle>
          <a:p>
            <a:r>
              <a:rPr lang="en-US"/>
              <a:t>Click to edit Master subtitle style</a:t>
            </a:r>
          </a:p>
        </p:txBody>
      </p:sp>
      <p:sp>
        <p:nvSpPr>
          <p:cNvPr id="4100" name="Rectangle 4"/>
          <p:cNvSpPr>
            <a:spLocks noGrp="1" noChangeArrowheads="1"/>
          </p:cNvSpPr>
          <p:nvPr>
            <p:ph type="dt" sz="quarter" idx="2"/>
          </p:nvPr>
        </p:nvSpPr>
        <p:spPr>
          <a:xfrm>
            <a:off x="304800" y="6245225"/>
            <a:ext cx="2286000" cy="476250"/>
          </a:xfrm>
          <a:prstGeom prst="rect">
            <a:avLst/>
          </a:prstGeom>
        </p:spPr>
        <p:txBody>
          <a:bodyPr/>
          <a:lstStyle>
            <a:lvl1pPr>
              <a:defRPr>
                <a:effectLst>
                  <a:outerShdw blurRad="38100" dist="38100" dir="2700000" algn="tl">
                    <a:srgbClr val="000000"/>
                  </a:outerShdw>
                </a:effectLst>
              </a:defRPr>
            </a:lvl1pPr>
          </a:lstStyle>
          <a:p>
            <a:endParaRPr lang="en-US"/>
          </a:p>
        </p:txBody>
      </p:sp>
      <p:sp>
        <p:nvSpPr>
          <p:cNvPr id="4101" name="Rectangle 5"/>
          <p:cNvSpPr>
            <a:spLocks noGrp="1" noChangeArrowheads="1"/>
          </p:cNvSpPr>
          <p:nvPr>
            <p:ph type="ftr" sz="quarter" idx="3"/>
          </p:nvPr>
        </p:nvSpPr>
        <p:spPr>
          <a:xfrm>
            <a:off x="3124200" y="6245225"/>
            <a:ext cx="2895600" cy="476250"/>
          </a:xfrm>
          <a:prstGeom prst="rect">
            <a:avLst/>
          </a:prstGeom>
        </p:spPr>
        <p:txBody>
          <a:bodyPr/>
          <a:lstStyle>
            <a:lvl1pPr>
              <a:defRPr>
                <a:effectLst>
                  <a:outerShdw blurRad="38100" dist="38100" dir="2700000" algn="tl">
                    <a:srgbClr val="000000"/>
                  </a:outerShdw>
                </a:effectLst>
              </a:defRPr>
            </a:lvl1pPr>
          </a:lstStyle>
          <a:p>
            <a:endParaRPr lang="en-US"/>
          </a:p>
        </p:txBody>
      </p:sp>
      <p:sp>
        <p:nvSpPr>
          <p:cNvPr id="4102" name="Rectangle 6"/>
          <p:cNvSpPr>
            <a:spLocks noGrp="1" noChangeArrowheads="1"/>
          </p:cNvSpPr>
          <p:nvPr>
            <p:ph type="sldNum" sz="quarter" idx="4"/>
          </p:nvPr>
        </p:nvSpPr>
        <p:spPr>
          <a:xfrm>
            <a:off x="6553200" y="6245225"/>
            <a:ext cx="2286000" cy="476250"/>
          </a:xfrm>
          <a:prstGeom prst="rect">
            <a:avLst/>
          </a:prstGeom>
        </p:spPr>
        <p:txBody>
          <a:bodyPr/>
          <a:lstStyle>
            <a:lvl1pPr>
              <a:defRPr>
                <a:effectLst>
                  <a:outerShdw blurRad="38100" dist="38100" dir="2700000" algn="tl">
                    <a:srgbClr val="000000"/>
                  </a:outerShdw>
                </a:effectLst>
              </a:defRPr>
            </a:lvl1pPr>
          </a:lstStyle>
          <a:p>
            <a:fld id="{204A7093-5517-4D21-B70B-DD4129A12B3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286000" cy="476250"/>
          </a:xfrm>
          <a:prstGeom prst="rect">
            <a:avLst/>
          </a:prstGeom>
        </p:spPr>
        <p:txBody>
          <a:bodyPr/>
          <a:lstStyle>
            <a:lvl1pPr>
              <a:defRPr smtClean="0"/>
            </a:lvl1pPr>
          </a:lstStyle>
          <a:p>
            <a:fld id="{61CB467D-2D71-4642-8122-F30099AC06C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286000" cy="476250"/>
          </a:xfrm>
          <a:prstGeom prst="rect">
            <a:avLst/>
          </a:prstGeom>
        </p:spPr>
        <p:txBody>
          <a:bodyPr/>
          <a:lstStyle>
            <a:lvl1pPr>
              <a:defRPr smtClean="0"/>
            </a:lvl1pPr>
          </a:lstStyle>
          <a:p>
            <a:fld id="{A86B6ECB-E213-4D1B-AC66-357E4C510F4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6000" cy="476250"/>
          </a:xfrm>
          <a:prstGeom prst="rect">
            <a:avLst/>
          </a:prstGeom>
        </p:spPr>
        <p:txBody>
          <a:bodyPr/>
          <a:lstStyle>
            <a:lvl1pPr>
              <a:defRPr smtClean="0"/>
            </a:lvl1pPr>
          </a:lstStyle>
          <a:p>
            <a:fld id="{F303F841-AFC5-48BC-BB8B-A74B2CA06C7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648200" y="3963988"/>
            <a:ext cx="4194175" cy="213518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5"/>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286000" cy="476250"/>
          </a:xfrm>
          <a:prstGeom prst="rect">
            <a:avLst/>
          </a:prstGeom>
        </p:spPr>
        <p:txBody>
          <a:bodyPr/>
          <a:lstStyle>
            <a:lvl1pPr>
              <a:defRPr smtClean="0"/>
            </a:lvl1pPr>
          </a:lstStyle>
          <a:p>
            <a:fld id="{BFEFE787-C286-4A9A-AF00-DA4672416AC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301625" y="1676400"/>
            <a:ext cx="8540750" cy="21351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301625" y="3963988"/>
            <a:ext cx="8540750" cy="213518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6000" cy="476250"/>
          </a:xfrm>
          <a:prstGeom prst="rect">
            <a:avLst/>
          </a:prstGeom>
        </p:spPr>
        <p:txBody>
          <a:bodyPr/>
          <a:lstStyle>
            <a:lvl1pPr>
              <a:defRPr smtClean="0"/>
            </a:lvl1pPr>
          </a:lstStyle>
          <a:p>
            <a:fld id="{8067EECF-B71A-4D7A-883B-9EF16A1FC02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286000" cy="476250"/>
          </a:xfrm>
          <a:prstGeom prst="rect">
            <a:avLst/>
          </a:prstGeom>
        </p:spPr>
        <p:txBody>
          <a:bodyPr/>
          <a:lstStyle>
            <a:lvl1pPr>
              <a:defRPr smtClean="0"/>
            </a:lvl1pPr>
          </a:lstStyle>
          <a:p>
            <a:fld id="{83A158D9-B4BF-41A2-8158-247AFEFD5F65}"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286000" cy="476250"/>
          </a:xfrm>
          <a:prstGeom prst="rect">
            <a:avLst/>
          </a:prstGeom>
        </p:spPr>
        <p:txBody>
          <a:bodyPr/>
          <a:lstStyle>
            <a:lvl1pPr>
              <a:defRPr smtClean="0"/>
            </a:lvl1pPr>
          </a:lstStyle>
          <a:p>
            <a:fld id="{36594DF3-9048-404E-9290-A33FC6B2D7A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6000" cy="476250"/>
          </a:xfrm>
          <a:prstGeom prst="rect">
            <a:avLst/>
          </a:prstGeom>
        </p:spPr>
        <p:txBody>
          <a:bodyPr/>
          <a:lstStyle>
            <a:lvl1pPr>
              <a:defRPr smtClean="0"/>
            </a:lvl1pPr>
          </a:lstStyle>
          <a:p>
            <a:fld id="{6998602A-DE39-4051-8B88-3064A881EE8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286000" cy="476250"/>
          </a:xfrm>
          <a:prstGeom prst="rect">
            <a:avLst/>
          </a:prstGeom>
        </p:spPr>
        <p:txBody>
          <a:bodyPr/>
          <a:lstStyle>
            <a:lvl1pPr>
              <a:defRPr smtClean="0"/>
            </a:lvl1pPr>
          </a:lstStyle>
          <a:p>
            <a:fld id="{B9ECDD9C-E4D0-4CA2-AA05-5540365CEF5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286000" cy="476250"/>
          </a:xfrm>
          <a:prstGeom prst="rect">
            <a:avLst/>
          </a:prstGeom>
        </p:spPr>
        <p:txBody>
          <a:bodyPr/>
          <a:lstStyle>
            <a:lvl1pPr>
              <a:defRPr smtClean="0"/>
            </a:lvl1pPr>
          </a:lstStyle>
          <a:p>
            <a:fld id="{4E881B8C-6AB7-4ADA-A583-FBC6E895FB0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286000" cy="476250"/>
          </a:xfrm>
          <a:prstGeom prst="rect">
            <a:avLst/>
          </a:prstGeom>
        </p:spPr>
        <p:txBody>
          <a:bodyPr/>
          <a:lstStyle>
            <a:lvl1pPr>
              <a:defRPr smtClean="0"/>
            </a:lvl1pPr>
          </a:lstStyle>
          <a:p>
            <a:fld id="{278905E2-A158-4091-B885-EC8742DA872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6000" cy="476250"/>
          </a:xfrm>
          <a:prstGeom prst="rect">
            <a:avLst/>
          </a:prstGeom>
        </p:spPr>
        <p:txBody>
          <a:bodyPr/>
          <a:lstStyle>
            <a:lvl1pPr>
              <a:defRPr smtClean="0"/>
            </a:lvl1pPr>
          </a:lstStyle>
          <a:p>
            <a:fld id="{8A4C517B-5A85-4AB7-BF96-CDDCEE4615A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6000" cy="476250"/>
          </a:xfrm>
          <a:prstGeom prst="rect">
            <a:avLst/>
          </a:prstGeom>
        </p:spPr>
        <p:txBody>
          <a:bodyPr/>
          <a:lstStyle>
            <a:lvl1pPr>
              <a:defRPr smtClean="0"/>
            </a:lvl1pPr>
          </a:lstStyle>
          <a:p>
            <a:fld id="{472E6BC8-16C3-48D2-AE9F-4CB11138F89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075"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a:outerShdw blurRad="45720" dist="12700"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iming>
    <p:tnLst>
      <p:par>
        <p:cTn id="1" dur="indefinite" restart="never" nodeType="tmRoot"/>
      </p:par>
    </p:tnLst>
  </p:timing>
  <p:hf sldNum="0" hdr="0"/>
  <p:txStyles>
    <p:titleStyle>
      <a:lvl1pPr algn="ctr" rtl="0" fontAlgn="base">
        <a:spcBef>
          <a:spcPct val="0"/>
        </a:spcBef>
        <a:spcAft>
          <a:spcPct val="0"/>
        </a:spcAft>
        <a:defRPr sz="4400">
          <a:solidFill>
            <a:srgbClr val="FFC559"/>
          </a:solidFill>
          <a:latin typeface="Arial Rounded MT Bold"/>
          <a:ea typeface="+mj-ea"/>
          <a:cs typeface="Arial Rounded MT Bold"/>
        </a:defRPr>
      </a:lvl1pPr>
      <a:lvl2pPr algn="ctr" rtl="0" fontAlgn="base">
        <a:spcBef>
          <a:spcPct val="0"/>
        </a:spcBef>
        <a:spcAft>
          <a:spcPct val="0"/>
        </a:spcAft>
        <a:defRPr sz="4400">
          <a:solidFill>
            <a:schemeClr val="tx2"/>
          </a:solidFill>
          <a:latin typeface="Arial" pitchFamily="96" charset="0"/>
        </a:defRPr>
      </a:lvl2pPr>
      <a:lvl3pPr algn="ctr" rtl="0" fontAlgn="base">
        <a:spcBef>
          <a:spcPct val="0"/>
        </a:spcBef>
        <a:spcAft>
          <a:spcPct val="0"/>
        </a:spcAft>
        <a:defRPr sz="4400">
          <a:solidFill>
            <a:schemeClr val="tx2"/>
          </a:solidFill>
          <a:latin typeface="Arial" pitchFamily="96" charset="0"/>
        </a:defRPr>
      </a:lvl3pPr>
      <a:lvl4pPr algn="ctr" rtl="0" fontAlgn="base">
        <a:spcBef>
          <a:spcPct val="0"/>
        </a:spcBef>
        <a:spcAft>
          <a:spcPct val="0"/>
        </a:spcAft>
        <a:defRPr sz="4400">
          <a:solidFill>
            <a:schemeClr val="tx2"/>
          </a:solidFill>
          <a:latin typeface="Arial" pitchFamily="96" charset="0"/>
        </a:defRPr>
      </a:lvl4pPr>
      <a:lvl5pPr algn="ctr" rtl="0" fontAlgn="base">
        <a:spcBef>
          <a:spcPct val="0"/>
        </a:spcBef>
        <a:spcAft>
          <a:spcPct val="0"/>
        </a:spcAft>
        <a:defRPr sz="4400">
          <a:solidFill>
            <a:schemeClr val="tx2"/>
          </a:solidFill>
          <a:latin typeface="Arial" pitchFamily="96" charset="0"/>
        </a:defRPr>
      </a:lvl5pPr>
      <a:lvl6pPr marL="457200" algn="ctr" rtl="0" fontAlgn="base">
        <a:spcBef>
          <a:spcPct val="0"/>
        </a:spcBef>
        <a:spcAft>
          <a:spcPct val="0"/>
        </a:spcAft>
        <a:defRPr sz="4400">
          <a:solidFill>
            <a:schemeClr val="tx2"/>
          </a:solidFill>
          <a:latin typeface="Arial" pitchFamily="96" charset="0"/>
        </a:defRPr>
      </a:lvl6pPr>
      <a:lvl7pPr marL="914400" algn="ctr" rtl="0" fontAlgn="base">
        <a:spcBef>
          <a:spcPct val="0"/>
        </a:spcBef>
        <a:spcAft>
          <a:spcPct val="0"/>
        </a:spcAft>
        <a:defRPr sz="4400">
          <a:solidFill>
            <a:schemeClr val="tx2"/>
          </a:solidFill>
          <a:latin typeface="Arial" pitchFamily="96" charset="0"/>
        </a:defRPr>
      </a:lvl7pPr>
      <a:lvl8pPr marL="1371600" algn="ctr" rtl="0" fontAlgn="base">
        <a:spcBef>
          <a:spcPct val="0"/>
        </a:spcBef>
        <a:spcAft>
          <a:spcPct val="0"/>
        </a:spcAft>
        <a:defRPr sz="4400">
          <a:solidFill>
            <a:schemeClr val="tx2"/>
          </a:solidFill>
          <a:latin typeface="Arial" pitchFamily="96" charset="0"/>
        </a:defRPr>
      </a:lvl8pPr>
      <a:lvl9pPr marL="1828800" algn="ctr" rtl="0" fontAlgn="base">
        <a:spcBef>
          <a:spcPct val="0"/>
        </a:spcBef>
        <a:spcAft>
          <a:spcPct val="0"/>
        </a:spcAft>
        <a:defRPr sz="4400">
          <a:solidFill>
            <a:schemeClr val="tx2"/>
          </a:solidFill>
          <a:latin typeface="Arial" pitchFamily="96" charset="0"/>
        </a:defRPr>
      </a:lvl9pPr>
    </p:titleStyle>
    <p:bodyStyle>
      <a:lvl1pPr marL="342900" indent="-342900" algn="l" rtl="0" fontAlgn="base">
        <a:spcBef>
          <a:spcPct val="20000"/>
        </a:spcBef>
        <a:spcAft>
          <a:spcPct val="0"/>
        </a:spcAft>
        <a:buClr>
          <a:schemeClr val="hlink"/>
        </a:buClr>
        <a:buFont typeface="Wingdings" pitchFamily="96" charset="2"/>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96" charset="-128"/>
        </a:defRPr>
      </a:lvl2pPr>
      <a:lvl3pPr marL="1143000" indent="-228600" algn="l" rtl="0" fontAlgn="base">
        <a:spcBef>
          <a:spcPct val="20000"/>
        </a:spcBef>
        <a:spcAft>
          <a:spcPct val="0"/>
        </a:spcAft>
        <a:buClr>
          <a:schemeClr val="hlink"/>
        </a:buClr>
        <a:buFont typeface="Wingdings" pitchFamily="96" charset="2"/>
        <a:buChar char="§"/>
        <a:defRPr sz="2400">
          <a:solidFill>
            <a:schemeClr val="tx1"/>
          </a:solidFill>
          <a:latin typeface="+mn-lt"/>
          <a:ea typeface="ＭＳ Ｐゴシック" pitchFamily="96"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96" charset="-128"/>
        </a:defRPr>
      </a:lvl4pPr>
      <a:lvl5pPr marL="2057400" indent="-228600" algn="l" rtl="0" fontAlgn="base">
        <a:spcBef>
          <a:spcPct val="20000"/>
        </a:spcBef>
        <a:spcAft>
          <a:spcPct val="0"/>
        </a:spcAft>
        <a:buClr>
          <a:schemeClr val="hlink"/>
        </a:buClr>
        <a:buFont typeface="Wingdings" pitchFamily="96" charset="2"/>
        <a:buChar char="§"/>
        <a:defRPr sz="2000">
          <a:solidFill>
            <a:schemeClr val="tx1"/>
          </a:solidFill>
          <a:latin typeface="+mn-lt"/>
          <a:ea typeface="ＭＳ Ｐゴシック" pitchFamily="96" charset="-128"/>
        </a:defRPr>
      </a:lvl5pPr>
      <a:lvl6pPr marL="2514600" indent="-228600" algn="l" rtl="0" fontAlgn="base">
        <a:spcBef>
          <a:spcPct val="20000"/>
        </a:spcBef>
        <a:spcAft>
          <a:spcPct val="0"/>
        </a:spcAft>
        <a:buClr>
          <a:schemeClr val="hlink"/>
        </a:buClr>
        <a:buFont typeface="Wingdings" pitchFamily="96" charset="2"/>
        <a:buChar char="§"/>
        <a:defRPr sz="2000">
          <a:solidFill>
            <a:schemeClr val="tx1"/>
          </a:solidFill>
          <a:latin typeface="+mn-lt"/>
          <a:ea typeface="ＭＳ Ｐゴシック" pitchFamily="96" charset="-128"/>
        </a:defRPr>
      </a:lvl6pPr>
      <a:lvl7pPr marL="2971800" indent="-228600" algn="l" rtl="0" fontAlgn="base">
        <a:spcBef>
          <a:spcPct val="20000"/>
        </a:spcBef>
        <a:spcAft>
          <a:spcPct val="0"/>
        </a:spcAft>
        <a:buClr>
          <a:schemeClr val="hlink"/>
        </a:buClr>
        <a:buFont typeface="Wingdings" pitchFamily="96" charset="2"/>
        <a:buChar char="§"/>
        <a:defRPr sz="2000">
          <a:solidFill>
            <a:schemeClr val="tx1"/>
          </a:solidFill>
          <a:latin typeface="+mn-lt"/>
          <a:ea typeface="ＭＳ Ｐゴシック" pitchFamily="96" charset="-128"/>
        </a:defRPr>
      </a:lvl7pPr>
      <a:lvl8pPr marL="3429000" indent="-228600" algn="l" rtl="0" fontAlgn="base">
        <a:spcBef>
          <a:spcPct val="20000"/>
        </a:spcBef>
        <a:spcAft>
          <a:spcPct val="0"/>
        </a:spcAft>
        <a:buClr>
          <a:schemeClr val="hlink"/>
        </a:buClr>
        <a:buFont typeface="Wingdings" pitchFamily="96" charset="2"/>
        <a:buChar char="§"/>
        <a:defRPr sz="2000">
          <a:solidFill>
            <a:schemeClr val="tx1"/>
          </a:solidFill>
          <a:latin typeface="+mn-lt"/>
          <a:ea typeface="ＭＳ Ｐゴシック" pitchFamily="96" charset="-128"/>
        </a:defRPr>
      </a:lvl8pPr>
      <a:lvl9pPr marL="3886200" indent="-228600" algn="l" rtl="0" fontAlgn="base">
        <a:spcBef>
          <a:spcPct val="20000"/>
        </a:spcBef>
        <a:spcAft>
          <a:spcPct val="0"/>
        </a:spcAft>
        <a:buClr>
          <a:schemeClr val="hlink"/>
        </a:buClr>
        <a:buFont typeface="Wingdings" pitchFamily="96" charset="2"/>
        <a:buChar char="§"/>
        <a:defRPr sz="2000">
          <a:solidFill>
            <a:schemeClr val="tx1"/>
          </a:solidFill>
          <a:latin typeface="+mn-lt"/>
          <a:ea typeface="ＭＳ Ｐゴシック" pitchFamily="9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Rot="1" noChangeArrowheads="1"/>
          </p:cNvSpPr>
          <p:nvPr>
            <p:ph type="ctrTitle"/>
          </p:nvPr>
        </p:nvSpPr>
        <p:spPr/>
        <p:txBody>
          <a:bodyPr/>
          <a:lstStyle/>
          <a:p>
            <a:r>
              <a:rPr lang="en-US">
                <a:solidFill>
                  <a:schemeClr val="hlink"/>
                </a:solidFill>
                <a:latin typeface="Arial Rounded MT Bold" pitchFamily="96" charset="0"/>
              </a:rPr>
              <a:t>The Life of Jesus</a:t>
            </a:r>
            <a:endParaRPr lang="en-US">
              <a:solidFill>
                <a:schemeClr val="hlink"/>
              </a:solidFill>
            </a:endParaRPr>
          </a:p>
        </p:txBody>
      </p:sp>
      <p:sp>
        <p:nvSpPr>
          <p:cNvPr id="1027" name="Rectangle 3"/>
          <p:cNvSpPr>
            <a:spLocks noGrp="1" noRot="1" noChangeArrowheads="1"/>
          </p:cNvSpPr>
          <p:nvPr>
            <p:ph type="subTitle" idx="1"/>
          </p:nvPr>
        </p:nvSpPr>
        <p:spPr>
          <a:xfrm>
            <a:off x="1371600" y="4114800"/>
            <a:ext cx="6400800" cy="1752600"/>
          </a:xfrm>
        </p:spPr>
        <p:txBody>
          <a:bodyPr/>
          <a:lstStyle/>
          <a:p>
            <a:r>
              <a:rPr lang="en-US">
                <a:solidFill>
                  <a:schemeClr val="hlink"/>
                </a:solidFill>
                <a:latin typeface="Arial Rounded MT Bold" pitchFamily="96" charset="0"/>
              </a:rPr>
              <a:t>Part two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194" name="Rectangle 2"/>
          <p:cNvSpPr>
            <a:spLocks noGrp="1" noRot="1" noChangeArrowheads="1"/>
          </p:cNvSpPr>
          <p:nvPr>
            <p:ph type="body" idx="1"/>
          </p:nvPr>
        </p:nvSpPr>
        <p:spPr>
          <a:xfrm>
            <a:off x="323850" y="2565400"/>
            <a:ext cx="8518525" cy="2976563"/>
          </a:xfrm>
        </p:spPr>
        <p:txBody>
          <a:bodyPr/>
          <a:lstStyle/>
          <a:p>
            <a:pPr>
              <a:buFont typeface="Wingdings" pitchFamily="96" charset="2"/>
              <a:buNone/>
            </a:pPr>
            <a:r>
              <a:rPr lang="en-GB" b="1" dirty="0">
                <a:latin typeface="Garamond"/>
                <a:cs typeface="Garamond"/>
              </a:rPr>
              <a:t>	“. . . even though you do not believe me, believe the works that you may know and understand that the Father is in me and I am in the Father.”</a:t>
            </a:r>
          </a:p>
          <a:p>
            <a:pPr>
              <a:buFont typeface="Wingdings" pitchFamily="96" charset="2"/>
              <a:buNone/>
            </a:pPr>
            <a:r>
              <a:rPr lang="en-GB" sz="2400" dirty="0"/>
              <a:t>								John 10:38</a:t>
            </a:r>
          </a:p>
        </p:txBody>
      </p:sp>
      <p:sp>
        <p:nvSpPr>
          <p:cNvPr id="8195" name="Rectangle 3"/>
          <p:cNvSpPr>
            <a:spLocks noGrp="1" noRot="1" noChangeArrowheads="1"/>
          </p:cNvSpPr>
          <p:nvPr>
            <p:ph type="title"/>
          </p:nvPr>
        </p:nvSpPr>
        <p:spPr>
          <a:xfrm>
            <a:off x="250825" y="549275"/>
            <a:ext cx="8510588" cy="1325563"/>
          </a:xfrm>
        </p:spPr>
        <p:txBody>
          <a:bodyPr/>
          <a:lstStyle/>
          <a:p>
            <a:r>
              <a:rPr lang="en-GB" sz="4000">
                <a:solidFill>
                  <a:schemeClr val="hlink"/>
                </a:solidFill>
                <a:latin typeface="Arial Rounded MT Bold" pitchFamily="96" charset="0"/>
              </a:rPr>
              <a:t>Jesus wanted people to believe in him</a:t>
            </a:r>
            <a:endParaRPr lang="en-GB" sz="4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endParaRPr lang="en-US"/>
          </a:p>
        </p:txBody>
      </p:sp>
      <p:sp>
        <p:nvSpPr>
          <p:cNvPr id="7" name="Footer Placeholder 5"/>
          <p:cNvSpPr>
            <a:spLocks noGrp="1"/>
          </p:cNvSpPr>
          <p:nvPr>
            <p:ph type="ftr" sz="quarter" idx="11"/>
          </p:nvPr>
        </p:nvSpPr>
        <p:spPr/>
        <p:txBody>
          <a:bodyPr/>
          <a:lstStyle/>
          <a:p>
            <a:endParaRPr lang="en-US"/>
          </a:p>
        </p:txBody>
      </p:sp>
      <p:sp>
        <p:nvSpPr>
          <p:cNvPr id="10242" name="Rectangle 2"/>
          <p:cNvSpPr>
            <a:spLocks noGrp="1" noRot="1" noChangeArrowheads="1"/>
          </p:cNvSpPr>
          <p:nvPr>
            <p:ph type="title"/>
          </p:nvPr>
        </p:nvSpPr>
        <p:spPr/>
        <p:txBody>
          <a:bodyPr/>
          <a:lstStyle/>
          <a:p>
            <a:r>
              <a:rPr lang="en-GB" dirty="0">
                <a:solidFill>
                  <a:schemeClr val="hlink"/>
                </a:solidFill>
                <a:latin typeface="Arial Rounded MT Bold" pitchFamily="96" charset="0"/>
              </a:rPr>
              <a:t>Why did Jesus do miracles?</a:t>
            </a:r>
            <a:endParaRPr lang="en-GB" dirty="0"/>
          </a:p>
        </p:txBody>
      </p:sp>
      <p:sp>
        <p:nvSpPr>
          <p:cNvPr id="10243" name="Rectangle 3"/>
          <p:cNvSpPr>
            <a:spLocks noGrp="1" noRot="1" noChangeArrowheads="1"/>
          </p:cNvSpPr>
          <p:nvPr>
            <p:ph type="body" sz="half" idx="1"/>
          </p:nvPr>
        </p:nvSpPr>
        <p:spPr/>
        <p:txBody>
          <a:bodyPr/>
          <a:lstStyle/>
          <a:p>
            <a:pPr>
              <a:buFont typeface="Wingdings" pitchFamily="96" charset="2"/>
              <a:buNone/>
            </a:pPr>
            <a:r>
              <a:rPr lang="en-GB" sz="2800" dirty="0"/>
              <a:t>	</a:t>
            </a:r>
            <a:r>
              <a:rPr lang="en-GB" sz="2600" b="1" dirty="0">
                <a:latin typeface="Garamond"/>
                <a:cs typeface="Garamond"/>
              </a:rPr>
              <a:t>And Jesus lifted up his eyes and said, “Father, . . . I know that you hear me always, but I have said this on account of the people standing by, </a:t>
            </a:r>
            <a:r>
              <a:rPr lang="en-GB" sz="2600" b="1" u="sng" dirty="0">
                <a:latin typeface="Garamond"/>
                <a:cs typeface="Garamond"/>
              </a:rPr>
              <a:t>that they might believe that you did send me</a:t>
            </a:r>
            <a:r>
              <a:rPr lang="en-GB" sz="2600" b="1" dirty="0">
                <a:latin typeface="Garamond"/>
                <a:cs typeface="Garamond"/>
              </a:rPr>
              <a:t>.”</a:t>
            </a:r>
          </a:p>
          <a:p>
            <a:pPr>
              <a:buFont typeface="Wingdings" pitchFamily="96" charset="2"/>
              <a:buNone/>
            </a:pPr>
            <a:r>
              <a:rPr lang="en-GB" sz="2400" dirty="0"/>
              <a:t>			</a:t>
            </a:r>
            <a:r>
              <a:rPr lang="en-GB" sz="2000" dirty="0"/>
              <a:t>John 11:41-42</a:t>
            </a:r>
            <a:endParaRPr lang="en-GB" sz="2400" dirty="0"/>
          </a:p>
        </p:txBody>
      </p:sp>
      <p:pic>
        <p:nvPicPr>
          <p:cNvPr id="10244" name="Picture 4" descr="b2-61"/>
          <p:cNvPicPr>
            <a:picLocks noGrp="1" noChangeAspect="1" noChangeArrowheads="1"/>
          </p:cNvPicPr>
          <p:nvPr>
            <p:ph sz="half" idx="2"/>
          </p:nvPr>
        </p:nvPicPr>
        <p:blipFill>
          <a:blip r:embed="rId3"/>
          <a:srcRect/>
          <a:stretch>
            <a:fillRect/>
          </a:stretch>
        </p:blipFill>
        <p:spPr>
          <a:xfrm>
            <a:off x="4924425" y="1676400"/>
            <a:ext cx="3640138" cy="4422775"/>
          </a:xfrm>
        </p:spPr>
      </p:pic>
      <p:sp>
        <p:nvSpPr>
          <p:cNvPr id="10245" name="Text Box 5"/>
          <p:cNvSpPr txBox="1">
            <a:spLocks noChangeArrowheads="1"/>
          </p:cNvSpPr>
          <p:nvPr/>
        </p:nvSpPr>
        <p:spPr bwMode="auto">
          <a:xfrm>
            <a:off x="4840288" y="6248400"/>
            <a:ext cx="3868737" cy="366713"/>
          </a:xfrm>
          <a:prstGeom prst="rect">
            <a:avLst/>
          </a:prstGeom>
          <a:noFill/>
          <a:ln w="76200">
            <a:noFill/>
            <a:miter lim="800000"/>
            <a:headEnd/>
            <a:tailEnd/>
          </a:ln>
          <a:effectLst>
            <a:outerShdw blurRad="63500" dist="71842" dir="2700000" algn="ctr" rotWithShape="0">
              <a:schemeClr val="bg2"/>
            </a:outerShdw>
          </a:effectLst>
        </p:spPr>
        <p:txBody>
          <a:bodyPr wrap="none" anchor="ctr">
            <a:prstTxWarp prst="textNoShape">
              <a:avLst/>
            </a:prstTxWarp>
            <a:spAutoFit/>
          </a:bodyPr>
          <a:lstStyle/>
          <a:p>
            <a:pPr algn="ctr" eaLnBrk="1" hangingPunct="1"/>
            <a:r>
              <a:rPr lang="en-US" sz="1800"/>
              <a:t>Jesus raising Lazarus from the dead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2290" name="Rectangle 2"/>
          <p:cNvSpPr>
            <a:spLocks noGrp="1" noRot="1" noChangeArrowheads="1"/>
          </p:cNvSpPr>
          <p:nvPr>
            <p:ph type="title"/>
          </p:nvPr>
        </p:nvSpPr>
        <p:spPr/>
        <p:txBody>
          <a:bodyPr/>
          <a:lstStyle/>
          <a:p>
            <a:r>
              <a:rPr lang="en-GB" dirty="0">
                <a:solidFill>
                  <a:schemeClr val="hlink"/>
                </a:solidFill>
                <a:latin typeface="Arial Rounded MT Bold" pitchFamily="96" charset="0"/>
              </a:rPr>
              <a:t>How did some leaders respond?</a:t>
            </a:r>
            <a:endParaRPr lang="en-GB" dirty="0"/>
          </a:p>
        </p:txBody>
      </p:sp>
      <p:sp>
        <p:nvSpPr>
          <p:cNvPr id="12291" name="Rectangle 3"/>
          <p:cNvSpPr>
            <a:spLocks noGrp="1" noRot="1" noChangeArrowheads="1"/>
          </p:cNvSpPr>
          <p:nvPr>
            <p:ph type="body" idx="1"/>
          </p:nvPr>
        </p:nvSpPr>
        <p:spPr>
          <a:xfrm>
            <a:off x="323850" y="2205038"/>
            <a:ext cx="8569325" cy="3024187"/>
          </a:xfrm>
        </p:spPr>
        <p:txBody>
          <a:bodyPr/>
          <a:lstStyle/>
          <a:p>
            <a:pPr>
              <a:buFont typeface="Wingdings" pitchFamily="96" charset="2"/>
              <a:buNone/>
            </a:pPr>
            <a:r>
              <a:rPr lang="en-GB" b="1" dirty="0">
                <a:latin typeface="Garamond"/>
                <a:cs typeface="Garamond"/>
              </a:rPr>
              <a:t>	But when the Pharisees heard it [the healing of the blind and dumb demoniac] they said, “It is only by Beelzebub, the prince of demons, that this man casts out demons.”</a:t>
            </a:r>
          </a:p>
          <a:p>
            <a:pPr>
              <a:buFont typeface="Wingdings" pitchFamily="96" charset="2"/>
              <a:buNone/>
            </a:pPr>
            <a:r>
              <a:rPr lang="en-GB" sz="2400" dirty="0"/>
              <a:t>								</a:t>
            </a:r>
            <a:r>
              <a:rPr lang="en-GB" sz="2000" dirty="0"/>
              <a:t>Matthew 12:24</a:t>
            </a:r>
            <a:endParaRPr lang="en-GB"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8434" name="Rectangle 2"/>
          <p:cNvSpPr>
            <a:spLocks noGrp="1" noRot="1" noChangeArrowheads="1"/>
          </p:cNvSpPr>
          <p:nvPr>
            <p:ph type="title"/>
          </p:nvPr>
        </p:nvSpPr>
        <p:spPr/>
        <p:txBody>
          <a:bodyPr/>
          <a:lstStyle/>
          <a:p>
            <a:r>
              <a:rPr lang="en-GB" dirty="0">
                <a:solidFill>
                  <a:schemeClr val="hlink"/>
                </a:solidFill>
                <a:latin typeface="Arial Rounded MT Bold" pitchFamily="96" charset="0"/>
              </a:rPr>
              <a:t>Change of course</a:t>
            </a:r>
            <a:endParaRPr lang="en-GB" dirty="0"/>
          </a:p>
        </p:txBody>
      </p:sp>
      <p:sp>
        <p:nvSpPr>
          <p:cNvPr id="18435" name="Rectangle 3"/>
          <p:cNvSpPr>
            <a:spLocks noGrp="1" noRot="1" noChangeArrowheads="1"/>
          </p:cNvSpPr>
          <p:nvPr>
            <p:ph type="body" idx="1"/>
          </p:nvPr>
        </p:nvSpPr>
        <p:spPr/>
        <p:txBody>
          <a:bodyPr/>
          <a:lstStyle/>
          <a:p>
            <a:pPr>
              <a:buFont typeface="Wingdings" pitchFamily="96" charset="2"/>
              <a:buNone/>
            </a:pPr>
            <a:r>
              <a:rPr lang="en-GB" dirty="0"/>
              <a:t>	</a:t>
            </a:r>
            <a:r>
              <a:rPr lang="en-GB" b="1" dirty="0">
                <a:latin typeface="Garamond"/>
                <a:cs typeface="Garamond"/>
              </a:rPr>
              <a:t>Jesus </a:t>
            </a:r>
            <a:r>
              <a:rPr lang="en-GB" b="1" u="sng" dirty="0">
                <a:latin typeface="Garamond"/>
                <a:cs typeface="Garamond"/>
              </a:rPr>
              <a:t>began</a:t>
            </a:r>
            <a:r>
              <a:rPr lang="en-GB" b="1" dirty="0">
                <a:latin typeface="Garamond"/>
                <a:cs typeface="Garamond"/>
              </a:rPr>
              <a:t> to show his disciples that he must go to Jerusalem and suffer many things from the elders and chief priests and scribes, and be killed, and on the third day be raised. And Peter took him and began to rebuke him saying, “God forbid Lord! This shall never happen to you.”</a:t>
            </a:r>
          </a:p>
          <a:p>
            <a:pPr>
              <a:buFont typeface="Wingdings" pitchFamily="96" charset="2"/>
              <a:buNone/>
            </a:pPr>
            <a:r>
              <a:rPr lang="en-GB" dirty="0"/>
              <a:t>							</a:t>
            </a:r>
            <a:r>
              <a:rPr lang="en-GB" sz="2000" dirty="0"/>
              <a:t>Matthew 16:21</a:t>
            </a:r>
            <a:endParaRPr lang="en-GB"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323850" y="0"/>
            <a:ext cx="8510588" cy="1325563"/>
          </a:xfrm>
        </p:spPr>
        <p:txBody>
          <a:bodyPr/>
          <a:lstStyle/>
          <a:p>
            <a:r>
              <a:rPr lang="en-GB" dirty="0">
                <a:solidFill>
                  <a:schemeClr val="hlink"/>
                </a:solidFill>
                <a:latin typeface="Arial Rounded MT Bold" pitchFamily="96" charset="0"/>
              </a:rPr>
              <a:t>The two possible courses</a:t>
            </a:r>
            <a:endParaRPr lang="en-GB" dirty="0"/>
          </a:p>
        </p:txBody>
      </p:sp>
      <p:sp>
        <p:nvSpPr>
          <p:cNvPr id="20483" name="Oval 3"/>
          <p:cNvSpPr>
            <a:spLocks noChangeArrowheads="1"/>
          </p:cNvSpPr>
          <p:nvPr/>
        </p:nvSpPr>
        <p:spPr bwMode="auto">
          <a:xfrm>
            <a:off x="3203575" y="5516563"/>
            <a:ext cx="2447925" cy="720725"/>
          </a:xfrm>
          <a:prstGeom prst="ellipse">
            <a:avLst/>
          </a:prstGeom>
          <a:solidFill>
            <a:srgbClr val="FFFF00"/>
          </a:solidFill>
          <a:ln w="9525">
            <a:solidFill>
              <a:schemeClr val="tx1"/>
            </a:solidFill>
            <a:round/>
            <a:headEnd/>
            <a:tailEnd/>
          </a:ln>
          <a:effectLst/>
        </p:spPr>
        <p:txBody>
          <a:bodyPr wrap="none" anchor="ctr">
            <a:prstTxWarp prst="textNoShape">
              <a:avLst/>
            </a:prstTxWarp>
          </a:bodyPr>
          <a:lstStyle/>
          <a:p>
            <a:pPr algn="ctr" eaLnBrk="1" hangingPunct="1"/>
            <a:r>
              <a:rPr lang="en-GB">
                <a:solidFill>
                  <a:srgbClr val="000000"/>
                </a:solidFill>
              </a:rPr>
              <a:t>Jesus Christ</a:t>
            </a:r>
          </a:p>
        </p:txBody>
      </p:sp>
      <p:sp>
        <p:nvSpPr>
          <p:cNvPr id="20484" name="Oval 4"/>
          <p:cNvSpPr>
            <a:spLocks noChangeArrowheads="1"/>
          </p:cNvSpPr>
          <p:nvPr/>
        </p:nvSpPr>
        <p:spPr bwMode="auto">
          <a:xfrm>
            <a:off x="1476375" y="2205038"/>
            <a:ext cx="2447925" cy="720725"/>
          </a:xfrm>
          <a:prstGeom prst="ellipse">
            <a:avLst/>
          </a:prstGeom>
          <a:solidFill>
            <a:srgbClr val="FFFFFF"/>
          </a:solidFill>
          <a:ln w="9525">
            <a:solidFill>
              <a:schemeClr val="tx1"/>
            </a:solidFill>
            <a:round/>
            <a:headEnd/>
            <a:tailEnd/>
          </a:ln>
          <a:effectLst/>
        </p:spPr>
        <p:txBody>
          <a:bodyPr wrap="none" anchor="ctr">
            <a:prstTxWarp prst="textNoShape">
              <a:avLst/>
            </a:prstTxWarp>
          </a:bodyPr>
          <a:lstStyle/>
          <a:p>
            <a:pPr algn="ctr" eaLnBrk="1" hangingPunct="1"/>
            <a:r>
              <a:rPr lang="en-GB" sz="2000">
                <a:solidFill>
                  <a:srgbClr val="000000"/>
                </a:solidFill>
              </a:rPr>
              <a:t>Lord of Glory</a:t>
            </a:r>
          </a:p>
        </p:txBody>
      </p:sp>
      <p:sp>
        <p:nvSpPr>
          <p:cNvPr id="20485" name="Oval 5"/>
          <p:cNvSpPr>
            <a:spLocks noChangeArrowheads="1"/>
          </p:cNvSpPr>
          <p:nvPr/>
        </p:nvSpPr>
        <p:spPr bwMode="auto">
          <a:xfrm>
            <a:off x="5148263" y="2133600"/>
            <a:ext cx="2447925" cy="720725"/>
          </a:xfrm>
          <a:prstGeom prst="ellipse">
            <a:avLst/>
          </a:prstGeom>
          <a:solidFill>
            <a:srgbClr val="993300"/>
          </a:solidFill>
          <a:ln w="9525">
            <a:noFill/>
            <a:round/>
            <a:headEnd/>
            <a:tailEnd/>
          </a:ln>
          <a:effectLst/>
        </p:spPr>
        <p:txBody>
          <a:bodyPr wrap="none" anchor="ctr">
            <a:prstTxWarp prst="textNoShape">
              <a:avLst/>
            </a:prstTxWarp>
          </a:bodyPr>
          <a:lstStyle/>
          <a:p>
            <a:pPr algn="ctr" eaLnBrk="1" hangingPunct="1"/>
            <a:r>
              <a:rPr lang="en-GB" sz="2000"/>
              <a:t>Lord of Suffering</a:t>
            </a:r>
          </a:p>
        </p:txBody>
      </p:sp>
      <p:sp>
        <p:nvSpPr>
          <p:cNvPr id="20486" name="Oval 6"/>
          <p:cNvSpPr>
            <a:spLocks noChangeArrowheads="1"/>
          </p:cNvSpPr>
          <p:nvPr/>
        </p:nvSpPr>
        <p:spPr bwMode="auto">
          <a:xfrm>
            <a:off x="971550" y="4221163"/>
            <a:ext cx="3219450" cy="720725"/>
          </a:xfrm>
          <a:prstGeom prst="ellipse">
            <a:avLst/>
          </a:prstGeom>
          <a:solidFill>
            <a:srgbClr val="FFCC99"/>
          </a:solidFill>
          <a:ln w="9525">
            <a:solidFill>
              <a:schemeClr val="tx1"/>
            </a:solidFill>
            <a:round/>
            <a:headEnd/>
            <a:tailEnd/>
          </a:ln>
          <a:effectLst/>
        </p:spPr>
        <p:txBody>
          <a:bodyPr wrap="none" anchor="ctr">
            <a:prstTxWarp prst="textNoShape">
              <a:avLst/>
            </a:prstTxWarp>
          </a:bodyPr>
          <a:lstStyle/>
          <a:p>
            <a:pPr algn="ctr" eaLnBrk="1" hangingPunct="1"/>
            <a:r>
              <a:rPr lang="en-GB" sz="1800" b="1">
                <a:solidFill>
                  <a:srgbClr val="000000"/>
                </a:solidFill>
              </a:rPr>
              <a:t>Accepted by Jewish people</a:t>
            </a:r>
          </a:p>
        </p:txBody>
      </p:sp>
      <p:sp>
        <p:nvSpPr>
          <p:cNvPr id="20487" name="Oval 7"/>
          <p:cNvSpPr>
            <a:spLocks noChangeArrowheads="1"/>
          </p:cNvSpPr>
          <p:nvPr/>
        </p:nvSpPr>
        <p:spPr bwMode="auto">
          <a:xfrm>
            <a:off x="5105400" y="4149725"/>
            <a:ext cx="3211513" cy="720725"/>
          </a:xfrm>
          <a:prstGeom prst="ellipse">
            <a:avLst/>
          </a:prstGeom>
          <a:solidFill>
            <a:srgbClr val="FFCC99"/>
          </a:solidFill>
          <a:ln w="9525">
            <a:solidFill>
              <a:schemeClr val="tx1"/>
            </a:solidFill>
            <a:round/>
            <a:headEnd/>
            <a:tailEnd/>
          </a:ln>
          <a:effectLst/>
        </p:spPr>
        <p:txBody>
          <a:bodyPr wrap="none" anchor="ctr">
            <a:prstTxWarp prst="textNoShape">
              <a:avLst/>
            </a:prstTxWarp>
          </a:bodyPr>
          <a:lstStyle/>
          <a:p>
            <a:pPr algn="ctr" eaLnBrk="1" hangingPunct="1"/>
            <a:r>
              <a:rPr lang="en-GB" sz="1800" b="1">
                <a:solidFill>
                  <a:srgbClr val="000000"/>
                </a:solidFill>
              </a:rPr>
              <a:t>Rejected by Jewish people</a:t>
            </a:r>
          </a:p>
        </p:txBody>
      </p:sp>
      <p:sp>
        <p:nvSpPr>
          <p:cNvPr id="20488" name="Line 8"/>
          <p:cNvSpPr>
            <a:spLocks noChangeShapeType="1"/>
          </p:cNvSpPr>
          <p:nvPr/>
        </p:nvSpPr>
        <p:spPr bwMode="auto">
          <a:xfrm rot="-5400000">
            <a:off x="5580063" y="5013325"/>
            <a:ext cx="533400" cy="533400"/>
          </a:xfrm>
          <a:prstGeom prst="line">
            <a:avLst/>
          </a:prstGeom>
          <a:noFill/>
          <a:ln w="76200">
            <a:solidFill>
              <a:schemeClr val="tx2"/>
            </a:solidFill>
            <a:round/>
            <a:headEnd/>
            <a:tailEnd type="triangle" w="med" len="med"/>
          </a:ln>
          <a:effectLst>
            <a:outerShdw blurRad="63500" dist="53882" dir="2700000" algn="ctr" rotWithShape="0">
              <a:schemeClr val="bg2">
                <a:alpha val="74998"/>
              </a:schemeClr>
            </a:outerShdw>
          </a:effectLst>
        </p:spPr>
        <p:txBody>
          <a:bodyPr wrap="none" anchor="ctr">
            <a:prstTxWarp prst="textNoShape">
              <a:avLst/>
            </a:prstTxWarp>
          </a:bodyPr>
          <a:lstStyle/>
          <a:p>
            <a:endParaRPr lang="en-US"/>
          </a:p>
        </p:txBody>
      </p:sp>
      <p:sp>
        <p:nvSpPr>
          <p:cNvPr id="20489" name="Line 9"/>
          <p:cNvSpPr>
            <a:spLocks noChangeShapeType="1"/>
          </p:cNvSpPr>
          <p:nvPr/>
        </p:nvSpPr>
        <p:spPr bwMode="auto">
          <a:xfrm>
            <a:off x="2484438" y="5084763"/>
            <a:ext cx="533400" cy="533400"/>
          </a:xfrm>
          <a:prstGeom prst="line">
            <a:avLst/>
          </a:prstGeom>
          <a:noFill/>
          <a:ln w="76200">
            <a:solidFill>
              <a:schemeClr val="tx2"/>
            </a:solidFill>
            <a:round/>
            <a:headEnd type="triangle" w="med" len="med"/>
            <a:tailEnd/>
          </a:ln>
          <a:effectLst>
            <a:outerShdw blurRad="63500" dist="71842" dir="2700000" algn="ctr" rotWithShape="0">
              <a:schemeClr val="bg2">
                <a:alpha val="74998"/>
              </a:schemeClr>
            </a:outerShdw>
          </a:effectLst>
        </p:spPr>
        <p:txBody>
          <a:bodyPr wrap="none" anchor="ctr">
            <a:prstTxWarp prst="textNoShape">
              <a:avLst/>
            </a:prstTxWarp>
          </a:bodyPr>
          <a:lstStyle/>
          <a:p>
            <a:endParaRPr lang="en-US"/>
          </a:p>
        </p:txBody>
      </p:sp>
      <p:sp>
        <p:nvSpPr>
          <p:cNvPr id="20490" name="Line 10"/>
          <p:cNvSpPr>
            <a:spLocks noChangeShapeType="1"/>
          </p:cNvSpPr>
          <p:nvPr/>
        </p:nvSpPr>
        <p:spPr bwMode="auto">
          <a:xfrm>
            <a:off x="6443663" y="2924175"/>
            <a:ext cx="0" cy="1079500"/>
          </a:xfrm>
          <a:prstGeom prst="line">
            <a:avLst/>
          </a:prstGeom>
          <a:noFill/>
          <a:ln w="79375">
            <a:solidFill>
              <a:schemeClr val="tx2"/>
            </a:solidFill>
            <a:round/>
            <a:headEnd type="triangle" w="med" len="me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US"/>
          </a:p>
        </p:txBody>
      </p:sp>
      <p:sp>
        <p:nvSpPr>
          <p:cNvPr id="20491" name="Line 11"/>
          <p:cNvSpPr>
            <a:spLocks noChangeShapeType="1"/>
          </p:cNvSpPr>
          <p:nvPr/>
        </p:nvSpPr>
        <p:spPr bwMode="auto">
          <a:xfrm>
            <a:off x="2627313" y="3068638"/>
            <a:ext cx="0" cy="1079500"/>
          </a:xfrm>
          <a:prstGeom prst="line">
            <a:avLst/>
          </a:prstGeom>
          <a:noFill/>
          <a:ln w="79375">
            <a:solidFill>
              <a:schemeClr val="tx2"/>
            </a:solidFill>
            <a:round/>
            <a:headEnd type="triangle" w="med" len="me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US"/>
          </a:p>
        </p:txBody>
      </p:sp>
      <p:sp>
        <p:nvSpPr>
          <p:cNvPr id="20492" name="Text Box 12"/>
          <p:cNvSpPr txBox="1">
            <a:spLocks noChangeArrowheads="1"/>
          </p:cNvSpPr>
          <p:nvPr/>
        </p:nvSpPr>
        <p:spPr bwMode="auto">
          <a:xfrm>
            <a:off x="334963" y="3068638"/>
            <a:ext cx="1250950" cy="822325"/>
          </a:xfrm>
          <a:prstGeom prst="rect">
            <a:avLst/>
          </a:prstGeom>
          <a:noFill/>
          <a:ln w="76200">
            <a:noFill/>
            <a:miter lim="800000"/>
            <a:headEnd/>
            <a:tailEnd/>
          </a:ln>
          <a:effectLst>
            <a:outerShdw blurRad="63500" dist="38099" dir="2700000" algn="ctr" rotWithShape="0">
              <a:schemeClr val="bg2">
                <a:alpha val="50000"/>
              </a:schemeClr>
            </a:outerShdw>
          </a:effectLst>
        </p:spPr>
        <p:txBody>
          <a:bodyPr wrap="none">
            <a:prstTxWarp prst="textNoShape">
              <a:avLst/>
            </a:prstTxWarp>
            <a:spAutoFit/>
          </a:bodyPr>
          <a:lstStyle/>
          <a:p>
            <a:pPr algn="ctr" eaLnBrk="1" hangingPunct="1"/>
            <a:r>
              <a:rPr lang="en-GB"/>
              <a:t>Isaiah 9</a:t>
            </a:r>
          </a:p>
          <a:p>
            <a:pPr algn="ctr" eaLnBrk="1" hangingPunct="1"/>
            <a:r>
              <a:rPr lang="en-GB"/>
              <a:t>Luke 1</a:t>
            </a:r>
            <a:endParaRPr lang="en-GB" b="1"/>
          </a:p>
        </p:txBody>
      </p:sp>
      <p:sp>
        <p:nvSpPr>
          <p:cNvPr id="20493" name="Text Box 13"/>
          <p:cNvSpPr txBox="1">
            <a:spLocks noChangeArrowheads="1"/>
          </p:cNvSpPr>
          <p:nvPr/>
        </p:nvSpPr>
        <p:spPr bwMode="auto">
          <a:xfrm>
            <a:off x="6915150" y="3217863"/>
            <a:ext cx="1420813" cy="457200"/>
          </a:xfrm>
          <a:prstGeom prst="rect">
            <a:avLst/>
          </a:prstGeom>
          <a:noFill/>
          <a:ln w="76200">
            <a:noFill/>
            <a:miter lim="800000"/>
            <a:headEnd/>
            <a:tailEnd/>
          </a:ln>
          <a:effectLst>
            <a:outerShdw blurRad="63500" dist="38099" dir="2700000" algn="ctr" rotWithShape="0">
              <a:schemeClr val="bg2">
                <a:alpha val="74998"/>
              </a:schemeClr>
            </a:outerShdw>
          </a:effectLst>
        </p:spPr>
        <p:txBody>
          <a:bodyPr wrap="none">
            <a:prstTxWarp prst="textNoShape">
              <a:avLst/>
            </a:prstTxWarp>
            <a:spAutoFit/>
          </a:bodyPr>
          <a:lstStyle/>
          <a:p>
            <a:pPr algn="ctr" eaLnBrk="1" hangingPunct="1"/>
            <a:r>
              <a:rPr lang="en-GB"/>
              <a:t>Isaiah 53</a:t>
            </a:r>
          </a:p>
        </p:txBody>
      </p:sp>
      <p:sp>
        <p:nvSpPr>
          <p:cNvPr id="20494" name="Oval 14"/>
          <p:cNvSpPr>
            <a:spLocks noChangeArrowheads="1"/>
          </p:cNvSpPr>
          <p:nvPr/>
        </p:nvSpPr>
        <p:spPr bwMode="auto">
          <a:xfrm>
            <a:off x="3563938" y="1268413"/>
            <a:ext cx="1800225" cy="720725"/>
          </a:xfrm>
          <a:prstGeom prst="ellipse">
            <a:avLst/>
          </a:prstGeom>
          <a:solidFill>
            <a:srgbClr val="FFFFFF"/>
          </a:solidFill>
          <a:ln w="76200">
            <a:noFill/>
            <a:round/>
            <a:headEnd/>
            <a:tailEnd/>
          </a:ln>
          <a:effectLst/>
        </p:spPr>
        <p:txBody>
          <a:bodyPr wrap="none" anchor="ctr">
            <a:prstTxWarp prst="textNoShape">
              <a:avLst/>
            </a:prstTxWarp>
          </a:bodyPr>
          <a:lstStyle/>
          <a:p>
            <a:pPr algn="ctr" eaLnBrk="1" hangingPunct="1"/>
            <a:r>
              <a:rPr lang="en-GB" sz="2000" b="1">
                <a:solidFill>
                  <a:srgbClr val="000000"/>
                </a:solidFill>
              </a:rPr>
              <a:t>God’s Will</a:t>
            </a:r>
          </a:p>
        </p:txBody>
      </p:sp>
      <p:sp>
        <p:nvSpPr>
          <p:cNvPr id="20495" name="Text Box 15"/>
          <p:cNvSpPr txBox="1">
            <a:spLocks noChangeArrowheads="1"/>
          </p:cNvSpPr>
          <p:nvPr/>
        </p:nvSpPr>
        <p:spPr bwMode="auto">
          <a:xfrm>
            <a:off x="2268028" y="6303963"/>
            <a:ext cx="4615880" cy="400110"/>
          </a:xfrm>
          <a:prstGeom prst="rect">
            <a:avLst/>
          </a:prstGeom>
          <a:noFill/>
          <a:ln w="76200">
            <a:noFill/>
            <a:miter lim="800000"/>
            <a:headEnd/>
            <a:tailEnd/>
          </a:ln>
          <a:effectLst/>
        </p:spPr>
        <p:txBody>
          <a:bodyPr wrap="none">
            <a:prstTxWarp prst="textNoShape">
              <a:avLst/>
            </a:prstTxWarp>
            <a:spAutoFit/>
          </a:bodyPr>
          <a:lstStyle/>
          <a:p>
            <a:pPr algn="ctr" eaLnBrk="1" hangingPunct="1"/>
            <a:r>
              <a:rPr lang="en-GB" sz="2000" b="1" dirty="0">
                <a:latin typeface="Garamond"/>
                <a:cs typeface="Garamond"/>
              </a:rPr>
              <a:t>“I desire mercy, not sacrifice.”</a:t>
            </a:r>
            <a:r>
              <a:rPr lang="en-GB" sz="1800" b="1" dirty="0">
                <a:latin typeface="Garamond"/>
                <a:cs typeface="Garamond"/>
              </a:rPr>
              <a:t> </a:t>
            </a:r>
            <a:r>
              <a:rPr lang="en-GB" sz="1400" dirty="0"/>
              <a:t>Matthew 9:13</a:t>
            </a:r>
          </a:p>
        </p:txBody>
      </p:sp>
      <p:pic>
        <p:nvPicPr>
          <p:cNvPr id="20496" name="Picture 16" descr="crown1"/>
          <p:cNvPicPr>
            <a:picLocks noChangeAspect="1" noChangeArrowheads="1"/>
          </p:cNvPicPr>
          <p:nvPr/>
        </p:nvPicPr>
        <p:blipFill>
          <a:blip r:embed="rId3"/>
          <a:srcRect/>
          <a:stretch>
            <a:fillRect/>
          </a:stretch>
        </p:blipFill>
        <p:spPr bwMode="auto">
          <a:xfrm>
            <a:off x="323850" y="1370013"/>
            <a:ext cx="1152525" cy="815975"/>
          </a:xfrm>
          <a:prstGeom prst="rect">
            <a:avLst/>
          </a:prstGeom>
          <a:noFill/>
        </p:spPr>
      </p:pic>
      <p:pic>
        <p:nvPicPr>
          <p:cNvPr id="20497" name="Picture 17" descr="christcross"/>
          <p:cNvPicPr>
            <a:picLocks noChangeAspect="1" noChangeArrowheads="1"/>
          </p:cNvPicPr>
          <p:nvPr/>
        </p:nvPicPr>
        <p:blipFill>
          <a:blip r:embed="rId4"/>
          <a:srcRect/>
          <a:stretch>
            <a:fillRect/>
          </a:stretch>
        </p:blipFill>
        <p:spPr bwMode="auto">
          <a:xfrm>
            <a:off x="7812088" y="1196975"/>
            <a:ext cx="914400" cy="1409700"/>
          </a:xfrm>
          <a:prstGeom prst="rect">
            <a:avLst/>
          </a:prstGeom>
          <a:solidFill>
            <a:srgbClr val="3366FF"/>
          </a:solidFill>
        </p:spPr>
      </p:pic>
      <p:sp>
        <p:nvSpPr>
          <p:cNvPr id="20498" name="Line 18"/>
          <p:cNvSpPr>
            <a:spLocks noChangeShapeType="1"/>
          </p:cNvSpPr>
          <p:nvPr/>
        </p:nvSpPr>
        <p:spPr bwMode="auto">
          <a:xfrm flipH="1">
            <a:off x="3419475" y="1916113"/>
            <a:ext cx="288925" cy="288925"/>
          </a:xfrm>
          <a:prstGeom prst="line">
            <a:avLst/>
          </a:prstGeom>
          <a:noFill/>
          <a:ln w="57150">
            <a:solidFill>
              <a:schemeClr val="tx2"/>
            </a:solidFill>
            <a:round/>
            <a:headEnd/>
            <a:tailEnd type="triangle" w="med" len="med"/>
          </a:ln>
          <a:effectLst>
            <a:outerShdw blurRad="63500" dist="71842" dir="2700000" algn="ctr" rotWithShape="0">
              <a:schemeClr val="bg2">
                <a:alpha val="74998"/>
              </a:schemeClr>
            </a:outerShdw>
          </a:effectLst>
        </p:spPr>
        <p:txBody>
          <a:bodyPr wrap="none" anchor="ctr">
            <a:prstTxWarp prst="textNoShape">
              <a:avLst/>
            </a:prstTxWarp>
          </a:bodyPr>
          <a:lstStyle/>
          <a:p>
            <a:endParaRPr lang="en-US"/>
          </a:p>
        </p:txBody>
      </p:sp>
      <p:sp>
        <p:nvSpPr>
          <p:cNvPr id="20499" name="Line 19"/>
          <p:cNvSpPr>
            <a:spLocks noChangeShapeType="1"/>
          </p:cNvSpPr>
          <p:nvPr/>
        </p:nvSpPr>
        <p:spPr bwMode="auto">
          <a:xfrm>
            <a:off x="5076825" y="1916113"/>
            <a:ext cx="288925" cy="288925"/>
          </a:xfrm>
          <a:prstGeom prst="line">
            <a:avLst/>
          </a:prstGeom>
          <a:noFill/>
          <a:ln w="57150">
            <a:solidFill>
              <a:schemeClr val="tx2"/>
            </a:solidFill>
            <a:round/>
            <a:headEnd/>
            <a:tailEnd type="triangle" w="med" len="med"/>
          </a:ln>
          <a:effectLst>
            <a:outerShdw blurRad="63500" dist="71842" dir="2700000" algn="ctr" rotWithShape="0">
              <a:schemeClr val="bg2">
                <a:alpha val="74998"/>
              </a:schemeClr>
            </a:outerShdw>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9874" name="Rectangle 1026"/>
          <p:cNvSpPr>
            <a:spLocks noGrp="1" noRot="1" noChangeArrowheads="1"/>
          </p:cNvSpPr>
          <p:nvPr>
            <p:ph type="title"/>
          </p:nvPr>
        </p:nvSpPr>
        <p:spPr/>
        <p:txBody>
          <a:bodyPr/>
          <a:lstStyle/>
          <a:p>
            <a:r>
              <a:rPr lang="en-US" dirty="0">
                <a:solidFill>
                  <a:schemeClr val="hlink"/>
                </a:solidFill>
                <a:latin typeface="Arial Rounded MT Bold" pitchFamily="96" charset="0"/>
              </a:rPr>
              <a:t>Entry into Jerusalem</a:t>
            </a:r>
            <a:endParaRPr lang="en-US" dirty="0"/>
          </a:p>
        </p:txBody>
      </p:sp>
      <p:sp>
        <p:nvSpPr>
          <p:cNvPr id="79875" name="Rectangle 1027"/>
          <p:cNvSpPr>
            <a:spLocks noGrp="1" noRot="1" noChangeArrowheads="1"/>
          </p:cNvSpPr>
          <p:nvPr>
            <p:ph type="body" sz="half" idx="1"/>
          </p:nvPr>
        </p:nvSpPr>
        <p:spPr>
          <a:xfrm>
            <a:off x="304800" y="1600200"/>
            <a:ext cx="4724400" cy="4648200"/>
          </a:xfrm>
        </p:spPr>
        <p:txBody>
          <a:bodyPr/>
          <a:lstStyle/>
          <a:p>
            <a:r>
              <a:rPr lang="en-US" sz="2800" b="1" dirty="0">
                <a:latin typeface="Garamond"/>
                <a:cs typeface="Garamond"/>
              </a:rPr>
              <a:t>"Hosanna!" "Blessed is he who comes in the name of the Lord!" "Blessed is the King of Israel!”</a:t>
            </a:r>
          </a:p>
          <a:p>
            <a:r>
              <a:rPr lang="en-US" sz="2800" b="1" dirty="0">
                <a:latin typeface="Garamond"/>
                <a:cs typeface="Garamond"/>
              </a:rPr>
              <a:t>“Look how the whole world has gone after him!”</a:t>
            </a:r>
          </a:p>
          <a:p>
            <a:r>
              <a:rPr lang="en-US" sz="2800" b="1" dirty="0">
                <a:latin typeface="Garamond"/>
                <a:cs typeface="Garamond"/>
              </a:rPr>
              <a:t>Yet at the same time many even among the leaders believed in him.  </a:t>
            </a:r>
          </a:p>
          <a:p>
            <a:pPr>
              <a:buFont typeface="Wingdings" pitchFamily="96" charset="2"/>
              <a:buNone/>
            </a:pPr>
            <a:r>
              <a:rPr lang="en-US" sz="2000" dirty="0"/>
              <a:t>			John 12: 13,19,42</a:t>
            </a:r>
          </a:p>
        </p:txBody>
      </p:sp>
      <p:pic>
        <p:nvPicPr>
          <p:cNvPr id="79877" name="Picture 1029" descr="palmsunday"/>
          <p:cNvPicPr>
            <a:picLocks noGrp="1" noChangeAspect="1" noChangeArrowheads="1"/>
          </p:cNvPicPr>
          <p:nvPr>
            <p:ph sz="half" idx="2"/>
          </p:nvPr>
        </p:nvPicPr>
        <p:blipFill>
          <a:blip r:embed="rId3"/>
          <a:srcRect/>
          <a:stretch>
            <a:fillRect/>
          </a:stretch>
        </p:blipFill>
        <p:spPr>
          <a:xfrm>
            <a:off x="5337175" y="1676400"/>
            <a:ext cx="3273425" cy="44227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8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87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endParaRPr lang="en-US"/>
          </a:p>
        </p:txBody>
      </p:sp>
      <p:sp>
        <p:nvSpPr>
          <p:cNvPr id="7" name="Footer Placeholder 5"/>
          <p:cNvSpPr>
            <a:spLocks noGrp="1"/>
          </p:cNvSpPr>
          <p:nvPr>
            <p:ph type="ftr" sz="quarter" idx="11"/>
          </p:nvPr>
        </p:nvSpPr>
        <p:spPr/>
        <p:txBody>
          <a:bodyPr/>
          <a:lstStyle/>
          <a:p>
            <a:endParaRPr lang="en-US"/>
          </a:p>
        </p:txBody>
      </p:sp>
      <p:sp>
        <p:nvSpPr>
          <p:cNvPr id="93186" name="Rectangle 1026"/>
          <p:cNvSpPr>
            <a:spLocks noGrp="1" noRot="1" noChangeArrowheads="1"/>
          </p:cNvSpPr>
          <p:nvPr>
            <p:ph type="title"/>
          </p:nvPr>
        </p:nvSpPr>
        <p:spPr/>
        <p:txBody>
          <a:bodyPr/>
          <a:lstStyle/>
          <a:p>
            <a:r>
              <a:rPr lang="en-US" dirty="0">
                <a:solidFill>
                  <a:schemeClr val="hlink"/>
                </a:solidFill>
                <a:latin typeface="Arial Rounded MT Bold" pitchFamily="96" charset="0"/>
              </a:rPr>
              <a:t>What effect did this have?</a:t>
            </a:r>
            <a:endParaRPr lang="en-US" dirty="0"/>
          </a:p>
        </p:txBody>
      </p:sp>
      <p:sp>
        <p:nvSpPr>
          <p:cNvPr id="93187" name="Rectangle 1027"/>
          <p:cNvSpPr>
            <a:spLocks noGrp="1" noRot="1" noChangeArrowheads="1"/>
          </p:cNvSpPr>
          <p:nvPr>
            <p:ph type="body" sz="half" idx="1"/>
          </p:nvPr>
        </p:nvSpPr>
        <p:spPr/>
        <p:txBody>
          <a:bodyPr/>
          <a:lstStyle/>
          <a:p>
            <a:pPr>
              <a:lnSpc>
                <a:spcPct val="90000"/>
              </a:lnSpc>
            </a:pPr>
            <a:r>
              <a:rPr lang="en-US" sz="2800"/>
              <a:t>‘King of Israel’ and Messiah are political titles</a:t>
            </a:r>
          </a:p>
          <a:p>
            <a:pPr lvl="1">
              <a:lnSpc>
                <a:spcPct val="90000"/>
              </a:lnSpc>
            </a:pPr>
            <a:r>
              <a:rPr lang="en-US" sz="2400"/>
              <a:t>Jesus rejected attempt to make him king</a:t>
            </a:r>
          </a:p>
          <a:p>
            <a:pPr lvl="1">
              <a:lnSpc>
                <a:spcPct val="90000"/>
              </a:lnSpc>
            </a:pPr>
            <a:r>
              <a:rPr lang="en-US" sz="2400"/>
              <a:t>Jesus told disciples not to say he was messiah</a:t>
            </a:r>
          </a:p>
          <a:p>
            <a:pPr>
              <a:lnSpc>
                <a:spcPct val="90000"/>
              </a:lnSpc>
            </a:pPr>
            <a:r>
              <a:rPr lang="en-US" sz="2800"/>
              <a:t>Threat to Roman authority and rule</a:t>
            </a:r>
          </a:p>
          <a:p>
            <a:pPr>
              <a:lnSpc>
                <a:spcPct val="90000"/>
              </a:lnSpc>
            </a:pPr>
            <a:endParaRPr lang="en-US" sz="2800"/>
          </a:p>
        </p:txBody>
      </p:sp>
      <p:pic>
        <p:nvPicPr>
          <p:cNvPr id="93189" name="Picture 1029" descr="antonia-fortress"/>
          <p:cNvPicPr>
            <a:picLocks noGrp="1" noChangeAspect="1" noChangeArrowheads="1"/>
          </p:cNvPicPr>
          <p:nvPr>
            <p:ph sz="half" idx="2"/>
          </p:nvPr>
        </p:nvPicPr>
        <p:blipFill>
          <a:blip r:embed="rId3"/>
          <a:srcRect/>
          <a:stretch>
            <a:fillRect/>
          </a:stretch>
        </p:blipFill>
        <p:spPr>
          <a:xfrm>
            <a:off x="4648200" y="2486025"/>
            <a:ext cx="4194175" cy="2803525"/>
          </a:xfrm>
        </p:spPr>
      </p:pic>
      <p:sp>
        <p:nvSpPr>
          <p:cNvPr id="93190" name="Text Box 1030"/>
          <p:cNvSpPr txBox="1">
            <a:spLocks noChangeArrowheads="1"/>
          </p:cNvSpPr>
          <p:nvPr/>
        </p:nvSpPr>
        <p:spPr bwMode="auto">
          <a:xfrm>
            <a:off x="4745038" y="5429250"/>
            <a:ext cx="4094162" cy="396875"/>
          </a:xfrm>
          <a:prstGeom prst="rect">
            <a:avLst/>
          </a:prstGeom>
          <a:noFill/>
          <a:ln w="9525">
            <a:noFill/>
            <a:miter lim="800000"/>
            <a:headEnd/>
            <a:tailEnd/>
          </a:ln>
        </p:spPr>
        <p:txBody>
          <a:bodyPr wrap="none">
            <a:prstTxWarp prst="textNoShape">
              <a:avLst/>
            </a:prstTxWarp>
            <a:spAutoFit/>
          </a:bodyPr>
          <a:lstStyle/>
          <a:p>
            <a:r>
              <a:rPr lang="en-US" sz="2000"/>
              <a:t>Roman fortress next to the Temple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endParaRPr lang="en-US"/>
          </a:p>
        </p:txBody>
      </p:sp>
      <p:sp>
        <p:nvSpPr>
          <p:cNvPr id="7" name="Footer Placeholder 5"/>
          <p:cNvSpPr>
            <a:spLocks noGrp="1"/>
          </p:cNvSpPr>
          <p:nvPr>
            <p:ph type="ftr" sz="quarter" idx="11"/>
          </p:nvPr>
        </p:nvSpPr>
        <p:spPr/>
        <p:txBody>
          <a:bodyPr/>
          <a:lstStyle/>
          <a:p>
            <a:endParaRPr lang="en-US"/>
          </a:p>
        </p:txBody>
      </p:sp>
      <p:sp>
        <p:nvSpPr>
          <p:cNvPr id="24578" name="Rectangle 2"/>
          <p:cNvSpPr>
            <a:spLocks noGrp="1" noRot="1" noChangeArrowheads="1"/>
          </p:cNvSpPr>
          <p:nvPr>
            <p:ph type="title"/>
          </p:nvPr>
        </p:nvSpPr>
        <p:spPr/>
        <p:txBody>
          <a:bodyPr/>
          <a:lstStyle/>
          <a:p>
            <a:r>
              <a:rPr lang="en-GB" dirty="0">
                <a:solidFill>
                  <a:schemeClr val="hlink"/>
                </a:solidFill>
                <a:latin typeface="Arial Rounded MT Bold" pitchFamily="96" charset="0"/>
              </a:rPr>
              <a:t>Cleansing the Temple</a:t>
            </a:r>
            <a:endParaRPr lang="en-GB" dirty="0">
              <a:latin typeface="Arial Rounded MT Bold" pitchFamily="96" charset="0"/>
            </a:endParaRPr>
          </a:p>
        </p:txBody>
      </p:sp>
      <p:sp>
        <p:nvSpPr>
          <p:cNvPr id="24579" name="Rectangle 3"/>
          <p:cNvSpPr>
            <a:spLocks noGrp="1" noRot="1" noChangeArrowheads="1"/>
          </p:cNvSpPr>
          <p:nvPr>
            <p:ph type="body" sz="half" idx="1"/>
          </p:nvPr>
        </p:nvSpPr>
        <p:spPr>
          <a:xfrm>
            <a:off x="0" y="2205038"/>
            <a:ext cx="4522788" cy="3408362"/>
          </a:xfrm>
        </p:spPr>
        <p:txBody>
          <a:bodyPr/>
          <a:lstStyle/>
          <a:p>
            <a:pPr>
              <a:lnSpc>
                <a:spcPct val="90000"/>
              </a:lnSpc>
              <a:buFont typeface="Wingdings" pitchFamily="96" charset="2"/>
              <a:buNone/>
            </a:pPr>
            <a:r>
              <a:rPr lang="en-GB" sz="2800" dirty="0">
                <a:latin typeface="Lydian BT" pitchFamily="96" charset="0"/>
              </a:rPr>
              <a:t>	</a:t>
            </a:r>
            <a:r>
              <a:rPr lang="en-GB" sz="2800" b="1" dirty="0">
                <a:latin typeface="Garamond"/>
                <a:cs typeface="Garamond"/>
              </a:rPr>
              <a:t>And he was teaching daily in the temple. The chief priests and the scribes sought to destroy him; but they did not find anything they could do, for all the people hung upon his words.</a:t>
            </a:r>
          </a:p>
          <a:p>
            <a:pPr>
              <a:lnSpc>
                <a:spcPct val="90000"/>
              </a:lnSpc>
              <a:buFont typeface="Wingdings" pitchFamily="96" charset="2"/>
              <a:buNone/>
            </a:pPr>
            <a:r>
              <a:rPr lang="en-GB" sz="2000" dirty="0"/>
              <a:t>			Luke 19:47-48</a:t>
            </a:r>
          </a:p>
        </p:txBody>
      </p:sp>
      <p:pic>
        <p:nvPicPr>
          <p:cNvPr id="24580" name="Picture 4" descr="cleansing temple elgreco"/>
          <p:cNvPicPr>
            <a:picLocks noGrp="1" noChangeAspect="1" noChangeArrowheads="1"/>
          </p:cNvPicPr>
          <p:nvPr>
            <p:ph sz="half" idx="2"/>
          </p:nvPr>
        </p:nvPicPr>
        <p:blipFill>
          <a:blip r:embed="rId3"/>
          <a:srcRect/>
          <a:stretch>
            <a:fillRect/>
          </a:stretch>
        </p:blipFill>
        <p:spPr>
          <a:xfrm>
            <a:off x="4495800" y="2133600"/>
            <a:ext cx="4173538" cy="3203575"/>
          </a:xfrm>
          <a:ln/>
          <a:effectLst>
            <a:outerShdw blurRad="45720" dist="12700" dir="2700000" algn="ctr" rotWithShape="0">
              <a:srgbClr val="808080">
                <a:alpha val="75000"/>
              </a:srgbClr>
            </a:outerShdw>
          </a:effectLst>
        </p:spPr>
      </p:pic>
      <p:sp>
        <p:nvSpPr>
          <p:cNvPr id="24581" name="Text Box 5"/>
          <p:cNvSpPr txBox="1">
            <a:spLocks noChangeArrowheads="1"/>
          </p:cNvSpPr>
          <p:nvPr/>
        </p:nvSpPr>
        <p:spPr bwMode="auto">
          <a:xfrm>
            <a:off x="5059363" y="5486400"/>
            <a:ext cx="3098800" cy="641350"/>
          </a:xfrm>
          <a:prstGeom prst="rect">
            <a:avLst/>
          </a:prstGeom>
          <a:noFill/>
          <a:ln w="76200">
            <a:noFill/>
            <a:miter lim="800000"/>
            <a:headEnd/>
            <a:tailEnd/>
          </a:ln>
          <a:effectLst>
            <a:outerShdw blurRad="63500" dist="71842" dir="2700000" algn="ctr" rotWithShape="0">
              <a:schemeClr val="bg2"/>
            </a:outerShdw>
          </a:effectLst>
        </p:spPr>
        <p:txBody>
          <a:bodyPr wrap="none" anchor="ctr">
            <a:prstTxWarp prst="textNoShape">
              <a:avLst/>
            </a:prstTxWarp>
            <a:spAutoFit/>
          </a:bodyPr>
          <a:lstStyle/>
          <a:p>
            <a:pPr algn="ctr" eaLnBrk="1" hangingPunct="1"/>
            <a:r>
              <a:rPr lang="en-US" sz="1800">
                <a:latin typeface="Arial Rounded MT Bold" pitchFamily="96" charset="0"/>
              </a:rPr>
              <a:t>Christ driving the money </a:t>
            </a:r>
          </a:p>
          <a:p>
            <a:pPr algn="ctr" eaLnBrk="1" hangingPunct="1"/>
            <a:r>
              <a:rPr lang="en-US" sz="1800">
                <a:latin typeface="Arial Rounded MT Bold" pitchFamily="96" charset="0"/>
              </a:rPr>
              <a:t>changers from the Temple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80898" name="Rectangle 2"/>
          <p:cNvSpPr>
            <a:spLocks noGrp="1" noRot="1" noChangeArrowheads="1"/>
          </p:cNvSpPr>
          <p:nvPr>
            <p:ph type="title"/>
          </p:nvPr>
        </p:nvSpPr>
        <p:spPr>
          <a:xfrm>
            <a:off x="152400" y="228600"/>
            <a:ext cx="8659813" cy="1325563"/>
          </a:xfrm>
        </p:spPr>
        <p:txBody>
          <a:bodyPr/>
          <a:lstStyle/>
          <a:p>
            <a:r>
              <a:rPr lang="en-US" sz="4000" dirty="0">
                <a:solidFill>
                  <a:schemeClr val="hlink"/>
                </a:solidFill>
                <a:latin typeface="Arial Rounded MT Bold" pitchFamily="96" charset="0"/>
              </a:rPr>
              <a:t>Chief priests</a:t>
            </a:r>
            <a:r>
              <a:rPr lang="en-US" sz="4000" dirty="0" smtClean="0">
                <a:solidFill>
                  <a:schemeClr val="hlink"/>
                </a:solidFill>
                <a:latin typeface="Arial Rounded MT Bold" pitchFamily="96" charset="0"/>
              </a:rPr>
              <a:t> plot against </a:t>
            </a:r>
            <a:r>
              <a:rPr lang="en-US" sz="4000" dirty="0">
                <a:solidFill>
                  <a:schemeClr val="hlink"/>
                </a:solidFill>
                <a:latin typeface="Arial Rounded MT Bold" pitchFamily="96" charset="0"/>
              </a:rPr>
              <a:t>Jesus</a:t>
            </a:r>
            <a:endParaRPr lang="en-US" dirty="0"/>
          </a:p>
        </p:txBody>
      </p:sp>
      <p:sp>
        <p:nvSpPr>
          <p:cNvPr id="80899" name="Rectangle 3"/>
          <p:cNvSpPr>
            <a:spLocks noGrp="1" noRot="1" noChangeArrowheads="1"/>
          </p:cNvSpPr>
          <p:nvPr>
            <p:ph type="body" sz="half" idx="1"/>
          </p:nvPr>
        </p:nvSpPr>
        <p:spPr>
          <a:xfrm>
            <a:off x="304800" y="2133600"/>
            <a:ext cx="4194175" cy="4422775"/>
          </a:xfrm>
        </p:spPr>
        <p:txBody>
          <a:bodyPr/>
          <a:lstStyle/>
          <a:p>
            <a:pPr>
              <a:buFont typeface="Wingdings" pitchFamily="96" charset="2"/>
              <a:buNone/>
            </a:pPr>
            <a:r>
              <a:rPr lang="en-US" sz="2800" dirty="0">
                <a:latin typeface="Lydian BT" pitchFamily="96" charset="0"/>
              </a:rPr>
              <a:t>	</a:t>
            </a:r>
            <a:r>
              <a:rPr lang="en-US" sz="2800" b="1" dirty="0">
                <a:latin typeface="Garamond"/>
                <a:cs typeface="Garamond"/>
              </a:rPr>
              <a:t>Then the chief priests and elders gathered and took counsel to arrest Jesus by stealth and kill him. But they said, “Not during the feast, lest there be a tumult among the people.”</a:t>
            </a:r>
          </a:p>
          <a:p>
            <a:pPr>
              <a:buFont typeface="Wingdings" pitchFamily="96" charset="2"/>
              <a:buNone/>
            </a:pPr>
            <a:r>
              <a:rPr lang="en-US" sz="2000" dirty="0"/>
              <a:t>			Matthew 26:3-5</a:t>
            </a:r>
          </a:p>
        </p:txBody>
      </p:sp>
      <p:pic>
        <p:nvPicPr>
          <p:cNvPr id="80901" name="Picture 5" descr="James_Tissot_The_Chief_Priests_take_counsel_together_525"/>
          <p:cNvPicPr>
            <a:picLocks noGrp="1" noChangeAspect="1" noChangeArrowheads="1"/>
          </p:cNvPicPr>
          <p:nvPr>
            <p:ph sz="half" idx="2"/>
          </p:nvPr>
        </p:nvPicPr>
        <p:blipFill>
          <a:blip r:embed="rId2"/>
          <a:srcRect/>
          <a:stretch>
            <a:fillRect/>
          </a:stretch>
        </p:blipFill>
        <p:spPr>
          <a:xfrm>
            <a:off x="4648200" y="2425700"/>
            <a:ext cx="4194175" cy="292258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endParaRPr lang="en-US"/>
          </a:p>
        </p:txBody>
      </p:sp>
      <p:sp>
        <p:nvSpPr>
          <p:cNvPr id="7" name="Footer Placeholder 5"/>
          <p:cNvSpPr>
            <a:spLocks noGrp="1"/>
          </p:cNvSpPr>
          <p:nvPr>
            <p:ph type="ftr" sz="quarter" idx="11"/>
          </p:nvPr>
        </p:nvSpPr>
        <p:spPr/>
        <p:txBody>
          <a:bodyPr/>
          <a:lstStyle/>
          <a:p>
            <a:endParaRPr lang="en-US"/>
          </a:p>
        </p:txBody>
      </p:sp>
      <p:sp>
        <p:nvSpPr>
          <p:cNvPr id="81922" name="Rectangle 2"/>
          <p:cNvSpPr>
            <a:spLocks noGrp="1" noRot="1" noChangeArrowheads="1"/>
          </p:cNvSpPr>
          <p:nvPr>
            <p:ph type="title"/>
          </p:nvPr>
        </p:nvSpPr>
        <p:spPr/>
        <p:txBody>
          <a:bodyPr/>
          <a:lstStyle/>
          <a:p>
            <a:r>
              <a:rPr lang="en-US" dirty="0">
                <a:solidFill>
                  <a:schemeClr val="hlink"/>
                </a:solidFill>
                <a:latin typeface="Arial Rounded MT Bold" pitchFamily="96" charset="0"/>
              </a:rPr>
              <a:t>Why did they do this?</a:t>
            </a:r>
            <a:endParaRPr lang="en-US" dirty="0"/>
          </a:p>
        </p:txBody>
      </p:sp>
      <p:sp>
        <p:nvSpPr>
          <p:cNvPr id="81923" name="Rectangle 3"/>
          <p:cNvSpPr>
            <a:spLocks noGrp="1" noRot="1" noChangeArrowheads="1"/>
          </p:cNvSpPr>
          <p:nvPr>
            <p:ph type="body" sz="half" idx="1"/>
          </p:nvPr>
        </p:nvSpPr>
        <p:spPr/>
        <p:txBody>
          <a:bodyPr/>
          <a:lstStyle/>
          <a:p>
            <a:pPr>
              <a:lnSpc>
                <a:spcPct val="90000"/>
              </a:lnSpc>
              <a:buFont typeface="Wingdings" pitchFamily="96" charset="2"/>
              <a:buNone/>
            </a:pPr>
            <a:r>
              <a:rPr lang="en-US" sz="2800" dirty="0">
                <a:latin typeface="Lydian BT" pitchFamily="96" charset="0"/>
              </a:rPr>
              <a:t>	</a:t>
            </a:r>
            <a:r>
              <a:rPr lang="en-US" sz="2600" b="1" dirty="0">
                <a:latin typeface="Garamond"/>
                <a:cs typeface="Garamond"/>
              </a:rPr>
              <a:t>“If we let him go on like this, every one will believe in him, and the Romans will come and destroy our holy place and our nation.”  Caiaphas said, “It is expedient that one man should die for the people, and that the whole nation should not perish.”</a:t>
            </a:r>
          </a:p>
          <a:p>
            <a:pPr>
              <a:lnSpc>
                <a:spcPct val="90000"/>
              </a:lnSpc>
              <a:buFont typeface="Wingdings" pitchFamily="96" charset="2"/>
              <a:buNone/>
            </a:pPr>
            <a:r>
              <a:rPr lang="en-US" sz="2000" dirty="0"/>
              <a:t>			John 11:48-51</a:t>
            </a:r>
          </a:p>
        </p:txBody>
      </p:sp>
      <p:pic>
        <p:nvPicPr>
          <p:cNvPr id="81925" name="Picture 5" descr="Ossuary-Caiaphas(1)"/>
          <p:cNvPicPr>
            <a:picLocks noGrp="1" noChangeAspect="1" noChangeArrowheads="1"/>
          </p:cNvPicPr>
          <p:nvPr>
            <p:ph sz="half" idx="2"/>
          </p:nvPr>
        </p:nvPicPr>
        <p:blipFill>
          <a:blip r:embed="rId3"/>
          <a:srcRect/>
          <a:stretch>
            <a:fillRect/>
          </a:stretch>
        </p:blipFill>
        <p:spPr>
          <a:xfrm>
            <a:off x="4648200" y="1965325"/>
            <a:ext cx="4194175" cy="3843338"/>
          </a:xfrm>
        </p:spPr>
      </p:pic>
      <p:sp>
        <p:nvSpPr>
          <p:cNvPr id="81926" name="Text Box 6"/>
          <p:cNvSpPr txBox="1">
            <a:spLocks noChangeArrowheads="1"/>
          </p:cNvSpPr>
          <p:nvPr/>
        </p:nvSpPr>
        <p:spPr bwMode="auto">
          <a:xfrm>
            <a:off x="5232400" y="5886450"/>
            <a:ext cx="3149600" cy="701675"/>
          </a:xfrm>
          <a:prstGeom prst="rect">
            <a:avLst/>
          </a:prstGeom>
          <a:noFill/>
          <a:ln w="9525">
            <a:noFill/>
            <a:miter lim="800000"/>
            <a:headEnd/>
            <a:tailEnd/>
          </a:ln>
        </p:spPr>
        <p:txBody>
          <a:bodyPr wrap="none">
            <a:prstTxWarp prst="textNoShape">
              <a:avLst/>
            </a:prstTxWarp>
            <a:spAutoFit/>
          </a:bodyPr>
          <a:lstStyle/>
          <a:p>
            <a:pPr algn="ctr"/>
            <a:r>
              <a:rPr lang="en-US" sz="2000"/>
              <a:t>Ossuary of the high priest </a:t>
            </a:r>
          </a:p>
          <a:p>
            <a:pPr algn="ctr"/>
            <a:r>
              <a:rPr lang="en-US" sz="2000"/>
              <a:t>Joseph Caiaphas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5122" name="Rectangle 2"/>
          <p:cNvSpPr>
            <a:spLocks noGrp="1" noRot="1" noChangeArrowheads="1"/>
          </p:cNvSpPr>
          <p:nvPr>
            <p:ph type="title"/>
          </p:nvPr>
        </p:nvSpPr>
        <p:spPr>
          <a:xfrm>
            <a:off x="250825" y="620713"/>
            <a:ext cx="8510588" cy="1325562"/>
          </a:xfrm>
        </p:spPr>
        <p:txBody>
          <a:bodyPr/>
          <a:lstStyle/>
          <a:p>
            <a:r>
              <a:rPr lang="en-GB" sz="4000" dirty="0">
                <a:solidFill>
                  <a:schemeClr val="hlink"/>
                </a:solidFill>
                <a:latin typeface="Arial Rounded MT Bold" pitchFamily="96" charset="0"/>
              </a:rPr>
              <a:t>Jesus</a:t>
            </a:r>
            <a:r>
              <a:rPr lang="en-GB" sz="4000" dirty="0" smtClean="0">
                <a:solidFill>
                  <a:schemeClr val="hlink"/>
                </a:solidFill>
                <a:latin typeface="Arial Rounded MT Bold" pitchFamily="96" charset="0"/>
              </a:rPr>
              <a:t> came into conflict with some religious </a:t>
            </a:r>
            <a:r>
              <a:rPr lang="en-GB" sz="4000" dirty="0">
                <a:solidFill>
                  <a:schemeClr val="hlink"/>
                </a:solidFill>
                <a:latin typeface="Arial Rounded MT Bold" pitchFamily="96" charset="0"/>
              </a:rPr>
              <a:t>leaders</a:t>
            </a:r>
            <a:endParaRPr lang="en-GB" dirty="0"/>
          </a:p>
        </p:txBody>
      </p:sp>
      <p:sp>
        <p:nvSpPr>
          <p:cNvPr id="5123" name="Rectangle 3"/>
          <p:cNvSpPr>
            <a:spLocks noGrp="1" noRot="1" noChangeArrowheads="1"/>
          </p:cNvSpPr>
          <p:nvPr>
            <p:ph type="body" idx="1"/>
          </p:nvPr>
        </p:nvSpPr>
        <p:spPr>
          <a:xfrm>
            <a:off x="323850" y="2565400"/>
            <a:ext cx="8135938" cy="3552825"/>
          </a:xfrm>
        </p:spPr>
        <p:txBody>
          <a:bodyPr/>
          <a:lstStyle/>
          <a:p>
            <a:pPr>
              <a:buFont typeface="Wingdings" pitchFamily="96" charset="2"/>
              <a:buNone/>
            </a:pPr>
            <a:r>
              <a:rPr lang="en-GB" dirty="0"/>
              <a:t>	</a:t>
            </a:r>
            <a:r>
              <a:rPr lang="en-GB" b="1" dirty="0">
                <a:latin typeface="Garamond"/>
                <a:cs typeface="Garamond"/>
              </a:rPr>
              <a:t>“But woe to you, scribes and Pharisees, hypocrites! because you shut the kingdom of heaven against men; for you neither enter yourselves, nor allow those who would to go in.”</a:t>
            </a:r>
            <a:r>
              <a:rPr lang="en-GB" dirty="0"/>
              <a:t>					</a:t>
            </a:r>
            <a:r>
              <a:rPr lang="en-GB" dirty="0" smtClean="0"/>
              <a:t>	</a:t>
            </a:r>
          </a:p>
          <a:p>
            <a:pPr>
              <a:buFont typeface="Wingdings" pitchFamily="96" charset="2"/>
              <a:buNone/>
            </a:pPr>
            <a:r>
              <a:rPr lang="en-GB" sz="2000" dirty="0" smtClean="0"/>
              <a:t>						Matthew </a:t>
            </a:r>
            <a:r>
              <a:rPr lang="en-GB" sz="2000" dirty="0"/>
              <a:t>23: 27</a:t>
            </a:r>
            <a:r>
              <a:rPr lang="en-GB" sz="2400"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endParaRPr lang="en-US"/>
          </a:p>
        </p:txBody>
      </p:sp>
      <p:sp>
        <p:nvSpPr>
          <p:cNvPr id="7" name="Footer Placeholder 5"/>
          <p:cNvSpPr>
            <a:spLocks noGrp="1"/>
          </p:cNvSpPr>
          <p:nvPr>
            <p:ph type="ftr" sz="quarter" idx="11"/>
          </p:nvPr>
        </p:nvSpPr>
        <p:spPr/>
        <p:txBody>
          <a:bodyPr/>
          <a:lstStyle/>
          <a:p>
            <a:endParaRPr lang="en-US"/>
          </a:p>
        </p:txBody>
      </p:sp>
      <p:sp>
        <p:nvSpPr>
          <p:cNvPr id="83970" name="Rectangle 1026"/>
          <p:cNvSpPr>
            <a:spLocks noGrp="1" noRot="1" noChangeArrowheads="1"/>
          </p:cNvSpPr>
          <p:nvPr>
            <p:ph type="title"/>
          </p:nvPr>
        </p:nvSpPr>
        <p:spPr/>
        <p:txBody>
          <a:bodyPr/>
          <a:lstStyle/>
          <a:p>
            <a:r>
              <a:rPr lang="en-US" dirty="0">
                <a:solidFill>
                  <a:schemeClr val="hlink"/>
                </a:solidFill>
                <a:latin typeface="Arial Rounded MT Bold" pitchFamily="96" charset="0"/>
              </a:rPr>
              <a:t>Judas ‘betrays’ Jesus</a:t>
            </a:r>
            <a:endParaRPr lang="en-US" dirty="0"/>
          </a:p>
        </p:txBody>
      </p:sp>
      <p:sp>
        <p:nvSpPr>
          <p:cNvPr id="83971" name="Rectangle 1027"/>
          <p:cNvSpPr>
            <a:spLocks noGrp="1" noRot="1" noChangeArrowheads="1"/>
          </p:cNvSpPr>
          <p:nvPr>
            <p:ph type="body" sz="half" idx="1"/>
          </p:nvPr>
        </p:nvSpPr>
        <p:spPr>
          <a:xfrm>
            <a:off x="301625" y="1444625"/>
            <a:ext cx="4194175" cy="4422775"/>
          </a:xfrm>
        </p:spPr>
        <p:txBody>
          <a:bodyPr/>
          <a:lstStyle/>
          <a:p>
            <a:pPr>
              <a:buNone/>
            </a:pPr>
            <a:r>
              <a:rPr lang="en-GB" sz="2800" dirty="0" smtClean="0">
                <a:latin typeface="Lydian BT" pitchFamily="96" charset="0"/>
              </a:rPr>
              <a:t>	</a:t>
            </a:r>
            <a:r>
              <a:rPr lang="en-GB" sz="2800" b="1" dirty="0" smtClean="0">
                <a:latin typeface="Garamond"/>
                <a:cs typeface="Garamond"/>
              </a:rPr>
              <a:t>Then Satan entered into Judas . . . </a:t>
            </a:r>
          </a:p>
          <a:p>
            <a:pPr>
              <a:buNone/>
            </a:pPr>
            <a:r>
              <a:rPr lang="en-GB" sz="2400" dirty="0" smtClean="0"/>
              <a:t>			</a:t>
            </a:r>
            <a:r>
              <a:rPr lang="en-GB" sz="2000" dirty="0" smtClean="0"/>
              <a:t>Luke 22:3</a:t>
            </a:r>
            <a:r>
              <a:rPr lang="en-GB" sz="2400" dirty="0" smtClean="0"/>
              <a:t> </a:t>
            </a:r>
          </a:p>
          <a:p>
            <a:pPr>
              <a:buFont typeface="Wingdings" pitchFamily="96" charset="2"/>
              <a:buNone/>
            </a:pPr>
            <a:r>
              <a:rPr lang="en-US" sz="2800" dirty="0" smtClean="0">
                <a:latin typeface="Lydian BT" pitchFamily="96" charset="0"/>
              </a:rPr>
              <a:t>	</a:t>
            </a:r>
          </a:p>
          <a:p>
            <a:pPr>
              <a:buFont typeface="Wingdings" pitchFamily="96" charset="2"/>
              <a:buNone/>
            </a:pPr>
            <a:r>
              <a:rPr lang="en-US" sz="2800" dirty="0" smtClean="0">
                <a:latin typeface="Lydian BT" pitchFamily="96" charset="0"/>
              </a:rPr>
              <a:t>	</a:t>
            </a:r>
            <a:r>
              <a:rPr lang="en-US" sz="2700" b="1" dirty="0" smtClean="0">
                <a:latin typeface="Garamond"/>
                <a:cs typeface="Garamond"/>
              </a:rPr>
              <a:t>Judas </a:t>
            </a:r>
            <a:r>
              <a:rPr lang="en-US" sz="2700" b="1" dirty="0">
                <a:latin typeface="Garamond"/>
                <a:cs typeface="Garamond"/>
              </a:rPr>
              <a:t>Iscariot, went to the chief priests and said, “What will you give me if I deliver him to you?” And they paid him thirty pieces of silver.</a:t>
            </a:r>
          </a:p>
          <a:p>
            <a:pPr>
              <a:buFont typeface="Wingdings" pitchFamily="96" charset="2"/>
              <a:buNone/>
            </a:pPr>
            <a:r>
              <a:rPr lang="en-US" sz="2000" dirty="0"/>
              <a:t>			Matthew 26:14</a:t>
            </a:r>
          </a:p>
        </p:txBody>
      </p:sp>
      <p:pic>
        <p:nvPicPr>
          <p:cNvPr id="83973" name="Picture 1029" descr="Judas getting paid 250"/>
          <p:cNvPicPr>
            <a:picLocks noGrp="1" noChangeAspect="1" noChangeArrowheads="1"/>
          </p:cNvPicPr>
          <p:nvPr>
            <p:ph sz="half" idx="2"/>
          </p:nvPr>
        </p:nvPicPr>
        <p:blipFill>
          <a:blip r:embed="rId3"/>
          <a:srcRect/>
          <a:stretch>
            <a:fillRect/>
          </a:stretch>
        </p:blipFill>
        <p:spPr>
          <a:xfrm>
            <a:off x="4733925" y="1676400"/>
            <a:ext cx="4021138" cy="4422775"/>
          </a:xfrm>
        </p:spPr>
      </p:pic>
      <p:sp>
        <p:nvSpPr>
          <p:cNvPr id="83974" name="Text Box 1030"/>
          <p:cNvSpPr txBox="1">
            <a:spLocks noChangeArrowheads="1"/>
          </p:cNvSpPr>
          <p:nvPr/>
        </p:nvSpPr>
        <p:spPr bwMode="auto">
          <a:xfrm>
            <a:off x="5830888" y="6156325"/>
            <a:ext cx="2246312" cy="396875"/>
          </a:xfrm>
          <a:prstGeom prst="rect">
            <a:avLst/>
          </a:prstGeom>
          <a:noFill/>
          <a:ln w="9525">
            <a:noFill/>
            <a:miter lim="800000"/>
            <a:headEnd/>
            <a:tailEnd/>
          </a:ln>
        </p:spPr>
        <p:txBody>
          <a:bodyPr wrap="none">
            <a:prstTxWarp prst="textNoShape">
              <a:avLst/>
            </a:prstTxWarp>
            <a:spAutoFit/>
          </a:bodyPr>
          <a:lstStyle/>
          <a:p>
            <a:r>
              <a:rPr lang="en-US" sz="2000"/>
              <a:t>Judas getting paid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half" idx="10"/>
          </p:nvPr>
        </p:nvSpPr>
        <p:spPr/>
        <p:txBody>
          <a:bodyPr/>
          <a:lstStyle/>
          <a:p>
            <a:endParaRPr lang="en-US"/>
          </a:p>
        </p:txBody>
      </p:sp>
      <p:sp>
        <p:nvSpPr>
          <p:cNvPr id="6" name="Footer Placeholder 6"/>
          <p:cNvSpPr>
            <a:spLocks noGrp="1"/>
          </p:cNvSpPr>
          <p:nvPr>
            <p:ph type="ftr" sz="quarter" idx="11"/>
          </p:nvPr>
        </p:nvSpPr>
        <p:spPr/>
        <p:txBody>
          <a:bodyPr/>
          <a:lstStyle/>
          <a:p>
            <a:endParaRPr lang="en-US"/>
          </a:p>
        </p:txBody>
      </p:sp>
      <p:sp>
        <p:nvSpPr>
          <p:cNvPr id="26626" name="Rectangle 2"/>
          <p:cNvSpPr>
            <a:spLocks noGrp="1" noRot="1" noChangeArrowheads="1"/>
          </p:cNvSpPr>
          <p:nvPr>
            <p:ph type="title"/>
          </p:nvPr>
        </p:nvSpPr>
        <p:spPr/>
        <p:txBody>
          <a:bodyPr/>
          <a:lstStyle/>
          <a:p>
            <a:r>
              <a:rPr lang="en-US">
                <a:solidFill>
                  <a:schemeClr val="hlink"/>
                </a:solidFill>
                <a:latin typeface="Arial Rounded MT Bold" pitchFamily="96" charset="0"/>
              </a:rPr>
              <a:t>The Last Supper</a:t>
            </a:r>
            <a:endParaRPr lang="en-US"/>
          </a:p>
        </p:txBody>
      </p:sp>
      <p:sp>
        <p:nvSpPr>
          <p:cNvPr id="26627" name="Rectangle 3"/>
          <p:cNvSpPr>
            <a:spLocks noGrp="1" noRot="1" noChangeArrowheads="1"/>
          </p:cNvSpPr>
          <p:nvPr>
            <p:ph type="body" sz="half" idx="1"/>
          </p:nvPr>
        </p:nvSpPr>
        <p:spPr>
          <a:xfrm>
            <a:off x="301625" y="1676400"/>
            <a:ext cx="4422775" cy="4422775"/>
          </a:xfrm>
        </p:spPr>
        <p:txBody>
          <a:bodyPr/>
          <a:lstStyle/>
          <a:p>
            <a:r>
              <a:rPr lang="en-US" sz="2800" dirty="0" smtClean="0"/>
              <a:t>Predicts </a:t>
            </a:r>
            <a:r>
              <a:rPr lang="en-US" sz="2800" dirty="0"/>
              <a:t>betrayal by Judas and denial by </a:t>
            </a:r>
            <a:r>
              <a:rPr lang="en-US" sz="2800" dirty="0" smtClean="0"/>
              <a:t>Peter</a:t>
            </a:r>
          </a:p>
          <a:p>
            <a:endParaRPr lang="en-US" sz="2800" dirty="0" smtClean="0"/>
          </a:p>
          <a:p>
            <a:pPr>
              <a:buNone/>
            </a:pPr>
            <a:r>
              <a:rPr lang="en-GB" sz="2800" dirty="0" smtClean="0">
                <a:latin typeface="Lydian BT" pitchFamily="96" charset="0"/>
              </a:rPr>
              <a:t>	</a:t>
            </a:r>
            <a:r>
              <a:rPr lang="en-GB" sz="2700" b="1" dirty="0" smtClean="0">
                <a:latin typeface="Garamond"/>
                <a:cs typeface="Garamond"/>
              </a:rPr>
              <a:t>“. . . woe to that man by whom the Son of man is betrayed! It would have been better for that man if he had never been born.”</a:t>
            </a:r>
          </a:p>
          <a:p>
            <a:pPr>
              <a:buNone/>
            </a:pPr>
            <a:r>
              <a:rPr lang="en-GB" sz="2400" dirty="0" smtClean="0"/>
              <a:t>			</a:t>
            </a:r>
            <a:r>
              <a:rPr lang="en-GB" sz="2000" dirty="0" smtClean="0"/>
              <a:t>Matthew 26:24</a:t>
            </a:r>
            <a:endParaRPr lang="en-GB" sz="2400" dirty="0" smtClean="0"/>
          </a:p>
          <a:p>
            <a:endParaRPr lang="en-US" sz="2800" dirty="0"/>
          </a:p>
        </p:txBody>
      </p:sp>
      <p:pic>
        <p:nvPicPr>
          <p:cNvPr id="26628" name="Picture 4" descr="Ford_Madox_Brown_Jesus_Washing_Peters_Feet_400"/>
          <p:cNvPicPr>
            <a:picLocks noGrp="1" noChangeAspect="1" noChangeArrowheads="1"/>
          </p:cNvPicPr>
          <p:nvPr>
            <p:ph sz="quarter" idx="2"/>
          </p:nvPr>
        </p:nvPicPr>
        <p:blipFill>
          <a:blip r:embed="rId3"/>
          <a:srcRect b="5524"/>
          <a:stretch>
            <a:fillRect/>
          </a:stretch>
        </p:blipFill>
        <p:spPr>
          <a:xfrm>
            <a:off x="5105400" y="1524000"/>
            <a:ext cx="3722688" cy="3438525"/>
          </a:xfrm>
          <a:ln/>
        </p:spPr>
      </p:pic>
      <p:sp>
        <p:nvSpPr>
          <p:cNvPr id="7" name="TextBox 6"/>
          <p:cNvSpPr txBox="1"/>
          <p:nvPr/>
        </p:nvSpPr>
        <p:spPr>
          <a:xfrm>
            <a:off x="5479790" y="5105400"/>
            <a:ext cx="3130810" cy="400110"/>
          </a:xfrm>
          <a:prstGeom prst="rect">
            <a:avLst/>
          </a:prstGeom>
          <a:noFill/>
        </p:spPr>
        <p:txBody>
          <a:bodyPr wrap="none" rtlCol="0">
            <a:spAutoFit/>
          </a:bodyPr>
          <a:lstStyle/>
          <a:p>
            <a:r>
              <a:rPr lang="en-US" sz="2000" dirty="0" smtClean="0"/>
              <a:t>Washes the disciples’ feet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5234" name="Rectangle 1026"/>
          <p:cNvSpPr>
            <a:spLocks noGrp="1" noRot="1" noChangeArrowheads="1"/>
          </p:cNvSpPr>
          <p:nvPr>
            <p:ph type="title"/>
          </p:nvPr>
        </p:nvSpPr>
        <p:spPr/>
        <p:txBody>
          <a:bodyPr/>
          <a:lstStyle/>
          <a:p>
            <a:r>
              <a:rPr lang="en-US">
                <a:solidFill>
                  <a:schemeClr val="hlink"/>
                </a:solidFill>
                <a:latin typeface="Arial Rounded MT Bold" pitchFamily="96" charset="0"/>
              </a:rPr>
              <a:t>Instituting the Eucharist</a:t>
            </a:r>
            <a:endParaRPr lang="en-US"/>
          </a:p>
        </p:txBody>
      </p:sp>
      <p:sp>
        <p:nvSpPr>
          <p:cNvPr id="95235" name="Rectangle 1027"/>
          <p:cNvSpPr>
            <a:spLocks noGrp="1" noRot="1" noChangeArrowheads="1"/>
          </p:cNvSpPr>
          <p:nvPr>
            <p:ph type="body" sz="half" idx="2"/>
          </p:nvPr>
        </p:nvSpPr>
        <p:spPr>
          <a:xfrm>
            <a:off x="304800" y="4418013"/>
            <a:ext cx="8540750" cy="2135187"/>
          </a:xfrm>
        </p:spPr>
        <p:txBody>
          <a:bodyPr/>
          <a:lstStyle/>
          <a:p>
            <a:pPr>
              <a:lnSpc>
                <a:spcPct val="90000"/>
              </a:lnSpc>
              <a:buFont typeface="Wingdings" pitchFamily="96" charset="2"/>
              <a:buNone/>
            </a:pPr>
            <a:r>
              <a:rPr lang="en-US" sz="2600" b="1" dirty="0">
                <a:latin typeface="Garamond"/>
                <a:cs typeface="Garamond"/>
              </a:rPr>
              <a:t>	Jesus took bread, and blessed, and broke it, and gave it to his disciples and said, “Take, eat; this is my body.” And he took a cup and gave it to them saying, “Drink of it, for this is my blood of the covenant, which is poured out for the forgiveness of sins.” </a:t>
            </a:r>
            <a:r>
              <a:rPr lang="en-US" sz="2800" dirty="0"/>
              <a:t>	</a:t>
            </a:r>
            <a:r>
              <a:rPr lang="en-US" sz="2000" dirty="0"/>
              <a:t>Matthew 26: 26-28</a:t>
            </a:r>
            <a:endParaRPr lang="en-US" sz="2800" dirty="0"/>
          </a:p>
        </p:txBody>
      </p:sp>
      <p:pic>
        <p:nvPicPr>
          <p:cNvPr id="9" name="Content Placeholder 8" descr="lastsupp.jpg"/>
          <p:cNvPicPr>
            <a:picLocks noGrp="1" noChangeAspect="1"/>
          </p:cNvPicPr>
          <p:nvPr>
            <p:ph sz="half" idx="1"/>
          </p:nvPr>
        </p:nvPicPr>
        <p:blipFill>
          <a:blip r:embed="rId2"/>
          <a:srcRect l="-54225" r="-54225"/>
          <a:stretch>
            <a:fillRect/>
          </a:stretch>
        </p:blipFill>
        <p:spPr>
          <a:xfrm>
            <a:off x="0" y="1524000"/>
            <a:ext cx="8991600" cy="25908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28674" name="Rectangle 2"/>
          <p:cNvSpPr>
            <a:spLocks noGrp="1" noRot="1" noChangeArrowheads="1"/>
          </p:cNvSpPr>
          <p:nvPr>
            <p:ph type="body" sz="half" idx="1"/>
          </p:nvPr>
        </p:nvSpPr>
        <p:spPr>
          <a:xfrm>
            <a:off x="381000" y="1905000"/>
            <a:ext cx="4198938" cy="3624263"/>
          </a:xfrm>
        </p:spPr>
        <p:txBody>
          <a:bodyPr/>
          <a:lstStyle/>
          <a:p>
            <a:pPr>
              <a:buFont typeface="Wingdings" pitchFamily="96" charset="2"/>
              <a:buNone/>
            </a:pPr>
            <a:r>
              <a:rPr lang="en-GB" sz="2800" dirty="0">
                <a:latin typeface="Lydian BT" pitchFamily="96" charset="0"/>
              </a:rPr>
              <a:t>	</a:t>
            </a:r>
            <a:r>
              <a:rPr lang="en-GB" sz="2800" b="1" dirty="0">
                <a:latin typeface="Garamond"/>
                <a:cs typeface="Garamond"/>
              </a:rPr>
              <a:t>And being in great agony he prayed more earnestly and his sweat became like great drops of blood falling down onto the ground.</a:t>
            </a:r>
          </a:p>
          <a:p>
            <a:pPr>
              <a:buFont typeface="Wingdings" pitchFamily="96" charset="2"/>
              <a:buNone/>
            </a:pPr>
            <a:r>
              <a:rPr lang="en-GB" sz="2400" dirty="0"/>
              <a:t>			</a:t>
            </a:r>
            <a:r>
              <a:rPr lang="en-GB" sz="2000" dirty="0"/>
              <a:t>Luke 22:44</a:t>
            </a:r>
          </a:p>
        </p:txBody>
      </p:sp>
      <p:pic>
        <p:nvPicPr>
          <p:cNvPr id="28675" name="Picture 3" descr="If-it-possible-may-this-cup wardani indonesia"/>
          <p:cNvPicPr>
            <a:picLocks noGrp="1" noChangeAspect="1" noChangeArrowheads="1"/>
          </p:cNvPicPr>
          <p:nvPr>
            <p:ph sz="half" idx="2"/>
          </p:nvPr>
        </p:nvPicPr>
        <p:blipFill>
          <a:blip r:embed="rId3"/>
          <a:srcRect/>
          <a:stretch>
            <a:fillRect/>
          </a:stretch>
        </p:blipFill>
        <p:spPr>
          <a:xfrm>
            <a:off x="5292725" y="1628775"/>
            <a:ext cx="2857500" cy="3810000"/>
          </a:xfrm>
          <a:ln/>
          <a:effectLst>
            <a:outerShdw blurRad="45720" dist="12700" dir="2700000" algn="ctr" rotWithShape="0">
              <a:srgbClr val="808080">
                <a:alpha val="75000"/>
              </a:srgbClr>
            </a:outerShdw>
          </a:effectLst>
        </p:spPr>
      </p:pic>
      <p:sp>
        <p:nvSpPr>
          <p:cNvPr id="28676" name="Rectangle 4"/>
          <p:cNvSpPr>
            <a:spLocks noGrp="1" noRot="1" noChangeArrowheads="1"/>
          </p:cNvSpPr>
          <p:nvPr>
            <p:ph type="title"/>
          </p:nvPr>
        </p:nvSpPr>
        <p:spPr/>
        <p:txBody>
          <a:bodyPr/>
          <a:lstStyle/>
          <a:p>
            <a:r>
              <a:rPr lang="en-GB">
                <a:solidFill>
                  <a:schemeClr val="hlink"/>
                </a:solidFill>
                <a:latin typeface="Arial Rounded MT Bold" pitchFamily="96" charset="0"/>
              </a:rPr>
              <a:t>Prayer in Gethsemane</a:t>
            </a: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endParaRPr lang="en-US"/>
          </a:p>
        </p:txBody>
      </p:sp>
      <p:sp>
        <p:nvSpPr>
          <p:cNvPr id="7" name="Footer Placeholder 5"/>
          <p:cNvSpPr>
            <a:spLocks noGrp="1"/>
          </p:cNvSpPr>
          <p:nvPr>
            <p:ph type="ftr" sz="quarter" idx="11"/>
          </p:nvPr>
        </p:nvSpPr>
        <p:spPr/>
        <p:txBody>
          <a:bodyPr/>
          <a:lstStyle/>
          <a:p>
            <a:endParaRPr lang="en-US"/>
          </a:p>
        </p:txBody>
      </p:sp>
      <p:sp>
        <p:nvSpPr>
          <p:cNvPr id="30722" name="Rectangle 2"/>
          <p:cNvSpPr>
            <a:spLocks noGrp="1" noRot="1" noChangeArrowheads="1"/>
          </p:cNvSpPr>
          <p:nvPr>
            <p:ph type="body" sz="half" idx="1"/>
          </p:nvPr>
        </p:nvSpPr>
        <p:spPr>
          <a:xfrm>
            <a:off x="323850" y="1219200"/>
            <a:ext cx="4198938" cy="2438400"/>
          </a:xfrm>
        </p:spPr>
        <p:txBody>
          <a:bodyPr/>
          <a:lstStyle/>
          <a:p>
            <a:pPr>
              <a:buFont typeface="Wingdings" pitchFamily="96" charset="2"/>
              <a:buNone/>
            </a:pPr>
            <a:r>
              <a:rPr lang="en-GB" sz="2800" b="1" dirty="0">
                <a:latin typeface="Garamond"/>
                <a:cs typeface="Garamond"/>
              </a:rPr>
              <a:t>	“My Father, if it be possible, let this cup pass from me, nevertheless, not as I will but as thou wilt.”</a:t>
            </a:r>
          </a:p>
          <a:p>
            <a:pPr>
              <a:buFont typeface="Wingdings" pitchFamily="96" charset="2"/>
              <a:buNone/>
            </a:pPr>
            <a:r>
              <a:rPr lang="en-GB" sz="2000" dirty="0"/>
              <a:t>			</a:t>
            </a:r>
            <a:r>
              <a:rPr lang="en-GB" sz="1800" dirty="0"/>
              <a:t>Matthew 26:39</a:t>
            </a:r>
            <a:endParaRPr lang="en-GB" sz="2000" dirty="0"/>
          </a:p>
          <a:p>
            <a:pPr>
              <a:buFont typeface="Wingdings" pitchFamily="96" charset="2"/>
              <a:buNone/>
            </a:pPr>
            <a:r>
              <a:rPr lang="en-GB" sz="2400" dirty="0"/>
              <a:t>	</a:t>
            </a:r>
          </a:p>
        </p:txBody>
      </p:sp>
      <p:pic>
        <p:nvPicPr>
          <p:cNvPr id="30723" name="Picture 3" descr="altdorfer1 gethsemane"/>
          <p:cNvPicPr>
            <a:picLocks noGrp="1" noChangeAspect="1" noChangeArrowheads="1"/>
          </p:cNvPicPr>
          <p:nvPr>
            <p:ph sz="half" idx="2"/>
          </p:nvPr>
        </p:nvPicPr>
        <p:blipFill>
          <a:blip r:embed="rId3"/>
          <a:srcRect/>
          <a:stretch>
            <a:fillRect/>
          </a:stretch>
        </p:blipFill>
        <p:spPr>
          <a:xfrm>
            <a:off x="5076825" y="914400"/>
            <a:ext cx="3449638" cy="4895850"/>
          </a:xfrm>
          <a:ln/>
          <a:effectLst>
            <a:outerShdw blurRad="45720" dist="12700" dir="2700000" algn="ctr" rotWithShape="0">
              <a:srgbClr val="808080">
                <a:alpha val="75000"/>
              </a:srgbClr>
            </a:outerShdw>
          </a:effectLst>
        </p:spPr>
      </p:pic>
      <p:sp>
        <p:nvSpPr>
          <p:cNvPr id="30724" name="Text Box 4"/>
          <p:cNvSpPr txBox="1">
            <a:spLocks noChangeArrowheads="1"/>
          </p:cNvSpPr>
          <p:nvPr/>
        </p:nvSpPr>
        <p:spPr bwMode="auto">
          <a:xfrm>
            <a:off x="5584825" y="6019800"/>
            <a:ext cx="3178175"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t>Three disciples fall asleep</a:t>
            </a:r>
          </a:p>
        </p:txBody>
      </p:sp>
      <p:sp>
        <p:nvSpPr>
          <p:cNvPr id="30725" name="Text Box 5"/>
          <p:cNvSpPr txBox="1">
            <a:spLocks noChangeArrowheads="1"/>
          </p:cNvSpPr>
          <p:nvPr/>
        </p:nvSpPr>
        <p:spPr bwMode="auto">
          <a:xfrm>
            <a:off x="365125" y="4010025"/>
            <a:ext cx="4206875" cy="2225675"/>
          </a:xfrm>
          <a:prstGeom prst="rect">
            <a:avLst/>
          </a:prstGeom>
          <a:noFill/>
          <a:ln w="9525">
            <a:noFill/>
            <a:miter lim="800000"/>
            <a:headEnd/>
            <a:tailEnd/>
          </a:ln>
        </p:spPr>
        <p:txBody>
          <a:bodyPr>
            <a:prstTxWarp prst="textNoShape">
              <a:avLst/>
            </a:prstTxWarp>
            <a:spAutoFit/>
          </a:bodyPr>
          <a:lstStyle/>
          <a:p>
            <a:r>
              <a:rPr lang="en-US" sz="2000"/>
              <a:t>God’s purpose in sending the Messiah was to save the Jewish people and all humanity. God was determined to save humankind, even if it meant delivering Jesus into the hands of Satan. </a:t>
            </a:r>
          </a:p>
          <a:p>
            <a:r>
              <a:rPr lang="en-US" sz="2000"/>
              <a:t>			</a:t>
            </a:r>
            <a:r>
              <a:rPr lang="en-US" sz="1600"/>
              <a:t>EDP, 278</a:t>
            </a:r>
            <a:endParaRPr lang="en-US" sz="18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endParaRPr lang="en-US"/>
          </a:p>
        </p:txBody>
      </p:sp>
      <p:sp>
        <p:nvSpPr>
          <p:cNvPr id="6" name="Footer Placeholder 4"/>
          <p:cNvSpPr>
            <a:spLocks noGrp="1"/>
          </p:cNvSpPr>
          <p:nvPr>
            <p:ph type="ftr" sz="quarter" idx="11"/>
          </p:nvPr>
        </p:nvSpPr>
        <p:spPr/>
        <p:txBody>
          <a:bodyPr/>
          <a:lstStyle/>
          <a:p>
            <a:endParaRPr lang="en-US"/>
          </a:p>
        </p:txBody>
      </p:sp>
      <p:sp>
        <p:nvSpPr>
          <p:cNvPr id="32770" name="Rectangle 2"/>
          <p:cNvSpPr>
            <a:spLocks noGrp="1" noRot="1" noChangeArrowheads="1"/>
          </p:cNvSpPr>
          <p:nvPr>
            <p:ph type="title"/>
          </p:nvPr>
        </p:nvSpPr>
        <p:spPr/>
        <p:txBody>
          <a:bodyPr/>
          <a:lstStyle/>
          <a:p>
            <a:r>
              <a:rPr lang="en-GB">
                <a:solidFill>
                  <a:schemeClr val="hlink"/>
                </a:solidFill>
                <a:latin typeface="Arial Rounded MT Bold" pitchFamily="96" charset="0"/>
              </a:rPr>
              <a:t>Why didn’t Jesus want to die?</a:t>
            </a:r>
            <a:endParaRPr lang="en-GB">
              <a:solidFill>
                <a:schemeClr val="tx1"/>
              </a:solidFill>
              <a:latin typeface="Arial Rounded MT Bold" pitchFamily="96" charset="0"/>
            </a:endParaRPr>
          </a:p>
        </p:txBody>
      </p:sp>
      <p:sp>
        <p:nvSpPr>
          <p:cNvPr id="32771" name="Rectangle 3"/>
          <p:cNvSpPr>
            <a:spLocks noGrp="1" noRot="1" noChangeArrowheads="1"/>
          </p:cNvSpPr>
          <p:nvPr>
            <p:ph type="body" idx="1"/>
          </p:nvPr>
        </p:nvSpPr>
        <p:spPr>
          <a:xfrm>
            <a:off x="301625" y="1371600"/>
            <a:ext cx="8540750" cy="3429000"/>
          </a:xfrm>
        </p:spPr>
        <p:txBody>
          <a:bodyPr/>
          <a:lstStyle/>
          <a:p>
            <a:r>
              <a:rPr lang="en-GB"/>
              <a:t>He didn’t want God’s heart to be broken</a:t>
            </a:r>
          </a:p>
          <a:p>
            <a:r>
              <a:rPr lang="en-GB"/>
              <a:t>He wanted to bring complete salvation to  his followers </a:t>
            </a:r>
          </a:p>
          <a:p>
            <a:r>
              <a:rPr lang="en-GB"/>
              <a:t>He knew his followers would suffer</a:t>
            </a:r>
          </a:p>
          <a:p>
            <a:r>
              <a:rPr lang="en-GB"/>
              <a:t>He knew that the people of Israel would go through untold suffering   </a:t>
            </a:r>
          </a:p>
        </p:txBody>
      </p:sp>
      <p:sp>
        <p:nvSpPr>
          <p:cNvPr id="32772" name="Text Box 4"/>
          <p:cNvSpPr txBox="1">
            <a:spLocks noChangeArrowheads="1"/>
          </p:cNvSpPr>
          <p:nvPr/>
        </p:nvSpPr>
        <p:spPr bwMode="auto">
          <a:xfrm>
            <a:off x="757238" y="5029200"/>
            <a:ext cx="7431087" cy="1311275"/>
          </a:xfrm>
          <a:prstGeom prst="rect">
            <a:avLst/>
          </a:prstGeom>
          <a:noFill/>
          <a:ln w="9525">
            <a:noFill/>
            <a:miter lim="800000"/>
            <a:headEnd/>
            <a:tailEnd/>
          </a:ln>
        </p:spPr>
        <p:txBody>
          <a:bodyPr wrap="none">
            <a:prstTxWarp prst="textNoShape">
              <a:avLst/>
            </a:prstTxWarp>
            <a:spAutoFit/>
          </a:bodyPr>
          <a:lstStyle/>
          <a:p>
            <a:r>
              <a:rPr lang="en-US" sz="2000" dirty="0"/>
              <a:t>The Jewish people have suffered oppression and persecution</a:t>
            </a:r>
          </a:p>
          <a:p>
            <a:r>
              <a:rPr lang="en-US" sz="2000" dirty="0"/>
              <a:t>as a tragic consequence of the mistake of their ancestors. </a:t>
            </a:r>
          </a:p>
          <a:p>
            <a:r>
              <a:rPr lang="en-US" sz="2000" dirty="0"/>
              <a:t>Jews and many faithful Christians have shouldered the cross as </a:t>
            </a:r>
          </a:p>
          <a:p>
            <a:r>
              <a:rPr lang="en-US" sz="2000" dirty="0"/>
              <a:t>their portion for the collective sin of having killed Jesus. </a:t>
            </a:r>
            <a:r>
              <a:rPr lang="en-US" sz="1800" dirty="0"/>
              <a:t>EDP, 117</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fade">
                                      <p:cBhvr>
                                        <p:cTn id="17" dur="5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fade">
                                      <p:cBhvr>
                                        <p:cTn id="22"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34818" name="Rectangle 2"/>
          <p:cNvSpPr>
            <a:spLocks noGrp="1" noRot="1" noChangeArrowheads="1"/>
          </p:cNvSpPr>
          <p:nvPr>
            <p:ph type="title"/>
          </p:nvPr>
        </p:nvSpPr>
        <p:spPr/>
        <p:txBody>
          <a:bodyPr/>
          <a:lstStyle/>
          <a:p>
            <a:r>
              <a:rPr lang="en-GB">
                <a:solidFill>
                  <a:schemeClr val="hlink"/>
                </a:solidFill>
                <a:latin typeface="Arial Rounded MT Bold" pitchFamily="96" charset="0"/>
              </a:rPr>
              <a:t>Jesus sacrificed himself</a:t>
            </a:r>
            <a:endParaRPr lang="en-GB"/>
          </a:p>
        </p:txBody>
      </p:sp>
      <p:sp>
        <p:nvSpPr>
          <p:cNvPr id="34819" name="Rectangle 3"/>
          <p:cNvSpPr>
            <a:spLocks noGrp="1" noRot="1" noChangeArrowheads="1"/>
          </p:cNvSpPr>
          <p:nvPr>
            <p:ph type="body" idx="1"/>
          </p:nvPr>
        </p:nvSpPr>
        <p:spPr/>
        <p:txBody>
          <a:bodyPr/>
          <a:lstStyle/>
          <a:p>
            <a:pPr>
              <a:buFont typeface="Wingdings" pitchFamily="96" charset="2"/>
              <a:buNone/>
            </a:pPr>
            <a:r>
              <a:rPr lang="en-GB" dirty="0">
                <a:latin typeface="Lydian BT" pitchFamily="96" charset="0"/>
              </a:rPr>
              <a:t>	</a:t>
            </a:r>
            <a:r>
              <a:rPr lang="en-GB" b="1" dirty="0">
                <a:latin typeface="Garamond"/>
                <a:cs typeface="Garamond"/>
              </a:rPr>
              <a:t>“For this reason the Father loves me, because I lay down my life, that I may take it again. </a:t>
            </a:r>
            <a:r>
              <a:rPr lang="en-GB" b="1" u="sng" dirty="0">
                <a:latin typeface="Garamond"/>
                <a:cs typeface="Garamond"/>
              </a:rPr>
              <a:t>No one takes it from me, but I lay it down of my own accord</a:t>
            </a:r>
            <a:r>
              <a:rPr lang="en-GB" b="1" dirty="0">
                <a:latin typeface="Garamond"/>
                <a:cs typeface="Garamond"/>
              </a:rPr>
              <a:t>. I have power to lay it down, and I have power to take it up again; this charge I have received from my Father.” </a:t>
            </a:r>
          </a:p>
          <a:p>
            <a:pPr>
              <a:buFont typeface="Wingdings" pitchFamily="96" charset="2"/>
              <a:buNone/>
            </a:pPr>
            <a:r>
              <a:rPr lang="en-GB" sz="2400" dirty="0"/>
              <a:t>							</a:t>
            </a:r>
            <a:r>
              <a:rPr lang="en-GB" sz="2000" dirty="0"/>
              <a:t>John 10:17-18</a:t>
            </a:r>
            <a:endParaRPr lang="en-GB" sz="2400" dirty="0"/>
          </a:p>
          <a:p>
            <a:endParaRPr lang="en-GB"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r>
              <a:rPr lang="en-GB" dirty="0">
                <a:solidFill>
                  <a:schemeClr val="hlink"/>
                </a:solidFill>
                <a:latin typeface="Arial Rounded MT Bold" pitchFamily="96" charset="0"/>
              </a:rPr>
              <a:t>Betrayal by Judas</a:t>
            </a:r>
            <a:endParaRPr lang="en-GB" dirty="0"/>
          </a:p>
        </p:txBody>
      </p:sp>
      <p:sp>
        <p:nvSpPr>
          <p:cNvPr id="36867" name="Rectangle 3"/>
          <p:cNvSpPr>
            <a:spLocks noGrp="1" noRot="1" noChangeArrowheads="1"/>
          </p:cNvSpPr>
          <p:nvPr>
            <p:ph type="body" sz="half" idx="1"/>
          </p:nvPr>
        </p:nvSpPr>
        <p:spPr>
          <a:xfrm>
            <a:off x="304800" y="1665287"/>
            <a:ext cx="4103688" cy="5040313"/>
          </a:xfrm>
        </p:spPr>
        <p:txBody>
          <a:bodyPr/>
          <a:lstStyle/>
          <a:p>
            <a:pPr>
              <a:buNone/>
            </a:pPr>
            <a:r>
              <a:rPr lang="en-US" sz="2400" dirty="0" smtClean="0"/>
              <a:t>	</a:t>
            </a:r>
            <a:r>
              <a:rPr lang="en-US" sz="2400" b="1" dirty="0" smtClean="0">
                <a:latin typeface="Garamond"/>
                <a:cs typeface="Garamond"/>
              </a:rPr>
              <a:t>So Judas came to the grove, guiding a detachment of soldiers and some officials from the chief priests and Pharisees.</a:t>
            </a:r>
          </a:p>
          <a:p>
            <a:pPr>
              <a:buNone/>
            </a:pPr>
            <a:endParaRPr lang="en-US" sz="2400" b="1" dirty="0" smtClean="0">
              <a:latin typeface="Garamond"/>
              <a:cs typeface="Garamond"/>
            </a:endParaRPr>
          </a:p>
          <a:p>
            <a:pPr>
              <a:buNone/>
            </a:pPr>
            <a:r>
              <a:rPr lang="en-US" sz="2400" b="1" dirty="0" smtClean="0">
                <a:latin typeface="Garamond"/>
                <a:cs typeface="Garamond"/>
              </a:rPr>
              <a:t>	Then the detachment of soldiers with its commander and the Jewish officials arrested Jesus.</a:t>
            </a:r>
          </a:p>
          <a:p>
            <a:pPr>
              <a:buNone/>
            </a:pPr>
            <a:r>
              <a:rPr lang="en-US" sz="2000" dirty="0" smtClean="0">
                <a:cs typeface="Lydian BT"/>
              </a:rPr>
              <a:t>			John 18:3,12</a:t>
            </a:r>
            <a:endParaRPr lang="en-GB" sz="2000" dirty="0">
              <a:cs typeface="Lydian BT"/>
            </a:endParaRPr>
          </a:p>
        </p:txBody>
      </p:sp>
      <p:pic>
        <p:nvPicPr>
          <p:cNvPr id="36868" name="Picture 4" descr="giotto-betrayaljudas"/>
          <p:cNvPicPr>
            <a:picLocks noGrp="1" noChangeAspect="1" noChangeArrowheads="1"/>
          </p:cNvPicPr>
          <p:nvPr>
            <p:ph sz="half" idx="2"/>
          </p:nvPr>
        </p:nvPicPr>
        <p:blipFill>
          <a:blip r:embed="rId3"/>
          <a:srcRect/>
          <a:stretch>
            <a:fillRect/>
          </a:stretch>
        </p:blipFill>
        <p:spPr>
          <a:xfrm>
            <a:off x="4648200" y="1838325"/>
            <a:ext cx="4194175" cy="4098925"/>
          </a:xfrm>
          <a:ln/>
          <a:effectLst>
            <a:outerShdw blurRad="45720" dist="12700" dir="2700000" algn="ctr" rotWithShape="0">
              <a:srgbClr val="808080">
                <a:alpha val="7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half" idx="10"/>
          </p:nvPr>
        </p:nvSpPr>
        <p:spPr/>
        <p:txBody>
          <a:bodyPr/>
          <a:lstStyle/>
          <a:p>
            <a:endParaRPr lang="en-US"/>
          </a:p>
        </p:txBody>
      </p:sp>
      <p:sp>
        <p:nvSpPr>
          <p:cNvPr id="8" name="Footer Placeholder 5"/>
          <p:cNvSpPr>
            <a:spLocks noGrp="1"/>
          </p:cNvSpPr>
          <p:nvPr>
            <p:ph type="ftr" sz="quarter" idx="11"/>
          </p:nvPr>
        </p:nvSpPr>
        <p:spPr/>
        <p:txBody>
          <a:bodyPr/>
          <a:lstStyle/>
          <a:p>
            <a:endParaRPr lang="en-US"/>
          </a:p>
        </p:txBody>
      </p:sp>
      <p:sp>
        <p:nvSpPr>
          <p:cNvPr id="38914" name="Rectangle 2"/>
          <p:cNvSpPr>
            <a:spLocks noGrp="1" noRot="1" noChangeArrowheads="1"/>
          </p:cNvSpPr>
          <p:nvPr>
            <p:ph type="title"/>
          </p:nvPr>
        </p:nvSpPr>
        <p:spPr/>
        <p:txBody>
          <a:bodyPr/>
          <a:lstStyle/>
          <a:p>
            <a:r>
              <a:rPr lang="en-GB">
                <a:solidFill>
                  <a:schemeClr val="hlink"/>
                </a:solidFill>
                <a:latin typeface="Arial Rounded MT Bold" pitchFamily="96" charset="0"/>
              </a:rPr>
              <a:t>The trials of Jesus</a:t>
            </a:r>
            <a:endParaRPr lang="en-GB"/>
          </a:p>
        </p:txBody>
      </p:sp>
      <p:sp>
        <p:nvSpPr>
          <p:cNvPr id="38915" name="Rectangle 3"/>
          <p:cNvSpPr>
            <a:spLocks noGrp="1" noRot="1" noChangeArrowheads="1"/>
          </p:cNvSpPr>
          <p:nvPr>
            <p:ph type="body" sz="half" idx="1"/>
          </p:nvPr>
        </p:nvSpPr>
        <p:spPr>
          <a:xfrm>
            <a:off x="304800" y="1371600"/>
            <a:ext cx="4679950" cy="4419600"/>
          </a:xfrm>
        </p:spPr>
        <p:txBody>
          <a:bodyPr/>
          <a:lstStyle/>
          <a:p>
            <a:pPr>
              <a:lnSpc>
                <a:spcPct val="90000"/>
              </a:lnSpc>
            </a:pPr>
            <a:r>
              <a:rPr lang="en-GB" sz="2400" dirty="0"/>
              <a:t>The disciples ran away</a:t>
            </a:r>
          </a:p>
          <a:p>
            <a:pPr>
              <a:lnSpc>
                <a:spcPct val="90000"/>
              </a:lnSpc>
            </a:pPr>
            <a:r>
              <a:rPr lang="en-GB" sz="2400" dirty="0"/>
              <a:t>Peter denied him</a:t>
            </a:r>
          </a:p>
          <a:p>
            <a:pPr>
              <a:lnSpc>
                <a:spcPct val="90000"/>
              </a:lnSpc>
            </a:pPr>
            <a:r>
              <a:rPr lang="en-GB" sz="2400" dirty="0"/>
              <a:t>Unfair trial by Sanhedrin</a:t>
            </a:r>
          </a:p>
          <a:p>
            <a:pPr lvl="1">
              <a:lnSpc>
                <a:spcPct val="90000"/>
              </a:lnSpc>
            </a:pPr>
            <a:r>
              <a:rPr lang="en-GB" sz="2000" dirty="0">
                <a:latin typeface="Arial Rounded MT Bold" pitchFamily="96" charset="0"/>
              </a:rPr>
              <a:t>At night</a:t>
            </a:r>
          </a:p>
          <a:p>
            <a:pPr lvl="1">
              <a:lnSpc>
                <a:spcPct val="90000"/>
              </a:lnSpc>
            </a:pPr>
            <a:r>
              <a:rPr lang="en-GB" sz="2000" dirty="0">
                <a:latin typeface="Arial Rounded MT Bold" pitchFamily="96" charset="0"/>
              </a:rPr>
              <a:t>Not proper procedure</a:t>
            </a:r>
          </a:p>
          <a:p>
            <a:pPr lvl="1">
              <a:lnSpc>
                <a:spcPct val="90000"/>
              </a:lnSpc>
            </a:pPr>
            <a:r>
              <a:rPr lang="en-GB" sz="2000" dirty="0">
                <a:latin typeface="Arial Rounded MT Bold" pitchFamily="96" charset="0"/>
              </a:rPr>
              <a:t>Not valid charge</a:t>
            </a:r>
          </a:p>
          <a:p>
            <a:pPr lvl="1">
              <a:lnSpc>
                <a:spcPct val="90000"/>
              </a:lnSpc>
            </a:pPr>
            <a:r>
              <a:rPr lang="en-GB" sz="2000" dirty="0">
                <a:latin typeface="Arial Rounded MT Bold" pitchFamily="96" charset="0"/>
              </a:rPr>
              <a:t>No real evidence</a:t>
            </a:r>
          </a:p>
          <a:p>
            <a:pPr lvl="1">
              <a:lnSpc>
                <a:spcPct val="90000"/>
              </a:lnSpc>
            </a:pPr>
            <a:r>
              <a:rPr lang="en-GB" sz="2000" dirty="0">
                <a:latin typeface="Arial Rounded MT Bold" pitchFamily="96" charset="0"/>
              </a:rPr>
              <a:t>Try to frame him</a:t>
            </a:r>
          </a:p>
          <a:p>
            <a:pPr lvl="1">
              <a:lnSpc>
                <a:spcPct val="90000"/>
              </a:lnSpc>
            </a:pPr>
            <a:endParaRPr lang="en-GB" sz="2000" dirty="0">
              <a:latin typeface="Arial Rounded MT Bold" pitchFamily="96" charset="0"/>
            </a:endParaRPr>
          </a:p>
          <a:p>
            <a:pPr>
              <a:lnSpc>
                <a:spcPct val="90000"/>
              </a:lnSpc>
              <a:buFont typeface="Wingdings" pitchFamily="96" charset="2"/>
              <a:buNone/>
            </a:pPr>
            <a:r>
              <a:rPr lang="en-GB" sz="2400" dirty="0">
                <a:latin typeface="Lydian BT" pitchFamily="96" charset="0"/>
              </a:rPr>
              <a:t>	</a:t>
            </a:r>
            <a:r>
              <a:rPr lang="en-GB" sz="2400" b="1" dirty="0">
                <a:latin typeface="Garamond"/>
                <a:cs typeface="Garamond"/>
              </a:rPr>
              <a:t>He was despised and rejected by men; a man of sorrows, and acquainted with grief. </a:t>
            </a:r>
            <a:r>
              <a:rPr lang="en-GB" sz="2400" dirty="0"/>
              <a:t>	</a:t>
            </a:r>
          </a:p>
          <a:p>
            <a:pPr>
              <a:lnSpc>
                <a:spcPct val="90000"/>
              </a:lnSpc>
              <a:buFont typeface="Wingdings" pitchFamily="96" charset="2"/>
              <a:buNone/>
            </a:pPr>
            <a:r>
              <a:rPr lang="en-GB" sz="2400" dirty="0"/>
              <a:t>				</a:t>
            </a:r>
            <a:r>
              <a:rPr lang="en-GB" sz="1800" dirty="0"/>
              <a:t>Isaiah 53:3</a:t>
            </a:r>
            <a:endParaRPr lang="en-GB" sz="2000" dirty="0"/>
          </a:p>
          <a:p>
            <a:pPr>
              <a:lnSpc>
                <a:spcPct val="90000"/>
              </a:lnSpc>
              <a:buFont typeface="Wingdings" pitchFamily="96" charset="2"/>
              <a:buNone/>
            </a:pPr>
            <a:endParaRPr lang="en-GB" sz="2400" dirty="0"/>
          </a:p>
          <a:p>
            <a:pPr>
              <a:lnSpc>
                <a:spcPct val="90000"/>
              </a:lnSpc>
              <a:buFont typeface="Wingdings" pitchFamily="96" charset="2"/>
              <a:buNone/>
            </a:pPr>
            <a:endParaRPr lang="en-GB" sz="2400" dirty="0"/>
          </a:p>
        </p:txBody>
      </p:sp>
      <p:pic>
        <p:nvPicPr>
          <p:cNvPr id="38916" name="Picture 4" descr="annaspeterdenying"/>
          <p:cNvPicPr>
            <a:picLocks noGrp="1" noChangeAspect="1" noChangeArrowheads="1"/>
          </p:cNvPicPr>
          <p:nvPr>
            <p:ph sz="half" idx="2"/>
          </p:nvPr>
        </p:nvPicPr>
        <p:blipFill>
          <a:blip r:embed="rId3"/>
          <a:srcRect/>
          <a:stretch>
            <a:fillRect/>
          </a:stretch>
        </p:blipFill>
        <p:spPr>
          <a:xfrm>
            <a:off x="5651500" y="1484313"/>
            <a:ext cx="2684463" cy="4751387"/>
          </a:xfrm>
          <a:ln/>
          <a:effectLst>
            <a:outerShdw blurRad="45720" dist="12700" dir="2700000" algn="ctr" rotWithShape="0">
              <a:srgbClr val="808080">
                <a:alpha val="75000"/>
              </a:srgbClr>
            </a:outerShdw>
          </a:effectLst>
        </p:spPr>
      </p:pic>
      <p:sp>
        <p:nvSpPr>
          <p:cNvPr id="38917" name="Text Box 5"/>
          <p:cNvSpPr txBox="1">
            <a:spLocks noChangeArrowheads="1"/>
          </p:cNvSpPr>
          <p:nvPr/>
        </p:nvSpPr>
        <p:spPr bwMode="auto">
          <a:xfrm>
            <a:off x="533400" y="6080125"/>
            <a:ext cx="3686175" cy="701675"/>
          </a:xfrm>
          <a:prstGeom prst="rect">
            <a:avLst/>
          </a:prstGeom>
          <a:noFill/>
          <a:ln w="9525">
            <a:noFill/>
            <a:miter lim="800000"/>
            <a:headEnd/>
            <a:tailEnd/>
          </a:ln>
        </p:spPr>
        <p:txBody>
          <a:bodyPr wrap="none">
            <a:prstTxWarp prst="textNoShape">
              <a:avLst/>
            </a:prstTxWarp>
            <a:spAutoFit/>
          </a:bodyPr>
          <a:lstStyle/>
          <a:p>
            <a:r>
              <a:rPr lang="en-US" sz="2000"/>
              <a:t>Judas tries to return the money</a:t>
            </a:r>
          </a:p>
          <a:p>
            <a:r>
              <a:rPr lang="en-US" sz="2000"/>
              <a:t>and then kills himself</a:t>
            </a:r>
          </a:p>
        </p:txBody>
      </p:sp>
      <p:sp>
        <p:nvSpPr>
          <p:cNvPr id="38918" name="Text Box 6"/>
          <p:cNvSpPr txBox="1">
            <a:spLocks noChangeArrowheads="1"/>
          </p:cNvSpPr>
          <p:nvPr/>
        </p:nvSpPr>
        <p:spPr bwMode="auto">
          <a:xfrm>
            <a:off x="5643563" y="6291263"/>
            <a:ext cx="2814637" cy="366712"/>
          </a:xfrm>
          <a:prstGeom prst="rect">
            <a:avLst/>
          </a:prstGeom>
          <a:noFill/>
          <a:ln w="9525">
            <a:noFill/>
            <a:miter lim="800000"/>
            <a:headEnd/>
            <a:tailEnd/>
          </a:ln>
        </p:spPr>
        <p:txBody>
          <a:bodyPr wrap="none">
            <a:prstTxWarp prst="textNoShape">
              <a:avLst/>
            </a:prstTxWarp>
            <a:spAutoFit/>
          </a:bodyPr>
          <a:lstStyle/>
          <a:p>
            <a:r>
              <a:rPr lang="en-US" sz="1800"/>
              <a:t>At the High Priest’s house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9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915">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915">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915">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91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P spid="38917" grpId="0"/>
      <p:bldP spid="389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40962" name="Rectangle 2"/>
          <p:cNvSpPr>
            <a:spLocks noGrp="1" noRot="1" noChangeArrowheads="1"/>
          </p:cNvSpPr>
          <p:nvPr>
            <p:ph type="title"/>
          </p:nvPr>
        </p:nvSpPr>
        <p:spPr/>
        <p:txBody>
          <a:bodyPr/>
          <a:lstStyle/>
          <a:p>
            <a:r>
              <a:rPr lang="en-GB">
                <a:solidFill>
                  <a:schemeClr val="hlink"/>
                </a:solidFill>
                <a:latin typeface="Arial Rounded MT Bold" pitchFamily="96" charset="0"/>
              </a:rPr>
              <a:t>A perfect sacrifice</a:t>
            </a:r>
            <a:endParaRPr lang="en-GB"/>
          </a:p>
        </p:txBody>
      </p:sp>
      <p:sp>
        <p:nvSpPr>
          <p:cNvPr id="40963" name="Rectangle 3"/>
          <p:cNvSpPr>
            <a:spLocks noGrp="1" noRot="1" noChangeArrowheads="1"/>
          </p:cNvSpPr>
          <p:nvPr>
            <p:ph type="body" idx="1"/>
          </p:nvPr>
        </p:nvSpPr>
        <p:spPr>
          <a:xfrm>
            <a:off x="304800" y="2438400"/>
            <a:ext cx="8540750" cy="3048000"/>
          </a:xfrm>
        </p:spPr>
        <p:txBody>
          <a:bodyPr/>
          <a:lstStyle/>
          <a:p>
            <a:pPr>
              <a:buFont typeface="Wingdings" pitchFamily="96" charset="2"/>
              <a:buNone/>
            </a:pPr>
            <a:r>
              <a:rPr lang="en-GB" dirty="0"/>
              <a:t>	</a:t>
            </a:r>
            <a:r>
              <a:rPr lang="en-GB" b="1" dirty="0">
                <a:latin typeface="Garamond"/>
                <a:cs typeface="Garamond"/>
              </a:rPr>
              <a:t>He offered himself without blemish to God, a spiritual and eternal sacrifice; and his blood will cleanse our conscience from the deadness of our former ways and fit us for service of the living God.</a:t>
            </a:r>
          </a:p>
          <a:p>
            <a:pPr>
              <a:buFont typeface="Wingdings" pitchFamily="96" charset="2"/>
              <a:buNone/>
            </a:pPr>
            <a:r>
              <a:rPr lang="en-GB" sz="2400" dirty="0"/>
              <a:t>								</a:t>
            </a:r>
            <a:r>
              <a:rPr lang="en-GB" sz="2000" dirty="0"/>
              <a:t>Hebrews 9:14</a:t>
            </a:r>
            <a:endParaRPr lang="en-GB"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3"/>
            <a:ext cx="9144000" cy="1325563"/>
          </a:xfrm>
        </p:spPr>
        <p:txBody>
          <a:bodyPr/>
          <a:lstStyle/>
          <a:p>
            <a:r>
              <a:rPr lang="en-US" sz="4000" dirty="0" smtClean="0">
                <a:solidFill>
                  <a:srgbClr val="FFC559"/>
                </a:solidFill>
                <a:latin typeface="Arial Rounded MT Bold"/>
                <a:cs typeface="Arial Rounded MT Bold"/>
              </a:rPr>
              <a:t>Who are these religious groups?</a:t>
            </a:r>
            <a:endParaRPr lang="en-US" sz="4000" dirty="0">
              <a:solidFill>
                <a:srgbClr val="FFC559"/>
              </a:solidFill>
              <a:latin typeface="Arial Rounded MT Bold"/>
              <a:cs typeface="Arial Rounded MT Bold"/>
            </a:endParaRPr>
          </a:p>
        </p:txBody>
      </p:sp>
      <p:sp>
        <p:nvSpPr>
          <p:cNvPr id="3" name="Content Placeholder 2"/>
          <p:cNvSpPr>
            <a:spLocks noGrp="1"/>
          </p:cNvSpPr>
          <p:nvPr>
            <p:ph idx="1"/>
          </p:nvPr>
        </p:nvSpPr>
        <p:spPr>
          <a:xfrm>
            <a:off x="301625" y="1219200"/>
            <a:ext cx="8540750" cy="4422775"/>
          </a:xfrm>
        </p:spPr>
        <p:txBody>
          <a:bodyPr/>
          <a:lstStyle/>
          <a:p>
            <a:r>
              <a:rPr lang="en-US" dirty="0" smtClean="0"/>
              <a:t>Sadducees</a:t>
            </a:r>
          </a:p>
          <a:p>
            <a:pPr lvl="1"/>
            <a:r>
              <a:rPr lang="en-US" dirty="0" smtClean="0"/>
              <a:t>Ruling aristocratic priestly group, collaborators</a:t>
            </a:r>
          </a:p>
          <a:p>
            <a:r>
              <a:rPr lang="en-US" dirty="0" smtClean="0"/>
              <a:t> Pharisees</a:t>
            </a:r>
          </a:p>
          <a:p>
            <a:pPr lvl="1"/>
            <a:r>
              <a:rPr lang="en-US" dirty="0" smtClean="0"/>
              <a:t>Popular, democratic, synagogue, Oral Torah</a:t>
            </a:r>
          </a:p>
          <a:p>
            <a:r>
              <a:rPr lang="en-US" dirty="0" err="1" smtClean="0"/>
              <a:t>Essenes</a:t>
            </a:r>
            <a:endParaRPr lang="en-US" dirty="0" smtClean="0"/>
          </a:p>
          <a:p>
            <a:pPr lvl="1"/>
            <a:r>
              <a:rPr lang="en-US" dirty="0" smtClean="0"/>
              <a:t>Break away priestly group, near Dead Sea</a:t>
            </a:r>
          </a:p>
          <a:p>
            <a:r>
              <a:rPr lang="en-US" dirty="0" smtClean="0"/>
              <a:t>Zealots</a:t>
            </a:r>
          </a:p>
          <a:p>
            <a:pPr lvl="1"/>
            <a:r>
              <a:rPr lang="en-US" dirty="0" smtClean="0"/>
              <a:t>Nationalist freedom fighters against Roman rule</a:t>
            </a:r>
          </a:p>
          <a:p>
            <a:pPr>
              <a:buNone/>
            </a:pP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TextBox 5"/>
          <p:cNvSpPr txBox="1"/>
          <p:nvPr/>
        </p:nvSpPr>
        <p:spPr>
          <a:xfrm>
            <a:off x="533400" y="5939135"/>
            <a:ext cx="8222073" cy="523220"/>
          </a:xfrm>
          <a:prstGeom prst="rect">
            <a:avLst/>
          </a:prstGeom>
          <a:noFill/>
        </p:spPr>
        <p:txBody>
          <a:bodyPr wrap="none" rtlCol="0">
            <a:spAutoFit/>
          </a:bodyPr>
          <a:lstStyle/>
          <a:p>
            <a:r>
              <a:rPr lang="en-US" sz="2800" dirty="0" smtClean="0"/>
              <a:t>Different responses to occupation and religious life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6"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half" idx="10"/>
          </p:nvPr>
        </p:nvSpPr>
        <p:spPr/>
        <p:txBody>
          <a:bodyPr/>
          <a:lstStyle/>
          <a:p>
            <a:endParaRPr lang="en-US"/>
          </a:p>
        </p:txBody>
      </p:sp>
      <p:sp>
        <p:nvSpPr>
          <p:cNvPr id="8" name="Footer Placeholder 5"/>
          <p:cNvSpPr>
            <a:spLocks noGrp="1"/>
          </p:cNvSpPr>
          <p:nvPr>
            <p:ph type="ftr" sz="quarter" idx="11"/>
          </p:nvPr>
        </p:nvSpPr>
        <p:spPr/>
        <p:txBody>
          <a:bodyPr/>
          <a:lstStyle/>
          <a:p>
            <a:endParaRPr lang="en-US"/>
          </a:p>
        </p:txBody>
      </p:sp>
      <p:sp>
        <p:nvSpPr>
          <p:cNvPr id="88066" name="Rectangle 2"/>
          <p:cNvSpPr>
            <a:spLocks noGrp="1" noRot="1" noChangeArrowheads="1"/>
          </p:cNvSpPr>
          <p:nvPr>
            <p:ph type="title"/>
          </p:nvPr>
        </p:nvSpPr>
        <p:spPr/>
        <p:txBody>
          <a:bodyPr/>
          <a:lstStyle/>
          <a:p>
            <a:r>
              <a:rPr lang="en-US">
                <a:solidFill>
                  <a:schemeClr val="hlink"/>
                </a:solidFill>
                <a:latin typeface="Arial Rounded MT Bold" pitchFamily="96" charset="0"/>
              </a:rPr>
              <a:t>Jesus in front of Pilate</a:t>
            </a:r>
            <a:endParaRPr lang="en-US"/>
          </a:p>
        </p:txBody>
      </p:sp>
      <p:sp>
        <p:nvSpPr>
          <p:cNvPr id="88067" name="Rectangle 3"/>
          <p:cNvSpPr>
            <a:spLocks noGrp="1" noRot="1" noChangeArrowheads="1"/>
          </p:cNvSpPr>
          <p:nvPr>
            <p:ph type="body" sz="half" idx="1"/>
          </p:nvPr>
        </p:nvSpPr>
        <p:spPr>
          <a:xfrm>
            <a:off x="301625" y="1978025"/>
            <a:ext cx="4498975" cy="3736975"/>
          </a:xfrm>
        </p:spPr>
        <p:txBody>
          <a:bodyPr/>
          <a:lstStyle/>
          <a:p>
            <a:pPr>
              <a:buFont typeface="Wingdings" pitchFamily="96" charset="2"/>
              <a:buNone/>
            </a:pPr>
            <a:r>
              <a:rPr lang="en-US" sz="2800" b="1" dirty="0">
                <a:latin typeface="Garamond"/>
                <a:cs typeface="Garamond"/>
              </a:rPr>
              <a:t>	Pilate asked him, “Are you the King of the Jews?” Jesus said to him, “You have said so.” But when he was accused by the chief priests he made no answer, not even a single word.</a:t>
            </a:r>
          </a:p>
          <a:p>
            <a:pPr>
              <a:buFont typeface="Wingdings" pitchFamily="96" charset="2"/>
              <a:buNone/>
            </a:pPr>
            <a:r>
              <a:rPr lang="en-US" sz="2800" dirty="0"/>
              <a:t>			</a:t>
            </a:r>
            <a:r>
              <a:rPr lang="en-US" sz="2000" dirty="0"/>
              <a:t>Matthew 27:11-12</a:t>
            </a:r>
            <a:endParaRPr lang="en-US" sz="2800" dirty="0"/>
          </a:p>
        </p:txBody>
      </p:sp>
      <p:pic>
        <p:nvPicPr>
          <p:cNvPr id="88069" name="Picture 5" descr="nb_pinacoteca_gay_quod_est_veritas_christ_and_pilate"/>
          <p:cNvPicPr>
            <a:picLocks noGrp="1" noChangeAspect="1" noChangeArrowheads="1"/>
          </p:cNvPicPr>
          <p:nvPr>
            <p:ph sz="half" idx="2"/>
          </p:nvPr>
        </p:nvPicPr>
        <p:blipFill>
          <a:blip r:embed="rId3"/>
          <a:srcRect/>
          <a:stretch>
            <a:fillRect/>
          </a:stretch>
        </p:blipFill>
        <p:spPr>
          <a:xfrm>
            <a:off x="5146675" y="1676400"/>
            <a:ext cx="3195638" cy="4422775"/>
          </a:xfrm>
        </p:spPr>
      </p:pic>
      <p:sp>
        <p:nvSpPr>
          <p:cNvPr id="88070" name="Text Box 6"/>
          <p:cNvSpPr txBox="1">
            <a:spLocks noChangeArrowheads="1"/>
          </p:cNvSpPr>
          <p:nvPr/>
        </p:nvSpPr>
        <p:spPr bwMode="auto">
          <a:xfrm>
            <a:off x="5334000" y="6248400"/>
            <a:ext cx="2916238" cy="366713"/>
          </a:xfrm>
          <a:prstGeom prst="rect">
            <a:avLst/>
          </a:prstGeom>
          <a:noFill/>
          <a:ln w="9525">
            <a:noFill/>
            <a:miter lim="800000"/>
            <a:headEnd/>
            <a:tailEnd/>
          </a:ln>
        </p:spPr>
        <p:txBody>
          <a:bodyPr wrap="none">
            <a:prstTxWarp prst="textNoShape">
              <a:avLst/>
            </a:prstTxWarp>
            <a:spAutoFit/>
          </a:bodyPr>
          <a:lstStyle/>
          <a:p>
            <a:r>
              <a:rPr lang="en-US" sz="1800"/>
              <a:t>Pilate asks “What is truth?”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43010" name="Rectangle 2"/>
          <p:cNvSpPr>
            <a:spLocks noGrp="1" noRot="1" noChangeArrowheads="1"/>
          </p:cNvSpPr>
          <p:nvPr>
            <p:ph type="title"/>
          </p:nvPr>
        </p:nvSpPr>
        <p:spPr/>
        <p:txBody>
          <a:bodyPr/>
          <a:lstStyle/>
          <a:p>
            <a:pPr algn="l"/>
            <a:r>
              <a:rPr lang="en-GB">
                <a:solidFill>
                  <a:schemeClr val="hlink"/>
                </a:solidFill>
                <a:latin typeface="Arial Rounded MT Bold" pitchFamily="96" charset="0"/>
              </a:rPr>
              <a:t>Scourging of Jesus</a:t>
            </a:r>
            <a:endParaRPr lang="en-GB"/>
          </a:p>
        </p:txBody>
      </p:sp>
      <p:sp>
        <p:nvSpPr>
          <p:cNvPr id="43011" name="Rectangle 3"/>
          <p:cNvSpPr>
            <a:spLocks noGrp="1" noRot="1" noChangeArrowheads="1"/>
          </p:cNvSpPr>
          <p:nvPr>
            <p:ph type="body" sz="half" idx="1"/>
          </p:nvPr>
        </p:nvSpPr>
        <p:spPr>
          <a:xfrm>
            <a:off x="228600" y="2133600"/>
            <a:ext cx="4648200" cy="4422775"/>
          </a:xfrm>
        </p:spPr>
        <p:txBody>
          <a:bodyPr/>
          <a:lstStyle/>
          <a:p>
            <a:pPr>
              <a:buFont typeface="Wingdings" pitchFamily="96" charset="2"/>
              <a:buNone/>
            </a:pPr>
            <a:r>
              <a:rPr lang="en-GB" sz="2800" dirty="0">
                <a:latin typeface="Lydian BT" pitchFamily="96" charset="0"/>
              </a:rPr>
              <a:t>	</a:t>
            </a:r>
            <a:r>
              <a:rPr lang="en-GB" sz="2800" b="1" dirty="0">
                <a:latin typeface="Garamond"/>
                <a:cs typeface="Garamond"/>
              </a:rPr>
              <a:t>He was wounded for our transgressions, he was bruised for our iniquities; upon him was the chastisement that made us whole, and with his stripes we are healed.</a:t>
            </a:r>
          </a:p>
          <a:p>
            <a:pPr>
              <a:buFont typeface="Wingdings" pitchFamily="96" charset="2"/>
              <a:buNone/>
            </a:pPr>
            <a:r>
              <a:rPr lang="en-GB" sz="2400" dirty="0"/>
              <a:t>				</a:t>
            </a:r>
            <a:r>
              <a:rPr lang="en-GB" sz="2000" dirty="0"/>
              <a:t>Isaiah 53:5</a:t>
            </a:r>
            <a:endParaRPr lang="en-GB" sz="2400" dirty="0"/>
          </a:p>
        </p:txBody>
      </p:sp>
      <p:pic>
        <p:nvPicPr>
          <p:cNvPr id="43012" name="Picture 4" descr="ecce-homo1"/>
          <p:cNvPicPr>
            <a:picLocks noGrp="1" noChangeAspect="1" noChangeArrowheads="1"/>
          </p:cNvPicPr>
          <p:nvPr>
            <p:ph sz="half" idx="2"/>
          </p:nvPr>
        </p:nvPicPr>
        <p:blipFill>
          <a:blip r:embed="rId3"/>
          <a:srcRect r="7030" b="1982"/>
          <a:stretch>
            <a:fillRect/>
          </a:stretch>
        </p:blipFill>
        <p:spPr>
          <a:xfrm>
            <a:off x="6083300" y="228600"/>
            <a:ext cx="1712913" cy="6400800"/>
          </a:xfrm>
          <a:ln/>
          <a:effectLst>
            <a:outerShdw blurRad="45720" dist="12700" dir="2700000" algn="ctr" rotWithShape="0">
              <a:srgbClr val="808080">
                <a:alpha val="7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endParaRPr lang="en-US"/>
          </a:p>
        </p:txBody>
      </p:sp>
      <p:sp>
        <p:nvSpPr>
          <p:cNvPr id="7" name="Footer Placeholder 5"/>
          <p:cNvSpPr>
            <a:spLocks noGrp="1"/>
          </p:cNvSpPr>
          <p:nvPr>
            <p:ph type="ftr" sz="quarter" idx="11"/>
          </p:nvPr>
        </p:nvSpPr>
        <p:spPr/>
        <p:txBody>
          <a:bodyPr/>
          <a:lstStyle/>
          <a:p>
            <a:endParaRPr lang="en-US"/>
          </a:p>
        </p:txBody>
      </p:sp>
      <p:sp>
        <p:nvSpPr>
          <p:cNvPr id="45058" name="Rectangle 2"/>
          <p:cNvSpPr>
            <a:spLocks noGrp="1" noRot="1" noChangeArrowheads="1"/>
          </p:cNvSpPr>
          <p:nvPr>
            <p:ph type="title"/>
          </p:nvPr>
        </p:nvSpPr>
        <p:spPr/>
        <p:txBody>
          <a:bodyPr/>
          <a:lstStyle/>
          <a:p>
            <a:r>
              <a:rPr lang="en-GB">
                <a:solidFill>
                  <a:schemeClr val="hlink"/>
                </a:solidFill>
                <a:latin typeface="Arial Rounded MT Bold" pitchFamily="96" charset="0"/>
              </a:rPr>
              <a:t>The crucifixion of Christ</a:t>
            </a:r>
            <a:endParaRPr lang="en-GB"/>
          </a:p>
        </p:txBody>
      </p:sp>
      <p:sp>
        <p:nvSpPr>
          <p:cNvPr id="45059" name="Rectangle 3"/>
          <p:cNvSpPr>
            <a:spLocks noGrp="1" noRot="1" noChangeArrowheads="1"/>
          </p:cNvSpPr>
          <p:nvPr>
            <p:ph type="body" sz="half" idx="1"/>
          </p:nvPr>
        </p:nvSpPr>
        <p:spPr>
          <a:xfrm>
            <a:off x="304800" y="1981200"/>
            <a:ext cx="4194175" cy="3429000"/>
          </a:xfrm>
        </p:spPr>
        <p:txBody>
          <a:bodyPr/>
          <a:lstStyle/>
          <a:p>
            <a:pPr>
              <a:buFont typeface="Wingdings" pitchFamily="96" charset="2"/>
              <a:buNone/>
            </a:pPr>
            <a:r>
              <a:rPr lang="en-GB" sz="2800" dirty="0">
                <a:latin typeface="Lydian BT" pitchFamily="96" charset="0"/>
              </a:rPr>
              <a:t>	</a:t>
            </a:r>
            <a:r>
              <a:rPr lang="en-GB" sz="2800" b="1" dirty="0">
                <a:latin typeface="Garamond"/>
                <a:cs typeface="Garamond"/>
              </a:rPr>
              <a:t>And those who passed by derided him, wagging their heads and saying, “You would destroy the temple and build it up in three days, save yourself.”</a:t>
            </a:r>
          </a:p>
          <a:p>
            <a:pPr>
              <a:buFont typeface="Wingdings" pitchFamily="96" charset="2"/>
              <a:buNone/>
            </a:pPr>
            <a:r>
              <a:rPr lang="en-GB" sz="2400" dirty="0"/>
              <a:t>			</a:t>
            </a:r>
            <a:r>
              <a:rPr lang="en-GB" sz="2000" dirty="0"/>
              <a:t>Matthew 27:39-40</a:t>
            </a:r>
            <a:endParaRPr lang="en-GB" sz="2400" dirty="0"/>
          </a:p>
        </p:txBody>
      </p:sp>
      <p:pic>
        <p:nvPicPr>
          <p:cNvPr id="45060" name="Picture 4" descr="CALVARI150"/>
          <p:cNvPicPr>
            <a:picLocks noGrp="1" noChangeAspect="1" noChangeArrowheads="1"/>
          </p:cNvPicPr>
          <p:nvPr>
            <p:ph sz="half" idx="2"/>
          </p:nvPr>
        </p:nvPicPr>
        <p:blipFill>
          <a:blip r:embed="rId3"/>
          <a:srcRect l="2391" t="2747" r="2391" b="2747"/>
          <a:stretch>
            <a:fillRect/>
          </a:stretch>
        </p:blipFill>
        <p:spPr>
          <a:xfrm>
            <a:off x="4602163" y="1946275"/>
            <a:ext cx="4046537" cy="3500438"/>
          </a:xfrm>
          <a:ln/>
          <a:effectLst>
            <a:outerShdw blurRad="45720" dist="12700" dir="2700000" algn="ctr" rotWithShape="0">
              <a:srgbClr val="808080">
                <a:alpha val="75000"/>
              </a:srgbClr>
            </a:outerShdw>
          </a:effectLst>
        </p:spPr>
      </p:pic>
      <p:sp>
        <p:nvSpPr>
          <p:cNvPr id="45061" name="Text Box 5"/>
          <p:cNvSpPr txBox="1">
            <a:spLocks noChangeArrowheads="1"/>
          </p:cNvSpPr>
          <p:nvPr/>
        </p:nvSpPr>
        <p:spPr bwMode="auto">
          <a:xfrm>
            <a:off x="288925" y="5653088"/>
            <a:ext cx="8474075" cy="976312"/>
          </a:xfrm>
          <a:prstGeom prst="rect">
            <a:avLst/>
          </a:prstGeom>
          <a:noFill/>
          <a:ln w="9525">
            <a:noFill/>
            <a:miter lim="800000"/>
            <a:headEnd/>
            <a:tailEnd/>
          </a:ln>
        </p:spPr>
        <p:txBody>
          <a:bodyPr>
            <a:prstTxWarp prst="textNoShape">
              <a:avLst/>
            </a:prstTxWarp>
            <a:spAutoFit/>
          </a:bodyPr>
          <a:lstStyle/>
          <a:p>
            <a:r>
              <a:rPr lang="en-US" sz="2000"/>
              <a:t>Satan was fixed on killing one man, Jesus Christ, even though he might have to hand back all humanity, including the Jewish people, to God.</a:t>
            </a:r>
          </a:p>
          <a:p>
            <a:r>
              <a:rPr lang="en-US" sz="1800"/>
              <a:t>							EDP, 278</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endParaRPr lang="en-US"/>
          </a:p>
        </p:txBody>
      </p:sp>
      <p:sp>
        <p:nvSpPr>
          <p:cNvPr id="7" name="Footer Placeholder 5"/>
          <p:cNvSpPr>
            <a:spLocks noGrp="1"/>
          </p:cNvSpPr>
          <p:nvPr>
            <p:ph type="ftr" sz="quarter" idx="11"/>
          </p:nvPr>
        </p:nvSpPr>
        <p:spPr/>
        <p:txBody>
          <a:bodyPr/>
          <a:lstStyle/>
          <a:p>
            <a:endParaRPr lang="en-US"/>
          </a:p>
        </p:txBody>
      </p:sp>
      <p:sp>
        <p:nvSpPr>
          <p:cNvPr id="47106" name="Rectangle 2"/>
          <p:cNvSpPr>
            <a:spLocks noGrp="1" noRot="1" noChangeArrowheads="1"/>
          </p:cNvSpPr>
          <p:nvPr>
            <p:ph type="title"/>
          </p:nvPr>
        </p:nvSpPr>
        <p:spPr>
          <a:xfrm>
            <a:off x="304800" y="-76200"/>
            <a:ext cx="8510588" cy="1325563"/>
          </a:xfrm>
        </p:spPr>
        <p:txBody>
          <a:bodyPr/>
          <a:lstStyle/>
          <a:p>
            <a:r>
              <a:rPr lang="en-GB">
                <a:solidFill>
                  <a:schemeClr val="hlink"/>
                </a:solidFill>
                <a:latin typeface="Arial Rounded MT Bold" pitchFamily="96" charset="0"/>
              </a:rPr>
              <a:t>What were Jesus’ last words?</a:t>
            </a:r>
            <a:endParaRPr lang="en-GB"/>
          </a:p>
        </p:txBody>
      </p:sp>
      <p:sp>
        <p:nvSpPr>
          <p:cNvPr id="47107" name="Rectangle 3"/>
          <p:cNvSpPr>
            <a:spLocks noGrp="1" noRot="1" noChangeArrowheads="1"/>
          </p:cNvSpPr>
          <p:nvPr>
            <p:ph type="body" sz="half" idx="1"/>
          </p:nvPr>
        </p:nvSpPr>
        <p:spPr>
          <a:xfrm>
            <a:off x="0" y="1219200"/>
            <a:ext cx="5410200" cy="4614863"/>
          </a:xfrm>
        </p:spPr>
        <p:txBody>
          <a:bodyPr/>
          <a:lstStyle/>
          <a:p>
            <a:pPr>
              <a:lnSpc>
                <a:spcPct val="90000"/>
              </a:lnSpc>
              <a:buFont typeface="Wingdings" pitchFamily="96" charset="2"/>
              <a:buNone/>
            </a:pPr>
            <a:r>
              <a:rPr lang="en-GB" sz="2400" dirty="0">
                <a:latin typeface="Lydian BT" pitchFamily="96" charset="0"/>
              </a:rPr>
              <a:t>	</a:t>
            </a:r>
            <a:r>
              <a:rPr lang="en-GB" sz="2400" dirty="0"/>
              <a:t>On the cross</a:t>
            </a:r>
            <a:r>
              <a:rPr lang="en-GB" sz="2400" dirty="0">
                <a:latin typeface="Lydian BT" pitchFamily="96" charset="0"/>
              </a:rPr>
              <a:t> </a:t>
            </a:r>
            <a:r>
              <a:rPr lang="en-GB" sz="2400" dirty="0"/>
              <a:t>Jesus established the foundation of faith and substance</a:t>
            </a:r>
          </a:p>
          <a:p>
            <a:pPr>
              <a:lnSpc>
                <a:spcPct val="90000"/>
              </a:lnSpc>
              <a:buFont typeface="Wingdings" pitchFamily="96" charset="2"/>
              <a:buNone/>
            </a:pPr>
            <a:endParaRPr lang="en-GB" sz="2400" dirty="0">
              <a:latin typeface="Lydian BT" pitchFamily="96" charset="0"/>
            </a:endParaRPr>
          </a:p>
          <a:p>
            <a:pPr>
              <a:lnSpc>
                <a:spcPct val="90000"/>
              </a:lnSpc>
              <a:buFont typeface="Wingdings" pitchFamily="96" charset="2"/>
              <a:buNone/>
            </a:pPr>
            <a:r>
              <a:rPr lang="en-GB" sz="2400" b="1" dirty="0">
                <a:latin typeface="Garamond"/>
                <a:cs typeface="Garamond"/>
              </a:rPr>
              <a:t>	“My God, my God, why have you forsaken me?”</a:t>
            </a:r>
            <a:r>
              <a:rPr lang="en-GB" sz="2400" dirty="0">
                <a:latin typeface="Lydian BT" pitchFamily="96" charset="0"/>
              </a:rPr>
              <a:t>		</a:t>
            </a:r>
            <a:r>
              <a:rPr lang="en-GB" sz="1800" dirty="0"/>
              <a:t>Mark 15:34</a:t>
            </a:r>
            <a:endParaRPr lang="en-GB" sz="2000" dirty="0"/>
          </a:p>
          <a:p>
            <a:pPr>
              <a:lnSpc>
                <a:spcPct val="90000"/>
              </a:lnSpc>
              <a:buFont typeface="Wingdings" pitchFamily="96" charset="2"/>
              <a:buNone/>
            </a:pPr>
            <a:endParaRPr lang="en-GB" sz="2400" dirty="0"/>
          </a:p>
          <a:p>
            <a:pPr>
              <a:lnSpc>
                <a:spcPct val="90000"/>
              </a:lnSpc>
              <a:buFont typeface="Wingdings" pitchFamily="96" charset="2"/>
              <a:buNone/>
            </a:pPr>
            <a:r>
              <a:rPr lang="en-GB" sz="2000" dirty="0"/>
              <a:t>	</a:t>
            </a:r>
            <a:r>
              <a:rPr lang="en-GB" sz="2400" b="1" dirty="0">
                <a:latin typeface="Garamond"/>
                <a:cs typeface="Garamond"/>
              </a:rPr>
              <a:t>“Father, into your hands I commit my spirit.” </a:t>
            </a:r>
            <a:r>
              <a:rPr lang="en-GB" sz="2400" dirty="0">
                <a:latin typeface="Lydian BT" pitchFamily="96" charset="0"/>
              </a:rPr>
              <a:t>			</a:t>
            </a:r>
            <a:r>
              <a:rPr lang="en-GB" sz="1800" dirty="0"/>
              <a:t>Luke 23:46</a:t>
            </a:r>
            <a:endParaRPr lang="en-GB" sz="2400" dirty="0"/>
          </a:p>
          <a:p>
            <a:pPr>
              <a:lnSpc>
                <a:spcPct val="90000"/>
              </a:lnSpc>
              <a:buFont typeface="Wingdings" pitchFamily="96" charset="2"/>
              <a:buNone/>
            </a:pPr>
            <a:r>
              <a:rPr lang="en-GB" sz="2400" dirty="0"/>
              <a:t>				</a:t>
            </a:r>
            <a:endParaRPr lang="en-GB" sz="2000" dirty="0"/>
          </a:p>
          <a:p>
            <a:pPr>
              <a:lnSpc>
                <a:spcPct val="90000"/>
              </a:lnSpc>
              <a:buFont typeface="Wingdings" pitchFamily="96" charset="2"/>
              <a:buNone/>
            </a:pPr>
            <a:r>
              <a:rPr lang="en-GB" sz="2400" dirty="0"/>
              <a:t>	</a:t>
            </a:r>
            <a:r>
              <a:rPr lang="en-GB" sz="2400" b="1" dirty="0">
                <a:latin typeface="Garamond"/>
                <a:cs typeface="Garamond"/>
              </a:rPr>
              <a:t>“</a:t>
            </a:r>
            <a:r>
              <a:rPr lang="en-GB" sz="2400" b="1" dirty="0" smtClean="0">
                <a:latin typeface="Garamond"/>
                <a:cs typeface="Garamond"/>
              </a:rPr>
              <a:t>Father</a:t>
            </a:r>
            <a:r>
              <a:rPr lang="en-GB" sz="2400" b="1" dirty="0">
                <a:latin typeface="Garamond"/>
                <a:cs typeface="Garamond"/>
              </a:rPr>
              <a:t>, forgive them; for they know not what they do.</a:t>
            </a:r>
            <a:r>
              <a:rPr lang="en-GB" sz="2400" b="1" dirty="0" smtClean="0">
                <a:latin typeface="Garamond"/>
                <a:cs typeface="Garamond"/>
              </a:rPr>
              <a:t>” </a:t>
            </a:r>
            <a:r>
              <a:rPr lang="en-GB" sz="2400" dirty="0" smtClean="0">
                <a:latin typeface="Lydian BT" pitchFamily="96" charset="0"/>
              </a:rPr>
              <a:t>	</a:t>
            </a:r>
            <a:r>
              <a:rPr lang="en-GB" sz="1800" dirty="0" smtClean="0"/>
              <a:t>Luke </a:t>
            </a:r>
            <a:r>
              <a:rPr lang="en-GB" sz="1800" dirty="0"/>
              <a:t>23:34</a:t>
            </a:r>
          </a:p>
          <a:p>
            <a:pPr>
              <a:lnSpc>
                <a:spcPct val="90000"/>
              </a:lnSpc>
              <a:buFont typeface="Wingdings" pitchFamily="96" charset="2"/>
              <a:buNone/>
            </a:pPr>
            <a:endParaRPr lang="en-GB" sz="2400" dirty="0"/>
          </a:p>
          <a:p>
            <a:pPr>
              <a:lnSpc>
                <a:spcPct val="90000"/>
              </a:lnSpc>
              <a:buFont typeface="Wingdings" pitchFamily="96" charset="2"/>
              <a:buNone/>
            </a:pPr>
            <a:r>
              <a:rPr lang="en-GB" sz="2000" dirty="0"/>
              <a:t>				</a:t>
            </a:r>
          </a:p>
        </p:txBody>
      </p:sp>
      <p:pic>
        <p:nvPicPr>
          <p:cNvPr id="47108" name="Picture 4" descr="cristo-velazquez23b"/>
          <p:cNvPicPr>
            <a:picLocks noGrp="1" noChangeAspect="1" noChangeArrowheads="1"/>
          </p:cNvPicPr>
          <p:nvPr>
            <p:ph sz="half" idx="2"/>
          </p:nvPr>
        </p:nvPicPr>
        <p:blipFill>
          <a:blip r:embed="rId3"/>
          <a:srcRect/>
          <a:stretch>
            <a:fillRect/>
          </a:stretch>
        </p:blipFill>
        <p:spPr>
          <a:xfrm>
            <a:off x="5730875" y="1295400"/>
            <a:ext cx="2955925" cy="4422775"/>
          </a:xfrm>
          <a:ln/>
          <a:effectLst>
            <a:outerShdw blurRad="45720" dist="12700" dir="2700000" algn="ctr" rotWithShape="0">
              <a:srgbClr val="808080">
                <a:alpha val="75000"/>
              </a:srgbClr>
            </a:outerShdw>
          </a:effectLst>
        </p:spPr>
      </p:pic>
      <p:sp>
        <p:nvSpPr>
          <p:cNvPr id="47109" name="Text Box 5"/>
          <p:cNvSpPr txBox="1">
            <a:spLocks noChangeArrowheads="1"/>
          </p:cNvSpPr>
          <p:nvPr/>
        </p:nvSpPr>
        <p:spPr bwMode="auto">
          <a:xfrm>
            <a:off x="304800" y="6019800"/>
            <a:ext cx="8839200" cy="611188"/>
          </a:xfrm>
          <a:prstGeom prst="rect">
            <a:avLst/>
          </a:prstGeom>
          <a:noFill/>
          <a:ln w="9525">
            <a:noFill/>
            <a:miter lim="800000"/>
            <a:headEnd/>
            <a:tailEnd/>
          </a:ln>
        </p:spPr>
        <p:txBody>
          <a:bodyPr>
            <a:prstTxWarp prst="textNoShape">
              <a:avLst/>
            </a:prstTxWarp>
            <a:spAutoFit/>
          </a:bodyPr>
          <a:lstStyle/>
          <a:p>
            <a:r>
              <a:rPr lang="en-US" sz="1800"/>
              <a:t>Satan thought by killing the messiah he could destroy the entire providence of God.</a:t>
            </a:r>
          </a:p>
          <a:p>
            <a:r>
              <a:rPr lang="en-US" sz="1600"/>
              <a:t>								EDP, 278</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4450" name="Rectangle 1026"/>
          <p:cNvSpPr>
            <a:spLocks noGrp="1" noRot="1" noChangeArrowheads="1"/>
          </p:cNvSpPr>
          <p:nvPr>
            <p:ph type="title"/>
          </p:nvPr>
        </p:nvSpPr>
        <p:spPr/>
        <p:txBody>
          <a:bodyPr/>
          <a:lstStyle/>
          <a:p>
            <a:r>
              <a:rPr lang="en-US">
                <a:solidFill>
                  <a:schemeClr val="hlink"/>
                </a:solidFill>
                <a:latin typeface="Arial Rounded MT Bold" pitchFamily="96" charset="0"/>
              </a:rPr>
              <a:t>The harrowing of hell</a:t>
            </a:r>
            <a:endParaRPr lang="en-US"/>
          </a:p>
        </p:txBody>
      </p:sp>
      <p:sp>
        <p:nvSpPr>
          <p:cNvPr id="104451" name="Rectangle 1027"/>
          <p:cNvSpPr>
            <a:spLocks noGrp="1" noRot="1" noChangeArrowheads="1"/>
          </p:cNvSpPr>
          <p:nvPr>
            <p:ph type="body" sz="half" idx="1"/>
          </p:nvPr>
        </p:nvSpPr>
        <p:spPr/>
        <p:txBody>
          <a:bodyPr/>
          <a:lstStyle/>
          <a:p>
            <a:pPr>
              <a:buFont typeface="Wingdings" pitchFamily="96" charset="2"/>
              <a:buNone/>
            </a:pPr>
            <a:r>
              <a:rPr lang="en-US" sz="2800" dirty="0">
                <a:latin typeface="Lydian BT" pitchFamily="96" charset="0"/>
              </a:rPr>
              <a:t>	</a:t>
            </a:r>
            <a:r>
              <a:rPr lang="en-US" sz="2800" b="1" dirty="0">
                <a:latin typeface="Garamond"/>
                <a:cs typeface="Garamond"/>
              </a:rPr>
              <a:t>Jesus went and made a proclamation to the spirits in prison, who in former times did not obey, when God waited patiently in the days of Noah. </a:t>
            </a:r>
          </a:p>
          <a:p>
            <a:pPr>
              <a:buFont typeface="Wingdings" pitchFamily="96" charset="2"/>
              <a:buNone/>
            </a:pPr>
            <a:r>
              <a:rPr lang="en-US" sz="2000" dirty="0"/>
              <a:t>			I Peter 3:19-20</a:t>
            </a:r>
          </a:p>
        </p:txBody>
      </p:sp>
      <p:pic>
        <p:nvPicPr>
          <p:cNvPr id="104453" name="Picture 1029" descr="harrowing-of-hell"/>
          <p:cNvPicPr>
            <a:picLocks noGrp="1" noChangeAspect="1" noChangeArrowheads="1"/>
          </p:cNvPicPr>
          <p:nvPr>
            <p:ph sz="half" idx="2"/>
          </p:nvPr>
        </p:nvPicPr>
        <p:blipFill>
          <a:blip r:embed="rId3"/>
          <a:srcRect/>
          <a:stretch>
            <a:fillRect/>
          </a:stretch>
        </p:blipFill>
        <p:spPr>
          <a:xfrm>
            <a:off x="4908550" y="1676400"/>
            <a:ext cx="3673475" cy="442277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49154" name="Rectangle 2"/>
          <p:cNvSpPr>
            <a:spLocks noGrp="1" noRot="1" noChangeArrowheads="1"/>
          </p:cNvSpPr>
          <p:nvPr>
            <p:ph type="title"/>
          </p:nvPr>
        </p:nvSpPr>
        <p:spPr/>
        <p:txBody>
          <a:bodyPr/>
          <a:lstStyle/>
          <a:p>
            <a:r>
              <a:rPr lang="en-GB">
                <a:solidFill>
                  <a:schemeClr val="hlink"/>
                </a:solidFill>
                <a:latin typeface="Arial Rounded MT Bold" pitchFamily="96" charset="0"/>
              </a:rPr>
              <a:t>Resurrection</a:t>
            </a:r>
            <a:endParaRPr lang="en-GB"/>
          </a:p>
        </p:txBody>
      </p:sp>
      <p:sp>
        <p:nvSpPr>
          <p:cNvPr id="49155" name="Rectangle 3"/>
          <p:cNvSpPr>
            <a:spLocks noGrp="1" noRot="1" noChangeArrowheads="1"/>
          </p:cNvSpPr>
          <p:nvPr>
            <p:ph type="body" sz="half" idx="1"/>
          </p:nvPr>
        </p:nvSpPr>
        <p:spPr>
          <a:xfrm>
            <a:off x="304800" y="1600200"/>
            <a:ext cx="4419600" cy="4724400"/>
          </a:xfrm>
        </p:spPr>
        <p:txBody>
          <a:bodyPr/>
          <a:lstStyle/>
          <a:p>
            <a:pPr>
              <a:buFont typeface="Wingdings" pitchFamily="96" charset="2"/>
              <a:buNone/>
            </a:pPr>
            <a:r>
              <a:rPr lang="en-GB" sz="2400"/>
              <a:t>	God handed over Jesus to Satan as the condition of indemnity to save all humankind.</a:t>
            </a:r>
          </a:p>
          <a:p>
            <a:pPr>
              <a:buFont typeface="Wingdings" pitchFamily="96" charset="2"/>
              <a:buNone/>
            </a:pPr>
            <a:r>
              <a:rPr lang="en-GB" sz="2400"/>
              <a:t>	In compensation for Satan’s exercise of his maximum power in killing Jesus, God exercised his maximum power and resurrected Jesus.</a:t>
            </a:r>
          </a:p>
          <a:p>
            <a:pPr>
              <a:buFont typeface="Wingdings" pitchFamily="96" charset="2"/>
              <a:buNone/>
            </a:pPr>
            <a:r>
              <a:rPr lang="en-GB" sz="1800"/>
              <a:t>				EDP, 279</a:t>
            </a:r>
          </a:p>
        </p:txBody>
      </p:sp>
      <p:pic>
        <p:nvPicPr>
          <p:cNvPr id="49156" name="Picture 4" descr="chinese resurrection"/>
          <p:cNvPicPr>
            <a:picLocks noGrp="1" noChangeAspect="1" noChangeArrowheads="1"/>
          </p:cNvPicPr>
          <p:nvPr>
            <p:ph sz="half" idx="2"/>
          </p:nvPr>
        </p:nvPicPr>
        <p:blipFill>
          <a:blip r:embed="rId3"/>
          <a:srcRect l="1581" t="1158" r="3162" b="2316"/>
          <a:stretch>
            <a:fillRect/>
          </a:stretch>
        </p:blipFill>
        <p:spPr>
          <a:xfrm>
            <a:off x="5259388" y="1538288"/>
            <a:ext cx="3275012" cy="4530725"/>
          </a:xfrm>
          <a:ln/>
          <a:effectLst>
            <a:outerShdw blurRad="45720" dist="12700" dir="2700000" algn="ctr" rotWithShape="0">
              <a:srgbClr val="808080">
                <a:alpha val="7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559"/>
                </a:solidFill>
                <a:latin typeface="Arial Rounded MT Bold"/>
                <a:cs typeface="Arial Rounded MT Bold"/>
              </a:rPr>
              <a:t>What happened at the resurrection?</a:t>
            </a:r>
            <a:endParaRPr lang="en-US" dirty="0">
              <a:solidFill>
                <a:srgbClr val="FFC559"/>
              </a:solidFill>
              <a:latin typeface="Arial Rounded MT Bold"/>
              <a:cs typeface="Arial Rounded MT Bold"/>
            </a:endParaRPr>
          </a:p>
        </p:txBody>
      </p:sp>
      <p:sp>
        <p:nvSpPr>
          <p:cNvPr id="3" name="Text Placeholder 2"/>
          <p:cNvSpPr>
            <a:spLocks noGrp="1"/>
          </p:cNvSpPr>
          <p:nvPr>
            <p:ph type="body" sz="half" idx="1"/>
          </p:nvPr>
        </p:nvSpPr>
        <p:spPr>
          <a:xfrm>
            <a:off x="301625" y="1676400"/>
            <a:ext cx="3508375" cy="4422775"/>
          </a:xfrm>
        </p:spPr>
        <p:txBody>
          <a:bodyPr/>
          <a:lstStyle/>
          <a:p>
            <a:r>
              <a:rPr lang="en-US" sz="2800" dirty="0" smtClean="0"/>
              <a:t>The empty tomb</a:t>
            </a:r>
          </a:p>
          <a:p>
            <a:r>
              <a:rPr lang="en-US" sz="2800" dirty="0" smtClean="0"/>
              <a:t>Missing body</a:t>
            </a:r>
          </a:p>
          <a:p>
            <a:r>
              <a:rPr lang="en-US" sz="2800" dirty="0" smtClean="0"/>
              <a:t>Appeared to </a:t>
            </a:r>
          </a:p>
          <a:p>
            <a:pPr>
              <a:buNone/>
            </a:pPr>
            <a:r>
              <a:rPr lang="en-US" sz="2800" dirty="0"/>
              <a:t>	</a:t>
            </a:r>
            <a:r>
              <a:rPr lang="en-US" sz="2800" dirty="0" smtClean="0"/>
              <a:t>500 followers</a:t>
            </a:r>
          </a:p>
          <a:p>
            <a:r>
              <a:rPr lang="en-US" sz="2800" dirty="0" smtClean="0"/>
              <a:t>Appeared in </a:t>
            </a:r>
          </a:p>
          <a:p>
            <a:pPr>
              <a:buNone/>
            </a:pPr>
            <a:r>
              <a:rPr lang="en-US" sz="2800" dirty="0"/>
              <a:t>	</a:t>
            </a:r>
            <a:r>
              <a:rPr lang="en-US" sz="2800" dirty="0" smtClean="0"/>
              <a:t>locked room</a:t>
            </a:r>
          </a:p>
          <a:p>
            <a:r>
              <a:rPr lang="en-US" sz="2800" dirty="0" smtClean="0"/>
              <a:t>Ate food</a:t>
            </a:r>
          </a:p>
        </p:txBody>
      </p:sp>
      <p:pic>
        <p:nvPicPr>
          <p:cNvPr id="7" name="Content Placeholder 6" descr="caravaggio-thomas.jpg"/>
          <p:cNvPicPr>
            <a:picLocks noGrp="1" noChangeAspect="1"/>
          </p:cNvPicPr>
          <p:nvPr>
            <p:ph sz="half" idx="2"/>
          </p:nvPr>
        </p:nvPicPr>
        <p:blipFill>
          <a:blip r:embed="rId3"/>
          <a:srcRect t="-22701" b="-22701"/>
          <a:stretch>
            <a:fillRect/>
          </a:stretch>
        </p:blipFill>
        <p:spPr>
          <a:xfrm>
            <a:off x="3654425" y="1005479"/>
            <a:ext cx="5260975" cy="5547721"/>
          </a:xfrm>
        </p:spPr>
      </p:pic>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8" name="TextBox 7"/>
          <p:cNvSpPr txBox="1"/>
          <p:nvPr/>
        </p:nvSpPr>
        <p:spPr>
          <a:xfrm>
            <a:off x="5029200" y="5848290"/>
            <a:ext cx="2346967" cy="400110"/>
          </a:xfrm>
          <a:prstGeom prst="rect">
            <a:avLst/>
          </a:prstGeom>
          <a:noFill/>
        </p:spPr>
        <p:txBody>
          <a:bodyPr wrap="none" rtlCol="0">
            <a:spAutoFit/>
          </a:bodyPr>
          <a:lstStyle/>
          <a:p>
            <a:r>
              <a:rPr lang="en-US" sz="2000" dirty="0" smtClean="0"/>
              <a:t>Jesus and Thomas</a:t>
            </a: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559"/>
                </a:solidFill>
                <a:latin typeface="Arial Rounded MT Bold"/>
                <a:cs typeface="Arial Rounded MT Bold"/>
              </a:rPr>
              <a:t>Shroud of Turin</a:t>
            </a:r>
            <a:endParaRPr lang="en-US" dirty="0">
              <a:solidFill>
                <a:srgbClr val="FFC559"/>
              </a:solidFill>
              <a:latin typeface="Arial Rounded MT Bold"/>
              <a:cs typeface="Arial Rounded MT Bold"/>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pic>
        <p:nvPicPr>
          <p:cNvPr id="14" name="Picture 13" descr="Shroud-of-Turin.jpg"/>
          <p:cNvPicPr>
            <a:picLocks noChangeAspect="1"/>
          </p:cNvPicPr>
          <p:nvPr/>
        </p:nvPicPr>
        <p:blipFill>
          <a:blip r:embed="rId2"/>
          <a:stretch>
            <a:fillRect/>
          </a:stretch>
        </p:blipFill>
        <p:spPr>
          <a:xfrm>
            <a:off x="762000" y="1854200"/>
            <a:ext cx="7239000" cy="38608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559"/>
                </a:solidFill>
                <a:latin typeface="Arial Rounded MT Bold"/>
                <a:cs typeface="Arial Rounded MT Bold"/>
              </a:rPr>
              <a:t>Shroud of Turin in negative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5" name="Picture 4" descr="Shroud_of_Turin1.jpg"/>
          <p:cNvPicPr>
            <a:picLocks noChangeAspect="1"/>
          </p:cNvPicPr>
          <p:nvPr/>
        </p:nvPicPr>
        <p:blipFill>
          <a:blip r:embed="rId3"/>
          <a:stretch>
            <a:fillRect/>
          </a:stretch>
        </p:blipFill>
        <p:spPr>
          <a:xfrm>
            <a:off x="762000" y="1593850"/>
            <a:ext cx="7620000" cy="36703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559"/>
                </a:solidFill>
                <a:latin typeface="Arial Rounded MT Bold"/>
                <a:cs typeface="Arial Rounded MT Bold"/>
              </a:rPr>
              <a:t>The face of Jesus</a:t>
            </a:r>
            <a:endParaRPr lang="en-US" dirty="0">
              <a:solidFill>
                <a:srgbClr val="FFC559"/>
              </a:solidFill>
              <a:latin typeface="Arial Rounded MT Bold"/>
              <a:cs typeface="Arial Rounded MT Bold"/>
            </a:endParaRPr>
          </a:p>
        </p:txBody>
      </p:sp>
      <p:pic>
        <p:nvPicPr>
          <p:cNvPr id="7" name="Content Placeholder 6" descr="6a00d83451db1569e200e5505879df8834-640wi.gif"/>
          <p:cNvPicPr>
            <a:picLocks noGrp="1" noChangeAspect="1"/>
          </p:cNvPicPr>
          <p:nvPr>
            <p:ph sz="half" idx="1"/>
          </p:nvPr>
        </p:nvPicPr>
        <p:blipFill>
          <a:blip r:embed="rId3"/>
          <a:srcRect t="-2725" b="-2725"/>
          <a:stretch>
            <a:fillRect/>
          </a:stretch>
        </p:blipFill>
        <p:spPr/>
      </p:pic>
      <p:pic>
        <p:nvPicPr>
          <p:cNvPr id="8" name="Content Placeholder 7" descr="sudarium.jpg"/>
          <p:cNvPicPr>
            <a:picLocks noGrp="1" noChangeAspect="1"/>
          </p:cNvPicPr>
          <p:nvPr>
            <p:ph sz="half" idx="2"/>
          </p:nvPr>
        </p:nvPicPr>
        <p:blipFill>
          <a:blip r:embed="rId4"/>
          <a:srcRect t="-29556" b="-29556"/>
          <a:stretch>
            <a:fillRect/>
          </a:stretch>
        </p:blipFill>
        <p:spPr/>
      </p:pic>
      <p:sp>
        <p:nvSpPr>
          <p:cNvPr id="9" name="TextBox 8"/>
          <p:cNvSpPr txBox="1"/>
          <p:nvPr/>
        </p:nvSpPr>
        <p:spPr>
          <a:xfrm>
            <a:off x="5334000" y="5715000"/>
            <a:ext cx="184666" cy="461665"/>
          </a:xfrm>
          <a:prstGeom prst="rect">
            <a:avLst/>
          </a:prstGeom>
          <a:noFill/>
        </p:spPr>
        <p:txBody>
          <a:bodyPr wrap="none" rtlCol="0">
            <a:spAutoFit/>
          </a:bodyPr>
          <a:lstStyle/>
          <a:p>
            <a:endParaRPr lang="en-US" dirty="0"/>
          </a:p>
        </p:txBody>
      </p:sp>
      <p:sp>
        <p:nvSpPr>
          <p:cNvPr id="10" name="TextBox 9"/>
          <p:cNvSpPr txBox="1"/>
          <p:nvPr/>
        </p:nvSpPr>
        <p:spPr>
          <a:xfrm>
            <a:off x="5309481" y="5486400"/>
            <a:ext cx="3148719" cy="400110"/>
          </a:xfrm>
          <a:prstGeom prst="rect">
            <a:avLst/>
          </a:prstGeom>
          <a:noFill/>
        </p:spPr>
        <p:txBody>
          <a:bodyPr wrap="none" rtlCol="0">
            <a:spAutoFit/>
          </a:bodyPr>
          <a:lstStyle/>
          <a:p>
            <a:r>
              <a:rPr lang="en-US" sz="2000" b="1" dirty="0" smtClean="0"/>
              <a:t>The </a:t>
            </a:r>
            <a:r>
              <a:rPr lang="en-US" sz="2000" b="1" dirty="0" err="1" smtClean="0"/>
              <a:t>Sudarium</a:t>
            </a:r>
            <a:r>
              <a:rPr lang="en-US" sz="2000" b="1" dirty="0" smtClean="0"/>
              <a:t> of Oviedo</a:t>
            </a:r>
          </a:p>
        </p:txBody>
      </p:sp>
      <p:sp>
        <p:nvSpPr>
          <p:cNvPr id="11" name="TextBox 10"/>
          <p:cNvSpPr txBox="1"/>
          <p:nvPr/>
        </p:nvSpPr>
        <p:spPr>
          <a:xfrm>
            <a:off x="1143000" y="6096000"/>
            <a:ext cx="2289058" cy="461665"/>
          </a:xfrm>
          <a:prstGeom prst="rect">
            <a:avLst/>
          </a:prstGeom>
          <a:noFill/>
        </p:spPr>
        <p:txBody>
          <a:bodyPr wrap="none" rtlCol="0">
            <a:spAutoFit/>
          </a:bodyPr>
          <a:lstStyle/>
          <a:p>
            <a:r>
              <a:rPr lang="en-US" dirty="0" smtClean="0"/>
              <a:t>Shroud of Turin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endParaRPr lang="en-US"/>
          </a:p>
        </p:txBody>
      </p:sp>
      <p:sp>
        <p:nvSpPr>
          <p:cNvPr id="7" name="Footer Placeholder 5"/>
          <p:cNvSpPr>
            <a:spLocks noGrp="1"/>
          </p:cNvSpPr>
          <p:nvPr>
            <p:ph type="ftr" sz="quarter" idx="11"/>
          </p:nvPr>
        </p:nvSpPr>
        <p:spPr/>
        <p:txBody>
          <a:bodyPr/>
          <a:lstStyle/>
          <a:p>
            <a:endParaRPr lang="en-US"/>
          </a:p>
        </p:txBody>
      </p:sp>
      <p:sp>
        <p:nvSpPr>
          <p:cNvPr id="76802" name="Rectangle 2"/>
          <p:cNvSpPr>
            <a:spLocks noGrp="1" noRot="1" noChangeArrowheads="1"/>
          </p:cNvSpPr>
          <p:nvPr>
            <p:ph type="title"/>
          </p:nvPr>
        </p:nvSpPr>
        <p:spPr/>
        <p:txBody>
          <a:bodyPr/>
          <a:lstStyle/>
          <a:p>
            <a:r>
              <a:rPr lang="en-US" dirty="0" smtClean="0">
                <a:solidFill>
                  <a:schemeClr val="hlink"/>
                </a:solidFill>
                <a:latin typeface="Arial Rounded MT Bold" pitchFamily="96" charset="0"/>
              </a:rPr>
              <a:t>Who is Jesus attacking?</a:t>
            </a:r>
            <a:endParaRPr lang="en-US" dirty="0"/>
          </a:p>
        </p:txBody>
      </p:sp>
      <p:sp>
        <p:nvSpPr>
          <p:cNvPr id="76803" name="Rectangle 3"/>
          <p:cNvSpPr>
            <a:spLocks noGrp="1" noRot="1" noChangeArrowheads="1"/>
          </p:cNvSpPr>
          <p:nvPr>
            <p:ph type="body" sz="half" idx="1"/>
          </p:nvPr>
        </p:nvSpPr>
        <p:spPr>
          <a:xfrm>
            <a:off x="301625" y="2590800"/>
            <a:ext cx="4194175" cy="3886200"/>
          </a:xfrm>
        </p:spPr>
        <p:txBody>
          <a:bodyPr/>
          <a:lstStyle/>
          <a:p>
            <a:pPr>
              <a:lnSpc>
                <a:spcPct val="90000"/>
              </a:lnSpc>
              <a:buFont typeface="Wingdings" pitchFamily="96" charset="2"/>
              <a:buNone/>
            </a:pPr>
            <a:r>
              <a:rPr lang="en-US" sz="3200" b="1" dirty="0"/>
              <a:t>	Rabbi </a:t>
            </a:r>
            <a:r>
              <a:rPr lang="en-US" sz="3200" b="1" dirty="0" err="1"/>
              <a:t>Shammai</a:t>
            </a:r>
            <a:endParaRPr lang="en-US" sz="3200" b="1" dirty="0"/>
          </a:p>
          <a:p>
            <a:pPr>
              <a:lnSpc>
                <a:spcPct val="90000"/>
              </a:lnSpc>
            </a:pPr>
            <a:r>
              <a:rPr lang="en-US" dirty="0"/>
              <a:t>Majority time of Jesus</a:t>
            </a:r>
          </a:p>
          <a:p>
            <a:pPr>
              <a:lnSpc>
                <a:spcPct val="90000"/>
              </a:lnSpc>
            </a:pPr>
            <a:r>
              <a:rPr lang="en-US" dirty="0"/>
              <a:t>Connected to Zealots</a:t>
            </a:r>
          </a:p>
          <a:p>
            <a:pPr>
              <a:lnSpc>
                <a:spcPct val="90000"/>
              </a:lnSpc>
            </a:pPr>
            <a:r>
              <a:rPr lang="en-US" dirty="0"/>
              <a:t>Strict and extreme</a:t>
            </a:r>
          </a:p>
          <a:p>
            <a:pPr>
              <a:lnSpc>
                <a:spcPct val="90000"/>
              </a:lnSpc>
            </a:pPr>
            <a:r>
              <a:rPr lang="en-US" dirty="0"/>
              <a:t>Rejected converts</a:t>
            </a:r>
          </a:p>
          <a:p>
            <a:pPr>
              <a:lnSpc>
                <a:spcPct val="90000"/>
              </a:lnSpc>
            </a:pPr>
            <a:r>
              <a:rPr lang="en-US" dirty="0"/>
              <a:t>Gentiles can’t be saved</a:t>
            </a:r>
          </a:p>
          <a:p>
            <a:pPr lvl="1">
              <a:lnSpc>
                <a:spcPct val="90000"/>
              </a:lnSpc>
            </a:pPr>
            <a:r>
              <a:rPr lang="en-US" dirty="0"/>
              <a:t>18 measures </a:t>
            </a:r>
          </a:p>
        </p:txBody>
      </p:sp>
      <p:sp>
        <p:nvSpPr>
          <p:cNvPr id="76804" name="Rectangle 4"/>
          <p:cNvSpPr>
            <a:spLocks noGrp="1" noRot="1" noChangeArrowheads="1"/>
          </p:cNvSpPr>
          <p:nvPr>
            <p:ph type="body" sz="half" idx="2"/>
          </p:nvPr>
        </p:nvSpPr>
        <p:spPr>
          <a:xfrm>
            <a:off x="4648200" y="2590800"/>
            <a:ext cx="4194175" cy="3965575"/>
          </a:xfrm>
        </p:spPr>
        <p:txBody>
          <a:bodyPr/>
          <a:lstStyle/>
          <a:p>
            <a:pPr>
              <a:lnSpc>
                <a:spcPct val="90000"/>
              </a:lnSpc>
              <a:buFont typeface="Wingdings" pitchFamily="96" charset="2"/>
              <a:buNone/>
            </a:pPr>
            <a:r>
              <a:rPr lang="en-US" sz="3200" b="1" dirty="0"/>
              <a:t>	Rabbi Hillel</a:t>
            </a:r>
          </a:p>
          <a:p>
            <a:pPr>
              <a:lnSpc>
                <a:spcPct val="90000"/>
              </a:lnSpc>
            </a:pPr>
            <a:r>
              <a:rPr lang="en-US" dirty="0"/>
              <a:t>Minority until </a:t>
            </a:r>
            <a:r>
              <a:rPr lang="en-US" dirty="0" err="1"/>
              <a:t>Yavneh</a:t>
            </a:r>
            <a:endParaRPr lang="en-US" dirty="0"/>
          </a:p>
          <a:p>
            <a:pPr>
              <a:lnSpc>
                <a:spcPct val="90000"/>
              </a:lnSpc>
            </a:pPr>
            <a:r>
              <a:rPr lang="en-US" dirty="0"/>
              <a:t>Connected to </a:t>
            </a:r>
            <a:r>
              <a:rPr lang="en-US" dirty="0" err="1"/>
              <a:t>Essenes</a:t>
            </a:r>
            <a:endParaRPr lang="en-US" dirty="0"/>
          </a:p>
          <a:p>
            <a:pPr>
              <a:lnSpc>
                <a:spcPct val="90000"/>
              </a:lnSpc>
            </a:pPr>
            <a:r>
              <a:rPr lang="en-US" dirty="0"/>
              <a:t>Liberal and moderate</a:t>
            </a:r>
          </a:p>
          <a:p>
            <a:pPr>
              <a:lnSpc>
                <a:spcPct val="90000"/>
              </a:lnSpc>
            </a:pPr>
            <a:r>
              <a:rPr lang="en-US" dirty="0"/>
              <a:t>Welcomed converts</a:t>
            </a:r>
          </a:p>
          <a:p>
            <a:pPr>
              <a:lnSpc>
                <a:spcPct val="90000"/>
              </a:lnSpc>
            </a:pPr>
            <a:r>
              <a:rPr lang="en-US" dirty="0"/>
              <a:t>Gentiles could be saved</a:t>
            </a:r>
          </a:p>
          <a:p>
            <a:pPr lvl="1">
              <a:lnSpc>
                <a:spcPct val="90000"/>
              </a:lnSpc>
            </a:pPr>
            <a:r>
              <a:rPr lang="en-US" dirty="0"/>
              <a:t>Follow </a:t>
            </a:r>
            <a:r>
              <a:rPr lang="en-US" dirty="0" err="1"/>
              <a:t>Noahic</a:t>
            </a:r>
            <a:r>
              <a:rPr lang="en-US" dirty="0"/>
              <a:t> code</a:t>
            </a:r>
          </a:p>
        </p:txBody>
      </p:sp>
      <p:sp>
        <p:nvSpPr>
          <p:cNvPr id="76805" name="Text Box 5"/>
          <p:cNvSpPr txBox="1">
            <a:spLocks noChangeArrowheads="1"/>
          </p:cNvSpPr>
          <p:nvPr/>
        </p:nvSpPr>
        <p:spPr bwMode="auto">
          <a:xfrm>
            <a:off x="1692275" y="1447800"/>
            <a:ext cx="5622925" cy="822325"/>
          </a:xfrm>
          <a:prstGeom prst="rect">
            <a:avLst/>
          </a:prstGeom>
          <a:noFill/>
          <a:ln w="9525">
            <a:noFill/>
            <a:miter lim="800000"/>
            <a:headEnd/>
            <a:tailEnd/>
          </a:ln>
        </p:spPr>
        <p:txBody>
          <a:bodyPr wrap="none">
            <a:prstTxWarp prst="textNoShape">
              <a:avLst/>
            </a:prstTxWarp>
            <a:spAutoFit/>
          </a:bodyPr>
          <a:lstStyle/>
          <a:p>
            <a:r>
              <a:rPr lang="en-US" dirty="0"/>
              <a:t>Two rival groups amongst the Pharisees</a:t>
            </a:r>
          </a:p>
          <a:p>
            <a:r>
              <a:rPr lang="en-US" dirty="0"/>
              <a:t>30 BCE-70 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6803">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6804">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6804">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6804">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6804">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6804">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6804">
                                            <p:txEl>
                                              <p:pRg st="5" end="5"/>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680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p"/>
      <p:bldP spid="76804" grpId="0" build="p"/>
      <p:bldP spid="7680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2"/>
          <p:cNvSpPr>
            <a:spLocks noGrp="1"/>
          </p:cNvSpPr>
          <p:nvPr>
            <p:ph type="dt" sz="half" idx="10"/>
          </p:nvPr>
        </p:nvSpPr>
        <p:spPr/>
        <p:txBody>
          <a:bodyPr/>
          <a:lstStyle/>
          <a:p>
            <a:endParaRPr lang="en-US"/>
          </a:p>
        </p:txBody>
      </p:sp>
      <p:sp>
        <p:nvSpPr>
          <p:cNvPr id="21" name="Footer Placeholder 3"/>
          <p:cNvSpPr>
            <a:spLocks noGrp="1"/>
          </p:cNvSpPr>
          <p:nvPr>
            <p:ph type="ftr" sz="quarter" idx="11"/>
          </p:nvPr>
        </p:nvSpPr>
        <p:spPr/>
        <p:txBody>
          <a:bodyPr/>
          <a:lstStyle/>
          <a:p>
            <a:endParaRPr lang="en-US"/>
          </a:p>
        </p:txBody>
      </p:sp>
      <p:sp>
        <p:nvSpPr>
          <p:cNvPr id="51202" name="Rectangle 2"/>
          <p:cNvSpPr>
            <a:spLocks noGrp="1" noRot="1" noChangeArrowheads="1"/>
          </p:cNvSpPr>
          <p:nvPr>
            <p:ph type="title"/>
          </p:nvPr>
        </p:nvSpPr>
        <p:spPr/>
        <p:txBody>
          <a:bodyPr/>
          <a:lstStyle/>
          <a:p>
            <a:r>
              <a:rPr lang="en-GB">
                <a:solidFill>
                  <a:schemeClr val="hlink"/>
                </a:solidFill>
                <a:latin typeface="Arial Rounded MT Bold" pitchFamily="96" charset="0"/>
              </a:rPr>
              <a:t>Third worldwide course to restore Canaan</a:t>
            </a:r>
            <a:endParaRPr lang="en-GB">
              <a:latin typeface="Arial Rounded MT Bold" pitchFamily="96" charset="0"/>
            </a:endParaRPr>
          </a:p>
        </p:txBody>
      </p:sp>
      <p:sp>
        <p:nvSpPr>
          <p:cNvPr id="51203" name="Rectangle 3"/>
          <p:cNvSpPr>
            <a:spLocks noChangeArrowheads="1"/>
          </p:cNvSpPr>
          <p:nvPr/>
        </p:nvSpPr>
        <p:spPr bwMode="auto">
          <a:xfrm>
            <a:off x="1692275" y="5373688"/>
            <a:ext cx="2160588" cy="865187"/>
          </a:xfrm>
          <a:prstGeom prst="rect">
            <a:avLst/>
          </a:prstGeom>
          <a:solidFill>
            <a:srgbClr val="969696"/>
          </a:solidFill>
          <a:ln w="9525">
            <a:solidFill>
              <a:schemeClr val="tx1"/>
            </a:solidFill>
            <a:miter lim="800000"/>
            <a:headEnd/>
            <a:tailEnd/>
          </a:ln>
          <a:effectLst/>
        </p:spPr>
        <p:txBody>
          <a:bodyPr wrap="none" anchor="ctr">
            <a:prstTxWarp prst="textNoShape">
              <a:avLst/>
            </a:prstTxWarp>
          </a:bodyPr>
          <a:lstStyle/>
          <a:p>
            <a:pPr algn="ctr" eaLnBrk="1" hangingPunct="1"/>
            <a:r>
              <a:rPr lang="en-GB">
                <a:solidFill>
                  <a:srgbClr val="00000C"/>
                </a:solidFill>
                <a:latin typeface="Arial Rounded MT Bold" pitchFamily="96" charset="0"/>
              </a:rPr>
              <a:t>Foundation </a:t>
            </a:r>
          </a:p>
          <a:p>
            <a:pPr algn="ctr" eaLnBrk="1" hangingPunct="1"/>
            <a:r>
              <a:rPr lang="en-GB">
                <a:solidFill>
                  <a:srgbClr val="00000C"/>
                </a:solidFill>
                <a:latin typeface="Arial Rounded MT Bold" pitchFamily="96" charset="0"/>
              </a:rPr>
              <a:t>of Faith</a:t>
            </a:r>
          </a:p>
        </p:txBody>
      </p:sp>
      <p:sp>
        <p:nvSpPr>
          <p:cNvPr id="51204" name="Rectangle 4"/>
          <p:cNvSpPr>
            <a:spLocks noChangeArrowheads="1"/>
          </p:cNvSpPr>
          <p:nvPr/>
        </p:nvSpPr>
        <p:spPr bwMode="auto">
          <a:xfrm>
            <a:off x="1692275" y="3716338"/>
            <a:ext cx="2160588" cy="865187"/>
          </a:xfrm>
          <a:prstGeom prst="rect">
            <a:avLst/>
          </a:prstGeom>
          <a:solidFill>
            <a:srgbClr val="FFFF99"/>
          </a:solidFill>
          <a:ln w="9525">
            <a:solidFill>
              <a:schemeClr val="tx1"/>
            </a:solidFill>
            <a:miter lim="800000"/>
            <a:headEnd/>
            <a:tailEnd/>
          </a:ln>
          <a:effectLst/>
        </p:spPr>
        <p:txBody>
          <a:bodyPr wrap="none" anchor="ctr">
            <a:prstTxWarp prst="textNoShape">
              <a:avLst/>
            </a:prstTxWarp>
          </a:bodyPr>
          <a:lstStyle/>
          <a:p>
            <a:pPr algn="ctr" eaLnBrk="1" hangingPunct="1"/>
            <a:r>
              <a:rPr lang="en-GB">
                <a:solidFill>
                  <a:srgbClr val="00000C"/>
                </a:solidFill>
                <a:latin typeface="Arial Rounded MT Bold" pitchFamily="96" charset="0"/>
              </a:rPr>
              <a:t>Foundation </a:t>
            </a:r>
          </a:p>
          <a:p>
            <a:pPr algn="ctr" eaLnBrk="1" hangingPunct="1"/>
            <a:r>
              <a:rPr lang="en-GB">
                <a:solidFill>
                  <a:srgbClr val="00000C"/>
                </a:solidFill>
                <a:latin typeface="Arial Rounded MT Bold" pitchFamily="96" charset="0"/>
              </a:rPr>
              <a:t>of Substance</a:t>
            </a:r>
          </a:p>
        </p:txBody>
      </p:sp>
      <p:sp>
        <p:nvSpPr>
          <p:cNvPr id="51205" name="Rectangle 5"/>
          <p:cNvSpPr>
            <a:spLocks noChangeArrowheads="1"/>
          </p:cNvSpPr>
          <p:nvPr/>
        </p:nvSpPr>
        <p:spPr bwMode="auto">
          <a:xfrm>
            <a:off x="838200" y="1676400"/>
            <a:ext cx="4113213" cy="793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1" hangingPunct="1"/>
            <a:r>
              <a:rPr lang="en-GB">
                <a:solidFill>
                  <a:srgbClr val="00000C"/>
                </a:solidFill>
                <a:latin typeface="Arial Rounded MT Bold" pitchFamily="96" charset="0"/>
              </a:rPr>
              <a:t>Foundation for the Messiah</a:t>
            </a:r>
          </a:p>
        </p:txBody>
      </p:sp>
      <p:sp>
        <p:nvSpPr>
          <p:cNvPr id="51206" name="Line 6"/>
          <p:cNvSpPr>
            <a:spLocks noChangeShapeType="1"/>
          </p:cNvSpPr>
          <p:nvPr/>
        </p:nvSpPr>
        <p:spPr bwMode="auto">
          <a:xfrm>
            <a:off x="2700338" y="2708275"/>
            <a:ext cx="0" cy="865188"/>
          </a:xfrm>
          <a:prstGeom prst="line">
            <a:avLst/>
          </a:prstGeom>
          <a:noFill/>
          <a:ln w="57150">
            <a:solidFill>
              <a:schemeClr val="tx1"/>
            </a:solidFill>
            <a:round/>
            <a:headEnd type="triangle" w="lg" len="med"/>
            <a:tailEnd/>
          </a:ln>
          <a:effectLst/>
        </p:spPr>
        <p:txBody>
          <a:bodyPr>
            <a:prstTxWarp prst="textNoShape">
              <a:avLst/>
            </a:prstTxWarp>
          </a:bodyPr>
          <a:lstStyle/>
          <a:p>
            <a:endParaRPr lang="en-US"/>
          </a:p>
        </p:txBody>
      </p:sp>
      <p:sp>
        <p:nvSpPr>
          <p:cNvPr id="51207" name="Line 7"/>
          <p:cNvSpPr>
            <a:spLocks noChangeShapeType="1"/>
          </p:cNvSpPr>
          <p:nvPr/>
        </p:nvSpPr>
        <p:spPr bwMode="auto">
          <a:xfrm>
            <a:off x="2484438" y="5013325"/>
            <a:ext cx="574675" cy="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51208" name="Line 8"/>
          <p:cNvSpPr>
            <a:spLocks noChangeShapeType="1"/>
          </p:cNvSpPr>
          <p:nvPr/>
        </p:nvSpPr>
        <p:spPr bwMode="auto">
          <a:xfrm>
            <a:off x="2771775" y="4724400"/>
            <a:ext cx="0" cy="576263"/>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51209" name="Line 9"/>
          <p:cNvSpPr>
            <a:spLocks noChangeShapeType="1"/>
          </p:cNvSpPr>
          <p:nvPr/>
        </p:nvSpPr>
        <p:spPr bwMode="auto">
          <a:xfrm>
            <a:off x="3851275" y="5805488"/>
            <a:ext cx="108108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1210" name="Text Box 10"/>
          <p:cNvSpPr txBox="1">
            <a:spLocks noChangeArrowheads="1"/>
          </p:cNvSpPr>
          <p:nvPr/>
        </p:nvSpPr>
        <p:spPr bwMode="auto">
          <a:xfrm>
            <a:off x="5272088" y="5535613"/>
            <a:ext cx="2420937"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GB"/>
              <a:t>Offering – Word </a:t>
            </a:r>
          </a:p>
        </p:txBody>
      </p:sp>
      <p:sp>
        <p:nvSpPr>
          <p:cNvPr id="51211" name="Line 11"/>
          <p:cNvSpPr>
            <a:spLocks noChangeShapeType="1"/>
          </p:cNvSpPr>
          <p:nvPr/>
        </p:nvSpPr>
        <p:spPr bwMode="auto">
          <a:xfrm>
            <a:off x="4572000" y="5300663"/>
            <a:ext cx="0" cy="100806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1212" name="Line 12"/>
          <p:cNvSpPr>
            <a:spLocks noChangeShapeType="1"/>
          </p:cNvSpPr>
          <p:nvPr/>
        </p:nvSpPr>
        <p:spPr bwMode="auto">
          <a:xfrm>
            <a:off x="4572000" y="6308725"/>
            <a:ext cx="360363"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1213" name="Line 13"/>
          <p:cNvSpPr>
            <a:spLocks noChangeShapeType="1"/>
          </p:cNvSpPr>
          <p:nvPr/>
        </p:nvSpPr>
        <p:spPr bwMode="auto">
          <a:xfrm>
            <a:off x="4572000" y="5300663"/>
            <a:ext cx="360363"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1214" name="Text Box 14"/>
          <p:cNvSpPr txBox="1">
            <a:spLocks noChangeArrowheads="1"/>
          </p:cNvSpPr>
          <p:nvPr/>
        </p:nvSpPr>
        <p:spPr bwMode="auto">
          <a:xfrm>
            <a:off x="5292725" y="5013325"/>
            <a:ext cx="3251200"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GB"/>
              <a:t>Central person - Jesus</a:t>
            </a:r>
          </a:p>
        </p:txBody>
      </p:sp>
      <p:sp>
        <p:nvSpPr>
          <p:cNvPr id="51215" name="Text Box 15"/>
          <p:cNvSpPr txBox="1">
            <a:spLocks noChangeArrowheads="1"/>
          </p:cNvSpPr>
          <p:nvPr/>
        </p:nvSpPr>
        <p:spPr bwMode="auto">
          <a:xfrm>
            <a:off x="5292725" y="6021388"/>
            <a:ext cx="3200400"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GB"/>
              <a:t>Time period – 40 days</a:t>
            </a:r>
          </a:p>
        </p:txBody>
      </p:sp>
      <p:sp>
        <p:nvSpPr>
          <p:cNvPr id="51216" name="Line 16"/>
          <p:cNvSpPr>
            <a:spLocks noChangeShapeType="1"/>
          </p:cNvSpPr>
          <p:nvPr/>
        </p:nvSpPr>
        <p:spPr bwMode="auto">
          <a:xfrm>
            <a:off x="3851275" y="4149725"/>
            <a:ext cx="108108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1217" name="Text Box 17"/>
          <p:cNvSpPr txBox="1">
            <a:spLocks noChangeArrowheads="1"/>
          </p:cNvSpPr>
          <p:nvPr/>
        </p:nvSpPr>
        <p:spPr bwMode="auto">
          <a:xfrm>
            <a:off x="5200650" y="3879850"/>
            <a:ext cx="2674938"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GB"/>
              <a:t>Restored disciples</a:t>
            </a:r>
          </a:p>
        </p:txBody>
      </p:sp>
      <p:sp>
        <p:nvSpPr>
          <p:cNvPr id="51218" name="Line 18"/>
          <p:cNvSpPr>
            <a:spLocks noChangeShapeType="1"/>
          </p:cNvSpPr>
          <p:nvPr/>
        </p:nvSpPr>
        <p:spPr bwMode="auto">
          <a:xfrm>
            <a:off x="4932363" y="2097088"/>
            <a:ext cx="792162" cy="0"/>
          </a:xfrm>
          <a:prstGeom prst="line">
            <a:avLst/>
          </a:prstGeom>
          <a:noFill/>
          <a:ln w="3175">
            <a:solidFill>
              <a:schemeClr val="tx2"/>
            </a:solidFill>
            <a:round/>
            <a:headEnd/>
            <a:tailEnd/>
          </a:ln>
          <a:effectLst/>
        </p:spPr>
        <p:txBody>
          <a:bodyPr wrap="none" anchor="ctr">
            <a:prstTxWarp prst="textNoShape">
              <a:avLst/>
            </a:prstTxWarp>
          </a:bodyPr>
          <a:lstStyle/>
          <a:p>
            <a:endParaRPr lang="en-US"/>
          </a:p>
        </p:txBody>
      </p:sp>
      <p:sp>
        <p:nvSpPr>
          <p:cNvPr id="51219" name="Text Box 19"/>
          <p:cNvSpPr txBox="1">
            <a:spLocks noChangeArrowheads="1"/>
          </p:cNvSpPr>
          <p:nvPr/>
        </p:nvSpPr>
        <p:spPr bwMode="auto">
          <a:xfrm>
            <a:off x="5868988" y="1700213"/>
            <a:ext cx="1641475" cy="822325"/>
          </a:xfrm>
          <a:prstGeom prst="rect">
            <a:avLst/>
          </a:prstGeom>
          <a:noFill/>
          <a:ln w="76200">
            <a:noFill/>
            <a:miter lim="800000"/>
            <a:headEnd/>
            <a:tailEnd/>
          </a:ln>
          <a:effectLst/>
        </p:spPr>
        <p:txBody>
          <a:bodyPr wrap="none">
            <a:prstTxWarp prst="textNoShape">
              <a:avLst/>
            </a:prstTxWarp>
            <a:spAutoFit/>
          </a:bodyPr>
          <a:lstStyle/>
          <a:p>
            <a:pPr algn="ctr" eaLnBrk="1" hangingPunct="1"/>
            <a:r>
              <a:rPr lang="en-GB"/>
              <a:t>Pentecost </a:t>
            </a:r>
          </a:p>
          <a:p>
            <a:pPr algn="ctr" eaLnBrk="1" hangingPunct="1"/>
            <a:r>
              <a:rPr lang="en-GB"/>
              <a:t>and rebirth</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2"/>
          <p:cNvSpPr>
            <a:spLocks noGrp="1"/>
          </p:cNvSpPr>
          <p:nvPr>
            <p:ph type="dt" sz="half" idx="10"/>
          </p:nvPr>
        </p:nvSpPr>
        <p:spPr/>
        <p:txBody>
          <a:bodyPr/>
          <a:lstStyle/>
          <a:p>
            <a:endParaRPr lang="en-US"/>
          </a:p>
        </p:txBody>
      </p:sp>
      <p:sp>
        <p:nvSpPr>
          <p:cNvPr id="14" name="Footer Placeholder 3"/>
          <p:cNvSpPr>
            <a:spLocks noGrp="1"/>
          </p:cNvSpPr>
          <p:nvPr>
            <p:ph type="ftr" sz="quarter" idx="11"/>
          </p:nvPr>
        </p:nvSpPr>
        <p:spPr/>
        <p:txBody>
          <a:bodyPr/>
          <a:lstStyle/>
          <a:p>
            <a:endParaRPr lang="en-US"/>
          </a:p>
        </p:txBody>
      </p:sp>
      <p:sp>
        <p:nvSpPr>
          <p:cNvPr id="86019" name="Rectangle 3"/>
          <p:cNvSpPr>
            <a:spLocks noRot="1" noChangeArrowheads="1"/>
          </p:cNvSpPr>
          <p:nvPr/>
        </p:nvSpPr>
        <p:spPr bwMode="auto">
          <a:xfrm>
            <a:off x="152400" y="0"/>
            <a:ext cx="8659813" cy="1325563"/>
          </a:xfrm>
          <a:prstGeom prst="rect">
            <a:avLst/>
          </a:prstGeom>
          <a:noFill/>
          <a:ln w="9525">
            <a:noFill/>
            <a:miter lim="800000"/>
            <a:headEnd/>
            <a:tailEnd/>
          </a:ln>
          <a:effectLst/>
        </p:spPr>
        <p:txBody>
          <a:bodyPr anchor="ctr">
            <a:prstTxWarp prst="textNoShape">
              <a:avLst/>
            </a:prstTxWarp>
          </a:bodyPr>
          <a:lstStyle/>
          <a:p>
            <a:pPr algn="ctr" eaLnBrk="1" hangingPunct="1"/>
            <a:r>
              <a:rPr lang="en-US" sz="4000">
                <a:solidFill>
                  <a:schemeClr val="hlink"/>
                </a:solidFill>
                <a:effectLst>
                  <a:outerShdw blurRad="38100" dist="38100" dir="2700000" algn="tl">
                    <a:srgbClr val="000000"/>
                  </a:outerShdw>
                </a:effectLst>
                <a:latin typeface="Arial Rounded MT Bold" pitchFamily="96" charset="0"/>
              </a:rPr>
              <a:t>Foundation to receive the Messiah</a:t>
            </a:r>
            <a:endParaRPr lang="en-US" sz="4400">
              <a:solidFill>
                <a:schemeClr val="tx2"/>
              </a:solidFill>
            </a:endParaRPr>
          </a:p>
        </p:txBody>
      </p:sp>
      <p:sp>
        <p:nvSpPr>
          <p:cNvPr id="86020" name="Oval 4"/>
          <p:cNvSpPr>
            <a:spLocks noChangeArrowheads="1"/>
          </p:cNvSpPr>
          <p:nvPr/>
        </p:nvSpPr>
        <p:spPr bwMode="auto">
          <a:xfrm>
            <a:off x="5759450" y="3646488"/>
            <a:ext cx="1631950" cy="1230312"/>
          </a:xfrm>
          <a:prstGeom prst="ellipse">
            <a:avLst/>
          </a:prstGeom>
          <a:solidFill>
            <a:srgbClr val="808000"/>
          </a:solidFill>
          <a:ln w="9525">
            <a:solidFill>
              <a:schemeClr val="tx1"/>
            </a:solidFill>
            <a:round/>
            <a:headEnd/>
            <a:tailEnd/>
          </a:ln>
          <a:effectLst/>
        </p:spPr>
        <p:txBody>
          <a:bodyPr wrap="none" anchor="ctr">
            <a:prstTxWarp prst="textNoShape">
              <a:avLst/>
            </a:prstTxWarp>
          </a:bodyPr>
          <a:lstStyle/>
          <a:p>
            <a:pPr algn="ctr" eaLnBrk="1" hangingPunct="1"/>
            <a:r>
              <a:rPr lang="en-GB" b="1">
                <a:latin typeface="Arial Rounded MT Bold" pitchFamily="96" charset="0"/>
              </a:rPr>
              <a:t>Disciples</a:t>
            </a:r>
          </a:p>
        </p:txBody>
      </p:sp>
      <p:sp>
        <p:nvSpPr>
          <p:cNvPr id="86021" name="Oval 5"/>
          <p:cNvSpPr>
            <a:spLocks noChangeArrowheads="1"/>
          </p:cNvSpPr>
          <p:nvPr/>
        </p:nvSpPr>
        <p:spPr bwMode="auto">
          <a:xfrm>
            <a:off x="1752600" y="3581400"/>
            <a:ext cx="1447800" cy="1295400"/>
          </a:xfrm>
          <a:prstGeom prst="ellipse">
            <a:avLst/>
          </a:prstGeom>
          <a:solidFill>
            <a:srgbClr val="FFFF00"/>
          </a:solidFill>
          <a:ln w="9525">
            <a:solidFill>
              <a:schemeClr val="tx1"/>
            </a:solidFill>
            <a:round/>
            <a:headEnd/>
            <a:tailEnd/>
          </a:ln>
          <a:effectLst/>
        </p:spPr>
        <p:txBody>
          <a:bodyPr wrap="none" anchor="ctr">
            <a:prstTxWarp prst="textNoShape">
              <a:avLst/>
            </a:prstTxWarp>
          </a:bodyPr>
          <a:lstStyle/>
          <a:p>
            <a:pPr algn="ctr" eaLnBrk="1" hangingPunct="1"/>
            <a:r>
              <a:rPr lang="en-GB" b="1">
                <a:solidFill>
                  <a:schemeClr val="bg2"/>
                </a:solidFill>
                <a:latin typeface="Arial Rounded MT Bold" pitchFamily="96" charset="0"/>
              </a:rPr>
              <a:t>Jesus</a:t>
            </a:r>
          </a:p>
        </p:txBody>
      </p:sp>
      <p:sp>
        <p:nvSpPr>
          <p:cNvPr id="86022" name="Line 6"/>
          <p:cNvSpPr>
            <a:spLocks noChangeShapeType="1"/>
          </p:cNvSpPr>
          <p:nvPr/>
        </p:nvSpPr>
        <p:spPr bwMode="auto">
          <a:xfrm flipV="1">
            <a:off x="2446338" y="2286000"/>
            <a:ext cx="0" cy="1368425"/>
          </a:xfrm>
          <a:prstGeom prst="line">
            <a:avLst/>
          </a:prstGeom>
          <a:noFill/>
          <a:ln w="57150">
            <a:solidFill>
              <a:schemeClr val="tx1"/>
            </a:solidFill>
            <a:round/>
            <a:headEnd/>
            <a:tailEnd type="triangle" w="lg" len="med"/>
          </a:ln>
          <a:effectLst/>
        </p:spPr>
        <p:txBody>
          <a:bodyPr>
            <a:prstTxWarp prst="textNoShape">
              <a:avLst/>
            </a:prstTxWarp>
          </a:bodyPr>
          <a:lstStyle/>
          <a:p>
            <a:endParaRPr lang="en-US"/>
          </a:p>
        </p:txBody>
      </p:sp>
      <p:sp>
        <p:nvSpPr>
          <p:cNvPr id="86023" name="Line 7"/>
          <p:cNvSpPr>
            <a:spLocks noChangeShapeType="1"/>
          </p:cNvSpPr>
          <p:nvPr/>
        </p:nvSpPr>
        <p:spPr bwMode="auto">
          <a:xfrm flipH="1">
            <a:off x="3167063" y="4302125"/>
            <a:ext cx="2447925" cy="0"/>
          </a:xfrm>
          <a:prstGeom prst="line">
            <a:avLst/>
          </a:prstGeom>
          <a:noFill/>
          <a:ln w="57150">
            <a:solidFill>
              <a:schemeClr val="tx1"/>
            </a:solidFill>
            <a:round/>
            <a:headEnd/>
            <a:tailEnd type="triangle" w="lg" len="med"/>
          </a:ln>
          <a:effectLst/>
        </p:spPr>
        <p:txBody>
          <a:bodyPr>
            <a:prstTxWarp prst="textNoShape">
              <a:avLst/>
            </a:prstTxWarp>
          </a:bodyPr>
          <a:lstStyle/>
          <a:p>
            <a:endParaRPr lang="en-US"/>
          </a:p>
        </p:txBody>
      </p:sp>
      <p:sp>
        <p:nvSpPr>
          <p:cNvPr id="86024" name="Oval 8"/>
          <p:cNvSpPr>
            <a:spLocks noChangeArrowheads="1"/>
          </p:cNvSpPr>
          <p:nvPr/>
        </p:nvSpPr>
        <p:spPr bwMode="auto">
          <a:xfrm>
            <a:off x="1792288" y="1066800"/>
            <a:ext cx="1408112" cy="1249363"/>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pPr algn="ctr" eaLnBrk="1" hangingPunct="1"/>
            <a:r>
              <a:rPr lang="en-GB" sz="3200" b="1">
                <a:solidFill>
                  <a:schemeClr val="bg2"/>
                </a:solidFill>
                <a:latin typeface="Arial Rounded MT Bold" pitchFamily="96" charset="0"/>
              </a:rPr>
              <a:t>God</a:t>
            </a:r>
            <a:endParaRPr lang="en-GB" sz="2800" b="1">
              <a:solidFill>
                <a:schemeClr val="bg2"/>
              </a:solidFill>
              <a:latin typeface="Arial Rounded MT Bold" pitchFamily="96" charset="0"/>
            </a:endParaRPr>
          </a:p>
        </p:txBody>
      </p:sp>
      <p:sp>
        <p:nvSpPr>
          <p:cNvPr id="86025" name="Text Box 9"/>
          <p:cNvSpPr txBox="1">
            <a:spLocks noChangeArrowheads="1"/>
          </p:cNvSpPr>
          <p:nvPr/>
        </p:nvSpPr>
        <p:spPr bwMode="auto">
          <a:xfrm>
            <a:off x="2033588" y="4860925"/>
            <a:ext cx="862012" cy="396875"/>
          </a:xfrm>
          <a:prstGeom prst="rect">
            <a:avLst/>
          </a:prstGeom>
          <a:noFill/>
          <a:ln w="76200">
            <a:noFill/>
            <a:miter lim="800000"/>
            <a:headEnd/>
            <a:tailEnd/>
          </a:ln>
          <a:effectLst>
            <a:outerShdw blurRad="63500" dist="71842" dir="2700000" algn="ctr" rotWithShape="0">
              <a:schemeClr val="bg2"/>
            </a:outerShdw>
          </a:effectLst>
        </p:spPr>
        <p:txBody>
          <a:bodyPr wrap="none" anchor="ctr">
            <a:prstTxWarp prst="textNoShape">
              <a:avLst/>
            </a:prstTxWarp>
            <a:spAutoFit/>
          </a:bodyPr>
          <a:lstStyle/>
          <a:p>
            <a:pPr algn="ctr" eaLnBrk="1" hangingPunct="1"/>
            <a:r>
              <a:rPr lang="en-US" sz="2000"/>
              <a:t>(Abel)</a:t>
            </a:r>
          </a:p>
        </p:txBody>
      </p:sp>
      <p:sp>
        <p:nvSpPr>
          <p:cNvPr id="86026" name="Text Box 10"/>
          <p:cNvSpPr txBox="1">
            <a:spLocks noChangeArrowheads="1"/>
          </p:cNvSpPr>
          <p:nvPr/>
        </p:nvSpPr>
        <p:spPr bwMode="auto">
          <a:xfrm>
            <a:off x="6134100" y="4860925"/>
            <a:ext cx="876300" cy="396875"/>
          </a:xfrm>
          <a:prstGeom prst="rect">
            <a:avLst/>
          </a:prstGeom>
          <a:noFill/>
          <a:ln w="76200">
            <a:noFill/>
            <a:miter lim="800000"/>
            <a:headEnd/>
            <a:tailEnd/>
          </a:ln>
          <a:effectLst>
            <a:outerShdw blurRad="63500" dist="71842" dir="2700000" algn="ctr" rotWithShape="0">
              <a:schemeClr val="bg2"/>
            </a:outerShdw>
          </a:effectLst>
        </p:spPr>
        <p:txBody>
          <a:bodyPr wrap="none" anchor="ctr">
            <a:prstTxWarp prst="textNoShape">
              <a:avLst/>
            </a:prstTxWarp>
            <a:spAutoFit/>
          </a:bodyPr>
          <a:lstStyle/>
          <a:p>
            <a:pPr algn="ctr" eaLnBrk="1" hangingPunct="1">
              <a:spcBef>
                <a:spcPct val="50000"/>
              </a:spcBef>
            </a:pPr>
            <a:r>
              <a:rPr lang="en-US" sz="2000"/>
              <a:t>(Cain)</a:t>
            </a:r>
          </a:p>
        </p:txBody>
      </p:sp>
      <p:sp>
        <p:nvSpPr>
          <p:cNvPr id="86027" name="Text Box 11"/>
          <p:cNvSpPr txBox="1">
            <a:spLocks noChangeArrowheads="1"/>
          </p:cNvSpPr>
          <p:nvPr/>
        </p:nvSpPr>
        <p:spPr bwMode="auto">
          <a:xfrm>
            <a:off x="3795713" y="1647825"/>
            <a:ext cx="5137150" cy="1736725"/>
          </a:xfrm>
          <a:prstGeom prst="rect">
            <a:avLst/>
          </a:prstGeom>
          <a:noFill/>
          <a:ln w="76200">
            <a:noFill/>
            <a:miter lim="800000"/>
            <a:headEnd/>
            <a:tailEnd/>
          </a:ln>
          <a:effectLst>
            <a:outerShdw blurRad="63500" dist="71842" dir="2700000" algn="ctr" rotWithShape="0">
              <a:schemeClr val="bg2"/>
            </a:outerShdw>
          </a:effectLst>
        </p:spPr>
        <p:txBody>
          <a:bodyPr wrap="none" anchor="ctr">
            <a:prstTxWarp prst="textNoShape">
              <a:avLst/>
            </a:prstTxWarp>
            <a:spAutoFit/>
          </a:bodyPr>
          <a:lstStyle/>
          <a:p>
            <a:pPr eaLnBrk="1" hangingPunct="1"/>
            <a:r>
              <a:rPr lang="en-US"/>
              <a:t>	Foundation of faith</a:t>
            </a:r>
          </a:p>
          <a:p>
            <a:pPr eaLnBrk="1" hangingPunct="1"/>
            <a:r>
              <a:rPr lang="en-US"/>
              <a:t>	</a:t>
            </a:r>
            <a:r>
              <a:rPr lang="en-US" sz="2000">
                <a:solidFill>
                  <a:schemeClr val="hlink"/>
                </a:solidFill>
              </a:rPr>
              <a:t>Central figure</a:t>
            </a:r>
            <a:r>
              <a:rPr lang="en-US" sz="2000"/>
              <a:t>: Jesus in the position </a:t>
            </a:r>
          </a:p>
          <a:p>
            <a:pPr eaLnBrk="1" hangingPunct="1"/>
            <a:r>
              <a:rPr lang="en-US" sz="2000"/>
              <a:t>	of John the Baptist</a:t>
            </a:r>
          </a:p>
          <a:p>
            <a:pPr eaLnBrk="1" hangingPunct="1"/>
            <a:r>
              <a:rPr lang="en-US" sz="2000"/>
              <a:t>	</a:t>
            </a:r>
            <a:r>
              <a:rPr lang="en-US" sz="2000">
                <a:solidFill>
                  <a:schemeClr val="hlink"/>
                </a:solidFill>
              </a:rPr>
              <a:t>Conditional object</a:t>
            </a:r>
            <a:r>
              <a:rPr lang="en-US" sz="2000"/>
              <a:t>: Word</a:t>
            </a:r>
          </a:p>
          <a:p>
            <a:pPr eaLnBrk="1" hangingPunct="1"/>
            <a:r>
              <a:rPr lang="en-US" sz="2000"/>
              <a:t>	</a:t>
            </a:r>
            <a:r>
              <a:rPr lang="en-US" sz="2000">
                <a:solidFill>
                  <a:schemeClr val="hlink"/>
                </a:solidFill>
              </a:rPr>
              <a:t>Period</a:t>
            </a:r>
            <a:r>
              <a:rPr lang="en-US" sz="2000"/>
              <a:t>: 40 days</a:t>
            </a:r>
          </a:p>
        </p:txBody>
      </p:sp>
      <p:sp>
        <p:nvSpPr>
          <p:cNvPr id="86028" name="Text Box 12"/>
          <p:cNvSpPr txBox="1">
            <a:spLocks noChangeArrowheads="1"/>
          </p:cNvSpPr>
          <p:nvPr/>
        </p:nvSpPr>
        <p:spPr bwMode="auto">
          <a:xfrm>
            <a:off x="457200" y="5235575"/>
            <a:ext cx="7240588" cy="1508125"/>
          </a:xfrm>
          <a:prstGeom prst="rect">
            <a:avLst/>
          </a:prstGeom>
          <a:noFill/>
          <a:ln w="76200">
            <a:noFill/>
            <a:miter lim="800000"/>
            <a:headEnd/>
            <a:tailEnd/>
          </a:ln>
          <a:effectLst>
            <a:outerShdw blurRad="63500" dist="71842" dir="2700000" algn="ctr" rotWithShape="0">
              <a:schemeClr val="bg2"/>
            </a:outerShdw>
          </a:effectLst>
        </p:spPr>
        <p:txBody>
          <a:bodyPr wrap="none" anchor="ctr">
            <a:prstTxWarp prst="textNoShape">
              <a:avLst/>
            </a:prstTxWarp>
            <a:spAutoFit/>
          </a:bodyPr>
          <a:lstStyle/>
          <a:p>
            <a:pPr eaLnBrk="1" hangingPunct="1"/>
            <a:r>
              <a:rPr lang="en-US"/>
              <a:t>	Foundation of substance</a:t>
            </a:r>
          </a:p>
          <a:p>
            <a:pPr eaLnBrk="1" hangingPunct="1"/>
            <a:r>
              <a:rPr lang="en-US"/>
              <a:t>	</a:t>
            </a:r>
            <a:r>
              <a:rPr lang="en-US" sz="2000"/>
              <a:t>Central figure: Jesus in the position of John the Baptist</a:t>
            </a:r>
          </a:p>
          <a:p>
            <a:pPr eaLnBrk="1" hangingPunct="1"/>
            <a:r>
              <a:rPr lang="en-US" sz="2000"/>
              <a:t>	Indemnity condition: remove fallen nature</a:t>
            </a:r>
          </a:p>
          <a:p>
            <a:pPr eaLnBrk="1" hangingPunct="1">
              <a:lnSpc>
                <a:spcPct val="125000"/>
              </a:lnSpc>
            </a:pPr>
            <a:r>
              <a:rPr lang="en-US" sz="2000">
                <a:latin typeface="Franklin Gothic Medium" pitchFamily="96" charset="0"/>
              </a:rPr>
              <a:t>	Love, Respect,	Submit and Multiply goodness</a:t>
            </a:r>
          </a:p>
        </p:txBody>
      </p:sp>
      <p:sp>
        <p:nvSpPr>
          <p:cNvPr id="86029" name="Text Box 13"/>
          <p:cNvSpPr txBox="1">
            <a:spLocks noChangeArrowheads="1"/>
          </p:cNvSpPr>
          <p:nvPr/>
        </p:nvSpPr>
        <p:spPr bwMode="auto">
          <a:xfrm>
            <a:off x="212725" y="2457450"/>
            <a:ext cx="2076450" cy="701675"/>
          </a:xfrm>
          <a:prstGeom prst="rect">
            <a:avLst/>
          </a:prstGeom>
          <a:noFill/>
          <a:ln w="9525">
            <a:noFill/>
            <a:miter lim="800000"/>
            <a:headEnd/>
            <a:tailEnd/>
          </a:ln>
        </p:spPr>
        <p:txBody>
          <a:bodyPr wrap="none">
            <a:prstTxWarp prst="textNoShape">
              <a:avLst/>
            </a:prstTxWarp>
            <a:spAutoFit/>
          </a:bodyPr>
          <a:lstStyle/>
          <a:p>
            <a:r>
              <a:rPr lang="en-US" sz="2000"/>
              <a:t>Jesus becomes</a:t>
            </a:r>
          </a:p>
          <a:p>
            <a:r>
              <a:rPr lang="en-US" sz="2000"/>
              <a:t>spiritual messiah</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1378" name="Rectangle 2"/>
          <p:cNvSpPr>
            <a:spLocks noGrp="1" noRot="1" noChangeArrowheads="1"/>
          </p:cNvSpPr>
          <p:nvPr>
            <p:ph type="title"/>
          </p:nvPr>
        </p:nvSpPr>
        <p:spPr/>
        <p:txBody>
          <a:bodyPr/>
          <a:lstStyle/>
          <a:p>
            <a:pPr algn="l"/>
            <a:r>
              <a:rPr lang="en-US">
                <a:solidFill>
                  <a:schemeClr val="hlink"/>
                </a:solidFill>
                <a:latin typeface="Arial Rounded MT Bold" pitchFamily="96" charset="0"/>
              </a:rPr>
              <a:t>How was the foundation of substance restored?</a:t>
            </a:r>
            <a:endParaRPr lang="en-US"/>
          </a:p>
        </p:txBody>
      </p:sp>
      <p:sp>
        <p:nvSpPr>
          <p:cNvPr id="101379" name="Rectangle 3"/>
          <p:cNvSpPr>
            <a:spLocks noGrp="1" noRot="1" noChangeArrowheads="1"/>
          </p:cNvSpPr>
          <p:nvPr>
            <p:ph type="body" sz="half" idx="1"/>
          </p:nvPr>
        </p:nvSpPr>
        <p:spPr/>
        <p:txBody>
          <a:bodyPr/>
          <a:lstStyle/>
          <a:p>
            <a:r>
              <a:rPr lang="en-US" sz="2800"/>
              <a:t>Peter denied Jesus three times</a:t>
            </a:r>
          </a:p>
          <a:p>
            <a:r>
              <a:rPr lang="en-US" sz="2800"/>
              <a:t>Jesus set up a situation which enabled Peter to restore this</a:t>
            </a:r>
          </a:p>
          <a:p>
            <a:r>
              <a:rPr lang="en-US" sz="2800"/>
              <a:t>Asked Peter three times, “Do you love me?”</a:t>
            </a:r>
          </a:p>
        </p:txBody>
      </p:sp>
      <p:pic>
        <p:nvPicPr>
          <p:cNvPr id="101381" name="Picture 5" descr="topic"/>
          <p:cNvPicPr>
            <a:picLocks noGrp="1" noChangeAspect="1" noChangeArrowheads="1"/>
          </p:cNvPicPr>
          <p:nvPr>
            <p:ph sz="half" idx="2"/>
          </p:nvPr>
        </p:nvPicPr>
        <p:blipFill>
          <a:blip r:embed="rId3"/>
          <a:srcRect/>
          <a:stretch>
            <a:fillRect/>
          </a:stretch>
        </p:blipFill>
        <p:spPr>
          <a:xfrm>
            <a:off x="4872038" y="1676400"/>
            <a:ext cx="3746500" cy="4422775"/>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89090" name="Rectangle 1026"/>
          <p:cNvSpPr>
            <a:spLocks noGrp="1" noRot="1" noChangeArrowheads="1"/>
          </p:cNvSpPr>
          <p:nvPr>
            <p:ph type="title"/>
          </p:nvPr>
        </p:nvSpPr>
        <p:spPr/>
        <p:txBody>
          <a:bodyPr/>
          <a:lstStyle/>
          <a:p>
            <a:r>
              <a:rPr lang="en-GB">
                <a:solidFill>
                  <a:schemeClr val="hlink"/>
                </a:solidFill>
                <a:latin typeface="Arial Rounded MT Bold" pitchFamily="96" charset="0"/>
              </a:rPr>
              <a:t>The road to Emmaus</a:t>
            </a:r>
            <a:endParaRPr lang="en-GB"/>
          </a:p>
        </p:txBody>
      </p:sp>
      <p:sp>
        <p:nvSpPr>
          <p:cNvPr id="89091" name="Rectangle 1027"/>
          <p:cNvSpPr>
            <a:spLocks noGrp="1" noRot="1" noChangeArrowheads="1"/>
          </p:cNvSpPr>
          <p:nvPr>
            <p:ph type="body" sz="half" idx="1"/>
          </p:nvPr>
        </p:nvSpPr>
        <p:spPr>
          <a:xfrm>
            <a:off x="301625" y="1676400"/>
            <a:ext cx="4270375" cy="4776788"/>
          </a:xfrm>
        </p:spPr>
        <p:txBody>
          <a:bodyPr/>
          <a:lstStyle/>
          <a:p>
            <a:pPr>
              <a:buFont typeface="Wingdings" pitchFamily="96" charset="2"/>
              <a:buNone/>
            </a:pPr>
            <a:r>
              <a:rPr lang="en-GB" sz="2700" b="1" dirty="0">
                <a:latin typeface="Garamond"/>
                <a:cs typeface="Garamond"/>
              </a:rPr>
              <a:t>	“But we hoped that he was the one to redeem Israel.”</a:t>
            </a:r>
          </a:p>
          <a:p>
            <a:pPr>
              <a:buFont typeface="Wingdings" pitchFamily="96" charset="2"/>
              <a:buNone/>
            </a:pPr>
            <a:r>
              <a:rPr lang="en-GB" sz="2000" dirty="0"/>
              <a:t>				Luke 24:21</a:t>
            </a:r>
          </a:p>
          <a:p>
            <a:pPr>
              <a:buFont typeface="Wingdings" pitchFamily="96" charset="2"/>
              <a:buNone/>
            </a:pPr>
            <a:endParaRPr lang="en-GB" sz="2400" dirty="0"/>
          </a:p>
          <a:p>
            <a:pPr>
              <a:buFont typeface="Wingdings" pitchFamily="96" charset="2"/>
              <a:buNone/>
            </a:pPr>
            <a:r>
              <a:rPr lang="en-GB" sz="2800" dirty="0"/>
              <a:t>	</a:t>
            </a:r>
            <a:r>
              <a:rPr lang="en-GB" sz="2800" b="1" dirty="0">
                <a:latin typeface="Garamond"/>
                <a:cs typeface="Garamond"/>
              </a:rPr>
              <a:t>“Was it not necessary that the Christ should suffer these things and enter into his glory?”</a:t>
            </a:r>
          </a:p>
          <a:p>
            <a:pPr>
              <a:buFont typeface="Wingdings" pitchFamily="96" charset="2"/>
              <a:buNone/>
            </a:pPr>
            <a:r>
              <a:rPr lang="en-GB" sz="2000" dirty="0"/>
              <a:t>				Luke 24:26</a:t>
            </a:r>
          </a:p>
        </p:txBody>
      </p:sp>
      <p:pic>
        <p:nvPicPr>
          <p:cNvPr id="89092" name="Picture 1028" descr="rembrandt emmaus"/>
          <p:cNvPicPr>
            <a:picLocks noGrp="1" noChangeAspect="1" noChangeArrowheads="1"/>
          </p:cNvPicPr>
          <p:nvPr>
            <p:ph sz="half" idx="2"/>
          </p:nvPr>
        </p:nvPicPr>
        <p:blipFill>
          <a:blip r:embed="rId3"/>
          <a:srcRect/>
          <a:stretch>
            <a:fillRect/>
          </a:stretch>
        </p:blipFill>
        <p:spPr>
          <a:xfrm>
            <a:off x="4713288" y="1798638"/>
            <a:ext cx="4064000" cy="4178300"/>
          </a:xfrm>
          <a:ln/>
          <a:effectLst>
            <a:outerShdw blurRad="45720" dist="12700" dir="2700000" algn="ctr" rotWithShape="0">
              <a:srgbClr val="808080">
                <a:alpha val="75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endParaRPr lang="en-US"/>
          </a:p>
        </p:txBody>
      </p:sp>
      <p:sp>
        <p:nvSpPr>
          <p:cNvPr id="7" name="Footer Placeholder 5"/>
          <p:cNvSpPr>
            <a:spLocks noGrp="1"/>
          </p:cNvSpPr>
          <p:nvPr>
            <p:ph type="ftr" sz="quarter" idx="11"/>
          </p:nvPr>
        </p:nvSpPr>
        <p:spPr/>
        <p:txBody>
          <a:bodyPr/>
          <a:lstStyle/>
          <a:p>
            <a:endParaRPr lang="en-US"/>
          </a:p>
        </p:txBody>
      </p:sp>
      <p:sp>
        <p:nvSpPr>
          <p:cNvPr id="99330" name="Rectangle 1026"/>
          <p:cNvSpPr>
            <a:spLocks noGrp="1" noRot="1" noChangeArrowheads="1"/>
          </p:cNvSpPr>
          <p:nvPr>
            <p:ph type="title"/>
          </p:nvPr>
        </p:nvSpPr>
        <p:spPr/>
        <p:txBody>
          <a:bodyPr/>
          <a:lstStyle/>
          <a:p>
            <a:r>
              <a:rPr lang="en-US">
                <a:solidFill>
                  <a:schemeClr val="hlink"/>
                </a:solidFill>
                <a:latin typeface="Arial Rounded MT Bold" pitchFamily="96" charset="0"/>
              </a:rPr>
              <a:t>What happened at Pentecost?</a:t>
            </a:r>
            <a:endParaRPr lang="en-US"/>
          </a:p>
        </p:txBody>
      </p:sp>
      <p:sp>
        <p:nvSpPr>
          <p:cNvPr id="99331" name="Rectangle 1027"/>
          <p:cNvSpPr>
            <a:spLocks noGrp="1" noRot="1" noChangeArrowheads="1"/>
          </p:cNvSpPr>
          <p:nvPr>
            <p:ph type="body" sz="half" idx="1"/>
          </p:nvPr>
        </p:nvSpPr>
        <p:spPr/>
        <p:txBody>
          <a:bodyPr/>
          <a:lstStyle/>
          <a:p>
            <a:pPr>
              <a:lnSpc>
                <a:spcPct val="90000"/>
              </a:lnSpc>
            </a:pPr>
            <a:r>
              <a:rPr lang="en-US" sz="2800"/>
              <a:t>Jesus sends Holy Spirit</a:t>
            </a:r>
          </a:p>
          <a:p>
            <a:pPr>
              <a:lnSpc>
                <a:spcPct val="90000"/>
              </a:lnSpc>
            </a:pPr>
            <a:r>
              <a:rPr lang="en-US" sz="2800"/>
              <a:t>Jesus and Holy Spirit became spiritual True Parents bringing spiritual rebirth</a:t>
            </a:r>
          </a:p>
          <a:p>
            <a:pPr>
              <a:lnSpc>
                <a:spcPct val="90000"/>
              </a:lnSpc>
            </a:pPr>
            <a:r>
              <a:rPr lang="en-US" sz="2800"/>
              <a:t>Spiritual salvation - enter realm where Satan cannot invade</a:t>
            </a:r>
          </a:p>
          <a:p>
            <a:pPr>
              <a:lnSpc>
                <a:spcPct val="90000"/>
              </a:lnSpc>
              <a:buFont typeface="Wingdings" pitchFamily="96" charset="2"/>
              <a:buNone/>
            </a:pPr>
            <a:r>
              <a:rPr lang="en-US" sz="2800"/>
              <a:t>			</a:t>
            </a:r>
            <a:r>
              <a:rPr lang="en-US" sz="2000"/>
              <a:t>EDP, 280</a:t>
            </a:r>
            <a:endParaRPr lang="en-US" sz="2800"/>
          </a:p>
        </p:txBody>
      </p:sp>
      <p:pic>
        <p:nvPicPr>
          <p:cNvPr id="99333" name="Picture 1029" descr="pentecost"/>
          <p:cNvPicPr>
            <a:picLocks noGrp="1" noChangeAspect="1" noChangeArrowheads="1"/>
          </p:cNvPicPr>
          <p:nvPr>
            <p:ph sz="half" idx="2"/>
          </p:nvPr>
        </p:nvPicPr>
        <p:blipFill>
          <a:blip r:embed="rId2"/>
          <a:srcRect/>
          <a:stretch>
            <a:fillRect/>
          </a:stretch>
        </p:blipFill>
        <p:spPr>
          <a:xfrm>
            <a:off x="4648200" y="2117725"/>
            <a:ext cx="4194175" cy="3692525"/>
          </a:xfrm>
        </p:spPr>
      </p:pic>
      <p:sp>
        <p:nvSpPr>
          <p:cNvPr id="99334" name="Text Box 1030"/>
          <p:cNvSpPr txBox="1">
            <a:spLocks noChangeArrowheads="1"/>
          </p:cNvSpPr>
          <p:nvPr/>
        </p:nvSpPr>
        <p:spPr bwMode="auto">
          <a:xfrm>
            <a:off x="5334000" y="5943600"/>
            <a:ext cx="35052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The Holy Spirit descends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2"/>
          <p:cNvSpPr>
            <a:spLocks noGrp="1"/>
          </p:cNvSpPr>
          <p:nvPr>
            <p:ph type="dt" sz="half" idx="10"/>
          </p:nvPr>
        </p:nvSpPr>
        <p:spPr/>
        <p:txBody>
          <a:bodyPr/>
          <a:lstStyle/>
          <a:p>
            <a:endParaRPr lang="en-US"/>
          </a:p>
        </p:txBody>
      </p:sp>
      <p:sp>
        <p:nvSpPr>
          <p:cNvPr id="31" name="Footer Placeholder 3"/>
          <p:cNvSpPr>
            <a:spLocks noGrp="1"/>
          </p:cNvSpPr>
          <p:nvPr>
            <p:ph type="ftr" sz="quarter" idx="11"/>
          </p:nvPr>
        </p:nvSpPr>
        <p:spPr/>
        <p:txBody>
          <a:bodyPr/>
          <a:lstStyle/>
          <a:p>
            <a:endParaRPr lang="en-US"/>
          </a:p>
        </p:txBody>
      </p:sp>
      <p:sp>
        <p:nvSpPr>
          <p:cNvPr id="55298" name="Rectangle 2"/>
          <p:cNvSpPr>
            <a:spLocks noGrp="1" noRot="1" noChangeArrowheads="1"/>
          </p:cNvSpPr>
          <p:nvPr>
            <p:ph type="title"/>
          </p:nvPr>
        </p:nvSpPr>
        <p:spPr>
          <a:xfrm>
            <a:off x="301625" y="-120650"/>
            <a:ext cx="8510588" cy="1325563"/>
          </a:xfrm>
        </p:spPr>
        <p:txBody>
          <a:bodyPr/>
          <a:lstStyle/>
          <a:p>
            <a:r>
              <a:rPr lang="en-GB">
                <a:solidFill>
                  <a:schemeClr val="hlink"/>
                </a:solidFill>
                <a:latin typeface="Arial Rounded MT Bold" pitchFamily="96" charset="0"/>
              </a:rPr>
              <a:t>Spiritual salvation</a:t>
            </a:r>
            <a:endParaRPr lang="en-GB"/>
          </a:p>
        </p:txBody>
      </p:sp>
      <p:sp>
        <p:nvSpPr>
          <p:cNvPr id="55299" name="Text Box 3"/>
          <p:cNvSpPr txBox="1">
            <a:spLocks noChangeArrowheads="1"/>
          </p:cNvSpPr>
          <p:nvPr/>
        </p:nvSpPr>
        <p:spPr bwMode="auto">
          <a:xfrm>
            <a:off x="468313" y="990600"/>
            <a:ext cx="3671887" cy="3877984"/>
          </a:xfrm>
          <a:prstGeom prst="rect">
            <a:avLst/>
          </a:prstGeom>
          <a:noFill/>
          <a:ln w="76200">
            <a:noFill/>
            <a:miter lim="800000"/>
            <a:headEnd/>
            <a:tailEnd/>
          </a:ln>
          <a:effectLst/>
        </p:spPr>
        <p:txBody>
          <a:bodyPr>
            <a:prstTxWarp prst="textNoShape">
              <a:avLst/>
            </a:prstTxWarp>
            <a:spAutoFit/>
          </a:bodyPr>
          <a:lstStyle/>
          <a:p>
            <a:pPr eaLnBrk="1" hangingPunct="1">
              <a:spcBef>
                <a:spcPct val="50000"/>
              </a:spcBef>
            </a:pPr>
            <a:r>
              <a:rPr lang="en-GB" sz="2700" b="1" dirty="0">
                <a:latin typeface="Garamond"/>
                <a:cs typeface="Garamond"/>
              </a:rPr>
              <a:t>But to all who believed in his name, he gave power to become children of God; who were born, not of blood nor of the will of the flesh nor of the will of man, but of God.</a:t>
            </a:r>
          </a:p>
          <a:p>
            <a:pPr eaLnBrk="1" hangingPunct="1">
              <a:spcBef>
                <a:spcPct val="50000"/>
              </a:spcBef>
            </a:pPr>
            <a:r>
              <a:rPr lang="en-GB" sz="2000" dirty="0"/>
              <a:t>		John 1:12-13</a:t>
            </a:r>
          </a:p>
        </p:txBody>
      </p:sp>
      <p:grpSp>
        <p:nvGrpSpPr>
          <p:cNvPr id="55300" name="Group 4"/>
          <p:cNvGrpSpPr>
            <a:grpSpLocks/>
          </p:cNvGrpSpPr>
          <p:nvPr/>
        </p:nvGrpSpPr>
        <p:grpSpPr bwMode="auto">
          <a:xfrm>
            <a:off x="3492500" y="1208088"/>
            <a:ext cx="5472113" cy="4751387"/>
            <a:chOff x="1562" y="815"/>
            <a:chExt cx="2614" cy="2689"/>
          </a:xfrm>
        </p:grpSpPr>
        <p:sp>
          <p:nvSpPr>
            <p:cNvPr id="55301" name="Freeform 5"/>
            <p:cNvSpPr>
              <a:spLocks/>
            </p:cNvSpPr>
            <p:nvPr/>
          </p:nvSpPr>
          <p:spPr bwMode="auto">
            <a:xfrm>
              <a:off x="1562" y="2286"/>
              <a:ext cx="2614" cy="1218"/>
            </a:xfrm>
            <a:custGeom>
              <a:avLst/>
              <a:gdLst/>
              <a:ahLst/>
              <a:cxnLst>
                <a:cxn ang="0">
                  <a:pos x="748" y="18"/>
                </a:cxn>
                <a:cxn ang="0">
                  <a:pos x="1068" y="146"/>
                </a:cxn>
                <a:cxn ang="0">
                  <a:pos x="1370" y="0"/>
                </a:cxn>
                <a:cxn ang="0">
                  <a:pos x="2133" y="1093"/>
                </a:cxn>
                <a:cxn ang="0">
                  <a:pos x="1068" y="1517"/>
                </a:cxn>
                <a:cxn ang="0">
                  <a:pos x="0" y="1093"/>
                </a:cxn>
                <a:cxn ang="0">
                  <a:pos x="748" y="18"/>
                </a:cxn>
              </a:cxnLst>
              <a:rect l="0" t="0" r="r" b="b"/>
              <a:pathLst>
                <a:path w="2133" h="1517">
                  <a:moveTo>
                    <a:pt x="748" y="18"/>
                  </a:moveTo>
                  <a:cubicBezTo>
                    <a:pt x="894" y="150"/>
                    <a:pt x="964" y="149"/>
                    <a:pt x="1068" y="146"/>
                  </a:cubicBezTo>
                  <a:cubicBezTo>
                    <a:pt x="1172" y="143"/>
                    <a:pt x="1242" y="119"/>
                    <a:pt x="1370" y="0"/>
                  </a:cubicBezTo>
                  <a:lnTo>
                    <a:pt x="2133" y="1093"/>
                  </a:lnTo>
                  <a:cubicBezTo>
                    <a:pt x="2083" y="1346"/>
                    <a:pt x="1423" y="1517"/>
                    <a:pt x="1068" y="1517"/>
                  </a:cubicBezTo>
                  <a:cubicBezTo>
                    <a:pt x="713" y="1517"/>
                    <a:pt x="53" y="1343"/>
                    <a:pt x="0" y="1093"/>
                  </a:cubicBezTo>
                  <a:lnTo>
                    <a:pt x="748" y="18"/>
                  </a:lnTo>
                  <a:close/>
                </a:path>
              </a:pathLst>
            </a:custGeom>
            <a:gradFill rotWithShape="1">
              <a:gsLst>
                <a:gs pos="0">
                  <a:srgbClr val="3399FF"/>
                </a:gs>
                <a:gs pos="100000">
                  <a:schemeClr val="bg1"/>
                </a:gs>
              </a:gsLst>
              <a:lin ang="5400000" scaled="1"/>
            </a:gradFill>
            <a:ln w="9525">
              <a:noFill/>
              <a:round/>
              <a:headEnd/>
              <a:tailEnd/>
            </a:ln>
            <a:effectLst/>
          </p:spPr>
          <p:txBody>
            <a:bodyPr>
              <a:prstTxWarp prst="textNoShape">
                <a:avLst/>
              </a:prstTxWarp>
            </a:bodyPr>
            <a:lstStyle/>
            <a:p>
              <a:endParaRPr lang="en-US"/>
            </a:p>
          </p:txBody>
        </p:sp>
        <p:sp>
          <p:nvSpPr>
            <p:cNvPr id="55302" name="Text Box 6"/>
            <p:cNvSpPr txBox="1">
              <a:spLocks noChangeArrowheads="1"/>
            </p:cNvSpPr>
            <p:nvPr/>
          </p:nvSpPr>
          <p:spPr bwMode="auto">
            <a:xfrm>
              <a:off x="2287" y="2400"/>
              <a:ext cx="1186" cy="259"/>
            </a:xfrm>
            <a:prstGeom prst="rect">
              <a:avLst/>
            </a:prstGeom>
            <a:noFill/>
            <a:ln w="15875">
              <a:noFill/>
              <a:miter lim="800000"/>
              <a:headEnd/>
              <a:tailEnd/>
            </a:ln>
            <a:effectLst/>
          </p:spPr>
          <p:txBody>
            <a:bodyPr>
              <a:prstTxWarp prst="textNoShape">
                <a:avLst/>
              </a:prstTxWarp>
              <a:spAutoFit/>
            </a:bodyPr>
            <a:lstStyle/>
            <a:p>
              <a:pPr algn="ctr" eaLnBrk="1" hangingPunct="1">
                <a:spcBef>
                  <a:spcPct val="50000"/>
                </a:spcBef>
              </a:pPr>
              <a:endParaRPr lang="en-US">
                <a:effectLst>
                  <a:outerShdw blurRad="38100" dist="38100" dir="2700000" algn="tl">
                    <a:srgbClr val="000000"/>
                  </a:outerShdw>
                </a:effectLst>
                <a:latin typeface="Tahoma" pitchFamily="96" charset="0"/>
              </a:endParaRPr>
            </a:p>
          </p:txBody>
        </p:sp>
        <p:sp>
          <p:nvSpPr>
            <p:cNvPr id="55303" name="Text Box 7"/>
            <p:cNvSpPr txBox="1">
              <a:spLocks noChangeArrowheads="1"/>
            </p:cNvSpPr>
            <p:nvPr/>
          </p:nvSpPr>
          <p:spPr bwMode="auto">
            <a:xfrm>
              <a:off x="2287" y="2640"/>
              <a:ext cx="1186" cy="258"/>
            </a:xfrm>
            <a:prstGeom prst="rect">
              <a:avLst/>
            </a:prstGeom>
            <a:noFill/>
            <a:ln w="15875">
              <a:noFill/>
              <a:miter lim="800000"/>
              <a:headEnd/>
              <a:tailEnd/>
            </a:ln>
            <a:effectLst/>
          </p:spPr>
          <p:txBody>
            <a:bodyPr>
              <a:prstTxWarp prst="textNoShape">
                <a:avLst/>
              </a:prstTxWarp>
              <a:spAutoFit/>
            </a:bodyPr>
            <a:lstStyle/>
            <a:p>
              <a:pPr algn="ctr" eaLnBrk="1" hangingPunct="1">
                <a:spcBef>
                  <a:spcPct val="50000"/>
                </a:spcBef>
              </a:pPr>
              <a:endParaRPr lang="en-US">
                <a:effectLst>
                  <a:outerShdw blurRad="38100" dist="38100" dir="2700000" algn="tl">
                    <a:srgbClr val="000000"/>
                  </a:outerShdw>
                </a:effectLst>
                <a:latin typeface="Tahoma" pitchFamily="96" charset="0"/>
              </a:endParaRPr>
            </a:p>
          </p:txBody>
        </p:sp>
        <p:sp>
          <p:nvSpPr>
            <p:cNvPr id="55304" name="Text Box 8"/>
            <p:cNvSpPr txBox="1">
              <a:spLocks noChangeArrowheads="1"/>
            </p:cNvSpPr>
            <p:nvPr/>
          </p:nvSpPr>
          <p:spPr bwMode="auto">
            <a:xfrm>
              <a:off x="2287" y="2880"/>
              <a:ext cx="1186" cy="258"/>
            </a:xfrm>
            <a:prstGeom prst="rect">
              <a:avLst/>
            </a:prstGeom>
            <a:noFill/>
            <a:ln w="15875">
              <a:noFill/>
              <a:miter lim="800000"/>
              <a:headEnd/>
              <a:tailEnd/>
            </a:ln>
            <a:effectLst/>
          </p:spPr>
          <p:txBody>
            <a:bodyPr>
              <a:prstTxWarp prst="textNoShape">
                <a:avLst/>
              </a:prstTxWarp>
              <a:spAutoFit/>
            </a:bodyPr>
            <a:lstStyle/>
            <a:p>
              <a:pPr algn="ctr" eaLnBrk="1" hangingPunct="1">
                <a:spcBef>
                  <a:spcPct val="50000"/>
                </a:spcBef>
              </a:pPr>
              <a:endParaRPr lang="en-US">
                <a:solidFill>
                  <a:srgbClr val="99FFCC"/>
                </a:solidFill>
                <a:effectLst>
                  <a:outerShdw blurRad="38100" dist="38100" dir="2700000" algn="tl">
                    <a:srgbClr val="000000"/>
                  </a:outerShdw>
                </a:effectLst>
                <a:latin typeface="Tahoma" pitchFamily="96" charset="0"/>
              </a:endParaRPr>
            </a:p>
          </p:txBody>
        </p:sp>
        <p:grpSp>
          <p:nvGrpSpPr>
            <p:cNvPr id="55305" name="Group 9"/>
            <p:cNvGrpSpPr>
              <a:grpSpLocks/>
            </p:cNvGrpSpPr>
            <p:nvPr/>
          </p:nvGrpSpPr>
          <p:grpSpPr bwMode="auto">
            <a:xfrm>
              <a:off x="1920" y="815"/>
              <a:ext cx="1927" cy="1600"/>
              <a:chOff x="1920" y="911"/>
              <a:chExt cx="1927" cy="1600"/>
            </a:xfrm>
          </p:grpSpPr>
          <p:sp>
            <p:nvSpPr>
              <p:cNvPr id="55306" name="AutoShape 10"/>
              <p:cNvSpPr>
                <a:spLocks noChangeArrowheads="1"/>
              </p:cNvSpPr>
              <p:nvPr/>
            </p:nvSpPr>
            <p:spPr bwMode="auto">
              <a:xfrm>
                <a:off x="2271" y="1104"/>
                <a:ext cx="1189" cy="1155"/>
              </a:xfrm>
              <a:prstGeom prst="diamond">
                <a:avLst/>
              </a:prstGeom>
              <a:gradFill rotWithShape="1">
                <a:gsLst>
                  <a:gs pos="0">
                    <a:srgbClr val="6699FF"/>
                  </a:gs>
                  <a:gs pos="100000">
                    <a:srgbClr val="6699FF">
                      <a:gamma/>
                      <a:shade val="46275"/>
                      <a:invGamma/>
                      <a:alpha val="60001"/>
                    </a:srgbClr>
                  </a:gs>
                </a:gsLst>
                <a:lin ang="5400000" scaled="1"/>
              </a:gradFill>
              <a:ln w="28575">
                <a:solidFill>
                  <a:schemeClr val="tx1"/>
                </a:solidFill>
                <a:miter lim="800000"/>
                <a:headEnd/>
                <a:tailEnd/>
              </a:ln>
              <a:effectLst/>
            </p:spPr>
            <p:txBody>
              <a:bodyPr anchor="ctr">
                <a:prstTxWarp prst="textNoShape">
                  <a:avLst/>
                </a:prstTxWarp>
                <a:spAutoFit/>
              </a:bodyPr>
              <a:lstStyle/>
              <a:p>
                <a:endParaRPr lang="en-US"/>
              </a:p>
            </p:txBody>
          </p:sp>
          <p:sp>
            <p:nvSpPr>
              <p:cNvPr id="55307" name="Oval 11"/>
              <p:cNvSpPr>
                <a:spLocks noChangeArrowheads="1"/>
              </p:cNvSpPr>
              <p:nvPr/>
            </p:nvSpPr>
            <p:spPr bwMode="auto">
              <a:xfrm>
                <a:off x="2448" y="2056"/>
                <a:ext cx="816" cy="455"/>
              </a:xfrm>
              <a:prstGeom prst="ellipse">
                <a:avLst/>
              </a:prstGeom>
              <a:gradFill rotWithShape="1">
                <a:gsLst>
                  <a:gs pos="0">
                    <a:schemeClr val="hlink"/>
                  </a:gs>
                  <a:gs pos="50000">
                    <a:schemeClr val="folHlink"/>
                  </a:gs>
                  <a:gs pos="100000">
                    <a:schemeClr val="hlink"/>
                  </a:gs>
                </a:gsLst>
                <a:lin ang="5400000" scaled="1"/>
              </a:gradFill>
              <a:ln w="12700" cap="sq">
                <a:solidFill>
                  <a:schemeClr val="hlink"/>
                </a:solidFill>
                <a:round/>
                <a:headEnd/>
                <a:tailEnd/>
              </a:ln>
              <a:effectLst/>
            </p:spPr>
            <p:txBody>
              <a:bodyPr anchor="ctr">
                <a:prstTxWarp prst="textNoShape">
                  <a:avLst/>
                </a:prstTxWarp>
                <a:spAutoFit/>
              </a:bodyPr>
              <a:lstStyle/>
              <a:p>
                <a:endParaRPr lang="en-US"/>
              </a:p>
            </p:txBody>
          </p:sp>
          <p:sp>
            <p:nvSpPr>
              <p:cNvPr id="55308" name="Text Box 12"/>
              <p:cNvSpPr txBox="1">
                <a:spLocks noChangeArrowheads="1"/>
              </p:cNvSpPr>
              <p:nvPr/>
            </p:nvSpPr>
            <p:spPr bwMode="auto">
              <a:xfrm>
                <a:off x="2535" y="2046"/>
                <a:ext cx="672" cy="380"/>
              </a:xfrm>
              <a:prstGeom prst="rect">
                <a:avLst/>
              </a:prstGeom>
              <a:noFill/>
              <a:ln w="25400">
                <a:noFill/>
                <a:miter lim="800000"/>
                <a:headEnd/>
                <a:tailEnd/>
              </a:ln>
              <a:effectLst/>
            </p:spPr>
            <p:txBody>
              <a:bodyPr>
                <a:prstTxWarp prst="textNoShape">
                  <a:avLst/>
                </a:prstTxWarp>
                <a:spAutoFit/>
              </a:bodyPr>
              <a:lstStyle/>
              <a:p>
                <a:pPr algn="ctr" eaLnBrk="1" hangingPunct="1">
                  <a:spcBef>
                    <a:spcPct val="50000"/>
                  </a:spcBef>
                </a:pPr>
                <a:endParaRPr lang="en-US" sz="800">
                  <a:solidFill>
                    <a:srgbClr val="000099"/>
                  </a:solidFill>
                  <a:latin typeface="Tahoma" pitchFamily="96" charset="0"/>
                </a:endParaRPr>
              </a:p>
              <a:p>
                <a:pPr algn="ctr" eaLnBrk="1" hangingPunct="1">
                  <a:spcBef>
                    <a:spcPct val="50000"/>
                  </a:spcBef>
                </a:pPr>
                <a:r>
                  <a:rPr lang="en-US" sz="2000">
                    <a:solidFill>
                      <a:srgbClr val="000099"/>
                    </a:solidFill>
                    <a:latin typeface="Tahoma" pitchFamily="96" charset="0"/>
                  </a:rPr>
                  <a:t>Believers</a:t>
                </a:r>
              </a:p>
            </p:txBody>
          </p:sp>
          <p:sp>
            <p:nvSpPr>
              <p:cNvPr id="55309" name="Oval 13"/>
              <p:cNvSpPr>
                <a:spLocks noChangeArrowheads="1"/>
              </p:cNvSpPr>
              <p:nvPr/>
            </p:nvSpPr>
            <p:spPr bwMode="auto">
              <a:xfrm>
                <a:off x="1920" y="1479"/>
                <a:ext cx="618" cy="459"/>
              </a:xfrm>
              <a:prstGeom prst="ellipse">
                <a:avLst/>
              </a:prstGeom>
              <a:gradFill rotWithShape="1">
                <a:gsLst>
                  <a:gs pos="0">
                    <a:srgbClr val="FF99FF"/>
                  </a:gs>
                  <a:gs pos="50000">
                    <a:srgbClr val="FFFFFF"/>
                  </a:gs>
                  <a:gs pos="100000">
                    <a:srgbClr val="FF99FF"/>
                  </a:gs>
                </a:gsLst>
                <a:lin ang="5400000" scaled="1"/>
              </a:gradFill>
              <a:ln w="12700" cap="sq">
                <a:solidFill>
                  <a:srgbClr val="FF66FF"/>
                </a:solidFill>
                <a:round/>
                <a:headEnd/>
                <a:tailEnd/>
              </a:ln>
              <a:effectLst/>
            </p:spPr>
            <p:txBody>
              <a:bodyPr anchor="ctr">
                <a:prstTxWarp prst="textNoShape">
                  <a:avLst/>
                </a:prstTxWarp>
                <a:spAutoFit/>
              </a:bodyPr>
              <a:lstStyle/>
              <a:p>
                <a:endParaRPr lang="en-US"/>
              </a:p>
            </p:txBody>
          </p:sp>
          <p:sp>
            <p:nvSpPr>
              <p:cNvPr id="55310" name="Text Box 14"/>
              <p:cNvSpPr txBox="1">
                <a:spLocks noChangeArrowheads="1"/>
              </p:cNvSpPr>
              <p:nvPr/>
            </p:nvSpPr>
            <p:spPr bwMode="auto">
              <a:xfrm>
                <a:off x="2016" y="1579"/>
                <a:ext cx="470" cy="225"/>
              </a:xfrm>
              <a:prstGeom prst="rect">
                <a:avLst/>
              </a:prstGeom>
              <a:noFill/>
              <a:ln w="25400">
                <a:noFill/>
                <a:miter lim="800000"/>
                <a:headEnd/>
                <a:tailEnd/>
              </a:ln>
              <a:effectLst/>
            </p:spPr>
            <p:txBody>
              <a:bodyPr>
                <a:prstTxWarp prst="textNoShape">
                  <a:avLst/>
                </a:prstTxWarp>
                <a:spAutoFit/>
              </a:bodyPr>
              <a:lstStyle/>
              <a:p>
                <a:pPr algn="ctr" eaLnBrk="1" hangingPunct="1">
                  <a:spcBef>
                    <a:spcPct val="50000"/>
                  </a:spcBef>
                </a:pPr>
                <a:r>
                  <a:rPr lang="en-US" sz="2000" b="1">
                    <a:solidFill>
                      <a:srgbClr val="000099"/>
                    </a:solidFill>
                    <a:latin typeface="Tahoma" pitchFamily="96" charset="0"/>
                  </a:rPr>
                  <a:t>Jesus</a:t>
                </a:r>
              </a:p>
            </p:txBody>
          </p:sp>
          <p:sp>
            <p:nvSpPr>
              <p:cNvPr id="55311" name="Oval 15"/>
              <p:cNvSpPr>
                <a:spLocks noChangeArrowheads="1"/>
              </p:cNvSpPr>
              <p:nvPr/>
            </p:nvSpPr>
            <p:spPr bwMode="auto">
              <a:xfrm>
                <a:off x="3174" y="1479"/>
                <a:ext cx="618" cy="459"/>
              </a:xfrm>
              <a:prstGeom prst="ellipse">
                <a:avLst/>
              </a:prstGeom>
              <a:gradFill rotWithShape="1">
                <a:gsLst>
                  <a:gs pos="0">
                    <a:srgbClr val="006600"/>
                  </a:gs>
                  <a:gs pos="50000">
                    <a:srgbClr val="00CC66"/>
                  </a:gs>
                  <a:gs pos="100000">
                    <a:srgbClr val="006600"/>
                  </a:gs>
                </a:gsLst>
                <a:lin ang="5400000" scaled="1"/>
              </a:gradFill>
              <a:ln w="12700" cap="sq">
                <a:solidFill>
                  <a:srgbClr val="00CC66"/>
                </a:solidFill>
                <a:round/>
                <a:headEnd/>
                <a:tailEnd/>
              </a:ln>
              <a:effectLst/>
            </p:spPr>
            <p:txBody>
              <a:bodyPr anchor="ctr">
                <a:prstTxWarp prst="textNoShape">
                  <a:avLst/>
                </a:prstTxWarp>
                <a:spAutoFit/>
              </a:bodyPr>
              <a:lstStyle/>
              <a:p>
                <a:endParaRPr lang="en-US"/>
              </a:p>
            </p:txBody>
          </p:sp>
          <p:grpSp>
            <p:nvGrpSpPr>
              <p:cNvPr id="55312" name="Group 16"/>
              <p:cNvGrpSpPr>
                <a:grpSpLocks/>
              </p:cNvGrpSpPr>
              <p:nvPr/>
            </p:nvGrpSpPr>
            <p:grpSpPr bwMode="auto">
              <a:xfrm>
                <a:off x="2779" y="1412"/>
                <a:ext cx="166" cy="606"/>
                <a:chOff x="1411" y="1136"/>
                <a:chExt cx="214" cy="807"/>
              </a:xfrm>
            </p:grpSpPr>
            <p:sp>
              <p:nvSpPr>
                <p:cNvPr id="55313" name="Line 17"/>
                <p:cNvSpPr>
                  <a:spLocks noChangeShapeType="1"/>
                </p:cNvSpPr>
                <p:nvPr/>
              </p:nvSpPr>
              <p:spPr bwMode="auto">
                <a:xfrm flipV="1">
                  <a:off x="1411" y="1136"/>
                  <a:ext cx="0" cy="806"/>
                </a:xfrm>
                <a:prstGeom prst="line">
                  <a:avLst/>
                </a:prstGeom>
                <a:noFill/>
                <a:ln w="25400">
                  <a:solidFill>
                    <a:schemeClr val="tx1"/>
                  </a:solidFill>
                  <a:round/>
                  <a:headEnd/>
                  <a:tailEnd type="triangle" w="med" len="med"/>
                </a:ln>
                <a:effectLst/>
              </p:spPr>
              <p:txBody>
                <a:bodyPr>
                  <a:prstTxWarp prst="textNoShape">
                    <a:avLst/>
                  </a:prstTxWarp>
                  <a:spAutoFit/>
                </a:bodyPr>
                <a:lstStyle/>
                <a:p>
                  <a:endParaRPr lang="en-US"/>
                </a:p>
              </p:txBody>
            </p:sp>
            <p:sp>
              <p:nvSpPr>
                <p:cNvPr id="55314" name="Line 18"/>
                <p:cNvSpPr>
                  <a:spLocks noChangeShapeType="1"/>
                </p:cNvSpPr>
                <p:nvPr/>
              </p:nvSpPr>
              <p:spPr bwMode="auto">
                <a:xfrm>
                  <a:off x="1625" y="1137"/>
                  <a:ext cx="0" cy="806"/>
                </a:xfrm>
                <a:prstGeom prst="line">
                  <a:avLst/>
                </a:prstGeom>
                <a:noFill/>
                <a:ln w="25400">
                  <a:solidFill>
                    <a:schemeClr val="tx1"/>
                  </a:solidFill>
                  <a:round/>
                  <a:headEnd/>
                  <a:tailEnd type="triangle" w="med" len="med"/>
                </a:ln>
                <a:effectLst/>
              </p:spPr>
              <p:txBody>
                <a:bodyPr>
                  <a:prstTxWarp prst="textNoShape">
                    <a:avLst/>
                  </a:prstTxWarp>
                  <a:spAutoFit/>
                </a:bodyPr>
                <a:lstStyle/>
                <a:p>
                  <a:endParaRPr lang="en-US"/>
                </a:p>
              </p:txBody>
            </p:sp>
          </p:grpSp>
          <p:grpSp>
            <p:nvGrpSpPr>
              <p:cNvPr id="55315" name="Group 19"/>
              <p:cNvGrpSpPr>
                <a:grpSpLocks/>
              </p:cNvGrpSpPr>
              <p:nvPr/>
            </p:nvGrpSpPr>
            <p:grpSpPr bwMode="auto">
              <a:xfrm rot="5400000">
                <a:off x="2781" y="1404"/>
                <a:ext cx="161" cy="624"/>
                <a:chOff x="1411" y="1136"/>
                <a:chExt cx="214" cy="807"/>
              </a:xfrm>
            </p:grpSpPr>
            <p:sp>
              <p:nvSpPr>
                <p:cNvPr id="55316" name="Line 20"/>
                <p:cNvSpPr>
                  <a:spLocks noChangeShapeType="1"/>
                </p:cNvSpPr>
                <p:nvPr/>
              </p:nvSpPr>
              <p:spPr bwMode="auto">
                <a:xfrm flipV="1">
                  <a:off x="1411" y="1136"/>
                  <a:ext cx="0" cy="806"/>
                </a:xfrm>
                <a:prstGeom prst="line">
                  <a:avLst/>
                </a:prstGeom>
                <a:noFill/>
                <a:ln w="25400">
                  <a:solidFill>
                    <a:schemeClr val="tx1"/>
                  </a:solidFill>
                  <a:round/>
                  <a:headEnd/>
                  <a:tailEnd type="triangle" w="med" len="med"/>
                </a:ln>
                <a:effectLst/>
              </p:spPr>
              <p:txBody>
                <a:bodyPr>
                  <a:prstTxWarp prst="textNoShape">
                    <a:avLst/>
                  </a:prstTxWarp>
                  <a:spAutoFit/>
                </a:bodyPr>
                <a:lstStyle/>
                <a:p>
                  <a:endParaRPr lang="en-US"/>
                </a:p>
              </p:txBody>
            </p:sp>
            <p:sp>
              <p:nvSpPr>
                <p:cNvPr id="55317" name="Line 21"/>
                <p:cNvSpPr>
                  <a:spLocks noChangeShapeType="1"/>
                </p:cNvSpPr>
                <p:nvPr/>
              </p:nvSpPr>
              <p:spPr bwMode="auto">
                <a:xfrm>
                  <a:off x="1625" y="1137"/>
                  <a:ext cx="0" cy="806"/>
                </a:xfrm>
                <a:prstGeom prst="line">
                  <a:avLst/>
                </a:prstGeom>
                <a:noFill/>
                <a:ln w="25400">
                  <a:solidFill>
                    <a:schemeClr val="tx1"/>
                  </a:solidFill>
                  <a:round/>
                  <a:headEnd/>
                  <a:tailEnd type="triangle" w="med" len="med"/>
                </a:ln>
                <a:effectLst/>
              </p:spPr>
              <p:txBody>
                <a:bodyPr>
                  <a:prstTxWarp prst="textNoShape">
                    <a:avLst/>
                  </a:prstTxWarp>
                  <a:spAutoFit/>
                </a:bodyPr>
                <a:lstStyle/>
                <a:p>
                  <a:endParaRPr lang="en-US"/>
                </a:p>
              </p:txBody>
            </p:sp>
          </p:grpSp>
          <p:grpSp>
            <p:nvGrpSpPr>
              <p:cNvPr id="55318" name="Group 22"/>
              <p:cNvGrpSpPr>
                <a:grpSpLocks/>
              </p:cNvGrpSpPr>
              <p:nvPr/>
            </p:nvGrpSpPr>
            <p:grpSpPr bwMode="auto">
              <a:xfrm>
                <a:off x="2508" y="911"/>
                <a:ext cx="708" cy="481"/>
                <a:chOff x="2508" y="911"/>
                <a:chExt cx="708" cy="481"/>
              </a:xfrm>
            </p:grpSpPr>
            <p:grpSp>
              <p:nvGrpSpPr>
                <p:cNvPr id="55319" name="Group 23"/>
                <p:cNvGrpSpPr>
                  <a:grpSpLocks/>
                </p:cNvGrpSpPr>
                <p:nvPr/>
              </p:nvGrpSpPr>
              <p:grpSpPr bwMode="auto">
                <a:xfrm>
                  <a:off x="2508" y="911"/>
                  <a:ext cx="708" cy="481"/>
                  <a:chOff x="2581" y="911"/>
                  <a:chExt cx="562" cy="481"/>
                </a:xfrm>
              </p:grpSpPr>
              <p:sp>
                <p:nvSpPr>
                  <p:cNvPr id="55320" name="Oval 24"/>
                  <p:cNvSpPr>
                    <a:spLocks noChangeArrowheads="1"/>
                  </p:cNvSpPr>
                  <p:nvPr/>
                </p:nvSpPr>
                <p:spPr bwMode="auto">
                  <a:xfrm>
                    <a:off x="2581" y="911"/>
                    <a:ext cx="562" cy="481"/>
                  </a:xfrm>
                  <a:prstGeom prst="ellipse">
                    <a:avLst/>
                  </a:prstGeom>
                  <a:gradFill rotWithShape="1">
                    <a:gsLst>
                      <a:gs pos="0">
                        <a:srgbClr val="FFFFFF"/>
                      </a:gs>
                      <a:gs pos="50000">
                        <a:srgbClr val="99CCFF"/>
                      </a:gs>
                      <a:gs pos="100000">
                        <a:srgbClr val="FFFFFF"/>
                      </a:gs>
                    </a:gsLst>
                    <a:lin ang="5400000" scaled="1"/>
                  </a:gradFill>
                  <a:ln w="12700" cap="sq">
                    <a:solidFill>
                      <a:schemeClr val="tx1"/>
                    </a:solidFill>
                    <a:round/>
                    <a:headEnd/>
                    <a:tailEnd/>
                  </a:ln>
                  <a:effectLst/>
                </p:spPr>
                <p:txBody>
                  <a:bodyPr anchor="ctr">
                    <a:prstTxWarp prst="textNoShape">
                      <a:avLst/>
                    </a:prstTxWarp>
                    <a:spAutoFit/>
                  </a:bodyPr>
                  <a:lstStyle/>
                  <a:p>
                    <a:endParaRPr lang="en-US"/>
                  </a:p>
                </p:txBody>
              </p:sp>
              <p:sp>
                <p:nvSpPr>
                  <p:cNvPr id="55321" name="Oval 25"/>
                  <p:cNvSpPr>
                    <a:spLocks noChangeArrowheads="1"/>
                  </p:cNvSpPr>
                  <p:nvPr/>
                </p:nvSpPr>
                <p:spPr bwMode="auto">
                  <a:xfrm>
                    <a:off x="2623" y="946"/>
                    <a:ext cx="477" cy="411"/>
                  </a:xfrm>
                  <a:prstGeom prst="ellipse">
                    <a:avLst/>
                  </a:prstGeom>
                  <a:gradFill rotWithShape="1">
                    <a:gsLst>
                      <a:gs pos="0">
                        <a:srgbClr val="99CCFF"/>
                      </a:gs>
                      <a:gs pos="50000">
                        <a:srgbClr val="FFFFFF"/>
                      </a:gs>
                      <a:gs pos="100000">
                        <a:srgbClr val="99CCFF"/>
                      </a:gs>
                    </a:gsLst>
                    <a:lin ang="5400000" scaled="1"/>
                  </a:gradFill>
                  <a:ln w="12700" cap="sq">
                    <a:solidFill>
                      <a:schemeClr val="tx1"/>
                    </a:solidFill>
                    <a:round/>
                    <a:headEnd/>
                    <a:tailEnd/>
                  </a:ln>
                  <a:effectLst/>
                </p:spPr>
                <p:txBody>
                  <a:bodyPr anchor="ctr">
                    <a:prstTxWarp prst="textNoShape">
                      <a:avLst/>
                    </a:prstTxWarp>
                    <a:spAutoFit/>
                  </a:bodyPr>
                  <a:lstStyle/>
                  <a:p>
                    <a:endParaRPr lang="en-US"/>
                  </a:p>
                </p:txBody>
              </p:sp>
            </p:grpSp>
            <p:sp>
              <p:nvSpPr>
                <p:cNvPr id="55322" name="Text Box 26"/>
                <p:cNvSpPr txBox="1">
                  <a:spLocks noChangeArrowheads="1"/>
                </p:cNvSpPr>
                <p:nvPr/>
              </p:nvSpPr>
              <p:spPr bwMode="auto">
                <a:xfrm>
                  <a:off x="2606" y="1008"/>
                  <a:ext cx="511" cy="259"/>
                </a:xfrm>
                <a:prstGeom prst="rect">
                  <a:avLst/>
                </a:prstGeom>
                <a:noFill/>
                <a:ln w="25400">
                  <a:noFill/>
                  <a:miter lim="800000"/>
                  <a:headEnd/>
                  <a:tailEnd/>
                </a:ln>
                <a:effectLst/>
              </p:spPr>
              <p:txBody>
                <a:bodyPr>
                  <a:prstTxWarp prst="textNoShape">
                    <a:avLst/>
                  </a:prstTxWarp>
                  <a:spAutoFit/>
                </a:bodyPr>
                <a:lstStyle/>
                <a:p>
                  <a:pPr algn="ctr" eaLnBrk="1" hangingPunct="1">
                    <a:spcBef>
                      <a:spcPct val="50000"/>
                    </a:spcBef>
                  </a:pPr>
                  <a:r>
                    <a:rPr lang="en-US" b="1">
                      <a:solidFill>
                        <a:srgbClr val="000099"/>
                      </a:solidFill>
                      <a:latin typeface="Tahoma" pitchFamily="96" charset="0"/>
                    </a:rPr>
                    <a:t>God</a:t>
                  </a:r>
                </a:p>
              </p:txBody>
            </p:sp>
          </p:grpSp>
          <p:sp>
            <p:nvSpPr>
              <p:cNvPr id="55323" name="Text Box 27"/>
              <p:cNvSpPr txBox="1">
                <a:spLocks noChangeArrowheads="1"/>
              </p:cNvSpPr>
              <p:nvPr/>
            </p:nvSpPr>
            <p:spPr bwMode="auto">
              <a:xfrm>
                <a:off x="3168" y="1588"/>
                <a:ext cx="679" cy="225"/>
              </a:xfrm>
              <a:prstGeom prst="rect">
                <a:avLst/>
              </a:prstGeom>
              <a:noFill/>
              <a:ln w="25400">
                <a:noFill/>
                <a:miter lim="800000"/>
                <a:headEnd/>
                <a:tailEnd/>
              </a:ln>
              <a:effectLst/>
            </p:spPr>
            <p:txBody>
              <a:bodyPr>
                <a:prstTxWarp prst="textNoShape">
                  <a:avLst/>
                </a:prstTxWarp>
                <a:spAutoFit/>
              </a:bodyPr>
              <a:lstStyle/>
              <a:p>
                <a:pPr algn="ctr" eaLnBrk="1" hangingPunct="1">
                  <a:spcBef>
                    <a:spcPct val="50000"/>
                  </a:spcBef>
                </a:pPr>
                <a:r>
                  <a:rPr lang="en-US" sz="2000">
                    <a:effectLst>
                      <a:outerShdw blurRad="38100" dist="38100" dir="2700000" algn="tl">
                        <a:srgbClr val="000000"/>
                      </a:outerShdw>
                    </a:effectLst>
                    <a:latin typeface="Tahoma" pitchFamily="96" charset="0"/>
                  </a:rPr>
                  <a:t>Holy Spirit</a:t>
                </a:r>
              </a:p>
            </p:txBody>
          </p:sp>
        </p:grpSp>
      </p:grpSp>
      <p:sp>
        <p:nvSpPr>
          <p:cNvPr id="55324" name="Text Box 28"/>
          <p:cNvSpPr txBox="1">
            <a:spLocks noChangeArrowheads="1"/>
          </p:cNvSpPr>
          <p:nvPr/>
        </p:nvSpPr>
        <p:spPr bwMode="auto">
          <a:xfrm>
            <a:off x="669925" y="4875213"/>
            <a:ext cx="8169275" cy="641350"/>
          </a:xfrm>
          <a:prstGeom prst="rect">
            <a:avLst/>
          </a:prstGeom>
          <a:noFill/>
          <a:ln w="9525">
            <a:noFill/>
            <a:miter lim="800000"/>
            <a:headEnd/>
            <a:tailEnd/>
          </a:ln>
        </p:spPr>
        <p:txBody>
          <a:bodyPr>
            <a:prstTxWarp prst="textNoShape">
              <a:avLst/>
            </a:prstTxWarp>
            <a:spAutoFit/>
          </a:bodyPr>
          <a:lstStyle/>
          <a:p>
            <a:r>
              <a:rPr lang="en-US" sz="1800"/>
              <a:t>Only Christianity has placed importance on the lineage and laid down the conversion of lineage as its main ideology.      </a:t>
            </a:r>
            <a:r>
              <a:rPr lang="en-US" sz="1600"/>
              <a:t>Sun Myung Moon CSG, 1274</a:t>
            </a:r>
          </a:p>
        </p:txBody>
      </p:sp>
      <p:sp>
        <p:nvSpPr>
          <p:cNvPr id="55325" name="Text Box 29"/>
          <p:cNvSpPr txBox="1">
            <a:spLocks noChangeArrowheads="1"/>
          </p:cNvSpPr>
          <p:nvPr/>
        </p:nvSpPr>
        <p:spPr bwMode="auto">
          <a:xfrm>
            <a:off x="152400" y="5713413"/>
            <a:ext cx="8558213" cy="915987"/>
          </a:xfrm>
          <a:prstGeom prst="rect">
            <a:avLst/>
          </a:prstGeom>
          <a:noFill/>
          <a:ln w="9525">
            <a:noFill/>
            <a:miter lim="800000"/>
            <a:headEnd/>
            <a:tailEnd/>
          </a:ln>
        </p:spPr>
        <p:txBody>
          <a:bodyPr wrap="none">
            <a:prstTxWarp prst="textNoShape">
              <a:avLst/>
            </a:prstTxWarp>
            <a:spAutoFit/>
          </a:bodyPr>
          <a:lstStyle/>
          <a:p>
            <a:r>
              <a:rPr lang="en-US" sz="1800"/>
              <a:t>The precious blood of Jesus and the ritual of the Last Supper all symbolise </a:t>
            </a:r>
          </a:p>
          <a:p>
            <a:r>
              <a:rPr lang="en-US" sz="1800"/>
              <a:t>the providence of becoming the children of God through the conversion of lineage. </a:t>
            </a:r>
          </a:p>
          <a:p>
            <a:r>
              <a:rPr lang="en-US" sz="1800"/>
              <a:t>						</a:t>
            </a:r>
            <a:r>
              <a:rPr lang="en-US" sz="1600"/>
              <a:t>Sun Myung Moon CSG, 1272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wipe(up)">
                                      <p:cBhvr>
                                        <p:cTn id="7" dur="20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2"/>
          <p:cNvSpPr>
            <a:spLocks noGrp="1"/>
          </p:cNvSpPr>
          <p:nvPr>
            <p:ph type="dt" sz="half" idx="10"/>
          </p:nvPr>
        </p:nvSpPr>
        <p:spPr/>
        <p:txBody>
          <a:bodyPr/>
          <a:lstStyle/>
          <a:p>
            <a:endParaRPr lang="en-US"/>
          </a:p>
        </p:txBody>
      </p:sp>
      <p:sp>
        <p:nvSpPr>
          <p:cNvPr id="42" name="Footer Placeholder 3"/>
          <p:cNvSpPr>
            <a:spLocks noGrp="1"/>
          </p:cNvSpPr>
          <p:nvPr>
            <p:ph type="ftr" sz="quarter" idx="11"/>
          </p:nvPr>
        </p:nvSpPr>
        <p:spPr/>
        <p:txBody>
          <a:bodyPr/>
          <a:lstStyle/>
          <a:p>
            <a:endParaRPr lang="en-US"/>
          </a:p>
        </p:txBody>
      </p:sp>
      <p:sp>
        <p:nvSpPr>
          <p:cNvPr id="74754" name="Rectangle 1026"/>
          <p:cNvSpPr>
            <a:spLocks noGrp="1" noRot="1" noChangeArrowheads="1"/>
          </p:cNvSpPr>
          <p:nvPr>
            <p:ph type="title"/>
          </p:nvPr>
        </p:nvSpPr>
        <p:spPr>
          <a:xfrm>
            <a:off x="301625" y="-152400"/>
            <a:ext cx="8510588" cy="1325563"/>
          </a:xfrm>
        </p:spPr>
        <p:txBody>
          <a:bodyPr/>
          <a:lstStyle/>
          <a:p>
            <a:r>
              <a:rPr lang="en-US">
                <a:solidFill>
                  <a:schemeClr val="hlink"/>
                </a:solidFill>
                <a:latin typeface="Arial Rounded MT Bold" pitchFamily="96" charset="0"/>
              </a:rPr>
              <a:t>Salvation through the cross</a:t>
            </a:r>
            <a:endParaRPr lang="en-US"/>
          </a:p>
        </p:txBody>
      </p:sp>
      <p:sp>
        <p:nvSpPr>
          <p:cNvPr id="74755" name="Line 1027"/>
          <p:cNvSpPr>
            <a:spLocks noChangeShapeType="1"/>
          </p:cNvSpPr>
          <p:nvPr/>
        </p:nvSpPr>
        <p:spPr bwMode="auto">
          <a:xfrm flipV="1">
            <a:off x="4419600" y="2819400"/>
            <a:ext cx="1588" cy="1889125"/>
          </a:xfrm>
          <a:prstGeom prst="line">
            <a:avLst/>
          </a:prstGeom>
          <a:noFill/>
          <a:ln w="57150">
            <a:solidFill>
              <a:schemeClr val="tx1"/>
            </a:solidFill>
            <a:round/>
            <a:headEnd/>
            <a:tailEnd/>
          </a:ln>
          <a:effectLst/>
        </p:spPr>
        <p:txBody>
          <a:bodyPr>
            <a:prstTxWarp prst="textNoShape">
              <a:avLst/>
            </a:prstTxWarp>
          </a:bodyPr>
          <a:lstStyle/>
          <a:p>
            <a:endParaRPr lang="en-US"/>
          </a:p>
        </p:txBody>
      </p:sp>
      <p:sp>
        <p:nvSpPr>
          <p:cNvPr id="74756" name="Line 1028"/>
          <p:cNvSpPr>
            <a:spLocks noChangeShapeType="1"/>
          </p:cNvSpPr>
          <p:nvPr/>
        </p:nvSpPr>
        <p:spPr bwMode="auto">
          <a:xfrm flipH="1" flipV="1">
            <a:off x="4535488" y="2814638"/>
            <a:ext cx="1587" cy="1970087"/>
          </a:xfrm>
          <a:prstGeom prst="line">
            <a:avLst/>
          </a:prstGeom>
          <a:noFill/>
          <a:ln w="57150">
            <a:solidFill>
              <a:schemeClr val="bg1"/>
            </a:solidFill>
            <a:round/>
            <a:headEnd/>
            <a:tailEnd/>
          </a:ln>
          <a:effectLst/>
        </p:spPr>
        <p:txBody>
          <a:bodyPr>
            <a:prstTxWarp prst="textNoShape">
              <a:avLst/>
            </a:prstTxWarp>
          </a:bodyPr>
          <a:lstStyle/>
          <a:p>
            <a:endParaRPr lang="en-US"/>
          </a:p>
        </p:txBody>
      </p:sp>
      <p:sp>
        <p:nvSpPr>
          <p:cNvPr id="74757" name="Line 1029"/>
          <p:cNvSpPr>
            <a:spLocks noChangeShapeType="1"/>
          </p:cNvSpPr>
          <p:nvPr/>
        </p:nvSpPr>
        <p:spPr bwMode="auto">
          <a:xfrm flipH="1" flipV="1">
            <a:off x="4572000" y="2814638"/>
            <a:ext cx="1584325" cy="758825"/>
          </a:xfrm>
          <a:prstGeom prst="line">
            <a:avLst/>
          </a:prstGeom>
          <a:noFill/>
          <a:ln w="88900">
            <a:solidFill>
              <a:schemeClr val="tx1"/>
            </a:solidFill>
            <a:round/>
            <a:headEnd/>
            <a:tailEnd/>
          </a:ln>
          <a:effectLst/>
        </p:spPr>
        <p:txBody>
          <a:bodyPr>
            <a:prstTxWarp prst="textNoShape">
              <a:avLst/>
            </a:prstTxWarp>
          </a:bodyPr>
          <a:lstStyle/>
          <a:p>
            <a:endParaRPr lang="en-US"/>
          </a:p>
        </p:txBody>
      </p:sp>
      <p:sp>
        <p:nvSpPr>
          <p:cNvPr id="74759" name="Line 1031"/>
          <p:cNvSpPr>
            <a:spLocks noChangeShapeType="1"/>
          </p:cNvSpPr>
          <p:nvPr/>
        </p:nvSpPr>
        <p:spPr bwMode="auto">
          <a:xfrm flipH="1" flipV="1">
            <a:off x="4572000" y="4614863"/>
            <a:ext cx="1584325" cy="758825"/>
          </a:xfrm>
          <a:prstGeom prst="line">
            <a:avLst/>
          </a:prstGeom>
          <a:noFill/>
          <a:ln w="88900">
            <a:solidFill>
              <a:schemeClr val="tx1"/>
            </a:solidFill>
            <a:round/>
            <a:headEnd/>
            <a:tailEnd/>
          </a:ln>
          <a:effectLst/>
        </p:spPr>
        <p:txBody>
          <a:bodyPr>
            <a:prstTxWarp prst="textNoShape">
              <a:avLst/>
            </a:prstTxWarp>
          </a:bodyPr>
          <a:lstStyle/>
          <a:p>
            <a:endParaRPr lang="en-US"/>
          </a:p>
        </p:txBody>
      </p:sp>
      <p:sp>
        <p:nvSpPr>
          <p:cNvPr id="74760" name="Line 1032"/>
          <p:cNvSpPr>
            <a:spLocks noChangeShapeType="1"/>
          </p:cNvSpPr>
          <p:nvPr/>
        </p:nvSpPr>
        <p:spPr bwMode="auto">
          <a:xfrm flipV="1">
            <a:off x="2398713" y="4614863"/>
            <a:ext cx="1595437" cy="758825"/>
          </a:xfrm>
          <a:prstGeom prst="line">
            <a:avLst/>
          </a:prstGeom>
          <a:noFill/>
          <a:ln w="88900">
            <a:solidFill>
              <a:schemeClr val="tx1"/>
            </a:solidFill>
            <a:round/>
            <a:headEnd/>
            <a:tailEnd/>
          </a:ln>
          <a:effectLst/>
        </p:spPr>
        <p:txBody>
          <a:bodyPr>
            <a:prstTxWarp prst="textNoShape">
              <a:avLst/>
            </a:prstTxWarp>
          </a:bodyPr>
          <a:lstStyle/>
          <a:p>
            <a:endParaRPr lang="en-US"/>
          </a:p>
        </p:txBody>
      </p:sp>
      <p:sp>
        <p:nvSpPr>
          <p:cNvPr id="74761" name="Line 1033"/>
          <p:cNvSpPr>
            <a:spLocks noChangeShapeType="1"/>
          </p:cNvSpPr>
          <p:nvPr/>
        </p:nvSpPr>
        <p:spPr bwMode="auto">
          <a:xfrm flipV="1">
            <a:off x="2398713" y="2814638"/>
            <a:ext cx="1595437" cy="758825"/>
          </a:xfrm>
          <a:prstGeom prst="line">
            <a:avLst/>
          </a:prstGeom>
          <a:noFill/>
          <a:ln w="88900">
            <a:solidFill>
              <a:schemeClr val="tx1"/>
            </a:solidFill>
            <a:round/>
            <a:headEnd/>
            <a:tailEnd/>
          </a:ln>
          <a:effectLst/>
        </p:spPr>
        <p:txBody>
          <a:bodyPr>
            <a:prstTxWarp prst="textNoShape">
              <a:avLst/>
            </a:prstTxWarp>
          </a:bodyPr>
          <a:lstStyle/>
          <a:p>
            <a:endParaRPr lang="en-US"/>
          </a:p>
        </p:txBody>
      </p:sp>
      <p:grpSp>
        <p:nvGrpSpPr>
          <p:cNvPr id="74762" name="Group 1034"/>
          <p:cNvGrpSpPr>
            <a:grpSpLocks/>
          </p:cNvGrpSpPr>
          <p:nvPr/>
        </p:nvGrpSpPr>
        <p:grpSpPr bwMode="auto">
          <a:xfrm>
            <a:off x="6076950" y="1271588"/>
            <a:ext cx="973138" cy="942975"/>
            <a:chOff x="2466" y="621"/>
            <a:chExt cx="835" cy="810"/>
          </a:xfrm>
        </p:grpSpPr>
        <p:sp>
          <p:nvSpPr>
            <p:cNvPr id="74763" name="Oval 1035"/>
            <p:cNvSpPr>
              <a:spLocks noChangeAspect="1" noChangeArrowheads="1"/>
            </p:cNvSpPr>
            <p:nvPr/>
          </p:nvSpPr>
          <p:spPr bwMode="auto">
            <a:xfrm>
              <a:off x="2475" y="621"/>
              <a:ext cx="809" cy="810"/>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eaLnBrk="1" hangingPunct="1"/>
              <a:endParaRPr lang="en-GB" sz="3200" b="1">
                <a:effectLst>
                  <a:outerShdw blurRad="38100" dist="38100" dir="2700000" algn="tl">
                    <a:srgbClr val="000000"/>
                  </a:outerShdw>
                </a:effectLst>
                <a:latin typeface="Franklin Gothic Medium" pitchFamily="96" charset="0"/>
              </a:endParaRPr>
            </a:p>
          </p:txBody>
        </p:sp>
        <p:sp>
          <p:nvSpPr>
            <p:cNvPr id="74764" name="Text Box 1036"/>
            <p:cNvSpPr txBox="1">
              <a:spLocks noChangeAspect="1" noChangeArrowheads="1"/>
            </p:cNvSpPr>
            <p:nvPr/>
          </p:nvSpPr>
          <p:spPr bwMode="auto">
            <a:xfrm>
              <a:off x="2466" y="879"/>
              <a:ext cx="835" cy="337"/>
            </a:xfrm>
            <a:prstGeom prst="rect">
              <a:avLst/>
            </a:prstGeom>
            <a:noFill/>
            <a:ln w="9525">
              <a:noFill/>
              <a:miter lim="800000"/>
              <a:headEnd/>
              <a:tailEnd/>
            </a:ln>
            <a:effectLst/>
          </p:spPr>
          <p:txBody>
            <a:bodyPr tIns="10800">
              <a:prstTxWarp prst="textNoShape">
                <a:avLst/>
              </a:prstTxWarp>
              <a:spAutoFit/>
            </a:bodyPr>
            <a:lstStyle/>
            <a:p>
              <a:pPr algn="ctr" eaLnBrk="1" hangingPunct="1"/>
              <a:r>
                <a:rPr lang="en-US" sz="2200" b="1">
                  <a:effectLst>
                    <a:outerShdw blurRad="38100" dist="38100" dir="2700000" algn="tl">
                      <a:srgbClr val="000000"/>
                    </a:outerShdw>
                  </a:effectLst>
                  <a:latin typeface="Franklin Gothic Medium" pitchFamily="96" charset="0"/>
                  <a:ea typeface="宋体" pitchFamily="96" charset="-122"/>
                  <a:cs typeface="宋体" pitchFamily="96" charset="-122"/>
                </a:rPr>
                <a:t>God</a:t>
              </a:r>
            </a:p>
          </p:txBody>
        </p:sp>
      </p:grpSp>
      <p:sp>
        <p:nvSpPr>
          <p:cNvPr id="74765" name="Oval 1037"/>
          <p:cNvSpPr>
            <a:spLocks noChangeAspect="1" noChangeArrowheads="1"/>
          </p:cNvSpPr>
          <p:nvPr/>
        </p:nvSpPr>
        <p:spPr bwMode="auto">
          <a:xfrm>
            <a:off x="3916363" y="4060825"/>
            <a:ext cx="942975" cy="941388"/>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sz="3200" b="1">
              <a:effectLst>
                <a:outerShdw blurRad="38100" dist="38100" dir="2700000" algn="tl">
                  <a:srgbClr val="000000"/>
                </a:outerShdw>
              </a:effectLst>
              <a:latin typeface="Franklin Gothic Medium" pitchFamily="96" charset="0"/>
            </a:endParaRPr>
          </a:p>
        </p:txBody>
      </p:sp>
      <p:sp>
        <p:nvSpPr>
          <p:cNvPr id="74766" name="Text Box 1038"/>
          <p:cNvSpPr txBox="1">
            <a:spLocks noChangeAspect="1" noChangeArrowheads="1"/>
          </p:cNvSpPr>
          <p:nvPr/>
        </p:nvSpPr>
        <p:spPr bwMode="auto">
          <a:xfrm>
            <a:off x="3838575" y="4343400"/>
            <a:ext cx="1073150" cy="315913"/>
          </a:xfrm>
          <a:prstGeom prst="rect">
            <a:avLst/>
          </a:prstGeom>
          <a:noFill/>
          <a:ln w="9525">
            <a:noFill/>
            <a:miter lim="800000"/>
            <a:headEnd/>
            <a:tailEnd/>
          </a:ln>
          <a:effectLst/>
        </p:spPr>
        <p:txBody>
          <a:bodyPr lIns="18000" tIns="25200" rIns="36000">
            <a:prstTxWarp prst="textNoShape">
              <a:avLst/>
            </a:prstTxWarp>
            <a:spAutoFit/>
          </a:bodyPr>
          <a:lstStyle/>
          <a:p>
            <a:pPr algn="ctr" eaLnBrk="1" hangingPunct="1"/>
            <a:r>
              <a:rPr lang="en-US" sz="1600" b="1">
                <a:effectLst>
                  <a:outerShdw blurRad="38100" dist="38100" dir="2700000" algn="tl">
                    <a:srgbClr val="000000"/>
                  </a:outerShdw>
                </a:effectLst>
                <a:latin typeface="Franklin Gothic Medium" pitchFamily="96" charset="0"/>
              </a:rPr>
              <a:t>Christians</a:t>
            </a:r>
          </a:p>
        </p:txBody>
      </p:sp>
      <p:grpSp>
        <p:nvGrpSpPr>
          <p:cNvPr id="74768" name="Group 1040"/>
          <p:cNvGrpSpPr>
            <a:grpSpLocks/>
          </p:cNvGrpSpPr>
          <p:nvPr/>
        </p:nvGrpSpPr>
        <p:grpSpPr bwMode="auto">
          <a:xfrm>
            <a:off x="6002338" y="4916488"/>
            <a:ext cx="1074737" cy="942975"/>
            <a:chOff x="1540" y="1640"/>
            <a:chExt cx="922" cy="810"/>
          </a:xfrm>
        </p:grpSpPr>
        <p:sp>
          <p:nvSpPr>
            <p:cNvPr id="74769" name="Oval 1041"/>
            <p:cNvSpPr>
              <a:spLocks noChangeAspect="1" noChangeArrowheads="1"/>
            </p:cNvSpPr>
            <p:nvPr/>
          </p:nvSpPr>
          <p:spPr bwMode="auto">
            <a:xfrm>
              <a:off x="1587" y="1640"/>
              <a:ext cx="810" cy="810"/>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b="1">
                <a:effectLst>
                  <a:outerShdw blurRad="38100" dist="38100" dir="2700000" algn="tl">
                    <a:srgbClr val="000000"/>
                  </a:outerShdw>
                </a:effectLst>
                <a:latin typeface="Franklin Gothic Medium" pitchFamily="96" charset="0"/>
              </a:endParaRPr>
            </a:p>
          </p:txBody>
        </p:sp>
        <p:sp>
          <p:nvSpPr>
            <p:cNvPr id="74770" name="Text Box 1042"/>
            <p:cNvSpPr txBox="1">
              <a:spLocks noChangeAspect="1" noChangeArrowheads="1"/>
            </p:cNvSpPr>
            <p:nvPr/>
          </p:nvSpPr>
          <p:spPr bwMode="auto">
            <a:xfrm>
              <a:off x="1540" y="1907"/>
              <a:ext cx="922" cy="379"/>
            </a:xfrm>
            <a:prstGeom prst="rect">
              <a:avLst/>
            </a:prstGeom>
            <a:noFill/>
            <a:ln w="9525">
              <a:noFill/>
              <a:miter lim="800000"/>
              <a:headEnd/>
              <a:tailEnd/>
            </a:ln>
            <a:effectLst/>
          </p:spPr>
          <p:txBody>
            <a:bodyPr lIns="0" tIns="0" rIns="36000" bIns="0">
              <a:prstTxWarp prst="textNoShape">
                <a:avLst/>
              </a:prstTxWarp>
              <a:spAutoFit/>
            </a:bodyPr>
            <a:lstStyle/>
            <a:p>
              <a:pPr algn="ctr" eaLnBrk="1" hangingPunct="1">
                <a:lnSpc>
                  <a:spcPct val="85000"/>
                </a:lnSpc>
              </a:pPr>
              <a:r>
                <a:rPr lang="en-US" sz="1700" b="1">
                  <a:effectLst>
                    <a:outerShdw blurRad="38100" dist="38100" dir="2700000" algn="tl">
                      <a:srgbClr val="000000"/>
                    </a:outerShdw>
                  </a:effectLst>
                  <a:latin typeface="Franklin Gothic Medium" pitchFamily="96" charset="0"/>
                </a:rPr>
                <a:t>Spiritual Self</a:t>
              </a:r>
            </a:p>
          </p:txBody>
        </p:sp>
      </p:grpSp>
      <p:sp>
        <p:nvSpPr>
          <p:cNvPr id="74771" name="Text Box 1043"/>
          <p:cNvSpPr txBox="1">
            <a:spLocks noChangeAspect="1" noChangeArrowheads="1"/>
          </p:cNvSpPr>
          <p:nvPr/>
        </p:nvSpPr>
        <p:spPr bwMode="auto">
          <a:xfrm>
            <a:off x="7151688" y="4213225"/>
            <a:ext cx="1298575" cy="681038"/>
          </a:xfrm>
          <a:prstGeom prst="rect">
            <a:avLst/>
          </a:prstGeom>
          <a:noFill/>
          <a:ln w="9525">
            <a:noFill/>
            <a:miter lim="800000"/>
            <a:headEnd/>
            <a:tailEnd/>
          </a:ln>
          <a:effectLst/>
        </p:spPr>
        <p:txBody>
          <a:bodyPr lIns="36000" tIns="25200" rIns="36000">
            <a:prstTxWarp prst="textNoShape">
              <a:avLst/>
            </a:prstTxWarp>
            <a:spAutoFit/>
          </a:bodyPr>
          <a:lstStyle/>
          <a:p>
            <a:pPr algn="ctr" eaLnBrk="1" hangingPunct="1"/>
            <a:r>
              <a:rPr lang="en-US" sz="2000">
                <a:latin typeface="Franklin Gothic Medium" pitchFamily="96" charset="0"/>
              </a:rPr>
              <a:t>Spiritual Salvation</a:t>
            </a:r>
          </a:p>
        </p:txBody>
      </p:sp>
      <p:grpSp>
        <p:nvGrpSpPr>
          <p:cNvPr id="74772" name="Group 1044"/>
          <p:cNvGrpSpPr>
            <a:grpSpLocks/>
          </p:cNvGrpSpPr>
          <p:nvPr/>
        </p:nvGrpSpPr>
        <p:grpSpPr bwMode="auto">
          <a:xfrm>
            <a:off x="1681163" y="4916488"/>
            <a:ext cx="1074737" cy="942975"/>
            <a:chOff x="3326" y="1640"/>
            <a:chExt cx="922" cy="810"/>
          </a:xfrm>
        </p:grpSpPr>
        <p:sp>
          <p:nvSpPr>
            <p:cNvPr id="74773" name="Oval 1045"/>
            <p:cNvSpPr>
              <a:spLocks noChangeAspect="1" noChangeArrowheads="1"/>
            </p:cNvSpPr>
            <p:nvPr/>
          </p:nvSpPr>
          <p:spPr bwMode="auto">
            <a:xfrm>
              <a:off x="3374" y="1640"/>
              <a:ext cx="809" cy="810"/>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sz="2800" b="1">
                <a:effectLst>
                  <a:outerShdw blurRad="38100" dist="38100" dir="2700000" algn="tl">
                    <a:srgbClr val="000000"/>
                  </a:outerShdw>
                </a:effectLst>
                <a:latin typeface="Franklin Gothic Medium" pitchFamily="96" charset="0"/>
              </a:endParaRPr>
            </a:p>
          </p:txBody>
        </p:sp>
        <p:sp>
          <p:nvSpPr>
            <p:cNvPr id="74774" name="Text Box 1046"/>
            <p:cNvSpPr txBox="1">
              <a:spLocks noChangeAspect="1" noChangeArrowheads="1"/>
            </p:cNvSpPr>
            <p:nvPr/>
          </p:nvSpPr>
          <p:spPr bwMode="auto">
            <a:xfrm>
              <a:off x="3326" y="1907"/>
              <a:ext cx="922" cy="379"/>
            </a:xfrm>
            <a:prstGeom prst="rect">
              <a:avLst/>
            </a:prstGeom>
            <a:noFill/>
            <a:ln w="9525">
              <a:noFill/>
              <a:miter lim="800000"/>
              <a:headEnd/>
              <a:tailEnd/>
            </a:ln>
            <a:effectLst/>
          </p:spPr>
          <p:txBody>
            <a:bodyPr lIns="0" tIns="0" rIns="36000" bIns="0">
              <a:prstTxWarp prst="textNoShape">
                <a:avLst/>
              </a:prstTxWarp>
              <a:spAutoFit/>
            </a:bodyPr>
            <a:lstStyle/>
            <a:p>
              <a:pPr algn="ctr" eaLnBrk="1" hangingPunct="1">
                <a:lnSpc>
                  <a:spcPct val="85000"/>
                </a:lnSpc>
              </a:pPr>
              <a:r>
                <a:rPr lang="en-US" sz="1700" b="1">
                  <a:effectLst>
                    <a:outerShdw blurRad="38100" dist="38100" dir="2700000" algn="tl">
                      <a:srgbClr val="000000"/>
                    </a:outerShdw>
                  </a:effectLst>
                  <a:latin typeface="Franklin Gothic Medium" pitchFamily="96" charset="0"/>
                </a:rPr>
                <a:t>Physical</a:t>
              </a:r>
              <a:br>
                <a:rPr lang="en-US" sz="1700" b="1">
                  <a:effectLst>
                    <a:outerShdw blurRad="38100" dist="38100" dir="2700000" algn="tl">
                      <a:srgbClr val="000000"/>
                    </a:outerShdw>
                  </a:effectLst>
                  <a:latin typeface="Franklin Gothic Medium" pitchFamily="96" charset="0"/>
                </a:rPr>
              </a:br>
              <a:r>
                <a:rPr lang="en-US" sz="1700" b="1">
                  <a:effectLst>
                    <a:outerShdw blurRad="38100" dist="38100" dir="2700000" algn="tl">
                      <a:srgbClr val="000000"/>
                    </a:outerShdw>
                  </a:effectLst>
                  <a:latin typeface="Franklin Gothic Medium" pitchFamily="96" charset="0"/>
                </a:rPr>
                <a:t>Self</a:t>
              </a:r>
            </a:p>
          </p:txBody>
        </p:sp>
      </p:grpSp>
      <p:sp>
        <p:nvSpPr>
          <p:cNvPr id="74775" name="Oval 1047"/>
          <p:cNvSpPr>
            <a:spLocks noChangeAspect="1" noChangeArrowheads="1"/>
          </p:cNvSpPr>
          <p:nvPr/>
        </p:nvSpPr>
        <p:spPr bwMode="auto">
          <a:xfrm>
            <a:off x="3916363" y="2260600"/>
            <a:ext cx="942975" cy="941388"/>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eaLnBrk="1" hangingPunct="1"/>
            <a:endParaRPr lang="en-GB" sz="3200" b="1">
              <a:effectLst>
                <a:outerShdw blurRad="38100" dist="38100" dir="2700000" algn="tl">
                  <a:srgbClr val="000000"/>
                </a:outerShdw>
              </a:effectLst>
              <a:latin typeface="Franklin Gothic Medium" pitchFamily="96" charset="0"/>
            </a:endParaRPr>
          </a:p>
        </p:txBody>
      </p:sp>
      <p:sp>
        <p:nvSpPr>
          <p:cNvPr id="74776" name="Text Box 1048"/>
          <p:cNvSpPr txBox="1">
            <a:spLocks noChangeAspect="1" noChangeArrowheads="1"/>
          </p:cNvSpPr>
          <p:nvPr/>
        </p:nvSpPr>
        <p:spPr bwMode="auto">
          <a:xfrm>
            <a:off x="3838575" y="2514600"/>
            <a:ext cx="1071563" cy="376238"/>
          </a:xfrm>
          <a:prstGeom prst="rect">
            <a:avLst/>
          </a:prstGeom>
          <a:noFill/>
          <a:ln w="9525">
            <a:noFill/>
            <a:miter lim="800000"/>
            <a:headEnd/>
            <a:tailEnd/>
          </a:ln>
          <a:effectLst/>
        </p:spPr>
        <p:txBody>
          <a:bodyPr lIns="36000" tIns="25200" rIns="36000">
            <a:prstTxWarp prst="textNoShape">
              <a:avLst/>
            </a:prstTxWarp>
            <a:spAutoFit/>
          </a:bodyPr>
          <a:lstStyle/>
          <a:p>
            <a:pPr algn="ctr" eaLnBrk="1" hangingPunct="1"/>
            <a:r>
              <a:rPr lang="en-US" sz="2000" b="1">
                <a:effectLst>
                  <a:outerShdw blurRad="38100" dist="38100" dir="2700000" algn="tl">
                    <a:srgbClr val="000000"/>
                  </a:outerShdw>
                </a:effectLst>
                <a:latin typeface="Franklin Gothic Medium" pitchFamily="96" charset="0"/>
              </a:rPr>
              <a:t>Jesus</a:t>
            </a:r>
          </a:p>
        </p:txBody>
      </p:sp>
      <p:grpSp>
        <p:nvGrpSpPr>
          <p:cNvPr id="74777" name="Group 1049"/>
          <p:cNvGrpSpPr>
            <a:grpSpLocks/>
          </p:cNvGrpSpPr>
          <p:nvPr/>
        </p:nvGrpSpPr>
        <p:grpSpPr bwMode="auto">
          <a:xfrm>
            <a:off x="1681163" y="3097213"/>
            <a:ext cx="1074737" cy="942975"/>
            <a:chOff x="3326" y="1640"/>
            <a:chExt cx="922" cy="810"/>
          </a:xfrm>
        </p:grpSpPr>
        <p:sp>
          <p:nvSpPr>
            <p:cNvPr id="74778" name="Oval 1050"/>
            <p:cNvSpPr>
              <a:spLocks noChangeAspect="1" noChangeArrowheads="1"/>
            </p:cNvSpPr>
            <p:nvPr/>
          </p:nvSpPr>
          <p:spPr bwMode="auto">
            <a:xfrm>
              <a:off x="3374" y="1640"/>
              <a:ext cx="809" cy="810"/>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sz="2800" b="1">
                <a:effectLst>
                  <a:outerShdw blurRad="38100" dist="38100" dir="2700000" algn="tl">
                    <a:srgbClr val="000000"/>
                  </a:outerShdw>
                </a:effectLst>
                <a:latin typeface="Franklin Gothic Medium" pitchFamily="96" charset="0"/>
              </a:endParaRPr>
            </a:p>
          </p:txBody>
        </p:sp>
        <p:sp>
          <p:nvSpPr>
            <p:cNvPr id="74779" name="Text Box 1051"/>
            <p:cNvSpPr txBox="1">
              <a:spLocks noChangeAspect="1" noChangeArrowheads="1"/>
            </p:cNvSpPr>
            <p:nvPr/>
          </p:nvSpPr>
          <p:spPr bwMode="auto">
            <a:xfrm>
              <a:off x="3326" y="1907"/>
              <a:ext cx="922" cy="379"/>
            </a:xfrm>
            <a:prstGeom prst="rect">
              <a:avLst/>
            </a:prstGeom>
            <a:noFill/>
            <a:ln w="9525">
              <a:noFill/>
              <a:miter lim="800000"/>
              <a:headEnd/>
              <a:tailEnd/>
            </a:ln>
            <a:effectLst/>
          </p:spPr>
          <p:txBody>
            <a:bodyPr lIns="0" tIns="0" rIns="36000" bIns="0">
              <a:prstTxWarp prst="textNoShape">
                <a:avLst/>
              </a:prstTxWarp>
              <a:spAutoFit/>
            </a:bodyPr>
            <a:lstStyle/>
            <a:p>
              <a:pPr algn="ctr" eaLnBrk="1" hangingPunct="1">
                <a:lnSpc>
                  <a:spcPct val="85000"/>
                </a:lnSpc>
              </a:pPr>
              <a:r>
                <a:rPr lang="en-US" sz="1700" b="1">
                  <a:effectLst>
                    <a:outerShdw blurRad="38100" dist="38100" dir="2700000" algn="tl">
                      <a:srgbClr val="000000"/>
                    </a:outerShdw>
                  </a:effectLst>
                  <a:latin typeface="Franklin Gothic Medium" pitchFamily="96" charset="0"/>
                </a:rPr>
                <a:t>Physical</a:t>
              </a:r>
              <a:br>
                <a:rPr lang="en-US" sz="1700" b="1">
                  <a:effectLst>
                    <a:outerShdw blurRad="38100" dist="38100" dir="2700000" algn="tl">
                      <a:srgbClr val="000000"/>
                    </a:outerShdw>
                  </a:effectLst>
                  <a:latin typeface="Franklin Gothic Medium" pitchFamily="96" charset="0"/>
                </a:rPr>
              </a:br>
              <a:r>
                <a:rPr lang="en-US" sz="1700" b="1">
                  <a:effectLst>
                    <a:outerShdw blurRad="38100" dist="38100" dir="2700000" algn="tl">
                      <a:srgbClr val="000000"/>
                    </a:outerShdw>
                  </a:effectLst>
                  <a:latin typeface="Franklin Gothic Medium" pitchFamily="96" charset="0"/>
                </a:rPr>
                <a:t>Self</a:t>
              </a:r>
            </a:p>
          </p:txBody>
        </p:sp>
      </p:grpSp>
      <p:grpSp>
        <p:nvGrpSpPr>
          <p:cNvPr id="74780" name="Group 1052"/>
          <p:cNvGrpSpPr>
            <a:grpSpLocks/>
          </p:cNvGrpSpPr>
          <p:nvPr/>
        </p:nvGrpSpPr>
        <p:grpSpPr bwMode="auto">
          <a:xfrm>
            <a:off x="6002338" y="3097213"/>
            <a:ext cx="1074737" cy="942975"/>
            <a:chOff x="1540" y="1640"/>
            <a:chExt cx="922" cy="810"/>
          </a:xfrm>
        </p:grpSpPr>
        <p:sp>
          <p:nvSpPr>
            <p:cNvPr id="74781" name="Oval 1053"/>
            <p:cNvSpPr>
              <a:spLocks noChangeAspect="1" noChangeArrowheads="1"/>
            </p:cNvSpPr>
            <p:nvPr/>
          </p:nvSpPr>
          <p:spPr bwMode="auto">
            <a:xfrm>
              <a:off x="1587" y="1640"/>
              <a:ext cx="810" cy="810"/>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b="1">
                <a:effectLst>
                  <a:outerShdw blurRad="38100" dist="38100" dir="2700000" algn="tl">
                    <a:srgbClr val="000000"/>
                  </a:outerShdw>
                </a:effectLst>
                <a:latin typeface="Franklin Gothic Medium" pitchFamily="96" charset="0"/>
              </a:endParaRPr>
            </a:p>
          </p:txBody>
        </p:sp>
        <p:sp>
          <p:nvSpPr>
            <p:cNvPr id="74782" name="Text Box 1054"/>
            <p:cNvSpPr txBox="1">
              <a:spLocks noChangeAspect="1" noChangeArrowheads="1"/>
            </p:cNvSpPr>
            <p:nvPr/>
          </p:nvSpPr>
          <p:spPr bwMode="auto">
            <a:xfrm>
              <a:off x="1540" y="1907"/>
              <a:ext cx="922" cy="379"/>
            </a:xfrm>
            <a:prstGeom prst="rect">
              <a:avLst/>
            </a:prstGeom>
            <a:noFill/>
            <a:ln w="9525">
              <a:noFill/>
              <a:miter lim="800000"/>
              <a:headEnd/>
              <a:tailEnd/>
            </a:ln>
            <a:effectLst/>
          </p:spPr>
          <p:txBody>
            <a:bodyPr lIns="0" tIns="0" rIns="36000" bIns="0">
              <a:prstTxWarp prst="textNoShape">
                <a:avLst/>
              </a:prstTxWarp>
              <a:spAutoFit/>
            </a:bodyPr>
            <a:lstStyle/>
            <a:p>
              <a:pPr algn="ctr" eaLnBrk="1" hangingPunct="1">
                <a:lnSpc>
                  <a:spcPct val="85000"/>
                </a:lnSpc>
              </a:pPr>
              <a:r>
                <a:rPr lang="en-US" sz="1700" b="1">
                  <a:effectLst>
                    <a:outerShdw blurRad="38100" dist="38100" dir="2700000" algn="tl">
                      <a:srgbClr val="000000"/>
                    </a:outerShdw>
                  </a:effectLst>
                  <a:latin typeface="Franklin Gothic Medium" pitchFamily="96" charset="0"/>
                </a:rPr>
                <a:t>Spiritual Self</a:t>
              </a:r>
            </a:p>
          </p:txBody>
        </p:sp>
      </p:grpSp>
      <p:sp>
        <p:nvSpPr>
          <p:cNvPr id="74783" name="Line 1055"/>
          <p:cNvSpPr>
            <a:spLocks noChangeShapeType="1"/>
          </p:cNvSpPr>
          <p:nvPr/>
        </p:nvSpPr>
        <p:spPr bwMode="auto">
          <a:xfrm flipV="1">
            <a:off x="2209800" y="4267200"/>
            <a:ext cx="1588" cy="431800"/>
          </a:xfrm>
          <a:prstGeom prst="line">
            <a:avLst/>
          </a:prstGeom>
          <a:noFill/>
          <a:ln w="104775">
            <a:solidFill>
              <a:schemeClr val="tx1"/>
            </a:solidFill>
            <a:round/>
            <a:headEnd/>
            <a:tailEnd type="triangle" w="med" len="sm"/>
          </a:ln>
          <a:effectLst/>
        </p:spPr>
        <p:txBody>
          <a:bodyPr>
            <a:prstTxWarp prst="textNoShape">
              <a:avLst/>
            </a:prstTxWarp>
          </a:bodyPr>
          <a:lstStyle/>
          <a:p>
            <a:endParaRPr lang="en-US"/>
          </a:p>
        </p:txBody>
      </p:sp>
      <p:sp>
        <p:nvSpPr>
          <p:cNvPr id="74784" name="Line 1056"/>
          <p:cNvSpPr>
            <a:spLocks noChangeShapeType="1"/>
          </p:cNvSpPr>
          <p:nvPr/>
        </p:nvSpPr>
        <p:spPr bwMode="auto">
          <a:xfrm flipV="1">
            <a:off x="6553200" y="4343400"/>
            <a:ext cx="1588" cy="431800"/>
          </a:xfrm>
          <a:prstGeom prst="line">
            <a:avLst/>
          </a:prstGeom>
          <a:noFill/>
          <a:ln w="104775">
            <a:solidFill>
              <a:schemeClr val="tx1"/>
            </a:solidFill>
            <a:round/>
            <a:headEnd/>
            <a:tailEnd type="triangle" w="med" len="sm"/>
          </a:ln>
          <a:effectLst/>
        </p:spPr>
        <p:txBody>
          <a:bodyPr>
            <a:prstTxWarp prst="textNoShape">
              <a:avLst/>
            </a:prstTxWarp>
          </a:bodyPr>
          <a:lstStyle/>
          <a:p>
            <a:endParaRPr lang="en-US"/>
          </a:p>
        </p:txBody>
      </p:sp>
      <p:grpSp>
        <p:nvGrpSpPr>
          <p:cNvPr id="74785" name="Group 1057"/>
          <p:cNvGrpSpPr>
            <a:grpSpLocks/>
          </p:cNvGrpSpPr>
          <p:nvPr/>
        </p:nvGrpSpPr>
        <p:grpSpPr bwMode="auto">
          <a:xfrm>
            <a:off x="1714500" y="1271588"/>
            <a:ext cx="1023938" cy="941387"/>
            <a:chOff x="1070" y="1026"/>
            <a:chExt cx="879" cy="809"/>
          </a:xfrm>
        </p:grpSpPr>
        <p:sp>
          <p:nvSpPr>
            <p:cNvPr id="74786" name="Oval 1058"/>
            <p:cNvSpPr>
              <a:spLocks noChangeAspect="1" noChangeArrowheads="1"/>
            </p:cNvSpPr>
            <p:nvPr/>
          </p:nvSpPr>
          <p:spPr bwMode="auto">
            <a:xfrm>
              <a:off x="1105" y="1026"/>
              <a:ext cx="809" cy="809"/>
            </a:xfrm>
            <a:prstGeom prst="ellipse">
              <a:avLst/>
            </a:prstGeom>
            <a:gradFill rotWithShape="1">
              <a:gsLst>
                <a:gs pos="0">
                  <a:srgbClr val="B953FF"/>
                </a:gs>
                <a:gs pos="100000">
                  <a:srgbClr val="6E00BE"/>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endParaRPr lang="en-GB" b="1">
                <a:effectLst>
                  <a:outerShdw blurRad="38100" dist="38100" dir="2700000" algn="tl">
                    <a:srgbClr val="000000"/>
                  </a:outerShdw>
                </a:effectLst>
                <a:latin typeface="Franklin Gothic Medium" pitchFamily="96" charset="0"/>
              </a:endParaRPr>
            </a:p>
          </p:txBody>
        </p:sp>
        <p:sp>
          <p:nvSpPr>
            <p:cNvPr id="74787" name="Text Box 1059"/>
            <p:cNvSpPr txBox="1">
              <a:spLocks noChangeAspect="1" noChangeArrowheads="1"/>
            </p:cNvSpPr>
            <p:nvPr/>
          </p:nvSpPr>
          <p:spPr bwMode="auto">
            <a:xfrm>
              <a:off x="1070" y="1277"/>
              <a:ext cx="879" cy="341"/>
            </a:xfrm>
            <a:prstGeom prst="rect">
              <a:avLst/>
            </a:prstGeom>
            <a:noFill/>
            <a:ln w="9525">
              <a:noFill/>
              <a:miter lim="800000"/>
              <a:headEnd/>
              <a:tailEnd/>
            </a:ln>
            <a:effectLst/>
          </p:spPr>
          <p:txBody>
            <a:bodyPr tIns="46800">
              <a:prstTxWarp prst="textNoShape">
                <a:avLst/>
              </a:prstTxWarp>
              <a:spAutoFit/>
            </a:bodyPr>
            <a:lstStyle/>
            <a:p>
              <a:pPr algn="ctr" eaLnBrk="1" hangingPunct="1"/>
              <a:r>
                <a:rPr lang="en-US" sz="2000" b="1">
                  <a:effectLst>
                    <a:outerShdw blurRad="38100" dist="38100" dir="2700000" algn="tl">
                      <a:srgbClr val="000000"/>
                    </a:outerShdw>
                  </a:effectLst>
                  <a:latin typeface="Franklin Gothic Medium" pitchFamily="96" charset="0"/>
                  <a:ea typeface="宋体" pitchFamily="96" charset="-122"/>
                  <a:cs typeface="宋体" pitchFamily="96" charset="-122"/>
                </a:rPr>
                <a:t>Satan</a:t>
              </a:r>
            </a:p>
          </p:txBody>
        </p:sp>
      </p:grpSp>
      <p:sp>
        <p:nvSpPr>
          <p:cNvPr id="74788" name="Line 1060"/>
          <p:cNvSpPr>
            <a:spLocks noChangeShapeType="1"/>
          </p:cNvSpPr>
          <p:nvPr/>
        </p:nvSpPr>
        <p:spPr bwMode="auto">
          <a:xfrm flipV="1">
            <a:off x="2208213" y="2438400"/>
            <a:ext cx="1587" cy="431800"/>
          </a:xfrm>
          <a:prstGeom prst="line">
            <a:avLst/>
          </a:prstGeom>
          <a:noFill/>
          <a:ln w="104775">
            <a:solidFill>
              <a:schemeClr val="tx1"/>
            </a:solidFill>
            <a:round/>
            <a:headEnd/>
            <a:tailEnd type="triangle" w="med" len="sm"/>
          </a:ln>
          <a:effectLst/>
        </p:spPr>
        <p:txBody>
          <a:bodyPr>
            <a:prstTxWarp prst="textNoShape">
              <a:avLst/>
            </a:prstTxWarp>
          </a:bodyPr>
          <a:lstStyle/>
          <a:p>
            <a:endParaRPr lang="en-US"/>
          </a:p>
        </p:txBody>
      </p:sp>
      <p:sp>
        <p:nvSpPr>
          <p:cNvPr id="74789" name="Line 1061"/>
          <p:cNvSpPr>
            <a:spLocks noChangeShapeType="1"/>
          </p:cNvSpPr>
          <p:nvPr/>
        </p:nvSpPr>
        <p:spPr bwMode="auto">
          <a:xfrm flipV="1">
            <a:off x="6553200" y="2438400"/>
            <a:ext cx="1588" cy="431800"/>
          </a:xfrm>
          <a:prstGeom prst="line">
            <a:avLst/>
          </a:prstGeom>
          <a:noFill/>
          <a:ln w="104775">
            <a:solidFill>
              <a:schemeClr val="tx1"/>
            </a:solidFill>
            <a:round/>
            <a:headEnd/>
            <a:tailEnd type="triangle" w="med" len="sm"/>
          </a:ln>
          <a:effectLst/>
        </p:spPr>
        <p:txBody>
          <a:bodyPr>
            <a:prstTxWarp prst="textNoShape">
              <a:avLst/>
            </a:prstTxWarp>
          </a:bodyPr>
          <a:lstStyle/>
          <a:p>
            <a:endParaRPr lang="en-US"/>
          </a:p>
        </p:txBody>
      </p:sp>
      <p:sp>
        <p:nvSpPr>
          <p:cNvPr id="74790" name="Oval 1062"/>
          <p:cNvSpPr>
            <a:spLocks noChangeArrowheads="1"/>
          </p:cNvSpPr>
          <p:nvPr/>
        </p:nvSpPr>
        <p:spPr bwMode="auto">
          <a:xfrm>
            <a:off x="1152525" y="1066800"/>
            <a:ext cx="2047875" cy="5010150"/>
          </a:xfrm>
          <a:prstGeom prst="ellipse">
            <a:avLst/>
          </a:prstGeom>
          <a:noFill/>
          <a:ln w="63500" cap="rnd">
            <a:solidFill>
              <a:schemeClr val="tx1"/>
            </a:solidFill>
            <a:prstDash val="sysDot"/>
            <a:round/>
            <a:headEnd/>
            <a:tailEnd/>
          </a:ln>
          <a:effectLst/>
        </p:spPr>
        <p:txBody>
          <a:bodyPr wrap="none" anchor="ctr">
            <a:prstTxWarp prst="textNoShape">
              <a:avLst/>
            </a:prstTxWarp>
          </a:bodyPr>
          <a:lstStyle/>
          <a:p>
            <a:endParaRPr lang="en-US"/>
          </a:p>
        </p:txBody>
      </p:sp>
      <p:sp>
        <p:nvSpPr>
          <p:cNvPr id="74791" name="Oval 1063"/>
          <p:cNvSpPr>
            <a:spLocks noChangeAspect="1" noChangeArrowheads="1"/>
          </p:cNvSpPr>
          <p:nvPr/>
        </p:nvSpPr>
        <p:spPr bwMode="auto">
          <a:xfrm>
            <a:off x="6019800" y="1219200"/>
            <a:ext cx="1087438" cy="1087438"/>
          </a:xfrm>
          <a:prstGeom prst="ellipse">
            <a:avLst/>
          </a:prstGeom>
          <a:noFill/>
          <a:ln w="101600">
            <a:solidFill>
              <a:srgbClr val="FFFF66"/>
            </a:solidFill>
            <a:round/>
            <a:headEnd/>
            <a:tailEnd/>
          </a:ln>
          <a:effectLst/>
        </p:spPr>
        <p:txBody>
          <a:bodyPr wrap="none" anchor="ctr">
            <a:prstTxWarp prst="textNoShape">
              <a:avLst/>
            </a:prstTxWarp>
          </a:bodyPr>
          <a:lstStyle/>
          <a:p>
            <a:endParaRPr lang="en-US"/>
          </a:p>
        </p:txBody>
      </p:sp>
      <p:sp>
        <p:nvSpPr>
          <p:cNvPr id="74792" name="Oval 1064"/>
          <p:cNvSpPr>
            <a:spLocks noChangeAspect="1" noChangeArrowheads="1"/>
          </p:cNvSpPr>
          <p:nvPr/>
        </p:nvSpPr>
        <p:spPr bwMode="auto">
          <a:xfrm>
            <a:off x="6019800" y="3059113"/>
            <a:ext cx="1066800" cy="1066800"/>
          </a:xfrm>
          <a:prstGeom prst="ellipse">
            <a:avLst/>
          </a:prstGeom>
          <a:noFill/>
          <a:ln w="101600">
            <a:solidFill>
              <a:srgbClr val="FFFF66"/>
            </a:solidFill>
            <a:round/>
            <a:headEnd/>
            <a:tailEnd/>
          </a:ln>
          <a:effectLst/>
        </p:spPr>
        <p:txBody>
          <a:bodyPr wrap="none" anchor="ctr">
            <a:prstTxWarp prst="textNoShape">
              <a:avLst/>
            </a:prstTxWarp>
          </a:bodyPr>
          <a:lstStyle/>
          <a:p>
            <a:endParaRPr lang="en-US"/>
          </a:p>
        </p:txBody>
      </p:sp>
      <p:sp>
        <p:nvSpPr>
          <p:cNvPr id="74793" name="Oval 1065"/>
          <p:cNvSpPr>
            <a:spLocks noChangeAspect="1" noChangeArrowheads="1"/>
          </p:cNvSpPr>
          <p:nvPr/>
        </p:nvSpPr>
        <p:spPr bwMode="auto">
          <a:xfrm>
            <a:off x="6019800" y="4875213"/>
            <a:ext cx="1066800" cy="1066800"/>
          </a:xfrm>
          <a:prstGeom prst="ellipse">
            <a:avLst/>
          </a:prstGeom>
          <a:noFill/>
          <a:ln w="101600">
            <a:solidFill>
              <a:srgbClr val="FFFF66"/>
            </a:solidFill>
            <a:round/>
            <a:headEnd/>
            <a:tailEnd/>
          </a:ln>
          <a:effectLst/>
        </p:spPr>
        <p:txBody>
          <a:bodyPr wrap="none" anchor="ctr">
            <a:prstTxWarp prst="textNoShape">
              <a:avLst/>
            </a:prstTxWarp>
          </a:bodyPr>
          <a:lstStyle/>
          <a:p>
            <a:endParaRPr lang="en-US"/>
          </a:p>
        </p:txBody>
      </p:sp>
      <p:sp>
        <p:nvSpPr>
          <p:cNvPr id="74795" name="Text Box 1067"/>
          <p:cNvSpPr txBox="1">
            <a:spLocks noChangeArrowheads="1"/>
          </p:cNvSpPr>
          <p:nvPr/>
        </p:nvSpPr>
        <p:spPr bwMode="auto">
          <a:xfrm>
            <a:off x="249238" y="6096000"/>
            <a:ext cx="8585200" cy="641350"/>
          </a:xfrm>
          <a:prstGeom prst="rect">
            <a:avLst/>
          </a:prstGeom>
          <a:noFill/>
          <a:ln w="9525">
            <a:noFill/>
            <a:miter lim="800000"/>
            <a:headEnd/>
            <a:tailEnd/>
          </a:ln>
        </p:spPr>
        <p:txBody>
          <a:bodyPr wrap="none">
            <a:prstTxWarp prst="textNoShape">
              <a:avLst/>
            </a:prstTxWarp>
            <a:spAutoFit/>
          </a:bodyPr>
          <a:lstStyle/>
          <a:p>
            <a:r>
              <a:rPr lang="en-US" sz="2000"/>
              <a:t>Jesus’ blood on the cross became the price for the redemption of mankind.</a:t>
            </a:r>
          </a:p>
          <a:p>
            <a:r>
              <a:rPr lang="en-US" sz="1600"/>
              <a:t>							DP Level 4 p.59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792"/>
                                        </p:tgtEl>
                                        <p:attrNameLst>
                                          <p:attrName>style.visibility</p:attrName>
                                        </p:attrNameLst>
                                      </p:cBhvr>
                                      <p:to>
                                        <p:strVal val="visible"/>
                                      </p:to>
                                    </p:set>
                                    <p:animEffect transition="in" filter="fade">
                                      <p:cBhvr>
                                        <p:cTn id="7" dur="1000"/>
                                        <p:tgtEl>
                                          <p:spTgt spid="747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793"/>
                                        </p:tgtEl>
                                        <p:attrNameLst>
                                          <p:attrName>style.visibility</p:attrName>
                                        </p:attrNameLst>
                                      </p:cBhvr>
                                      <p:to>
                                        <p:strVal val="visible"/>
                                      </p:to>
                                    </p:set>
                                    <p:animEffect transition="in" filter="fade">
                                      <p:cBhvr>
                                        <p:cTn id="12" dur="1000"/>
                                        <p:tgtEl>
                                          <p:spTgt spid="747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4790"/>
                                        </p:tgtEl>
                                        <p:attrNameLst>
                                          <p:attrName>style.visibility</p:attrName>
                                        </p:attrNameLst>
                                      </p:cBhvr>
                                      <p:to>
                                        <p:strVal val="visible"/>
                                      </p:to>
                                    </p:set>
                                    <p:animEffect transition="in" filter="fade">
                                      <p:cBhvr>
                                        <p:cTn id="17" dur="1000"/>
                                        <p:tgtEl>
                                          <p:spTgt spid="74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90" grpId="0" animBg="1"/>
      <p:bldP spid="74792" grpId="0" animBg="1"/>
      <p:bldP spid="7479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2"/>
          <p:cNvSpPr>
            <a:spLocks noGrp="1"/>
          </p:cNvSpPr>
          <p:nvPr>
            <p:ph type="dt" sz="half" idx="10"/>
          </p:nvPr>
        </p:nvSpPr>
        <p:spPr/>
        <p:txBody>
          <a:bodyPr/>
          <a:lstStyle/>
          <a:p>
            <a:endParaRPr lang="en-US"/>
          </a:p>
        </p:txBody>
      </p:sp>
      <p:sp>
        <p:nvSpPr>
          <p:cNvPr id="20" name="Footer Placeholder 3"/>
          <p:cNvSpPr>
            <a:spLocks noGrp="1"/>
          </p:cNvSpPr>
          <p:nvPr>
            <p:ph type="ftr" sz="quarter" idx="11"/>
          </p:nvPr>
        </p:nvSpPr>
        <p:spPr/>
        <p:txBody>
          <a:bodyPr/>
          <a:lstStyle/>
          <a:p>
            <a:endParaRPr lang="en-US"/>
          </a:p>
        </p:txBody>
      </p:sp>
      <p:sp>
        <p:nvSpPr>
          <p:cNvPr id="53250" name="Rectangle 1026"/>
          <p:cNvSpPr>
            <a:spLocks noGrp="1" noRot="1" noChangeArrowheads="1"/>
          </p:cNvSpPr>
          <p:nvPr>
            <p:ph type="title"/>
          </p:nvPr>
        </p:nvSpPr>
        <p:spPr/>
        <p:txBody>
          <a:bodyPr/>
          <a:lstStyle/>
          <a:p>
            <a:r>
              <a:rPr lang="en-GB">
                <a:solidFill>
                  <a:schemeClr val="hlink"/>
                </a:solidFill>
                <a:latin typeface="Arial Rounded MT Bold" pitchFamily="96" charset="0"/>
              </a:rPr>
              <a:t>Salvation through the cross</a:t>
            </a:r>
            <a:endParaRPr lang="en-GB"/>
          </a:p>
        </p:txBody>
      </p:sp>
      <p:sp>
        <p:nvSpPr>
          <p:cNvPr id="53251" name="Oval 1027"/>
          <p:cNvSpPr>
            <a:spLocks noChangeArrowheads="1"/>
          </p:cNvSpPr>
          <p:nvPr/>
        </p:nvSpPr>
        <p:spPr bwMode="auto">
          <a:xfrm>
            <a:off x="306388" y="3429000"/>
            <a:ext cx="1800225" cy="792163"/>
          </a:xfrm>
          <a:prstGeom prst="ellipse">
            <a:avLst/>
          </a:prstGeom>
          <a:solidFill>
            <a:srgbClr val="FFFFFF"/>
          </a:solidFill>
          <a:ln w="76200">
            <a:solidFill>
              <a:schemeClr val="tx2"/>
            </a:solidFill>
            <a:round/>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algn="ctr" eaLnBrk="1" hangingPunct="1"/>
            <a:r>
              <a:rPr lang="en-GB" sz="2800">
                <a:solidFill>
                  <a:srgbClr val="000000"/>
                </a:solidFill>
                <a:latin typeface="Arial Rounded MT Bold" pitchFamily="96" charset="0"/>
              </a:rPr>
              <a:t>Jesus</a:t>
            </a:r>
          </a:p>
        </p:txBody>
      </p:sp>
      <p:sp>
        <p:nvSpPr>
          <p:cNvPr id="53252" name="Oval 1028"/>
          <p:cNvSpPr>
            <a:spLocks noChangeArrowheads="1"/>
          </p:cNvSpPr>
          <p:nvPr/>
        </p:nvSpPr>
        <p:spPr bwMode="auto">
          <a:xfrm>
            <a:off x="2754313" y="2276475"/>
            <a:ext cx="1584325" cy="647700"/>
          </a:xfrm>
          <a:prstGeom prst="ellipse">
            <a:avLst/>
          </a:prstGeom>
          <a:solidFill>
            <a:srgbClr val="FF00FF"/>
          </a:solidFill>
          <a:ln w="3175">
            <a:solidFill>
              <a:schemeClr val="tx2"/>
            </a:solidFill>
            <a:round/>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algn="ctr" eaLnBrk="1" hangingPunct="1"/>
            <a:r>
              <a:rPr lang="en-GB">
                <a:solidFill>
                  <a:srgbClr val="000000"/>
                </a:solidFill>
                <a:latin typeface="Arial Rounded MT Bold" pitchFamily="96" charset="0"/>
              </a:rPr>
              <a:t>Spirit</a:t>
            </a:r>
          </a:p>
        </p:txBody>
      </p:sp>
      <p:sp>
        <p:nvSpPr>
          <p:cNvPr id="53253" name="Oval 1029"/>
          <p:cNvSpPr>
            <a:spLocks noChangeArrowheads="1"/>
          </p:cNvSpPr>
          <p:nvPr/>
        </p:nvSpPr>
        <p:spPr bwMode="auto">
          <a:xfrm>
            <a:off x="2827338" y="4868863"/>
            <a:ext cx="1584325" cy="647700"/>
          </a:xfrm>
          <a:prstGeom prst="ellipse">
            <a:avLst/>
          </a:prstGeom>
          <a:solidFill>
            <a:srgbClr val="00FF00"/>
          </a:solidFill>
          <a:ln w="3175">
            <a:solidFill>
              <a:schemeClr val="tx2"/>
            </a:solidFill>
            <a:round/>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algn="ctr" eaLnBrk="1" hangingPunct="1"/>
            <a:r>
              <a:rPr lang="en-GB">
                <a:solidFill>
                  <a:srgbClr val="000000"/>
                </a:solidFill>
                <a:latin typeface="Arial Rounded MT Bold" pitchFamily="96" charset="0"/>
              </a:rPr>
              <a:t>Body</a:t>
            </a:r>
          </a:p>
        </p:txBody>
      </p:sp>
      <p:grpSp>
        <p:nvGrpSpPr>
          <p:cNvPr id="53254" name="Group 1030"/>
          <p:cNvGrpSpPr>
            <a:grpSpLocks/>
          </p:cNvGrpSpPr>
          <p:nvPr/>
        </p:nvGrpSpPr>
        <p:grpSpPr bwMode="auto">
          <a:xfrm>
            <a:off x="3114675" y="3141663"/>
            <a:ext cx="1008063" cy="1525587"/>
            <a:chOff x="2016" y="1824"/>
            <a:chExt cx="635" cy="909"/>
          </a:xfrm>
        </p:grpSpPr>
        <p:sp>
          <p:nvSpPr>
            <p:cNvPr id="53255" name="Freeform 1031"/>
            <p:cNvSpPr>
              <a:spLocks/>
            </p:cNvSpPr>
            <p:nvPr/>
          </p:nvSpPr>
          <p:spPr bwMode="auto">
            <a:xfrm>
              <a:off x="2016"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FFFFFF"/>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endParaRPr lang="en-US"/>
            </a:p>
          </p:txBody>
        </p:sp>
        <p:sp>
          <p:nvSpPr>
            <p:cNvPr id="53256" name="Freeform 1032"/>
            <p:cNvSpPr>
              <a:spLocks/>
            </p:cNvSpPr>
            <p:nvPr/>
          </p:nvSpPr>
          <p:spPr bwMode="auto">
            <a:xfrm>
              <a:off x="2448" y="1835"/>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FFFFFF"/>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endParaRPr lang="en-US"/>
            </a:p>
          </p:txBody>
        </p:sp>
      </p:grpSp>
      <p:sp>
        <p:nvSpPr>
          <p:cNvPr id="53257" name="Oval 1033"/>
          <p:cNvSpPr>
            <a:spLocks noChangeArrowheads="1"/>
          </p:cNvSpPr>
          <p:nvPr/>
        </p:nvSpPr>
        <p:spPr bwMode="auto">
          <a:xfrm>
            <a:off x="5491163" y="2060575"/>
            <a:ext cx="3059112" cy="865188"/>
          </a:xfrm>
          <a:prstGeom prst="ellipse">
            <a:avLst/>
          </a:prstGeom>
          <a:solidFill>
            <a:srgbClr val="FFFFFF"/>
          </a:solidFill>
          <a:ln w="76200">
            <a:solidFill>
              <a:schemeClr val="tx2"/>
            </a:solidFill>
            <a:round/>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algn="ctr" eaLnBrk="1" hangingPunct="1"/>
            <a:r>
              <a:rPr lang="en-GB">
                <a:solidFill>
                  <a:srgbClr val="000000"/>
                </a:solidFill>
                <a:latin typeface="Arial Rounded MT Bold" pitchFamily="96" charset="0"/>
              </a:rPr>
              <a:t>Spiritual Salvation</a:t>
            </a:r>
          </a:p>
        </p:txBody>
      </p:sp>
      <p:sp>
        <p:nvSpPr>
          <p:cNvPr id="53258" name="Oval 1034"/>
          <p:cNvSpPr>
            <a:spLocks noChangeArrowheads="1"/>
          </p:cNvSpPr>
          <p:nvPr/>
        </p:nvSpPr>
        <p:spPr bwMode="auto">
          <a:xfrm>
            <a:off x="5491163" y="4724400"/>
            <a:ext cx="3059112" cy="865188"/>
          </a:xfrm>
          <a:prstGeom prst="ellipse">
            <a:avLst/>
          </a:prstGeom>
          <a:solidFill>
            <a:srgbClr val="FFFFFF"/>
          </a:solidFill>
          <a:ln w="76200">
            <a:solidFill>
              <a:schemeClr val="tx2"/>
            </a:solidFill>
            <a:round/>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algn="ctr" eaLnBrk="1" hangingPunct="1"/>
            <a:r>
              <a:rPr lang="en-GB">
                <a:solidFill>
                  <a:srgbClr val="000000"/>
                </a:solidFill>
                <a:latin typeface="Arial Rounded MT Bold" pitchFamily="96" charset="0"/>
              </a:rPr>
              <a:t>Physical Salvation</a:t>
            </a:r>
          </a:p>
        </p:txBody>
      </p:sp>
      <p:sp>
        <p:nvSpPr>
          <p:cNvPr id="53259" name="Line 1035"/>
          <p:cNvSpPr>
            <a:spLocks noChangeShapeType="1"/>
          </p:cNvSpPr>
          <p:nvPr/>
        </p:nvSpPr>
        <p:spPr bwMode="auto">
          <a:xfrm>
            <a:off x="2035175" y="4365625"/>
            <a:ext cx="533400" cy="533400"/>
          </a:xfrm>
          <a:prstGeom prst="line">
            <a:avLst/>
          </a:prstGeom>
          <a:noFill/>
          <a:ln w="76200">
            <a:solidFill>
              <a:schemeClr val="tx2"/>
            </a:solidFill>
            <a:round/>
            <a:headEnd/>
            <a:tailEnd type="triangle" w="med" len="med"/>
          </a:ln>
          <a:effectLst>
            <a:outerShdw blurRad="63500" dist="71842" dir="2700000" algn="ctr" rotWithShape="0">
              <a:schemeClr val="bg2">
                <a:alpha val="74998"/>
              </a:schemeClr>
            </a:outerShdw>
          </a:effectLst>
        </p:spPr>
        <p:txBody>
          <a:bodyPr wrap="none" anchor="ctr">
            <a:prstTxWarp prst="textNoShape">
              <a:avLst/>
            </a:prstTxWarp>
          </a:bodyPr>
          <a:lstStyle/>
          <a:p>
            <a:endParaRPr lang="en-US"/>
          </a:p>
        </p:txBody>
      </p:sp>
      <p:sp>
        <p:nvSpPr>
          <p:cNvPr id="53260" name="Line 1036"/>
          <p:cNvSpPr>
            <a:spLocks noChangeShapeType="1"/>
          </p:cNvSpPr>
          <p:nvPr/>
        </p:nvSpPr>
        <p:spPr bwMode="auto">
          <a:xfrm rot="-5400000">
            <a:off x="2035175" y="2852738"/>
            <a:ext cx="533400" cy="533400"/>
          </a:xfrm>
          <a:prstGeom prst="line">
            <a:avLst/>
          </a:prstGeom>
          <a:noFill/>
          <a:ln w="76200">
            <a:solidFill>
              <a:schemeClr val="tx2"/>
            </a:solidFill>
            <a:round/>
            <a:headEnd/>
            <a:tailEnd type="triangle" w="med" len="med"/>
          </a:ln>
          <a:effectLst>
            <a:outerShdw blurRad="63500" dist="53882" dir="2700000" algn="ctr" rotWithShape="0">
              <a:schemeClr val="bg2">
                <a:alpha val="74998"/>
              </a:schemeClr>
            </a:outerShdw>
          </a:effectLst>
        </p:spPr>
        <p:txBody>
          <a:bodyPr wrap="none" anchor="ctr">
            <a:prstTxWarp prst="textNoShape">
              <a:avLst/>
            </a:prstTxWarp>
          </a:bodyPr>
          <a:lstStyle/>
          <a:p>
            <a:endParaRPr lang="en-US"/>
          </a:p>
        </p:txBody>
      </p:sp>
      <p:sp>
        <p:nvSpPr>
          <p:cNvPr id="53261" name="Line 1037"/>
          <p:cNvSpPr>
            <a:spLocks noChangeShapeType="1"/>
          </p:cNvSpPr>
          <p:nvPr/>
        </p:nvSpPr>
        <p:spPr bwMode="invGray">
          <a:xfrm>
            <a:off x="4554538" y="2565400"/>
            <a:ext cx="792162" cy="0"/>
          </a:xfrm>
          <a:prstGeom prst="line">
            <a:avLst/>
          </a:prstGeom>
          <a:noFill/>
          <a:ln w="127000">
            <a:solidFill>
              <a:srgbClr val="FFFFCC"/>
            </a:solidFill>
            <a:round/>
            <a:headEnd/>
            <a:tailEnd type="triangle" w="med" len="med"/>
          </a:ln>
          <a:effectLst>
            <a:outerShdw blurRad="63500" dist="46662" dir="3284183" algn="ctr" rotWithShape="0">
              <a:schemeClr val="bg2">
                <a:alpha val="74998"/>
              </a:schemeClr>
            </a:outerShdw>
          </a:effectLst>
        </p:spPr>
        <p:txBody>
          <a:bodyPr wrap="none" anchor="ctr">
            <a:prstTxWarp prst="textNoShape">
              <a:avLst/>
            </a:prstTxWarp>
          </a:bodyPr>
          <a:lstStyle/>
          <a:p>
            <a:endParaRPr lang="en-US"/>
          </a:p>
        </p:txBody>
      </p:sp>
      <p:sp>
        <p:nvSpPr>
          <p:cNvPr id="53262" name="Line 1038"/>
          <p:cNvSpPr>
            <a:spLocks noChangeShapeType="1"/>
          </p:cNvSpPr>
          <p:nvPr/>
        </p:nvSpPr>
        <p:spPr bwMode="invGray">
          <a:xfrm>
            <a:off x="4554538" y="5157788"/>
            <a:ext cx="792162" cy="0"/>
          </a:xfrm>
          <a:prstGeom prst="line">
            <a:avLst/>
          </a:prstGeom>
          <a:noFill/>
          <a:ln w="127000">
            <a:solidFill>
              <a:srgbClr val="FFFFCC"/>
            </a:solidFill>
            <a:round/>
            <a:headEnd/>
            <a:tailEnd type="triangle" w="med" len="med"/>
          </a:ln>
          <a:effectLst>
            <a:outerShdw blurRad="63500" dist="46662" dir="3284183" algn="ctr" rotWithShape="0">
              <a:schemeClr val="bg2">
                <a:alpha val="74998"/>
              </a:schemeClr>
            </a:outerShdw>
          </a:effectLst>
        </p:spPr>
        <p:txBody>
          <a:bodyPr wrap="none" anchor="ctr">
            <a:prstTxWarp prst="textNoShape">
              <a:avLst/>
            </a:prstTxWarp>
          </a:bodyPr>
          <a:lstStyle/>
          <a:p>
            <a:endParaRPr lang="en-US"/>
          </a:p>
        </p:txBody>
      </p:sp>
      <p:sp>
        <p:nvSpPr>
          <p:cNvPr id="53263" name="Text Box 1039"/>
          <p:cNvSpPr txBox="1">
            <a:spLocks noChangeArrowheads="1"/>
          </p:cNvSpPr>
          <p:nvPr/>
        </p:nvSpPr>
        <p:spPr bwMode="auto">
          <a:xfrm>
            <a:off x="4419600" y="3124200"/>
            <a:ext cx="4419600" cy="1190625"/>
          </a:xfrm>
          <a:prstGeom prst="rect">
            <a:avLst/>
          </a:prstGeom>
          <a:noFill/>
          <a:ln w="76200">
            <a:noFill/>
            <a:miter lim="800000"/>
            <a:headEnd/>
            <a:tailEnd/>
          </a:ln>
          <a:effectLst/>
        </p:spPr>
        <p:txBody>
          <a:bodyPr>
            <a:prstTxWarp prst="textNoShape">
              <a:avLst/>
            </a:prstTxWarp>
            <a:spAutoFit/>
          </a:bodyPr>
          <a:lstStyle/>
          <a:p>
            <a:pPr eaLnBrk="1" hangingPunct="1"/>
            <a:r>
              <a:rPr lang="en-GB" sz="1800" b="1" dirty="0">
                <a:effectLst>
                  <a:outerShdw blurRad="38100" dist="38100" dir="2700000" algn="tl">
                    <a:srgbClr val="000000"/>
                  </a:outerShdw>
                </a:effectLst>
                <a:latin typeface="Garamond"/>
                <a:cs typeface="Garamond"/>
              </a:rPr>
              <a:t>“. . . we ourselves, who have the first fruits of the spirit, groan inwardly as we wait for adoption as sons, the redemption of our bodies.” </a:t>
            </a:r>
            <a:r>
              <a:rPr lang="en-GB" sz="1800" dirty="0">
                <a:effectLst>
                  <a:outerShdw blurRad="38100" dist="38100" dir="2700000" algn="tl">
                    <a:srgbClr val="000000"/>
                  </a:outerShdw>
                </a:effectLst>
              </a:rPr>
              <a:t>			</a:t>
            </a:r>
            <a:r>
              <a:rPr lang="en-GB" sz="1400" dirty="0">
                <a:effectLst>
                  <a:outerShdw blurRad="38100" dist="38100" dir="2700000" algn="tl">
                    <a:srgbClr val="000000"/>
                  </a:outerShdw>
                </a:effectLst>
              </a:rPr>
              <a:t>Romans 8:23</a:t>
            </a:r>
            <a:endParaRPr lang="en-GB" sz="2000" dirty="0">
              <a:effectLst>
                <a:outerShdw blurRad="38100" dist="38100" dir="2700000" algn="tl">
                  <a:srgbClr val="000000"/>
                </a:outerShdw>
              </a:effectLst>
            </a:endParaRPr>
          </a:p>
        </p:txBody>
      </p:sp>
      <p:sp>
        <p:nvSpPr>
          <p:cNvPr id="53264" name="Text Box 1040"/>
          <p:cNvSpPr txBox="1">
            <a:spLocks noChangeArrowheads="1"/>
          </p:cNvSpPr>
          <p:nvPr/>
        </p:nvSpPr>
        <p:spPr bwMode="auto">
          <a:xfrm>
            <a:off x="4821238" y="5943600"/>
            <a:ext cx="2062162" cy="396875"/>
          </a:xfrm>
          <a:prstGeom prst="rect">
            <a:avLst/>
          </a:prstGeom>
          <a:noFill/>
          <a:ln w="76200">
            <a:noFill/>
            <a:miter lim="800000"/>
            <a:headEnd/>
            <a:tailEnd/>
          </a:ln>
          <a:effectLst/>
        </p:spPr>
        <p:txBody>
          <a:bodyPr wrap="none">
            <a:prstTxWarp prst="textNoShape">
              <a:avLst/>
            </a:prstTxWarp>
            <a:spAutoFit/>
          </a:bodyPr>
          <a:lstStyle/>
          <a:p>
            <a:pPr algn="ctr" eaLnBrk="1" hangingPunct="1"/>
            <a:r>
              <a:rPr lang="en-GB" sz="2000"/>
              <a:t>Romans 7:21-25</a:t>
            </a:r>
          </a:p>
        </p:txBody>
      </p:sp>
      <p:sp>
        <p:nvSpPr>
          <p:cNvPr id="53265" name="Freeform 1041"/>
          <p:cNvSpPr>
            <a:spLocks noChangeAspect="1"/>
          </p:cNvSpPr>
          <p:nvPr/>
        </p:nvSpPr>
        <p:spPr bwMode="auto">
          <a:xfrm>
            <a:off x="5943600" y="4343400"/>
            <a:ext cx="2303463" cy="1679575"/>
          </a:xfrm>
          <a:custGeom>
            <a:avLst/>
            <a:gdLst/>
            <a:ahLst/>
            <a:cxnLst>
              <a:cxn ang="0">
                <a:pos x="240" y="244"/>
              </a:cxn>
              <a:cxn ang="0">
                <a:pos x="0" y="422"/>
              </a:cxn>
              <a:cxn ang="0">
                <a:pos x="66" y="436"/>
              </a:cxn>
              <a:cxn ang="0">
                <a:pos x="288" y="290"/>
              </a:cxn>
              <a:cxn ang="0">
                <a:pos x="536" y="430"/>
              </a:cxn>
              <a:cxn ang="0">
                <a:pos x="608" y="418"/>
              </a:cxn>
              <a:cxn ang="0">
                <a:pos x="342" y="244"/>
              </a:cxn>
              <a:cxn ang="0">
                <a:pos x="514" y="56"/>
              </a:cxn>
              <a:cxn ang="0">
                <a:pos x="484" y="0"/>
              </a:cxn>
              <a:cxn ang="0">
                <a:pos x="296" y="206"/>
              </a:cxn>
              <a:cxn ang="0">
                <a:pos x="150" y="2"/>
              </a:cxn>
              <a:cxn ang="0">
                <a:pos x="94" y="50"/>
              </a:cxn>
              <a:cxn ang="0">
                <a:pos x="154" y="150"/>
              </a:cxn>
              <a:cxn ang="0">
                <a:pos x="240" y="244"/>
              </a:cxn>
            </a:cxnLst>
            <a:rect l="0" t="0" r="r" b="b"/>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alpha val="70000"/>
            </a:srgbClr>
          </a:solidFill>
          <a:ln w="12700">
            <a:solidFill>
              <a:schemeClr val="tx2"/>
            </a:solidFill>
            <a:round/>
            <a:headEnd/>
            <a:tailEnd/>
          </a:ln>
          <a:effectLst/>
        </p:spPr>
        <p:txBody>
          <a:bodyPr>
            <a:prstTxWarp prst="textNoShape">
              <a:avLst/>
            </a:prstTxWarp>
          </a:bodyPr>
          <a:lstStyle/>
          <a:p>
            <a:endParaRPr lang="en-US"/>
          </a:p>
        </p:txBody>
      </p:sp>
      <p:sp>
        <p:nvSpPr>
          <p:cNvPr id="53266" name="Freeform 1042"/>
          <p:cNvSpPr>
            <a:spLocks noChangeAspect="1"/>
          </p:cNvSpPr>
          <p:nvPr/>
        </p:nvSpPr>
        <p:spPr bwMode="auto">
          <a:xfrm>
            <a:off x="2438400" y="4267200"/>
            <a:ext cx="2303463" cy="1679575"/>
          </a:xfrm>
          <a:custGeom>
            <a:avLst/>
            <a:gdLst/>
            <a:ahLst/>
            <a:cxnLst>
              <a:cxn ang="0">
                <a:pos x="240" y="244"/>
              </a:cxn>
              <a:cxn ang="0">
                <a:pos x="0" y="422"/>
              </a:cxn>
              <a:cxn ang="0">
                <a:pos x="66" y="436"/>
              </a:cxn>
              <a:cxn ang="0">
                <a:pos x="288" y="290"/>
              </a:cxn>
              <a:cxn ang="0">
                <a:pos x="536" y="430"/>
              </a:cxn>
              <a:cxn ang="0">
                <a:pos x="608" y="418"/>
              </a:cxn>
              <a:cxn ang="0">
                <a:pos x="342" y="244"/>
              </a:cxn>
              <a:cxn ang="0">
                <a:pos x="514" y="56"/>
              </a:cxn>
              <a:cxn ang="0">
                <a:pos x="484" y="0"/>
              </a:cxn>
              <a:cxn ang="0">
                <a:pos x="296" y="206"/>
              </a:cxn>
              <a:cxn ang="0">
                <a:pos x="150" y="2"/>
              </a:cxn>
              <a:cxn ang="0">
                <a:pos x="94" y="50"/>
              </a:cxn>
              <a:cxn ang="0">
                <a:pos x="154" y="150"/>
              </a:cxn>
              <a:cxn ang="0">
                <a:pos x="240" y="244"/>
              </a:cxn>
            </a:cxnLst>
            <a:rect l="0" t="0" r="r" b="b"/>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alpha val="70000"/>
            </a:srgbClr>
          </a:solidFill>
          <a:ln w="12700">
            <a:solidFill>
              <a:schemeClr val="tx2"/>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57346" name="Rectangle 2"/>
          <p:cNvSpPr>
            <a:spLocks noGrp="1" noRot="1" noChangeArrowheads="1"/>
          </p:cNvSpPr>
          <p:nvPr>
            <p:ph type="body" idx="1"/>
          </p:nvPr>
        </p:nvSpPr>
        <p:spPr>
          <a:xfrm>
            <a:off x="304800" y="2286000"/>
            <a:ext cx="8540750" cy="2971800"/>
          </a:xfrm>
        </p:spPr>
        <p:txBody>
          <a:bodyPr/>
          <a:lstStyle/>
          <a:p>
            <a:pPr>
              <a:buFont typeface="Wingdings" pitchFamily="96" charset="2"/>
              <a:buNone/>
            </a:pPr>
            <a:r>
              <a:rPr lang="en-GB" dirty="0"/>
              <a:t>	</a:t>
            </a:r>
            <a:r>
              <a:rPr lang="en-GB" b="1" dirty="0">
                <a:latin typeface="Garamond"/>
                <a:cs typeface="Garamond"/>
              </a:rPr>
              <a:t>For I delight in the law of God, in my inmost self, but I see in my members another law at war with the law of my mind making me captive to the law of sin which dwells in my members. Wretched man that I am!</a:t>
            </a:r>
          </a:p>
          <a:p>
            <a:pPr>
              <a:buFont typeface="Wingdings" pitchFamily="96" charset="2"/>
              <a:buNone/>
            </a:pPr>
            <a:r>
              <a:rPr lang="en-GB" sz="2000" dirty="0"/>
              <a:t>								Romans 7:22-24</a:t>
            </a:r>
          </a:p>
        </p:txBody>
      </p:sp>
      <p:sp>
        <p:nvSpPr>
          <p:cNvPr id="57347" name="Rectangle 3"/>
          <p:cNvSpPr>
            <a:spLocks noGrp="1" noRot="1" noChangeArrowheads="1"/>
          </p:cNvSpPr>
          <p:nvPr>
            <p:ph type="title"/>
          </p:nvPr>
        </p:nvSpPr>
        <p:spPr/>
        <p:txBody>
          <a:bodyPr/>
          <a:lstStyle/>
          <a:p>
            <a:r>
              <a:rPr lang="en-GB">
                <a:solidFill>
                  <a:schemeClr val="hlink"/>
                </a:solidFill>
                <a:latin typeface="Arial Rounded MT Bold" pitchFamily="96" charset="0"/>
              </a:rPr>
              <a:t>The human situation</a:t>
            </a:r>
            <a:endParaRPr lang="en-GB"/>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2"/>
          <p:cNvSpPr>
            <a:spLocks noGrp="1"/>
          </p:cNvSpPr>
          <p:nvPr>
            <p:ph type="dt" sz="half" idx="10"/>
          </p:nvPr>
        </p:nvSpPr>
        <p:spPr/>
        <p:txBody>
          <a:bodyPr/>
          <a:lstStyle/>
          <a:p>
            <a:endParaRPr lang="en-US"/>
          </a:p>
        </p:txBody>
      </p:sp>
      <p:sp>
        <p:nvSpPr>
          <p:cNvPr id="20" name="Footer Placeholder 3"/>
          <p:cNvSpPr>
            <a:spLocks noGrp="1"/>
          </p:cNvSpPr>
          <p:nvPr>
            <p:ph type="ftr" sz="quarter" idx="11"/>
          </p:nvPr>
        </p:nvSpPr>
        <p:spPr/>
        <p:txBody>
          <a:bodyPr/>
          <a:lstStyle/>
          <a:p>
            <a:endParaRPr lang="en-US"/>
          </a:p>
        </p:txBody>
      </p:sp>
      <p:sp>
        <p:nvSpPr>
          <p:cNvPr id="59394" name="Rectangle 2"/>
          <p:cNvSpPr>
            <a:spLocks noGrp="1" noRot="1" noChangeArrowheads="1"/>
          </p:cNvSpPr>
          <p:nvPr>
            <p:ph type="title"/>
          </p:nvPr>
        </p:nvSpPr>
        <p:spPr/>
        <p:txBody>
          <a:bodyPr/>
          <a:lstStyle/>
          <a:p>
            <a:r>
              <a:rPr lang="en-GB">
                <a:solidFill>
                  <a:schemeClr val="hlink"/>
                </a:solidFill>
                <a:latin typeface="Arial Rounded MT Bold" pitchFamily="96" charset="0"/>
              </a:rPr>
              <a:t>Complete salvation</a:t>
            </a:r>
            <a:endParaRPr lang="en-GB">
              <a:latin typeface="Arial Rounded MT Bold" pitchFamily="96" charset="0"/>
            </a:endParaRPr>
          </a:p>
        </p:txBody>
      </p:sp>
      <p:sp>
        <p:nvSpPr>
          <p:cNvPr id="59395" name="Oval 3"/>
          <p:cNvSpPr>
            <a:spLocks noChangeArrowheads="1"/>
          </p:cNvSpPr>
          <p:nvPr/>
        </p:nvSpPr>
        <p:spPr bwMode="auto">
          <a:xfrm>
            <a:off x="468313" y="3141663"/>
            <a:ext cx="1800225" cy="792162"/>
          </a:xfrm>
          <a:prstGeom prst="ellipse">
            <a:avLst/>
          </a:prstGeom>
          <a:solidFill>
            <a:srgbClr val="FFFFFF"/>
          </a:solidFill>
          <a:ln w="76200">
            <a:solidFill>
              <a:schemeClr val="tx2"/>
            </a:solidFill>
            <a:round/>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algn="ctr" eaLnBrk="1" hangingPunct="1"/>
            <a:r>
              <a:rPr lang="en-GB">
                <a:solidFill>
                  <a:srgbClr val="000000"/>
                </a:solidFill>
                <a:latin typeface="Arial Rounded MT Bold" pitchFamily="96" charset="0"/>
              </a:rPr>
              <a:t>Messiah</a:t>
            </a:r>
          </a:p>
        </p:txBody>
      </p:sp>
      <p:sp>
        <p:nvSpPr>
          <p:cNvPr id="59396" name="Oval 4"/>
          <p:cNvSpPr>
            <a:spLocks noChangeArrowheads="1"/>
          </p:cNvSpPr>
          <p:nvPr/>
        </p:nvSpPr>
        <p:spPr bwMode="auto">
          <a:xfrm>
            <a:off x="2916238" y="1989138"/>
            <a:ext cx="1584325" cy="647700"/>
          </a:xfrm>
          <a:prstGeom prst="ellipse">
            <a:avLst/>
          </a:prstGeom>
          <a:solidFill>
            <a:srgbClr val="FF00FF"/>
          </a:solidFill>
          <a:ln w="3175">
            <a:solidFill>
              <a:schemeClr val="tx2"/>
            </a:solidFill>
            <a:round/>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algn="ctr" eaLnBrk="1" hangingPunct="1"/>
            <a:r>
              <a:rPr lang="en-GB">
                <a:solidFill>
                  <a:srgbClr val="000000"/>
                </a:solidFill>
                <a:latin typeface="Arial Rounded MT Bold" pitchFamily="96" charset="0"/>
              </a:rPr>
              <a:t>Spirit</a:t>
            </a:r>
          </a:p>
        </p:txBody>
      </p:sp>
      <p:sp>
        <p:nvSpPr>
          <p:cNvPr id="59397" name="Oval 5"/>
          <p:cNvSpPr>
            <a:spLocks noChangeArrowheads="1"/>
          </p:cNvSpPr>
          <p:nvPr/>
        </p:nvSpPr>
        <p:spPr bwMode="auto">
          <a:xfrm>
            <a:off x="2989263" y="4581525"/>
            <a:ext cx="1584325" cy="647700"/>
          </a:xfrm>
          <a:prstGeom prst="ellipse">
            <a:avLst/>
          </a:prstGeom>
          <a:solidFill>
            <a:srgbClr val="00FF00"/>
          </a:solidFill>
          <a:ln w="3175">
            <a:solidFill>
              <a:schemeClr val="tx2"/>
            </a:solidFill>
            <a:round/>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algn="ctr" eaLnBrk="1" hangingPunct="1"/>
            <a:r>
              <a:rPr lang="en-GB">
                <a:solidFill>
                  <a:srgbClr val="000000"/>
                </a:solidFill>
                <a:latin typeface="Arial Rounded MT Bold" pitchFamily="96" charset="0"/>
              </a:rPr>
              <a:t>Body</a:t>
            </a:r>
          </a:p>
        </p:txBody>
      </p:sp>
      <p:grpSp>
        <p:nvGrpSpPr>
          <p:cNvPr id="59398" name="Group 6"/>
          <p:cNvGrpSpPr>
            <a:grpSpLocks/>
          </p:cNvGrpSpPr>
          <p:nvPr/>
        </p:nvGrpSpPr>
        <p:grpSpPr bwMode="auto">
          <a:xfrm>
            <a:off x="3276600" y="2854325"/>
            <a:ext cx="1008063" cy="1525588"/>
            <a:chOff x="2016" y="1824"/>
            <a:chExt cx="635" cy="909"/>
          </a:xfrm>
        </p:grpSpPr>
        <p:sp>
          <p:nvSpPr>
            <p:cNvPr id="59399" name="Freeform 7"/>
            <p:cNvSpPr>
              <a:spLocks/>
            </p:cNvSpPr>
            <p:nvPr/>
          </p:nvSpPr>
          <p:spPr bwMode="auto">
            <a:xfrm>
              <a:off x="2016"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FFFFFF"/>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endParaRPr lang="en-US"/>
            </a:p>
          </p:txBody>
        </p:sp>
        <p:sp>
          <p:nvSpPr>
            <p:cNvPr id="59400" name="Freeform 8"/>
            <p:cNvSpPr>
              <a:spLocks/>
            </p:cNvSpPr>
            <p:nvPr/>
          </p:nvSpPr>
          <p:spPr bwMode="auto">
            <a:xfrm>
              <a:off x="2448" y="1835"/>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FFFFFF"/>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endParaRPr lang="en-US"/>
            </a:p>
          </p:txBody>
        </p:sp>
      </p:grpSp>
      <p:sp>
        <p:nvSpPr>
          <p:cNvPr id="59401" name="Oval 9"/>
          <p:cNvSpPr>
            <a:spLocks noChangeArrowheads="1"/>
          </p:cNvSpPr>
          <p:nvPr/>
        </p:nvSpPr>
        <p:spPr bwMode="auto">
          <a:xfrm>
            <a:off x="5653088" y="1773238"/>
            <a:ext cx="3059112" cy="865187"/>
          </a:xfrm>
          <a:prstGeom prst="ellipse">
            <a:avLst/>
          </a:prstGeom>
          <a:solidFill>
            <a:srgbClr val="FFFFFF"/>
          </a:solidFill>
          <a:ln w="76200">
            <a:solidFill>
              <a:schemeClr val="tx2"/>
            </a:solidFill>
            <a:round/>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algn="ctr" eaLnBrk="1" hangingPunct="1"/>
            <a:r>
              <a:rPr lang="en-GB">
                <a:solidFill>
                  <a:srgbClr val="000000"/>
                </a:solidFill>
                <a:latin typeface="Arial Rounded MT Bold" pitchFamily="96" charset="0"/>
              </a:rPr>
              <a:t>Spiritual Salvation</a:t>
            </a:r>
          </a:p>
        </p:txBody>
      </p:sp>
      <p:sp>
        <p:nvSpPr>
          <p:cNvPr id="59402" name="Oval 10"/>
          <p:cNvSpPr>
            <a:spLocks noChangeArrowheads="1"/>
          </p:cNvSpPr>
          <p:nvPr/>
        </p:nvSpPr>
        <p:spPr bwMode="auto">
          <a:xfrm>
            <a:off x="5653088" y="4437063"/>
            <a:ext cx="3059112" cy="865187"/>
          </a:xfrm>
          <a:prstGeom prst="ellipse">
            <a:avLst/>
          </a:prstGeom>
          <a:solidFill>
            <a:srgbClr val="FFFFFF"/>
          </a:solidFill>
          <a:ln w="76200">
            <a:solidFill>
              <a:schemeClr val="tx2"/>
            </a:solidFill>
            <a:round/>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algn="ctr" eaLnBrk="1" hangingPunct="1"/>
            <a:r>
              <a:rPr lang="en-GB">
                <a:solidFill>
                  <a:srgbClr val="000000"/>
                </a:solidFill>
                <a:latin typeface="Arial Rounded MT Bold" pitchFamily="96" charset="0"/>
              </a:rPr>
              <a:t>Physical Salvation</a:t>
            </a:r>
          </a:p>
        </p:txBody>
      </p:sp>
      <p:grpSp>
        <p:nvGrpSpPr>
          <p:cNvPr id="59403" name="Group 11"/>
          <p:cNvGrpSpPr>
            <a:grpSpLocks/>
          </p:cNvGrpSpPr>
          <p:nvPr/>
        </p:nvGrpSpPr>
        <p:grpSpPr bwMode="auto">
          <a:xfrm>
            <a:off x="6589713" y="2781300"/>
            <a:ext cx="1008062" cy="1525588"/>
            <a:chOff x="2016" y="1824"/>
            <a:chExt cx="635" cy="909"/>
          </a:xfrm>
        </p:grpSpPr>
        <p:sp>
          <p:nvSpPr>
            <p:cNvPr id="59404" name="Freeform 12"/>
            <p:cNvSpPr>
              <a:spLocks/>
            </p:cNvSpPr>
            <p:nvPr/>
          </p:nvSpPr>
          <p:spPr bwMode="auto">
            <a:xfrm>
              <a:off x="2016"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FFFFFF"/>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endParaRPr lang="en-US"/>
            </a:p>
          </p:txBody>
        </p:sp>
        <p:sp>
          <p:nvSpPr>
            <p:cNvPr id="59405" name="Freeform 13"/>
            <p:cNvSpPr>
              <a:spLocks/>
            </p:cNvSpPr>
            <p:nvPr/>
          </p:nvSpPr>
          <p:spPr bwMode="auto">
            <a:xfrm>
              <a:off x="2448" y="1835"/>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FFFFFF"/>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endParaRPr lang="en-US"/>
            </a:p>
          </p:txBody>
        </p:sp>
      </p:grpSp>
      <p:sp>
        <p:nvSpPr>
          <p:cNvPr id="59406" name="Line 14"/>
          <p:cNvSpPr>
            <a:spLocks noChangeShapeType="1"/>
          </p:cNvSpPr>
          <p:nvPr/>
        </p:nvSpPr>
        <p:spPr bwMode="auto">
          <a:xfrm>
            <a:off x="2197100" y="4078288"/>
            <a:ext cx="533400" cy="533400"/>
          </a:xfrm>
          <a:prstGeom prst="line">
            <a:avLst/>
          </a:prstGeom>
          <a:noFill/>
          <a:ln w="76200">
            <a:solidFill>
              <a:schemeClr val="tx2"/>
            </a:solidFill>
            <a:round/>
            <a:headEnd/>
            <a:tailEnd type="triangle" w="med" len="med"/>
          </a:ln>
          <a:effectLst>
            <a:outerShdw blurRad="63500" dist="71842" dir="2700000" algn="ctr" rotWithShape="0">
              <a:schemeClr val="bg2">
                <a:alpha val="74998"/>
              </a:schemeClr>
            </a:outerShdw>
          </a:effectLst>
        </p:spPr>
        <p:txBody>
          <a:bodyPr wrap="none" anchor="ctr">
            <a:prstTxWarp prst="textNoShape">
              <a:avLst/>
            </a:prstTxWarp>
          </a:bodyPr>
          <a:lstStyle/>
          <a:p>
            <a:endParaRPr lang="en-US"/>
          </a:p>
        </p:txBody>
      </p:sp>
      <p:sp>
        <p:nvSpPr>
          <p:cNvPr id="59407" name="Line 15"/>
          <p:cNvSpPr>
            <a:spLocks noChangeShapeType="1"/>
          </p:cNvSpPr>
          <p:nvPr/>
        </p:nvSpPr>
        <p:spPr bwMode="auto">
          <a:xfrm rot="-5400000">
            <a:off x="2197100" y="2565400"/>
            <a:ext cx="533400" cy="533400"/>
          </a:xfrm>
          <a:prstGeom prst="line">
            <a:avLst/>
          </a:prstGeom>
          <a:noFill/>
          <a:ln w="76200">
            <a:solidFill>
              <a:schemeClr val="tx2"/>
            </a:solidFill>
            <a:round/>
            <a:headEnd/>
            <a:tailEnd type="triangle" w="med" len="med"/>
          </a:ln>
          <a:effectLst>
            <a:outerShdw blurRad="63500" dist="53882" dir="2700000" algn="ctr" rotWithShape="0">
              <a:schemeClr val="bg2">
                <a:alpha val="74998"/>
              </a:schemeClr>
            </a:outerShdw>
          </a:effectLst>
        </p:spPr>
        <p:txBody>
          <a:bodyPr wrap="none" anchor="ctr">
            <a:prstTxWarp prst="textNoShape">
              <a:avLst/>
            </a:prstTxWarp>
          </a:bodyPr>
          <a:lstStyle/>
          <a:p>
            <a:endParaRPr lang="en-US"/>
          </a:p>
        </p:txBody>
      </p:sp>
      <p:sp>
        <p:nvSpPr>
          <p:cNvPr id="59408" name="Line 16"/>
          <p:cNvSpPr>
            <a:spLocks noChangeShapeType="1"/>
          </p:cNvSpPr>
          <p:nvPr/>
        </p:nvSpPr>
        <p:spPr bwMode="invGray">
          <a:xfrm>
            <a:off x="4716463" y="2278063"/>
            <a:ext cx="792162" cy="0"/>
          </a:xfrm>
          <a:prstGeom prst="line">
            <a:avLst/>
          </a:prstGeom>
          <a:noFill/>
          <a:ln w="127000">
            <a:solidFill>
              <a:srgbClr val="FFFFCC"/>
            </a:solidFill>
            <a:round/>
            <a:headEnd/>
            <a:tailEnd type="triangle" w="med" len="med"/>
          </a:ln>
          <a:effectLst>
            <a:outerShdw blurRad="63500" dist="46662" dir="3284183" algn="ctr" rotWithShape="0">
              <a:schemeClr val="bg2">
                <a:alpha val="74998"/>
              </a:schemeClr>
            </a:outerShdw>
          </a:effectLst>
        </p:spPr>
        <p:txBody>
          <a:bodyPr wrap="none" anchor="ctr">
            <a:prstTxWarp prst="textNoShape">
              <a:avLst/>
            </a:prstTxWarp>
          </a:bodyPr>
          <a:lstStyle/>
          <a:p>
            <a:endParaRPr lang="en-US"/>
          </a:p>
        </p:txBody>
      </p:sp>
      <p:sp>
        <p:nvSpPr>
          <p:cNvPr id="59409" name="Line 17"/>
          <p:cNvSpPr>
            <a:spLocks noChangeShapeType="1"/>
          </p:cNvSpPr>
          <p:nvPr/>
        </p:nvSpPr>
        <p:spPr bwMode="invGray">
          <a:xfrm>
            <a:off x="4716463" y="4870450"/>
            <a:ext cx="792162" cy="0"/>
          </a:xfrm>
          <a:prstGeom prst="line">
            <a:avLst/>
          </a:prstGeom>
          <a:noFill/>
          <a:ln w="127000">
            <a:solidFill>
              <a:srgbClr val="FFFFCC"/>
            </a:solidFill>
            <a:round/>
            <a:headEnd/>
            <a:tailEnd type="triangle" w="med" len="med"/>
          </a:ln>
          <a:effectLst>
            <a:outerShdw blurRad="63500" dist="46662" dir="3284183" algn="ctr" rotWithShape="0">
              <a:schemeClr val="bg2">
                <a:alpha val="74998"/>
              </a:schemeClr>
            </a:outerShdw>
          </a:effectLst>
        </p:spPr>
        <p:txBody>
          <a:bodyPr wrap="none" anchor="ctr">
            <a:prstTxWarp prst="textNoShape">
              <a:avLst/>
            </a:prstTxWarp>
          </a:bodyPr>
          <a:lstStyle/>
          <a:p>
            <a:endParaRPr lang="en-US"/>
          </a:p>
        </p:txBody>
      </p:sp>
      <p:sp>
        <p:nvSpPr>
          <p:cNvPr id="59410" name="Text Box 18"/>
          <p:cNvSpPr txBox="1">
            <a:spLocks noChangeArrowheads="1"/>
          </p:cNvSpPr>
          <p:nvPr/>
        </p:nvSpPr>
        <p:spPr bwMode="auto">
          <a:xfrm>
            <a:off x="179388" y="5661025"/>
            <a:ext cx="8964612" cy="1036638"/>
          </a:xfrm>
          <a:prstGeom prst="rect">
            <a:avLst/>
          </a:prstGeom>
          <a:noFill/>
          <a:ln w="76200">
            <a:noFill/>
            <a:miter lim="800000"/>
            <a:headEnd/>
            <a:tailEnd/>
          </a:ln>
          <a:effectLst/>
        </p:spPr>
        <p:txBody>
          <a:bodyPr>
            <a:prstTxWarp prst="textNoShape">
              <a:avLst/>
            </a:prstTxWarp>
            <a:spAutoFit/>
          </a:bodyPr>
          <a:lstStyle/>
          <a:p>
            <a:pPr eaLnBrk="1" hangingPunct="1"/>
            <a:r>
              <a:rPr lang="en-GB" b="1" dirty="0">
                <a:latin typeface="Garamond"/>
                <a:cs typeface="Garamond"/>
              </a:rPr>
              <a:t>Thy kingdom come, thy will be done, on earth as it is in heaven.</a:t>
            </a:r>
          </a:p>
          <a:p>
            <a:pPr eaLnBrk="1" hangingPunct="1"/>
            <a:r>
              <a:rPr lang="en-GB" sz="1800" dirty="0"/>
              <a:t>							Matthew 6:10</a:t>
            </a:r>
          </a:p>
          <a:p>
            <a:pPr eaLnBrk="1" hangingPunct="1"/>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3426" name="Rectangle 2"/>
          <p:cNvSpPr>
            <a:spLocks noGrp="1" noRot="1" noChangeArrowheads="1"/>
          </p:cNvSpPr>
          <p:nvPr>
            <p:ph type="title"/>
          </p:nvPr>
        </p:nvSpPr>
        <p:spPr/>
        <p:txBody>
          <a:bodyPr/>
          <a:lstStyle/>
          <a:p>
            <a:r>
              <a:rPr lang="en-US" dirty="0">
                <a:solidFill>
                  <a:schemeClr val="hlink"/>
                </a:solidFill>
                <a:latin typeface="Arial Rounded MT Bold" pitchFamily="96" charset="0"/>
              </a:rPr>
              <a:t>What is going on here?</a:t>
            </a:r>
            <a:endParaRPr lang="en-US" dirty="0"/>
          </a:p>
        </p:txBody>
      </p:sp>
      <p:sp>
        <p:nvSpPr>
          <p:cNvPr id="103427" name="Rectangle 3"/>
          <p:cNvSpPr>
            <a:spLocks noGrp="1" noRot="1" noChangeArrowheads="1"/>
          </p:cNvSpPr>
          <p:nvPr>
            <p:ph type="body" idx="1"/>
          </p:nvPr>
        </p:nvSpPr>
        <p:spPr>
          <a:xfrm>
            <a:off x="301625" y="1749425"/>
            <a:ext cx="8540750" cy="4422775"/>
          </a:xfrm>
        </p:spPr>
        <p:txBody>
          <a:bodyPr/>
          <a:lstStyle/>
          <a:p>
            <a:pPr>
              <a:lnSpc>
                <a:spcPct val="90000"/>
              </a:lnSpc>
            </a:pPr>
            <a:r>
              <a:rPr lang="en-US" sz="2800" dirty="0"/>
              <a:t>Is the conflict between Jesus and the Jews?</a:t>
            </a:r>
          </a:p>
          <a:p>
            <a:pPr>
              <a:lnSpc>
                <a:spcPct val="90000"/>
              </a:lnSpc>
            </a:pPr>
            <a:r>
              <a:rPr lang="en-US" sz="2800" dirty="0"/>
              <a:t>Jesus born, lived and died a </a:t>
            </a:r>
            <a:r>
              <a:rPr lang="en-US" sz="2800" dirty="0" err="1"/>
              <a:t>practising</a:t>
            </a:r>
            <a:r>
              <a:rPr lang="en-US" sz="2800" dirty="0"/>
              <a:t> Jew</a:t>
            </a:r>
          </a:p>
          <a:p>
            <a:pPr>
              <a:lnSpc>
                <a:spcPct val="90000"/>
              </a:lnSpc>
            </a:pPr>
            <a:r>
              <a:rPr lang="en-US" sz="2800" dirty="0"/>
              <a:t>All Jesus’ followers were Jews</a:t>
            </a:r>
          </a:p>
          <a:p>
            <a:pPr>
              <a:lnSpc>
                <a:spcPct val="90000"/>
              </a:lnSpc>
            </a:pPr>
            <a:r>
              <a:rPr lang="en-US" sz="2800" dirty="0"/>
              <a:t>The early church were Jews who believed in Jesus</a:t>
            </a:r>
          </a:p>
          <a:p>
            <a:pPr>
              <a:lnSpc>
                <a:spcPct val="90000"/>
              </a:lnSpc>
            </a:pPr>
            <a:r>
              <a:rPr lang="en-US" sz="2800" dirty="0"/>
              <a:t>Conflicts in the gospels are conflicts between Jews</a:t>
            </a:r>
          </a:p>
          <a:p>
            <a:pPr>
              <a:lnSpc>
                <a:spcPct val="90000"/>
              </a:lnSpc>
            </a:pPr>
            <a:r>
              <a:rPr lang="en-US" sz="2800" dirty="0"/>
              <a:t>The Pharisees were liberal reforming Jews who became the leaders of Judaism after 70 AD</a:t>
            </a:r>
          </a:p>
          <a:p>
            <a:pPr>
              <a:lnSpc>
                <a:spcPct val="90000"/>
              </a:lnSpc>
            </a:pPr>
            <a:r>
              <a:rPr lang="en-US" sz="2800" dirty="0"/>
              <a:t>Jesus was probably a </a:t>
            </a:r>
            <a:r>
              <a:rPr lang="en-US" sz="2800" dirty="0" smtClean="0"/>
              <a:t>Pharisee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34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4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42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42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42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42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34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2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2"/>
          <p:cNvSpPr>
            <a:spLocks noGrp="1"/>
          </p:cNvSpPr>
          <p:nvPr>
            <p:ph type="dt" sz="half" idx="10"/>
          </p:nvPr>
        </p:nvSpPr>
        <p:spPr/>
        <p:txBody>
          <a:bodyPr/>
          <a:lstStyle/>
          <a:p>
            <a:endParaRPr lang="en-US"/>
          </a:p>
        </p:txBody>
      </p:sp>
      <p:sp>
        <p:nvSpPr>
          <p:cNvPr id="29" name="Footer Placeholder 3"/>
          <p:cNvSpPr>
            <a:spLocks noGrp="1"/>
          </p:cNvSpPr>
          <p:nvPr>
            <p:ph type="ftr" sz="quarter" idx="11"/>
          </p:nvPr>
        </p:nvSpPr>
        <p:spPr/>
        <p:txBody>
          <a:bodyPr/>
          <a:lstStyle/>
          <a:p>
            <a:endParaRPr lang="en-US"/>
          </a:p>
        </p:txBody>
      </p:sp>
      <p:sp>
        <p:nvSpPr>
          <p:cNvPr id="61442" name="Rectangle 2"/>
          <p:cNvSpPr>
            <a:spLocks noGrp="1" noRot="1" noChangeArrowheads="1"/>
          </p:cNvSpPr>
          <p:nvPr>
            <p:ph type="title"/>
          </p:nvPr>
        </p:nvSpPr>
        <p:spPr/>
        <p:txBody>
          <a:bodyPr/>
          <a:lstStyle/>
          <a:p>
            <a:r>
              <a:rPr lang="en-GB">
                <a:solidFill>
                  <a:schemeClr val="hlink"/>
                </a:solidFill>
                <a:latin typeface="Arial Rounded MT Bold" pitchFamily="96" charset="0"/>
              </a:rPr>
              <a:t>Second Advent</a:t>
            </a:r>
            <a:endParaRPr lang="en-GB">
              <a:latin typeface="Arial Rounded MT Bold" pitchFamily="96" charset="0"/>
            </a:endParaRPr>
          </a:p>
        </p:txBody>
      </p:sp>
      <p:grpSp>
        <p:nvGrpSpPr>
          <p:cNvPr id="61443" name="Group 3"/>
          <p:cNvGrpSpPr>
            <a:grpSpLocks/>
          </p:cNvGrpSpPr>
          <p:nvPr/>
        </p:nvGrpSpPr>
        <p:grpSpPr bwMode="auto">
          <a:xfrm>
            <a:off x="2592388" y="1484313"/>
            <a:ext cx="6551612" cy="5113337"/>
            <a:chOff x="1562" y="815"/>
            <a:chExt cx="2614" cy="2689"/>
          </a:xfrm>
        </p:grpSpPr>
        <p:sp>
          <p:nvSpPr>
            <p:cNvPr id="61444" name="Freeform 4"/>
            <p:cNvSpPr>
              <a:spLocks/>
            </p:cNvSpPr>
            <p:nvPr/>
          </p:nvSpPr>
          <p:spPr bwMode="auto">
            <a:xfrm>
              <a:off x="1562" y="2286"/>
              <a:ext cx="2614" cy="1218"/>
            </a:xfrm>
            <a:custGeom>
              <a:avLst/>
              <a:gdLst/>
              <a:ahLst/>
              <a:cxnLst>
                <a:cxn ang="0">
                  <a:pos x="748" y="18"/>
                </a:cxn>
                <a:cxn ang="0">
                  <a:pos x="1068" y="146"/>
                </a:cxn>
                <a:cxn ang="0">
                  <a:pos x="1370" y="0"/>
                </a:cxn>
                <a:cxn ang="0">
                  <a:pos x="2133" y="1093"/>
                </a:cxn>
                <a:cxn ang="0">
                  <a:pos x="1068" y="1517"/>
                </a:cxn>
                <a:cxn ang="0">
                  <a:pos x="0" y="1093"/>
                </a:cxn>
                <a:cxn ang="0">
                  <a:pos x="748" y="18"/>
                </a:cxn>
              </a:cxnLst>
              <a:rect l="0" t="0" r="r" b="b"/>
              <a:pathLst>
                <a:path w="2133" h="1517">
                  <a:moveTo>
                    <a:pt x="748" y="18"/>
                  </a:moveTo>
                  <a:cubicBezTo>
                    <a:pt x="894" y="150"/>
                    <a:pt x="964" y="149"/>
                    <a:pt x="1068" y="146"/>
                  </a:cubicBezTo>
                  <a:cubicBezTo>
                    <a:pt x="1172" y="143"/>
                    <a:pt x="1242" y="119"/>
                    <a:pt x="1370" y="0"/>
                  </a:cubicBezTo>
                  <a:lnTo>
                    <a:pt x="2133" y="1093"/>
                  </a:lnTo>
                  <a:cubicBezTo>
                    <a:pt x="2083" y="1346"/>
                    <a:pt x="1423" y="1517"/>
                    <a:pt x="1068" y="1517"/>
                  </a:cubicBezTo>
                  <a:cubicBezTo>
                    <a:pt x="713" y="1517"/>
                    <a:pt x="53" y="1343"/>
                    <a:pt x="0" y="1093"/>
                  </a:cubicBezTo>
                  <a:lnTo>
                    <a:pt x="748" y="18"/>
                  </a:lnTo>
                  <a:close/>
                </a:path>
              </a:pathLst>
            </a:custGeom>
            <a:gradFill rotWithShape="1">
              <a:gsLst>
                <a:gs pos="0">
                  <a:srgbClr val="3399FF"/>
                </a:gs>
                <a:gs pos="100000">
                  <a:schemeClr val="bg1"/>
                </a:gs>
              </a:gsLst>
              <a:lin ang="5400000" scaled="1"/>
            </a:gradFill>
            <a:ln w="9525">
              <a:noFill/>
              <a:round/>
              <a:headEnd/>
              <a:tailEnd/>
            </a:ln>
            <a:effectLst/>
          </p:spPr>
          <p:txBody>
            <a:bodyPr>
              <a:prstTxWarp prst="textNoShape">
                <a:avLst/>
              </a:prstTxWarp>
            </a:bodyPr>
            <a:lstStyle/>
            <a:p>
              <a:endParaRPr lang="en-US"/>
            </a:p>
          </p:txBody>
        </p:sp>
        <p:sp>
          <p:nvSpPr>
            <p:cNvPr id="61445" name="Text Box 5"/>
            <p:cNvSpPr txBox="1">
              <a:spLocks noChangeArrowheads="1"/>
            </p:cNvSpPr>
            <p:nvPr/>
          </p:nvSpPr>
          <p:spPr bwMode="auto">
            <a:xfrm>
              <a:off x="2287" y="2400"/>
              <a:ext cx="1186" cy="241"/>
            </a:xfrm>
            <a:prstGeom prst="rect">
              <a:avLst/>
            </a:prstGeom>
            <a:noFill/>
            <a:ln w="15875">
              <a:noFill/>
              <a:miter lim="800000"/>
              <a:headEnd/>
              <a:tailEnd/>
            </a:ln>
            <a:effectLst/>
          </p:spPr>
          <p:txBody>
            <a:bodyPr>
              <a:prstTxWarp prst="textNoShape">
                <a:avLst/>
              </a:prstTxWarp>
              <a:spAutoFit/>
            </a:bodyPr>
            <a:lstStyle/>
            <a:p>
              <a:pPr algn="ctr" eaLnBrk="1" hangingPunct="1">
                <a:spcBef>
                  <a:spcPct val="50000"/>
                </a:spcBef>
              </a:pPr>
              <a:r>
                <a:rPr lang="en-US">
                  <a:effectLst>
                    <a:outerShdw blurRad="38100" dist="38100" dir="2700000" algn="tl">
                      <a:srgbClr val="000000"/>
                    </a:outerShdw>
                  </a:effectLst>
                  <a:latin typeface="Arial Rounded MT Bold" pitchFamily="96" charset="0"/>
                </a:rPr>
                <a:t>Society</a:t>
              </a:r>
            </a:p>
          </p:txBody>
        </p:sp>
        <p:sp>
          <p:nvSpPr>
            <p:cNvPr id="61446" name="Text Box 6"/>
            <p:cNvSpPr txBox="1">
              <a:spLocks noChangeArrowheads="1"/>
            </p:cNvSpPr>
            <p:nvPr/>
          </p:nvSpPr>
          <p:spPr bwMode="auto">
            <a:xfrm>
              <a:off x="2287" y="2640"/>
              <a:ext cx="1186" cy="240"/>
            </a:xfrm>
            <a:prstGeom prst="rect">
              <a:avLst/>
            </a:prstGeom>
            <a:noFill/>
            <a:ln w="15875">
              <a:noFill/>
              <a:miter lim="800000"/>
              <a:headEnd/>
              <a:tailEnd/>
            </a:ln>
            <a:effectLst/>
          </p:spPr>
          <p:txBody>
            <a:bodyPr>
              <a:prstTxWarp prst="textNoShape">
                <a:avLst/>
              </a:prstTxWarp>
              <a:spAutoFit/>
            </a:bodyPr>
            <a:lstStyle/>
            <a:p>
              <a:pPr algn="ctr" eaLnBrk="1" hangingPunct="1">
                <a:spcBef>
                  <a:spcPct val="50000"/>
                </a:spcBef>
              </a:pPr>
              <a:r>
                <a:rPr lang="en-US">
                  <a:effectLst>
                    <a:outerShdw blurRad="38100" dist="38100" dir="2700000" algn="tl">
                      <a:srgbClr val="000000"/>
                    </a:outerShdw>
                  </a:effectLst>
                  <a:latin typeface="Arial Rounded MT Bold" pitchFamily="96" charset="0"/>
                </a:rPr>
                <a:t>Nation</a:t>
              </a:r>
            </a:p>
          </p:txBody>
        </p:sp>
        <p:sp>
          <p:nvSpPr>
            <p:cNvPr id="61447" name="Text Box 7"/>
            <p:cNvSpPr txBox="1">
              <a:spLocks noChangeArrowheads="1"/>
            </p:cNvSpPr>
            <p:nvPr/>
          </p:nvSpPr>
          <p:spPr bwMode="auto">
            <a:xfrm>
              <a:off x="2287" y="2880"/>
              <a:ext cx="1186" cy="241"/>
            </a:xfrm>
            <a:prstGeom prst="rect">
              <a:avLst/>
            </a:prstGeom>
            <a:noFill/>
            <a:ln w="15875">
              <a:noFill/>
              <a:miter lim="800000"/>
              <a:headEnd/>
              <a:tailEnd/>
            </a:ln>
            <a:effectLst/>
          </p:spPr>
          <p:txBody>
            <a:bodyPr>
              <a:prstTxWarp prst="textNoShape">
                <a:avLst/>
              </a:prstTxWarp>
              <a:spAutoFit/>
            </a:bodyPr>
            <a:lstStyle/>
            <a:p>
              <a:pPr algn="ctr" eaLnBrk="1" hangingPunct="1">
                <a:spcBef>
                  <a:spcPct val="50000"/>
                </a:spcBef>
              </a:pPr>
              <a:r>
                <a:rPr lang="en-US">
                  <a:solidFill>
                    <a:srgbClr val="99FFCC"/>
                  </a:solidFill>
                  <a:effectLst>
                    <a:outerShdw blurRad="38100" dist="38100" dir="2700000" algn="tl">
                      <a:srgbClr val="000000"/>
                    </a:outerShdw>
                  </a:effectLst>
                  <a:latin typeface="Arial Rounded MT Bold" pitchFamily="96" charset="0"/>
                </a:rPr>
                <a:t>World</a:t>
              </a:r>
            </a:p>
          </p:txBody>
        </p:sp>
        <p:grpSp>
          <p:nvGrpSpPr>
            <p:cNvPr id="61448" name="Group 8"/>
            <p:cNvGrpSpPr>
              <a:grpSpLocks/>
            </p:cNvGrpSpPr>
            <p:nvPr/>
          </p:nvGrpSpPr>
          <p:grpSpPr bwMode="auto">
            <a:xfrm>
              <a:off x="1920" y="815"/>
              <a:ext cx="1927" cy="1624"/>
              <a:chOff x="1920" y="911"/>
              <a:chExt cx="1927" cy="1624"/>
            </a:xfrm>
          </p:grpSpPr>
          <p:sp>
            <p:nvSpPr>
              <p:cNvPr id="61449" name="AutoShape 9"/>
              <p:cNvSpPr>
                <a:spLocks noChangeArrowheads="1"/>
              </p:cNvSpPr>
              <p:nvPr/>
            </p:nvSpPr>
            <p:spPr bwMode="auto">
              <a:xfrm>
                <a:off x="2271" y="1104"/>
                <a:ext cx="1189" cy="1155"/>
              </a:xfrm>
              <a:prstGeom prst="diamond">
                <a:avLst/>
              </a:prstGeom>
              <a:gradFill rotWithShape="1">
                <a:gsLst>
                  <a:gs pos="0">
                    <a:srgbClr val="6699FF"/>
                  </a:gs>
                  <a:gs pos="100000">
                    <a:srgbClr val="6699FF">
                      <a:gamma/>
                      <a:shade val="46275"/>
                      <a:invGamma/>
                      <a:alpha val="60001"/>
                    </a:srgbClr>
                  </a:gs>
                </a:gsLst>
                <a:lin ang="5400000" scaled="1"/>
              </a:gradFill>
              <a:ln w="28575">
                <a:solidFill>
                  <a:schemeClr val="tx1"/>
                </a:solidFill>
                <a:miter lim="800000"/>
                <a:headEnd/>
                <a:tailEnd/>
              </a:ln>
              <a:effectLst/>
            </p:spPr>
            <p:txBody>
              <a:bodyPr anchor="ctr">
                <a:prstTxWarp prst="textNoShape">
                  <a:avLst/>
                </a:prstTxWarp>
                <a:spAutoFit/>
              </a:bodyPr>
              <a:lstStyle/>
              <a:p>
                <a:endParaRPr lang="en-US"/>
              </a:p>
            </p:txBody>
          </p:sp>
          <p:sp>
            <p:nvSpPr>
              <p:cNvPr id="61450" name="Oval 10"/>
              <p:cNvSpPr>
                <a:spLocks noChangeArrowheads="1"/>
              </p:cNvSpPr>
              <p:nvPr/>
            </p:nvSpPr>
            <p:spPr bwMode="auto">
              <a:xfrm>
                <a:off x="2448" y="2056"/>
                <a:ext cx="816" cy="455"/>
              </a:xfrm>
              <a:prstGeom prst="ellipse">
                <a:avLst/>
              </a:prstGeom>
              <a:gradFill rotWithShape="1">
                <a:gsLst>
                  <a:gs pos="0">
                    <a:schemeClr val="hlink"/>
                  </a:gs>
                  <a:gs pos="50000">
                    <a:schemeClr val="folHlink"/>
                  </a:gs>
                  <a:gs pos="100000">
                    <a:schemeClr val="hlink"/>
                  </a:gs>
                </a:gsLst>
                <a:lin ang="5400000" scaled="1"/>
              </a:gradFill>
              <a:ln w="12700" cap="sq">
                <a:solidFill>
                  <a:schemeClr val="hlink"/>
                </a:solidFill>
                <a:round/>
                <a:headEnd/>
                <a:tailEnd/>
              </a:ln>
              <a:effectLst/>
            </p:spPr>
            <p:txBody>
              <a:bodyPr anchor="ctr">
                <a:prstTxWarp prst="textNoShape">
                  <a:avLst/>
                </a:prstTxWarp>
                <a:spAutoFit/>
              </a:bodyPr>
              <a:lstStyle/>
              <a:p>
                <a:endParaRPr lang="en-US"/>
              </a:p>
            </p:txBody>
          </p:sp>
          <p:sp>
            <p:nvSpPr>
              <p:cNvPr id="61451" name="Text Box 11"/>
              <p:cNvSpPr txBox="1">
                <a:spLocks noChangeArrowheads="1"/>
              </p:cNvSpPr>
              <p:nvPr/>
            </p:nvSpPr>
            <p:spPr bwMode="auto">
              <a:xfrm>
                <a:off x="2535" y="2046"/>
                <a:ext cx="672" cy="489"/>
              </a:xfrm>
              <a:prstGeom prst="rect">
                <a:avLst/>
              </a:prstGeom>
              <a:noFill/>
              <a:ln w="25400">
                <a:noFill/>
                <a:miter lim="800000"/>
                <a:headEnd/>
                <a:tailEnd/>
              </a:ln>
              <a:effectLst/>
            </p:spPr>
            <p:txBody>
              <a:bodyPr lIns="0" tIns="0" rIns="0">
                <a:prstTxWarp prst="textNoShape">
                  <a:avLst/>
                </a:prstTxWarp>
                <a:spAutoFit/>
              </a:bodyPr>
              <a:lstStyle/>
              <a:p>
                <a:pPr algn="ctr" eaLnBrk="1" hangingPunct="1">
                  <a:spcBef>
                    <a:spcPct val="50000"/>
                  </a:spcBef>
                </a:pPr>
                <a:endParaRPr lang="en-US" sz="800">
                  <a:solidFill>
                    <a:srgbClr val="000099"/>
                  </a:solidFill>
                  <a:latin typeface="Arial Rounded MT Bold" pitchFamily="96" charset="0"/>
                </a:endParaRPr>
              </a:p>
              <a:p>
                <a:pPr algn="ctr" eaLnBrk="1" hangingPunct="1">
                  <a:spcBef>
                    <a:spcPct val="50000"/>
                  </a:spcBef>
                </a:pPr>
                <a:r>
                  <a:rPr lang="en-US" sz="2000">
                    <a:solidFill>
                      <a:srgbClr val="000099"/>
                    </a:solidFill>
                    <a:latin typeface="Arial Rounded MT Bold" pitchFamily="96" charset="0"/>
                  </a:rPr>
                  <a:t>True Children</a:t>
                </a:r>
              </a:p>
            </p:txBody>
          </p:sp>
          <p:sp>
            <p:nvSpPr>
              <p:cNvPr id="61452" name="Oval 12"/>
              <p:cNvSpPr>
                <a:spLocks noChangeArrowheads="1"/>
              </p:cNvSpPr>
              <p:nvPr/>
            </p:nvSpPr>
            <p:spPr bwMode="auto">
              <a:xfrm>
                <a:off x="1920" y="1479"/>
                <a:ext cx="618" cy="459"/>
              </a:xfrm>
              <a:prstGeom prst="ellipse">
                <a:avLst/>
              </a:prstGeom>
              <a:gradFill rotWithShape="1">
                <a:gsLst>
                  <a:gs pos="0">
                    <a:srgbClr val="FF99FF"/>
                  </a:gs>
                  <a:gs pos="50000">
                    <a:srgbClr val="FFFFFF"/>
                  </a:gs>
                  <a:gs pos="100000">
                    <a:srgbClr val="FF99FF"/>
                  </a:gs>
                </a:gsLst>
                <a:lin ang="5400000" scaled="1"/>
              </a:gradFill>
              <a:ln w="12700" cap="sq">
                <a:solidFill>
                  <a:srgbClr val="FF66FF"/>
                </a:solidFill>
                <a:round/>
                <a:headEnd/>
                <a:tailEnd/>
              </a:ln>
              <a:effectLst/>
            </p:spPr>
            <p:txBody>
              <a:bodyPr anchor="ctr">
                <a:prstTxWarp prst="textNoShape">
                  <a:avLst/>
                </a:prstTxWarp>
                <a:spAutoFit/>
              </a:bodyPr>
              <a:lstStyle/>
              <a:p>
                <a:endParaRPr lang="en-US"/>
              </a:p>
            </p:txBody>
          </p:sp>
          <p:sp>
            <p:nvSpPr>
              <p:cNvPr id="61453" name="Text Box 13"/>
              <p:cNvSpPr txBox="1">
                <a:spLocks noChangeArrowheads="1"/>
              </p:cNvSpPr>
              <p:nvPr/>
            </p:nvSpPr>
            <p:spPr bwMode="auto">
              <a:xfrm>
                <a:off x="1979" y="1579"/>
                <a:ext cx="534" cy="249"/>
              </a:xfrm>
              <a:prstGeom prst="rect">
                <a:avLst/>
              </a:prstGeom>
              <a:noFill/>
              <a:ln w="25400">
                <a:noFill/>
                <a:miter lim="800000"/>
                <a:headEnd/>
                <a:tailEnd/>
              </a:ln>
              <a:effectLst/>
            </p:spPr>
            <p:txBody>
              <a:bodyPr wrap="none" lIns="18000" tIns="0" rIns="18000">
                <a:prstTxWarp prst="textNoShape">
                  <a:avLst/>
                </a:prstTxWarp>
                <a:spAutoFit/>
              </a:bodyPr>
              <a:lstStyle/>
              <a:p>
                <a:pPr eaLnBrk="1" hangingPunct="1">
                  <a:spcBef>
                    <a:spcPct val="50000"/>
                  </a:spcBef>
                </a:pPr>
                <a:r>
                  <a:rPr lang="en-US" sz="100">
                    <a:solidFill>
                      <a:srgbClr val="000099"/>
                    </a:solidFill>
                    <a:latin typeface="Arial Rounded MT Bold" pitchFamily="96" charset="0"/>
                  </a:rPr>
                  <a:t>.</a:t>
                </a:r>
              </a:p>
              <a:p>
                <a:pPr eaLnBrk="1" hangingPunct="1">
                  <a:spcBef>
                    <a:spcPct val="50000"/>
                  </a:spcBef>
                </a:pPr>
                <a:r>
                  <a:rPr lang="en-US" sz="1800" b="1">
                    <a:solidFill>
                      <a:srgbClr val="000000"/>
                    </a:solidFill>
                    <a:latin typeface="Arial Rounded MT Bold" pitchFamily="96" charset="0"/>
                  </a:rPr>
                  <a:t>True Father</a:t>
                </a:r>
              </a:p>
            </p:txBody>
          </p:sp>
          <p:sp>
            <p:nvSpPr>
              <p:cNvPr id="61454" name="Oval 14"/>
              <p:cNvSpPr>
                <a:spLocks noChangeArrowheads="1"/>
              </p:cNvSpPr>
              <p:nvPr/>
            </p:nvSpPr>
            <p:spPr bwMode="auto">
              <a:xfrm>
                <a:off x="3174" y="1479"/>
                <a:ext cx="618" cy="459"/>
              </a:xfrm>
              <a:prstGeom prst="ellipse">
                <a:avLst/>
              </a:prstGeom>
              <a:gradFill rotWithShape="1">
                <a:gsLst>
                  <a:gs pos="0">
                    <a:srgbClr val="006600"/>
                  </a:gs>
                  <a:gs pos="50000">
                    <a:srgbClr val="00CC66"/>
                  </a:gs>
                  <a:gs pos="100000">
                    <a:srgbClr val="006600"/>
                  </a:gs>
                </a:gsLst>
                <a:lin ang="5400000" scaled="1"/>
              </a:gradFill>
              <a:ln w="12700" cap="sq">
                <a:solidFill>
                  <a:srgbClr val="00CC66"/>
                </a:solidFill>
                <a:round/>
                <a:headEnd/>
                <a:tailEnd/>
              </a:ln>
              <a:effectLst/>
            </p:spPr>
            <p:txBody>
              <a:bodyPr anchor="ctr">
                <a:prstTxWarp prst="textNoShape">
                  <a:avLst/>
                </a:prstTxWarp>
                <a:spAutoFit/>
              </a:bodyPr>
              <a:lstStyle/>
              <a:p>
                <a:endParaRPr lang="en-US"/>
              </a:p>
            </p:txBody>
          </p:sp>
          <p:grpSp>
            <p:nvGrpSpPr>
              <p:cNvPr id="61455" name="Group 15"/>
              <p:cNvGrpSpPr>
                <a:grpSpLocks/>
              </p:cNvGrpSpPr>
              <p:nvPr/>
            </p:nvGrpSpPr>
            <p:grpSpPr bwMode="auto">
              <a:xfrm>
                <a:off x="2779" y="1412"/>
                <a:ext cx="166" cy="606"/>
                <a:chOff x="1411" y="1136"/>
                <a:chExt cx="214" cy="807"/>
              </a:xfrm>
            </p:grpSpPr>
            <p:sp>
              <p:nvSpPr>
                <p:cNvPr id="61456" name="Line 16"/>
                <p:cNvSpPr>
                  <a:spLocks noChangeShapeType="1"/>
                </p:cNvSpPr>
                <p:nvPr/>
              </p:nvSpPr>
              <p:spPr bwMode="auto">
                <a:xfrm flipV="1">
                  <a:off x="1411" y="1136"/>
                  <a:ext cx="0" cy="806"/>
                </a:xfrm>
                <a:prstGeom prst="line">
                  <a:avLst/>
                </a:prstGeom>
                <a:noFill/>
                <a:ln w="25400">
                  <a:solidFill>
                    <a:schemeClr val="tx1"/>
                  </a:solidFill>
                  <a:round/>
                  <a:headEnd/>
                  <a:tailEnd type="triangle" w="med" len="med"/>
                </a:ln>
                <a:effectLst/>
              </p:spPr>
              <p:txBody>
                <a:bodyPr>
                  <a:prstTxWarp prst="textNoShape">
                    <a:avLst/>
                  </a:prstTxWarp>
                  <a:spAutoFit/>
                </a:bodyPr>
                <a:lstStyle/>
                <a:p>
                  <a:endParaRPr lang="en-US"/>
                </a:p>
              </p:txBody>
            </p:sp>
            <p:sp>
              <p:nvSpPr>
                <p:cNvPr id="61457" name="Line 17"/>
                <p:cNvSpPr>
                  <a:spLocks noChangeShapeType="1"/>
                </p:cNvSpPr>
                <p:nvPr/>
              </p:nvSpPr>
              <p:spPr bwMode="auto">
                <a:xfrm>
                  <a:off x="1625" y="1137"/>
                  <a:ext cx="0" cy="806"/>
                </a:xfrm>
                <a:prstGeom prst="line">
                  <a:avLst/>
                </a:prstGeom>
                <a:noFill/>
                <a:ln w="25400">
                  <a:solidFill>
                    <a:schemeClr val="tx1"/>
                  </a:solidFill>
                  <a:round/>
                  <a:headEnd/>
                  <a:tailEnd type="triangle" w="med" len="med"/>
                </a:ln>
                <a:effectLst/>
              </p:spPr>
              <p:txBody>
                <a:bodyPr>
                  <a:prstTxWarp prst="textNoShape">
                    <a:avLst/>
                  </a:prstTxWarp>
                  <a:spAutoFit/>
                </a:bodyPr>
                <a:lstStyle/>
                <a:p>
                  <a:endParaRPr lang="en-US"/>
                </a:p>
              </p:txBody>
            </p:sp>
          </p:grpSp>
          <p:grpSp>
            <p:nvGrpSpPr>
              <p:cNvPr id="61458" name="Group 18"/>
              <p:cNvGrpSpPr>
                <a:grpSpLocks/>
              </p:cNvGrpSpPr>
              <p:nvPr/>
            </p:nvGrpSpPr>
            <p:grpSpPr bwMode="auto">
              <a:xfrm rot="5400000">
                <a:off x="2781" y="1404"/>
                <a:ext cx="161" cy="624"/>
                <a:chOff x="1411" y="1136"/>
                <a:chExt cx="214" cy="807"/>
              </a:xfrm>
            </p:grpSpPr>
            <p:sp>
              <p:nvSpPr>
                <p:cNvPr id="61459" name="Line 19"/>
                <p:cNvSpPr>
                  <a:spLocks noChangeShapeType="1"/>
                </p:cNvSpPr>
                <p:nvPr/>
              </p:nvSpPr>
              <p:spPr bwMode="auto">
                <a:xfrm flipV="1">
                  <a:off x="1411" y="1136"/>
                  <a:ext cx="0" cy="806"/>
                </a:xfrm>
                <a:prstGeom prst="line">
                  <a:avLst/>
                </a:prstGeom>
                <a:noFill/>
                <a:ln w="25400">
                  <a:solidFill>
                    <a:schemeClr val="tx1"/>
                  </a:solidFill>
                  <a:round/>
                  <a:headEnd/>
                  <a:tailEnd type="triangle" w="med" len="med"/>
                </a:ln>
                <a:effectLst/>
              </p:spPr>
              <p:txBody>
                <a:bodyPr>
                  <a:prstTxWarp prst="textNoShape">
                    <a:avLst/>
                  </a:prstTxWarp>
                  <a:spAutoFit/>
                </a:bodyPr>
                <a:lstStyle/>
                <a:p>
                  <a:endParaRPr lang="en-US"/>
                </a:p>
              </p:txBody>
            </p:sp>
            <p:sp>
              <p:nvSpPr>
                <p:cNvPr id="61460" name="Line 20"/>
                <p:cNvSpPr>
                  <a:spLocks noChangeShapeType="1"/>
                </p:cNvSpPr>
                <p:nvPr/>
              </p:nvSpPr>
              <p:spPr bwMode="auto">
                <a:xfrm>
                  <a:off x="1625" y="1137"/>
                  <a:ext cx="0" cy="806"/>
                </a:xfrm>
                <a:prstGeom prst="line">
                  <a:avLst/>
                </a:prstGeom>
                <a:noFill/>
                <a:ln w="25400">
                  <a:solidFill>
                    <a:schemeClr val="tx1"/>
                  </a:solidFill>
                  <a:round/>
                  <a:headEnd/>
                  <a:tailEnd type="triangle" w="med" len="med"/>
                </a:ln>
                <a:effectLst/>
              </p:spPr>
              <p:txBody>
                <a:bodyPr>
                  <a:prstTxWarp prst="textNoShape">
                    <a:avLst/>
                  </a:prstTxWarp>
                  <a:spAutoFit/>
                </a:bodyPr>
                <a:lstStyle/>
                <a:p>
                  <a:endParaRPr lang="en-US"/>
                </a:p>
              </p:txBody>
            </p:sp>
          </p:grpSp>
          <p:grpSp>
            <p:nvGrpSpPr>
              <p:cNvPr id="61461" name="Group 21"/>
              <p:cNvGrpSpPr>
                <a:grpSpLocks/>
              </p:cNvGrpSpPr>
              <p:nvPr/>
            </p:nvGrpSpPr>
            <p:grpSpPr bwMode="auto">
              <a:xfrm>
                <a:off x="2508" y="911"/>
                <a:ext cx="708" cy="481"/>
                <a:chOff x="2508" y="911"/>
                <a:chExt cx="708" cy="481"/>
              </a:xfrm>
            </p:grpSpPr>
            <p:grpSp>
              <p:nvGrpSpPr>
                <p:cNvPr id="61462" name="Group 22"/>
                <p:cNvGrpSpPr>
                  <a:grpSpLocks/>
                </p:cNvGrpSpPr>
                <p:nvPr/>
              </p:nvGrpSpPr>
              <p:grpSpPr bwMode="auto">
                <a:xfrm>
                  <a:off x="2508" y="911"/>
                  <a:ext cx="708" cy="481"/>
                  <a:chOff x="2581" y="911"/>
                  <a:chExt cx="562" cy="481"/>
                </a:xfrm>
              </p:grpSpPr>
              <p:sp>
                <p:nvSpPr>
                  <p:cNvPr id="61463" name="Oval 23"/>
                  <p:cNvSpPr>
                    <a:spLocks noChangeArrowheads="1"/>
                  </p:cNvSpPr>
                  <p:nvPr/>
                </p:nvSpPr>
                <p:spPr bwMode="auto">
                  <a:xfrm>
                    <a:off x="2581" y="911"/>
                    <a:ext cx="562" cy="481"/>
                  </a:xfrm>
                  <a:prstGeom prst="ellipse">
                    <a:avLst/>
                  </a:prstGeom>
                  <a:gradFill rotWithShape="1">
                    <a:gsLst>
                      <a:gs pos="0">
                        <a:srgbClr val="FFFFFF"/>
                      </a:gs>
                      <a:gs pos="50000">
                        <a:srgbClr val="99CCFF"/>
                      </a:gs>
                      <a:gs pos="100000">
                        <a:srgbClr val="FFFFFF"/>
                      </a:gs>
                    </a:gsLst>
                    <a:lin ang="5400000" scaled="1"/>
                  </a:gradFill>
                  <a:ln w="12700" cap="sq">
                    <a:solidFill>
                      <a:schemeClr val="tx1"/>
                    </a:solidFill>
                    <a:round/>
                    <a:headEnd/>
                    <a:tailEnd/>
                  </a:ln>
                  <a:effectLst/>
                </p:spPr>
                <p:txBody>
                  <a:bodyPr anchor="ctr">
                    <a:prstTxWarp prst="textNoShape">
                      <a:avLst/>
                    </a:prstTxWarp>
                    <a:spAutoFit/>
                  </a:bodyPr>
                  <a:lstStyle/>
                  <a:p>
                    <a:endParaRPr lang="en-US"/>
                  </a:p>
                </p:txBody>
              </p:sp>
              <p:sp>
                <p:nvSpPr>
                  <p:cNvPr id="61464" name="Oval 24"/>
                  <p:cNvSpPr>
                    <a:spLocks noChangeArrowheads="1"/>
                  </p:cNvSpPr>
                  <p:nvPr/>
                </p:nvSpPr>
                <p:spPr bwMode="auto">
                  <a:xfrm>
                    <a:off x="2623" y="946"/>
                    <a:ext cx="477" cy="411"/>
                  </a:xfrm>
                  <a:prstGeom prst="ellipse">
                    <a:avLst/>
                  </a:prstGeom>
                  <a:gradFill rotWithShape="1">
                    <a:gsLst>
                      <a:gs pos="0">
                        <a:srgbClr val="99CCFF"/>
                      </a:gs>
                      <a:gs pos="50000">
                        <a:srgbClr val="FFFFFF"/>
                      </a:gs>
                      <a:gs pos="100000">
                        <a:srgbClr val="99CCFF"/>
                      </a:gs>
                    </a:gsLst>
                    <a:lin ang="5400000" scaled="1"/>
                  </a:gradFill>
                  <a:ln w="12700" cap="sq">
                    <a:solidFill>
                      <a:schemeClr val="tx1"/>
                    </a:solidFill>
                    <a:round/>
                    <a:headEnd/>
                    <a:tailEnd/>
                  </a:ln>
                  <a:effectLst/>
                </p:spPr>
                <p:txBody>
                  <a:bodyPr anchor="ctr">
                    <a:prstTxWarp prst="textNoShape">
                      <a:avLst/>
                    </a:prstTxWarp>
                    <a:spAutoFit/>
                  </a:bodyPr>
                  <a:lstStyle/>
                  <a:p>
                    <a:endParaRPr lang="en-US"/>
                  </a:p>
                </p:txBody>
              </p:sp>
            </p:grpSp>
            <p:sp>
              <p:nvSpPr>
                <p:cNvPr id="61465" name="Text Box 25"/>
                <p:cNvSpPr txBox="1">
                  <a:spLocks noChangeArrowheads="1"/>
                </p:cNvSpPr>
                <p:nvPr/>
              </p:nvSpPr>
              <p:spPr bwMode="auto">
                <a:xfrm>
                  <a:off x="2606" y="1008"/>
                  <a:ext cx="511" cy="240"/>
                </a:xfrm>
                <a:prstGeom prst="rect">
                  <a:avLst/>
                </a:prstGeom>
                <a:noFill/>
                <a:ln w="25400">
                  <a:noFill/>
                  <a:miter lim="800000"/>
                  <a:headEnd/>
                  <a:tailEnd/>
                </a:ln>
                <a:effectLst/>
              </p:spPr>
              <p:txBody>
                <a:bodyPr>
                  <a:prstTxWarp prst="textNoShape">
                    <a:avLst/>
                  </a:prstTxWarp>
                  <a:spAutoFit/>
                </a:bodyPr>
                <a:lstStyle/>
                <a:p>
                  <a:pPr algn="ctr" eaLnBrk="1" hangingPunct="1">
                    <a:spcBef>
                      <a:spcPct val="50000"/>
                    </a:spcBef>
                  </a:pPr>
                  <a:r>
                    <a:rPr lang="en-US" b="1">
                      <a:solidFill>
                        <a:srgbClr val="000099"/>
                      </a:solidFill>
                      <a:latin typeface="Arial Rounded MT Bold" pitchFamily="96" charset="0"/>
                    </a:rPr>
                    <a:t>God</a:t>
                  </a:r>
                </a:p>
              </p:txBody>
            </p:sp>
          </p:grpSp>
          <p:sp>
            <p:nvSpPr>
              <p:cNvPr id="61466" name="Text Box 26"/>
              <p:cNvSpPr txBox="1">
                <a:spLocks noChangeArrowheads="1"/>
              </p:cNvSpPr>
              <p:nvPr/>
            </p:nvSpPr>
            <p:spPr bwMode="auto">
              <a:xfrm>
                <a:off x="3168" y="1588"/>
                <a:ext cx="679" cy="209"/>
              </a:xfrm>
              <a:prstGeom prst="rect">
                <a:avLst/>
              </a:prstGeom>
              <a:noFill/>
              <a:ln w="25400">
                <a:noFill/>
                <a:miter lim="800000"/>
                <a:headEnd/>
                <a:tailEnd/>
              </a:ln>
              <a:effectLst/>
            </p:spPr>
            <p:txBody>
              <a:bodyPr>
                <a:prstTxWarp prst="textNoShape">
                  <a:avLst/>
                </a:prstTxWarp>
                <a:spAutoFit/>
              </a:bodyPr>
              <a:lstStyle/>
              <a:p>
                <a:pPr algn="ctr" eaLnBrk="1" hangingPunct="1">
                  <a:spcBef>
                    <a:spcPct val="50000"/>
                  </a:spcBef>
                </a:pPr>
                <a:r>
                  <a:rPr lang="en-US" sz="2000">
                    <a:effectLst>
                      <a:outerShdw blurRad="38100" dist="38100" dir="2700000" algn="tl">
                        <a:srgbClr val="000000"/>
                      </a:outerShdw>
                    </a:effectLst>
                    <a:latin typeface="Arial Rounded MT Bold" pitchFamily="96" charset="0"/>
                  </a:rPr>
                  <a:t>True Mother</a:t>
                </a:r>
              </a:p>
            </p:txBody>
          </p:sp>
        </p:grpSp>
      </p:grpSp>
      <p:sp>
        <p:nvSpPr>
          <p:cNvPr id="61467" name="Text Box 27"/>
          <p:cNvSpPr txBox="1">
            <a:spLocks noChangeArrowheads="1"/>
          </p:cNvSpPr>
          <p:nvPr/>
        </p:nvSpPr>
        <p:spPr bwMode="auto">
          <a:xfrm>
            <a:off x="684213" y="1673225"/>
            <a:ext cx="3211512" cy="3930650"/>
          </a:xfrm>
          <a:prstGeom prst="rect">
            <a:avLst/>
          </a:prstGeom>
          <a:noFill/>
          <a:ln w="76200">
            <a:noFill/>
            <a:miter lim="800000"/>
            <a:headEnd/>
            <a:tailEnd/>
          </a:ln>
          <a:effectLst/>
        </p:spPr>
        <p:txBody>
          <a:bodyPr wrap="none">
            <a:prstTxWarp prst="textNoShape">
              <a:avLst/>
            </a:prstTxWarp>
            <a:spAutoFit/>
          </a:bodyPr>
          <a:lstStyle/>
          <a:p>
            <a:pPr eaLnBrk="1" hangingPunct="1"/>
            <a:r>
              <a:rPr lang="en-GB" sz="3200"/>
              <a:t>Marriage Supper</a:t>
            </a:r>
          </a:p>
          <a:p>
            <a:pPr eaLnBrk="1" hangingPunct="1"/>
            <a:r>
              <a:rPr lang="en-GB" sz="3200"/>
              <a:t> of the Lamb</a:t>
            </a:r>
          </a:p>
          <a:p>
            <a:pPr eaLnBrk="1" hangingPunct="1"/>
            <a:endParaRPr lang="en-GB" sz="3200"/>
          </a:p>
          <a:p>
            <a:pPr eaLnBrk="1" hangingPunct="1"/>
            <a:endParaRPr lang="en-GB" sz="3200"/>
          </a:p>
          <a:p>
            <a:pPr eaLnBrk="1" hangingPunct="1"/>
            <a:r>
              <a:rPr lang="en-GB" sz="3200"/>
              <a:t>New Heaven </a:t>
            </a:r>
          </a:p>
          <a:p>
            <a:pPr eaLnBrk="1" hangingPunct="1"/>
            <a:r>
              <a:rPr lang="en-GB" sz="3200"/>
              <a:t>And New Earth</a:t>
            </a:r>
          </a:p>
          <a:p>
            <a:pPr eaLnBrk="1" hangingPunct="1"/>
            <a:endParaRPr lang="en-GB" sz="3200"/>
          </a:p>
          <a:p>
            <a:pPr eaLnBrk="1" hangingPunct="1"/>
            <a:endParaRPr lang="en-GB"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wipe(up)">
                                      <p:cBhvr>
                                        <p:cTn id="7" dur="20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dt" sz="quarter" idx="2"/>
          </p:nvPr>
        </p:nvSpPr>
        <p:spPr/>
        <p:txBody>
          <a:bodyPr/>
          <a:lstStyle/>
          <a:p>
            <a:endParaRPr lang="en-US"/>
          </a:p>
        </p:txBody>
      </p:sp>
      <p:sp>
        <p:nvSpPr>
          <p:cNvPr id="4" name="Rectangle 5"/>
          <p:cNvSpPr>
            <a:spLocks noGrp="1" noChangeArrowheads="1"/>
          </p:cNvSpPr>
          <p:nvPr>
            <p:ph type="ftr" sz="quarter" idx="3"/>
          </p:nvPr>
        </p:nvSpPr>
        <p:spPr/>
        <p:txBody>
          <a:bodyPr/>
          <a:lstStyle/>
          <a:p>
            <a:endParaRPr lang="en-US"/>
          </a:p>
        </p:txBody>
      </p:sp>
      <p:sp>
        <p:nvSpPr>
          <p:cNvPr id="97282" name="Rectangle 2"/>
          <p:cNvSpPr>
            <a:spLocks noGrp="1" noRot="1" noChangeArrowheads="1"/>
          </p:cNvSpPr>
          <p:nvPr>
            <p:ph type="ctrTitle"/>
          </p:nvPr>
        </p:nvSpPr>
        <p:spPr>
          <a:xfrm>
            <a:off x="381000" y="2438400"/>
            <a:ext cx="8382000" cy="1905000"/>
          </a:xfrm>
        </p:spPr>
        <p:txBody>
          <a:bodyPr/>
          <a:lstStyle/>
          <a:p>
            <a:r>
              <a:rPr lang="en-US">
                <a:latin typeface="Arial Rounded MT Bold" pitchFamily="96" charset="0"/>
              </a:rPr>
              <a:t>The course to restore the substantial Canaan led by the Lord of the Second Advent</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5538" name="Rectangle 2"/>
          <p:cNvSpPr>
            <a:spLocks noGrp="1" noRot="1" noChangeArrowheads="1"/>
          </p:cNvSpPr>
          <p:nvPr>
            <p:ph type="title"/>
          </p:nvPr>
        </p:nvSpPr>
        <p:spPr>
          <a:xfrm>
            <a:off x="323850" y="2420938"/>
            <a:ext cx="8518525" cy="2120900"/>
          </a:xfrm>
        </p:spPr>
        <p:txBody>
          <a:bodyPr/>
          <a:lstStyle/>
          <a:p>
            <a:r>
              <a:rPr lang="en-GB">
                <a:latin typeface="Arial Rounded MT Bold" pitchFamily="96" charset="0"/>
              </a:rPr>
              <a:t>Why do Christians traditionally believe that Jesus was supposed to be crucified?</a:t>
            </a:r>
            <a:endParaRPr lang="en-GB"/>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67586" name="Rectangle 2"/>
          <p:cNvSpPr>
            <a:spLocks noGrp="1" noRot="1" noChangeArrowheads="1"/>
          </p:cNvSpPr>
          <p:nvPr>
            <p:ph type="title"/>
          </p:nvPr>
        </p:nvSpPr>
        <p:spPr/>
        <p:txBody>
          <a:bodyPr/>
          <a:lstStyle/>
          <a:p>
            <a:r>
              <a:rPr lang="en-GB">
                <a:solidFill>
                  <a:schemeClr val="hlink"/>
                </a:solidFill>
                <a:latin typeface="Arial Rounded MT Bold" pitchFamily="96" charset="0"/>
              </a:rPr>
              <a:t>The road to Emmaus</a:t>
            </a:r>
            <a:endParaRPr lang="en-GB"/>
          </a:p>
        </p:txBody>
      </p:sp>
      <p:sp>
        <p:nvSpPr>
          <p:cNvPr id="67587" name="Rectangle 3"/>
          <p:cNvSpPr>
            <a:spLocks noGrp="1" noRot="1" noChangeArrowheads="1"/>
          </p:cNvSpPr>
          <p:nvPr>
            <p:ph type="body" sz="half" idx="1"/>
          </p:nvPr>
        </p:nvSpPr>
        <p:spPr>
          <a:xfrm>
            <a:off x="301625" y="1676400"/>
            <a:ext cx="4270375" cy="4776788"/>
          </a:xfrm>
        </p:spPr>
        <p:txBody>
          <a:bodyPr/>
          <a:lstStyle/>
          <a:p>
            <a:pPr>
              <a:buFont typeface="Wingdings" pitchFamily="96" charset="2"/>
              <a:buNone/>
            </a:pPr>
            <a:r>
              <a:rPr lang="en-GB" sz="2800">
                <a:latin typeface="Lydian BT" pitchFamily="96" charset="0"/>
              </a:rPr>
              <a:t>	“But we hoped that he was the one to redeem Israel.”</a:t>
            </a:r>
            <a:endParaRPr lang="en-GB" sz="2800"/>
          </a:p>
          <a:p>
            <a:pPr>
              <a:buFont typeface="Wingdings" pitchFamily="96" charset="2"/>
              <a:buNone/>
            </a:pPr>
            <a:r>
              <a:rPr lang="en-GB" sz="2000"/>
              <a:t>				Luke 24:21</a:t>
            </a:r>
          </a:p>
          <a:p>
            <a:pPr>
              <a:buFont typeface="Wingdings" pitchFamily="96" charset="2"/>
              <a:buNone/>
            </a:pPr>
            <a:endParaRPr lang="en-GB" sz="2400"/>
          </a:p>
          <a:p>
            <a:pPr>
              <a:buFont typeface="Wingdings" pitchFamily="96" charset="2"/>
              <a:buNone/>
            </a:pPr>
            <a:r>
              <a:rPr lang="en-GB" sz="2800"/>
              <a:t>	</a:t>
            </a:r>
            <a:r>
              <a:rPr lang="en-GB" sz="2800">
                <a:latin typeface="Lydian BT" pitchFamily="96" charset="0"/>
              </a:rPr>
              <a:t>“Was it not necessary that the Christ should suffer these things and enter into his glory?”</a:t>
            </a:r>
            <a:endParaRPr lang="en-GB" sz="2800"/>
          </a:p>
          <a:p>
            <a:pPr>
              <a:buFont typeface="Wingdings" pitchFamily="96" charset="2"/>
              <a:buNone/>
            </a:pPr>
            <a:r>
              <a:rPr lang="en-GB" sz="2000"/>
              <a:t>				Luke 24:26</a:t>
            </a:r>
          </a:p>
        </p:txBody>
      </p:sp>
      <p:pic>
        <p:nvPicPr>
          <p:cNvPr id="67588" name="Picture 4" descr="rembrandt emmaus"/>
          <p:cNvPicPr>
            <a:picLocks noGrp="1" noChangeAspect="1" noChangeArrowheads="1"/>
          </p:cNvPicPr>
          <p:nvPr>
            <p:ph sz="half" idx="2"/>
          </p:nvPr>
        </p:nvPicPr>
        <p:blipFill>
          <a:blip r:embed="rId3"/>
          <a:srcRect/>
          <a:stretch>
            <a:fillRect/>
          </a:stretch>
        </p:blipFill>
        <p:spPr>
          <a:xfrm>
            <a:off x="4713288" y="1798638"/>
            <a:ext cx="4064000" cy="4178300"/>
          </a:xfrm>
          <a:ln/>
          <a:effectLst>
            <a:outerShdw blurRad="45720" dist="12700" dir="2700000" algn="ctr" rotWithShape="0">
              <a:srgbClr val="808080">
                <a:alpha val="75000"/>
              </a:srgbClr>
            </a:outerShdw>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9634" name="Rectangle 2"/>
          <p:cNvSpPr>
            <a:spLocks noGrp="1" noRot="1" noChangeArrowheads="1"/>
          </p:cNvSpPr>
          <p:nvPr>
            <p:ph type="title"/>
          </p:nvPr>
        </p:nvSpPr>
        <p:spPr/>
        <p:txBody>
          <a:bodyPr/>
          <a:lstStyle/>
          <a:p>
            <a:r>
              <a:rPr lang="en-GB" sz="4000">
                <a:solidFill>
                  <a:schemeClr val="hlink"/>
                </a:solidFill>
                <a:latin typeface="Arial Rounded MT Bold" pitchFamily="96" charset="0"/>
              </a:rPr>
              <a:t>What were the consequences of the rejection of Jesus?</a:t>
            </a:r>
            <a:endParaRPr lang="en-GB" sz="4000">
              <a:latin typeface="Arial Rounded MT Bold" pitchFamily="96" charset="0"/>
            </a:endParaRPr>
          </a:p>
        </p:txBody>
      </p:sp>
      <p:sp>
        <p:nvSpPr>
          <p:cNvPr id="69635" name="Rectangle 3"/>
          <p:cNvSpPr>
            <a:spLocks noGrp="1" noRot="1" noChangeArrowheads="1"/>
          </p:cNvSpPr>
          <p:nvPr>
            <p:ph type="body" idx="1"/>
          </p:nvPr>
        </p:nvSpPr>
        <p:spPr/>
        <p:txBody>
          <a:bodyPr/>
          <a:lstStyle/>
          <a:p>
            <a:r>
              <a:rPr lang="en-GB" sz="2400">
                <a:latin typeface="Arial Rounded MT Bold" pitchFamily="96" charset="0"/>
              </a:rPr>
              <a:t>From the moment his beloved chosen people turned against his only begotten son, God tearfully had to turn his back and allow Satan to claim them. EDP</a:t>
            </a:r>
          </a:p>
          <a:p>
            <a:r>
              <a:rPr lang="en-GB" sz="2400">
                <a:latin typeface="Arial Rounded MT Bold" pitchFamily="96" charset="0"/>
              </a:rPr>
              <a:t>The destruction of the Temple and Jewish nation for 2000 years</a:t>
            </a:r>
          </a:p>
          <a:p>
            <a:r>
              <a:rPr lang="en-GB" sz="2400">
                <a:latin typeface="Arial Rounded MT Bold" pitchFamily="96" charset="0"/>
              </a:rPr>
              <a:t>The separation of Judaism and Christianity</a:t>
            </a:r>
          </a:p>
          <a:p>
            <a:r>
              <a:rPr lang="en-GB" sz="2400">
                <a:latin typeface="Arial Rounded MT Bold" pitchFamily="96" charset="0"/>
              </a:rPr>
              <a:t>The corruption of Christianity by Gentile culture</a:t>
            </a:r>
          </a:p>
          <a:p>
            <a:r>
              <a:rPr lang="en-GB" sz="2400">
                <a:latin typeface="Arial Rounded MT Bold" pitchFamily="96" charset="0"/>
              </a:rPr>
              <a:t>The breakdown of the Roman Empire</a:t>
            </a:r>
          </a:p>
          <a:p>
            <a:r>
              <a:rPr lang="en-GB" sz="2400">
                <a:latin typeface="Arial Rounded MT Bold" pitchFamily="96" charset="0"/>
              </a:rPr>
              <a:t>The sending of Muhammad and rise of Islam</a:t>
            </a:r>
          </a:p>
          <a:p>
            <a:endParaRPr lang="en-GB" sz="2400">
              <a:latin typeface="Arial Rounded MT Bold" pitchFamily="96"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4338" name="Rectangle 2"/>
          <p:cNvSpPr>
            <a:spLocks noGrp="1" noRot="1" noChangeArrowheads="1"/>
          </p:cNvSpPr>
          <p:nvPr>
            <p:ph type="body" idx="1"/>
          </p:nvPr>
        </p:nvSpPr>
        <p:spPr>
          <a:xfrm>
            <a:off x="468313" y="2420938"/>
            <a:ext cx="8064500" cy="3384550"/>
          </a:xfrm>
        </p:spPr>
        <p:txBody>
          <a:bodyPr/>
          <a:lstStyle/>
          <a:p>
            <a:pPr>
              <a:buFont typeface="Wingdings" pitchFamily="96" charset="2"/>
              <a:buNone/>
            </a:pPr>
            <a:r>
              <a:rPr lang="en-GB"/>
              <a:t>	</a:t>
            </a:r>
            <a:r>
              <a:rPr lang="en-GB">
                <a:latin typeface="Lydian BT" pitchFamily="96" charset="0"/>
              </a:rPr>
              <a:t>“The men of Nineveh will arise at the judgement with this generation and condemn it; for they repented at the preaching of Jonah, and behold </a:t>
            </a:r>
            <a:br>
              <a:rPr lang="en-GB">
                <a:latin typeface="Lydian BT" pitchFamily="96" charset="0"/>
              </a:rPr>
            </a:br>
            <a:r>
              <a:rPr lang="en-GB">
                <a:latin typeface="Lydian BT" pitchFamily="96" charset="0"/>
              </a:rPr>
              <a:t>something greater than Jonah is here.”</a:t>
            </a:r>
            <a:endParaRPr lang="en-GB"/>
          </a:p>
          <a:p>
            <a:pPr>
              <a:buFont typeface="Wingdings" pitchFamily="96" charset="2"/>
              <a:buNone/>
            </a:pPr>
            <a:r>
              <a:rPr lang="en-GB"/>
              <a:t>							</a:t>
            </a:r>
            <a:r>
              <a:rPr lang="en-GB" sz="2000"/>
              <a:t>Matthew 12:41</a:t>
            </a:r>
            <a:endParaRPr lang="en-GB" sz="2400"/>
          </a:p>
          <a:p>
            <a:pPr>
              <a:buFont typeface="Wingdings" pitchFamily="96" charset="2"/>
              <a:buNone/>
            </a:pPr>
            <a:endParaRPr lang="en-GB" sz="2400"/>
          </a:p>
        </p:txBody>
      </p:sp>
      <p:sp>
        <p:nvSpPr>
          <p:cNvPr id="14339" name="Rectangle 3"/>
          <p:cNvSpPr>
            <a:spLocks noGrp="1" noRot="1" noChangeArrowheads="1"/>
          </p:cNvSpPr>
          <p:nvPr>
            <p:ph type="title"/>
          </p:nvPr>
        </p:nvSpPr>
        <p:spPr>
          <a:xfrm>
            <a:off x="323850" y="260350"/>
            <a:ext cx="8510588" cy="1325563"/>
          </a:xfrm>
        </p:spPr>
        <p:txBody>
          <a:bodyPr/>
          <a:lstStyle/>
          <a:p>
            <a:r>
              <a:rPr lang="en-GB">
                <a:solidFill>
                  <a:schemeClr val="hlink"/>
                </a:solidFill>
                <a:latin typeface="Arial Rounded MT Bold" pitchFamily="96" charset="0"/>
              </a:rPr>
              <a:t>Jesus’ judgement</a:t>
            </a:r>
            <a:endParaRPr lang="en-GB"/>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6386" name="Rectangle 2"/>
          <p:cNvSpPr>
            <a:spLocks noGrp="1" noRot="1" noChangeArrowheads="1"/>
          </p:cNvSpPr>
          <p:nvPr>
            <p:ph type="title"/>
          </p:nvPr>
        </p:nvSpPr>
        <p:spPr/>
        <p:txBody>
          <a:bodyPr/>
          <a:lstStyle/>
          <a:p>
            <a:r>
              <a:rPr lang="en-GB">
                <a:solidFill>
                  <a:schemeClr val="hlink"/>
                </a:solidFill>
                <a:latin typeface="Arial Rounded MT Bold" pitchFamily="96" charset="0"/>
              </a:rPr>
              <a:t>Jesus’ prophecy</a:t>
            </a:r>
            <a:endParaRPr lang="en-GB"/>
          </a:p>
        </p:txBody>
      </p:sp>
      <p:sp>
        <p:nvSpPr>
          <p:cNvPr id="16387" name="Rectangle 3"/>
          <p:cNvSpPr>
            <a:spLocks noGrp="1" noRot="1" noChangeArrowheads="1"/>
          </p:cNvSpPr>
          <p:nvPr>
            <p:ph type="body" idx="1"/>
          </p:nvPr>
        </p:nvSpPr>
        <p:spPr>
          <a:xfrm>
            <a:off x="250825" y="2060575"/>
            <a:ext cx="8518525" cy="3697288"/>
          </a:xfrm>
        </p:spPr>
        <p:txBody>
          <a:bodyPr/>
          <a:lstStyle/>
          <a:p>
            <a:pPr>
              <a:buFont typeface="Wingdings" pitchFamily="96" charset="2"/>
              <a:buNone/>
            </a:pPr>
            <a:r>
              <a:rPr lang="en-GB">
                <a:latin typeface="Lydian BT" pitchFamily="96" charset="0"/>
              </a:rPr>
              <a:t>	“For the days shall come upon you, when your enemies will . . . Dash you to the ground, you and your children within you, and they will not leave one stone upon another in you; </a:t>
            </a:r>
            <a:r>
              <a:rPr lang="en-GB" u="sng">
                <a:latin typeface="Lydian BT" pitchFamily="96" charset="0"/>
              </a:rPr>
              <a:t>because you did not know the time of your visitation</a:t>
            </a:r>
            <a:r>
              <a:rPr lang="en-GB">
                <a:latin typeface="Lydian BT" pitchFamily="96" charset="0"/>
              </a:rPr>
              <a:t>.”</a:t>
            </a:r>
            <a:endParaRPr lang="en-GB"/>
          </a:p>
          <a:p>
            <a:pPr>
              <a:buFont typeface="Wingdings" pitchFamily="96" charset="2"/>
              <a:buNone/>
            </a:pPr>
            <a:r>
              <a:rPr lang="en-GB" sz="2400"/>
              <a:t>							</a:t>
            </a:r>
            <a:r>
              <a:rPr lang="en-GB" sz="2000"/>
              <a:t>Luke 19:43-44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endParaRPr lang="en-US"/>
          </a:p>
        </p:txBody>
      </p:sp>
      <p:sp>
        <p:nvSpPr>
          <p:cNvPr id="7" name="Footer Placeholder 5"/>
          <p:cNvSpPr>
            <a:spLocks noGrp="1"/>
          </p:cNvSpPr>
          <p:nvPr>
            <p:ph type="ftr" sz="quarter" idx="11"/>
          </p:nvPr>
        </p:nvSpPr>
        <p:spPr/>
        <p:txBody>
          <a:bodyPr/>
          <a:lstStyle/>
          <a:p>
            <a:endParaRPr lang="en-US"/>
          </a:p>
        </p:txBody>
      </p:sp>
      <p:sp>
        <p:nvSpPr>
          <p:cNvPr id="22530" name="Rectangle 2"/>
          <p:cNvSpPr>
            <a:spLocks noGrp="1" noRot="1" noChangeArrowheads="1"/>
          </p:cNvSpPr>
          <p:nvPr>
            <p:ph type="title"/>
          </p:nvPr>
        </p:nvSpPr>
        <p:spPr/>
        <p:txBody>
          <a:bodyPr/>
          <a:lstStyle/>
          <a:p>
            <a:r>
              <a:rPr lang="en-GB">
                <a:solidFill>
                  <a:schemeClr val="hlink"/>
                </a:solidFill>
                <a:latin typeface="Arial Rounded MT Bold" pitchFamily="96" charset="0"/>
              </a:rPr>
              <a:t>Parable of the Tenants</a:t>
            </a:r>
            <a:endParaRPr lang="en-GB"/>
          </a:p>
        </p:txBody>
      </p:sp>
      <p:sp>
        <p:nvSpPr>
          <p:cNvPr id="22531" name="Rectangle 3"/>
          <p:cNvSpPr>
            <a:spLocks noGrp="1" noRot="1" noChangeArrowheads="1"/>
          </p:cNvSpPr>
          <p:nvPr>
            <p:ph type="body" sz="half" idx="1"/>
          </p:nvPr>
        </p:nvSpPr>
        <p:spPr/>
        <p:txBody>
          <a:bodyPr/>
          <a:lstStyle/>
          <a:p>
            <a:r>
              <a:rPr lang="en-GB" sz="2400">
                <a:solidFill>
                  <a:schemeClr val="hlink"/>
                </a:solidFill>
              </a:rPr>
              <a:t>Landlord</a:t>
            </a:r>
            <a:r>
              <a:rPr lang="en-GB" sz="2400"/>
              <a:t> = God</a:t>
            </a:r>
          </a:p>
          <a:p>
            <a:r>
              <a:rPr lang="en-GB" sz="2400">
                <a:solidFill>
                  <a:schemeClr val="hlink"/>
                </a:solidFill>
              </a:rPr>
              <a:t>Vineyard</a:t>
            </a:r>
            <a:r>
              <a:rPr lang="en-GB" sz="2400"/>
              <a:t> = Israel</a:t>
            </a:r>
          </a:p>
          <a:p>
            <a:r>
              <a:rPr lang="en-GB" sz="2400">
                <a:solidFill>
                  <a:schemeClr val="hlink"/>
                </a:solidFill>
              </a:rPr>
              <a:t>Tenants</a:t>
            </a:r>
            <a:r>
              <a:rPr lang="en-GB" sz="2400"/>
              <a:t> = Leaders</a:t>
            </a:r>
          </a:p>
          <a:p>
            <a:r>
              <a:rPr lang="en-GB" sz="2400">
                <a:solidFill>
                  <a:schemeClr val="hlink"/>
                </a:solidFill>
              </a:rPr>
              <a:t>Servants</a:t>
            </a:r>
            <a:r>
              <a:rPr lang="en-GB" sz="2400"/>
              <a:t> = Prophets</a:t>
            </a:r>
          </a:p>
          <a:p>
            <a:r>
              <a:rPr lang="en-GB" sz="2400">
                <a:solidFill>
                  <a:schemeClr val="hlink"/>
                </a:solidFill>
              </a:rPr>
              <a:t>Son</a:t>
            </a:r>
            <a:r>
              <a:rPr lang="en-GB" sz="2400"/>
              <a:t> = Jesus Christ</a:t>
            </a:r>
          </a:p>
          <a:p>
            <a:endParaRPr lang="en-GB" sz="2400"/>
          </a:p>
          <a:p>
            <a:pPr>
              <a:buFont typeface="Wingdings" pitchFamily="96" charset="2"/>
              <a:buNone/>
            </a:pPr>
            <a:r>
              <a:rPr lang="en-GB" sz="2400">
                <a:latin typeface="Lydian BT" pitchFamily="96" charset="0"/>
              </a:rPr>
              <a:t>	“They will respect my son.”</a:t>
            </a:r>
          </a:p>
          <a:p>
            <a:pPr>
              <a:buFont typeface="Wingdings" pitchFamily="96" charset="2"/>
              <a:buNone/>
            </a:pPr>
            <a:r>
              <a:rPr lang="en-GB" sz="2000"/>
              <a:t>			</a:t>
            </a:r>
            <a:r>
              <a:rPr lang="en-GB" sz="1800"/>
              <a:t>Matthew 21:37</a:t>
            </a:r>
            <a:endParaRPr lang="en-GB" sz="2000"/>
          </a:p>
          <a:p>
            <a:endParaRPr lang="en-GB" sz="2400"/>
          </a:p>
        </p:txBody>
      </p:sp>
      <p:pic>
        <p:nvPicPr>
          <p:cNvPr id="22532" name="Picture 4" descr="Matthew21-33-43-150"/>
          <p:cNvPicPr>
            <a:picLocks noGrp="1" noChangeAspect="1" noChangeArrowheads="1"/>
          </p:cNvPicPr>
          <p:nvPr>
            <p:ph sz="half" idx="2"/>
          </p:nvPr>
        </p:nvPicPr>
        <p:blipFill>
          <a:blip r:embed="rId3"/>
          <a:srcRect/>
          <a:stretch>
            <a:fillRect/>
          </a:stretch>
        </p:blipFill>
        <p:spPr>
          <a:xfrm>
            <a:off x="4284663" y="1682750"/>
            <a:ext cx="4248150" cy="3568700"/>
          </a:xfrm>
          <a:ln/>
          <a:effectLst>
            <a:outerShdw blurRad="45720" dist="12700" dir="2700000" algn="ctr" rotWithShape="0">
              <a:srgbClr val="808080">
                <a:alpha val="75000"/>
              </a:srgbClr>
            </a:outerShdw>
          </a:effectLst>
        </p:spPr>
      </p:pic>
      <p:sp>
        <p:nvSpPr>
          <p:cNvPr id="22533" name="Text Box 5"/>
          <p:cNvSpPr txBox="1">
            <a:spLocks noChangeArrowheads="1"/>
          </p:cNvSpPr>
          <p:nvPr/>
        </p:nvSpPr>
        <p:spPr bwMode="auto">
          <a:xfrm>
            <a:off x="5151438" y="5334000"/>
            <a:ext cx="2825750" cy="366713"/>
          </a:xfrm>
          <a:prstGeom prst="rect">
            <a:avLst/>
          </a:prstGeom>
          <a:noFill/>
          <a:ln w="76200">
            <a:noFill/>
            <a:miter lim="800000"/>
            <a:headEnd/>
            <a:tailEnd/>
          </a:ln>
          <a:effectLst>
            <a:outerShdw blurRad="63500" dist="71842" dir="2700000" algn="ctr" rotWithShape="0">
              <a:schemeClr val="bg2"/>
            </a:outerShdw>
          </a:effectLst>
        </p:spPr>
        <p:txBody>
          <a:bodyPr wrap="none" anchor="ctr">
            <a:prstTxWarp prst="textNoShape">
              <a:avLst/>
            </a:prstTxWarp>
            <a:spAutoFit/>
          </a:bodyPr>
          <a:lstStyle/>
          <a:p>
            <a:pPr algn="ctr" eaLnBrk="1" hangingPunct="1"/>
            <a:r>
              <a:rPr lang="en-US" sz="1800">
                <a:latin typeface="Arial Rounded MT Bold" pitchFamily="96" charset="0"/>
              </a:rPr>
              <a:t>Tenants murder the son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C559"/>
                </a:solidFill>
                <a:latin typeface="Arial Rounded MT Bold"/>
                <a:cs typeface="Arial Rounded MT Bold"/>
              </a:rPr>
              <a:t>Why does the New Testament appear to be anti-Jewish?</a:t>
            </a:r>
            <a:endParaRPr lang="en-US" sz="4000" dirty="0">
              <a:solidFill>
                <a:srgbClr val="FFC559"/>
              </a:solidFill>
              <a:latin typeface="Arial Rounded MT Bold"/>
              <a:cs typeface="Arial Rounded MT Bold"/>
            </a:endParaRPr>
          </a:p>
        </p:txBody>
      </p:sp>
      <p:sp>
        <p:nvSpPr>
          <p:cNvPr id="3" name="Content Placeholder 2"/>
          <p:cNvSpPr>
            <a:spLocks noGrp="1"/>
          </p:cNvSpPr>
          <p:nvPr>
            <p:ph idx="1"/>
          </p:nvPr>
        </p:nvSpPr>
        <p:spPr/>
        <p:txBody>
          <a:bodyPr/>
          <a:lstStyle/>
          <a:p>
            <a:pPr>
              <a:lnSpc>
                <a:spcPct val="90000"/>
              </a:lnSpc>
            </a:pPr>
            <a:r>
              <a:rPr lang="en-US" dirty="0" smtClean="0"/>
              <a:t>The gospels were written by Jews who believed in Jesus at a time when there was a lot of conflict between the early church and Judaism</a:t>
            </a:r>
          </a:p>
          <a:p>
            <a:pPr>
              <a:lnSpc>
                <a:spcPct val="90000"/>
              </a:lnSpc>
            </a:pPr>
            <a:r>
              <a:rPr lang="en-US" dirty="0" smtClean="0"/>
              <a:t>Parting of the Ways – defining identities</a:t>
            </a:r>
          </a:p>
          <a:p>
            <a:pPr>
              <a:lnSpc>
                <a:spcPct val="90000"/>
              </a:lnSpc>
            </a:pPr>
            <a:r>
              <a:rPr lang="en-US" dirty="0" smtClean="0"/>
              <a:t>Conflicts projected back into Jesus time</a:t>
            </a:r>
          </a:p>
          <a:p>
            <a:pPr>
              <a:lnSpc>
                <a:spcPct val="90000"/>
              </a:lnSpc>
            </a:pPr>
            <a:r>
              <a:rPr lang="en-US" dirty="0" smtClean="0"/>
              <a:t>Gospel writers blamed the Jews and not the Romans for the crucifixion </a:t>
            </a:r>
          </a:p>
          <a:p>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rrowheads="1"/>
          </p:cNvSpPr>
          <p:nvPr>
            <p:ph type="title"/>
          </p:nvPr>
        </p:nvSpPr>
        <p:spPr/>
        <p:txBody>
          <a:bodyPr/>
          <a:lstStyle/>
          <a:p>
            <a:r>
              <a:rPr lang="en-GB">
                <a:solidFill>
                  <a:schemeClr val="hlink"/>
                </a:solidFill>
                <a:latin typeface="Arial Rounded MT Bold" pitchFamily="-128" charset="0"/>
              </a:rPr>
              <a:t>Opposition to Jesus</a:t>
            </a:r>
            <a:endParaRPr lang="en-GB">
              <a:latin typeface="Arial Rounded MT Bold" pitchFamily="-128" charset="0"/>
            </a:endParaRPr>
          </a:p>
        </p:txBody>
      </p:sp>
      <p:sp>
        <p:nvSpPr>
          <p:cNvPr id="150531" name="Rectangle 3"/>
          <p:cNvSpPr>
            <a:spLocks noGrp="1" noRot="1" noChangeArrowheads="1"/>
          </p:cNvSpPr>
          <p:nvPr>
            <p:ph type="body" idx="1"/>
          </p:nvPr>
        </p:nvSpPr>
        <p:spPr/>
        <p:txBody>
          <a:bodyPr/>
          <a:lstStyle/>
          <a:p>
            <a:r>
              <a:rPr lang="en-GB" dirty="0"/>
              <a:t>Some religious leaders were jealous that Jesus was so popular</a:t>
            </a:r>
          </a:p>
          <a:p>
            <a:r>
              <a:rPr lang="en-GB" dirty="0"/>
              <a:t>Some disagreed with his teaching. (E.g. the dispute about washing) </a:t>
            </a:r>
            <a:r>
              <a:rPr lang="en-GB" sz="2400" dirty="0"/>
              <a:t>Mt. 15:1-20</a:t>
            </a:r>
          </a:p>
          <a:p>
            <a:r>
              <a:rPr lang="en-GB" dirty="0"/>
              <a:t>Some disagreed with his actions.</a:t>
            </a:r>
            <a:r>
              <a:rPr lang="en-GB" dirty="0" smtClean="0"/>
              <a:t> </a:t>
            </a:r>
            <a:br>
              <a:rPr lang="en-GB" dirty="0" smtClean="0"/>
            </a:br>
            <a:r>
              <a:rPr lang="en-GB" dirty="0" smtClean="0"/>
              <a:t>(</a:t>
            </a:r>
            <a:r>
              <a:rPr lang="en-GB" dirty="0"/>
              <a:t>E.g. healing on the Sabbath</a:t>
            </a:r>
            <a:r>
              <a:rPr lang="en-GB" dirty="0" smtClean="0"/>
              <a: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0530"/>
                                        </p:tgtEl>
                                        <p:attrNameLst>
                                          <p:attrName>style.visibility</p:attrName>
                                        </p:attrNameLst>
                                      </p:cBhvr>
                                      <p:to>
                                        <p:strVal val="visible"/>
                                      </p:to>
                                    </p:set>
                                    <p:animEffect transition="in" filter="fade">
                                      <p:cBhvr>
                                        <p:cTn id="7" dur="2000"/>
                                        <p:tgtEl>
                                          <p:spTgt spid="150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531">
                                            <p:txEl>
                                              <p:pRg st="0" end="0"/>
                                            </p:txEl>
                                          </p:spTgt>
                                        </p:tgtEl>
                                        <p:attrNameLst>
                                          <p:attrName>style.visibility</p:attrName>
                                        </p:attrNameLst>
                                      </p:cBhvr>
                                      <p:to>
                                        <p:strVal val="visible"/>
                                      </p:to>
                                    </p:set>
                                    <p:animEffect transition="in" filter="fade">
                                      <p:cBhvr>
                                        <p:cTn id="12" dur="500"/>
                                        <p:tgtEl>
                                          <p:spTgt spid="1505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0531">
                                            <p:txEl>
                                              <p:pRg st="1" end="1"/>
                                            </p:txEl>
                                          </p:spTgt>
                                        </p:tgtEl>
                                        <p:attrNameLst>
                                          <p:attrName>style.visibility</p:attrName>
                                        </p:attrNameLst>
                                      </p:cBhvr>
                                      <p:to>
                                        <p:strVal val="visible"/>
                                      </p:to>
                                    </p:set>
                                    <p:animEffect transition="in" filter="fade">
                                      <p:cBhvr>
                                        <p:cTn id="17" dur="500"/>
                                        <p:tgtEl>
                                          <p:spTgt spid="1505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531">
                                            <p:txEl>
                                              <p:pRg st="2" end="2"/>
                                            </p:txEl>
                                          </p:spTgt>
                                        </p:tgtEl>
                                        <p:attrNameLst>
                                          <p:attrName>style.visibility</p:attrName>
                                        </p:attrNameLst>
                                      </p:cBhvr>
                                      <p:to>
                                        <p:strVal val="visible"/>
                                      </p:to>
                                    </p:set>
                                    <p:animEffect transition="in" filter="fade">
                                      <p:cBhvr>
                                        <p:cTn id="22" dur="500"/>
                                        <p:tgtEl>
                                          <p:spTgt spid="150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p:bldP spid="15053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p:txBody>
          <a:bodyPr/>
          <a:lstStyle/>
          <a:p>
            <a:r>
              <a:rPr lang="en-GB" sz="4000">
                <a:solidFill>
                  <a:schemeClr val="hlink"/>
                </a:solidFill>
                <a:latin typeface="Arial Rounded MT Bold" pitchFamily="-128" charset="0"/>
              </a:rPr>
              <a:t>Some were outraged about the claims he made about himself</a:t>
            </a:r>
            <a:endParaRPr lang="en-GB" sz="4000">
              <a:latin typeface="Arial Rounded MT Bold" pitchFamily="-128" charset="0"/>
            </a:endParaRPr>
          </a:p>
        </p:txBody>
      </p:sp>
      <p:sp>
        <p:nvSpPr>
          <p:cNvPr id="152579" name="Rectangle 3"/>
          <p:cNvSpPr>
            <a:spLocks noGrp="1" noRot="1" noChangeArrowheads="1"/>
          </p:cNvSpPr>
          <p:nvPr>
            <p:ph type="body" idx="1"/>
          </p:nvPr>
        </p:nvSpPr>
        <p:spPr>
          <a:xfrm>
            <a:off x="250825" y="2276475"/>
            <a:ext cx="8447088" cy="3840163"/>
          </a:xfrm>
        </p:spPr>
        <p:txBody>
          <a:bodyPr/>
          <a:lstStyle/>
          <a:p>
            <a:pPr>
              <a:lnSpc>
                <a:spcPct val="90000"/>
              </a:lnSpc>
            </a:pPr>
            <a:r>
              <a:rPr lang="en-GB" sz="2800"/>
              <a:t>He said he was the manifestation of God </a:t>
            </a:r>
            <a:br>
              <a:rPr lang="en-GB" sz="2800"/>
            </a:br>
            <a:r>
              <a:rPr lang="en-GB" sz="2800"/>
              <a:t>	</a:t>
            </a:r>
            <a:r>
              <a:rPr lang="en-GB" sz="2400"/>
              <a:t>(Jn. 14:9-10)</a:t>
            </a:r>
          </a:p>
          <a:p>
            <a:pPr>
              <a:lnSpc>
                <a:spcPct val="90000"/>
              </a:lnSpc>
            </a:pPr>
            <a:r>
              <a:rPr lang="en-GB" sz="2800"/>
              <a:t>He said he was greater than the temple </a:t>
            </a:r>
            <a:r>
              <a:rPr lang="en-GB" sz="2400"/>
              <a:t>(Mt. 12:6)</a:t>
            </a:r>
          </a:p>
          <a:p>
            <a:pPr>
              <a:lnSpc>
                <a:spcPct val="90000"/>
              </a:lnSpc>
            </a:pPr>
            <a:r>
              <a:rPr lang="en-GB" sz="2800"/>
              <a:t>He claimed to be more important than Abraham 	(</a:t>
            </a:r>
            <a:r>
              <a:rPr lang="en-GB" sz="2400"/>
              <a:t>Jn. 8:58)</a:t>
            </a:r>
          </a:p>
          <a:p>
            <a:pPr>
              <a:lnSpc>
                <a:spcPct val="90000"/>
              </a:lnSpc>
            </a:pPr>
            <a:r>
              <a:rPr lang="en-GB" sz="2800"/>
              <a:t>He claimed to be above the Mosaic Law </a:t>
            </a:r>
            <a:r>
              <a:rPr lang="en-GB" sz="2400"/>
              <a:t>(Mt. 5:17)</a:t>
            </a:r>
          </a:p>
          <a:p>
            <a:pPr>
              <a:lnSpc>
                <a:spcPct val="90000"/>
              </a:lnSpc>
            </a:pPr>
            <a:r>
              <a:rPr lang="en-GB" sz="2800"/>
              <a:t>He said he was the mediator between people and God 	</a:t>
            </a:r>
            <a:r>
              <a:rPr lang="en-GB" sz="2400"/>
              <a:t>(Jn. 14:6)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fade">
                                      <p:cBhvr>
                                        <p:cTn id="7" dur="500"/>
                                        <p:tgtEl>
                                          <p:spTgt spid="15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2579">
                                            <p:txEl>
                                              <p:pRg st="1" end="1"/>
                                            </p:txEl>
                                          </p:spTgt>
                                        </p:tgtEl>
                                        <p:attrNameLst>
                                          <p:attrName>style.visibility</p:attrName>
                                        </p:attrNameLst>
                                      </p:cBhvr>
                                      <p:to>
                                        <p:strVal val="visible"/>
                                      </p:to>
                                    </p:set>
                                    <p:animEffect transition="in" filter="fade">
                                      <p:cBhvr>
                                        <p:cTn id="12" dur="500"/>
                                        <p:tgtEl>
                                          <p:spTgt spid="152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2579">
                                            <p:txEl>
                                              <p:pRg st="2" end="2"/>
                                            </p:txEl>
                                          </p:spTgt>
                                        </p:tgtEl>
                                        <p:attrNameLst>
                                          <p:attrName>style.visibility</p:attrName>
                                        </p:attrNameLst>
                                      </p:cBhvr>
                                      <p:to>
                                        <p:strVal val="visible"/>
                                      </p:to>
                                    </p:set>
                                    <p:animEffect transition="in" filter="fade">
                                      <p:cBhvr>
                                        <p:cTn id="17" dur="500"/>
                                        <p:tgtEl>
                                          <p:spTgt spid="152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2579">
                                            <p:txEl>
                                              <p:pRg st="3" end="3"/>
                                            </p:txEl>
                                          </p:spTgt>
                                        </p:tgtEl>
                                        <p:attrNameLst>
                                          <p:attrName>style.visibility</p:attrName>
                                        </p:attrNameLst>
                                      </p:cBhvr>
                                      <p:to>
                                        <p:strVal val="visible"/>
                                      </p:to>
                                    </p:set>
                                    <p:animEffect transition="in" filter="fade">
                                      <p:cBhvr>
                                        <p:cTn id="22" dur="500"/>
                                        <p:tgtEl>
                                          <p:spTgt spid="152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2579">
                                            <p:txEl>
                                              <p:pRg st="4" end="4"/>
                                            </p:txEl>
                                          </p:spTgt>
                                        </p:tgtEl>
                                        <p:attrNameLst>
                                          <p:attrName>style.visibility</p:attrName>
                                        </p:attrNameLst>
                                      </p:cBhvr>
                                      <p:to>
                                        <p:strVal val="visible"/>
                                      </p:to>
                                    </p:set>
                                    <p:animEffect transition="in" filter="fade">
                                      <p:cBhvr>
                                        <p:cTn id="27" dur="500"/>
                                        <p:tgtEl>
                                          <p:spTgt spid="152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rrowheads="1"/>
          </p:cNvSpPr>
          <p:nvPr>
            <p:ph type="title"/>
          </p:nvPr>
        </p:nvSpPr>
        <p:spPr/>
        <p:txBody>
          <a:bodyPr/>
          <a:lstStyle/>
          <a:p>
            <a:r>
              <a:rPr lang="en-US">
                <a:solidFill>
                  <a:schemeClr val="hlink"/>
                </a:solidFill>
                <a:latin typeface="Arial Rounded MT Bold" pitchFamily="-128" charset="0"/>
              </a:rPr>
              <a:t>Jesus’ disciples struggle</a:t>
            </a:r>
            <a:endParaRPr lang="en-US"/>
          </a:p>
        </p:txBody>
      </p:sp>
      <p:sp>
        <p:nvSpPr>
          <p:cNvPr id="368643" name="Rectangle 3"/>
          <p:cNvSpPr>
            <a:spLocks noGrp="1" noRot="1" noChangeArrowheads="1"/>
          </p:cNvSpPr>
          <p:nvPr>
            <p:ph type="body" idx="1"/>
          </p:nvPr>
        </p:nvSpPr>
        <p:spPr/>
        <p:txBody>
          <a:bodyPr/>
          <a:lstStyle/>
          <a:p>
            <a:r>
              <a:rPr lang="en-US" b="1" dirty="0">
                <a:latin typeface="Garamond"/>
                <a:cs typeface="Garamond"/>
              </a:rPr>
              <a:t>"For my flesh is true food, and my blood is true drink.”</a:t>
            </a:r>
            <a:r>
              <a:rPr lang="en-US" b="1" dirty="0" smtClean="0">
                <a:latin typeface="Garamond"/>
                <a:cs typeface="Garamond"/>
              </a:rPr>
              <a:t> 			</a:t>
            </a:r>
            <a:r>
              <a:rPr lang="en-US" sz="2400" dirty="0" smtClean="0"/>
              <a:t>John </a:t>
            </a:r>
            <a:r>
              <a:rPr lang="en-US" sz="2400" dirty="0"/>
              <a:t>6:55</a:t>
            </a:r>
          </a:p>
          <a:p>
            <a:r>
              <a:rPr lang="en-US" b="1" dirty="0">
                <a:latin typeface="Garamond"/>
                <a:cs typeface="Garamond"/>
              </a:rPr>
              <a:t>Therefore many of his disciples, when they heard this said, "This is a difficult statement; who can listen to it?"</a:t>
            </a:r>
            <a:r>
              <a:rPr lang="en-US" dirty="0" smtClean="0"/>
              <a:t> 			</a:t>
            </a:r>
            <a:r>
              <a:rPr lang="en-US" sz="2400" dirty="0" smtClean="0"/>
              <a:t>John </a:t>
            </a:r>
            <a:r>
              <a:rPr lang="en-US" sz="2400" dirty="0"/>
              <a:t>6:60</a:t>
            </a:r>
          </a:p>
          <a:p>
            <a:r>
              <a:rPr lang="en-US" b="1" dirty="0">
                <a:latin typeface="Garamond"/>
                <a:cs typeface="Garamond"/>
              </a:rPr>
              <a:t>As a result of this many of His disciples withdrew and were not walking with Him anymore.</a:t>
            </a:r>
            <a:r>
              <a:rPr lang="en-US" b="1" dirty="0" smtClean="0">
                <a:latin typeface="Garamond"/>
                <a:cs typeface="Garamond"/>
              </a:rPr>
              <a:t> 					</a:t>
            </a:r>
            <a:r>
              <a:rPr lang="en-US" sz="2400" dirty="0" smtClean="0"/>
              <a:t>John </a:t>
            </a:r>
            <a:r>
              <a:rPr lang="en-US" sz="2400" dirty="0"/>
              <a:t>6:66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86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4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2" grpId="0"/>
      <p:bldP spid="368643" grpId="0" build="p"/>
    </p:bld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6" charset="0"/>
            <a:ea typeface="ＭＳ Ｐゴシック" pitchFamily="96" charset="-128"/>
            <a:cs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6" charset="0"/>
            <a:ea typeface="ＭＳ Ｐゴシック" pitchFamily="96" charset="-128"/>
            <a:cs typeface="ＭＳ Ｐゴシック" pitchFamily="96" charset="-128"/>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3">
        <a:dk1>
          <a:srgbClr val="4D4D4D"/>
        </a:dk1>
        <a:lt1>
          <a:srgbClr val="FFFFFF"/>
        </a:lt1>
        <a:dk2>
          <a:srgbClr val="000092"/>
        </a:dk2>
        <a:lt2>
          <a:srgbClr val="FFFFFF"/>
        </a:lt2>
        <a:accent1>
          <a:srgbClr val="FF66FF"/>
        </a:accent1>
        <a:accent2>
          <a:srgbClr val="666699"/>
        </a:accent2>
        <a:accent3>
          <a:srgbClr val="AAAAC7"/>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4">
        <a:dk1>
          <a:srgbClr val="4F4F77"/>
        </a:dk1>
        <a:lt1>
          <a:srgbClr val="FFFFFF"/>
        </a:lt1>
        <a:dk2>
          <a:srgbClr val="000092"/>
        </a:dk2>
        <a:lt2>
          <a:srgbClr val="F3F3FF"/>
        </a:lt2>
        <a:accent1>
          <a:srgbClr val="5D5D8B"/>
        </a:accent1>
        <a:accent2>
          <a:srgbClr val="66CCFF"/>
        </a:accent2>
        <a:accent3>
          <a:srgbClr val="AAAAC7"/>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 G4 80Gig HD:Applications:Microsoft Office 2004:Templates:Presentations:Designs:Clouds</Template>
  <TotalTime>2162</TotalTime>
  <Words>5917</Words>
  <Application>Microsoft Office PowerPoint</Application>
  <PresentationFormat>On-screen Show (4:3)</PresentationFormat>
  <Paragraphs>558</Paragraphs>
  <Slides>58</Slides>
  <Notes>52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Clouds</vt:lpstr>
      <vt:lpstr>The Life of Jesus</vt:lpstr>
      <vt:lpstr>Jesus came into conflict with some religious leaders</vt:lpstr>
      <vt:lpstr>Who are these religious groups?</vt:lpstr>
      <vt:lpstr>Who is Jesus attacking?</vt:lpstr>
      <vt:lpstr>What is going on here?</vt:lpstr>
      <vt:lpstr>Why does the New Testament appear to be anti-Jewish?</vt:lpstr>
      <vt:lpstr>Opposition to Jesus</vt:lpstr>
      <vt:lpstr>Some were outraged about the claims he made about himself</vt:lpstr>
      <vt:lpstr>Jesus’ disciples struggle</vt:lpstr>
      <vt:lpstr>Jesus wanted people to believe in him</vt:lpstr>
      <vt:lpstr>Why did Jesus do miracles?</vt:lpstr>
      <vt:lpstr>How did some leaders respond?</vt:lpstr>
      <vt:lpstr>Change of course</vt:lpstr>
      <vt:lpstr>The two possible courses</vt:lpstr>
      <vt:lpstr>Entry into Jerusalem</vt:lpstr>
      <vt:lpstr>What effect did this have?</vt:lpstr>
      <vt:lpstr>Cleansing the Temple</vt:lpstr>
      <vt:lpstr>Chief priests plot against Jesus</vt:lpstr>
      <vt:lpstr>Why did they do this?</vt:lpstr>
      <vt:lpstr>Judas ‘betrays’ Jesus</vt:lpstr>
      <vt:lpstr>The Last Supper</vt:lpstr>
      <vt:lpstr>Instituting the Eucharist</vt:lpstr>
      <vt:lpstr>Prayer in Gethsemane</vt:lpstr>
      <vt:lpstr>PowerPoint Presentation</vt:lpstr>
      <vt:lpstr>Why didn’t Jesus want to die?</vt:lpstr>
      <vt:lpstr>Jesus sacrificed himself</vt:lpstr>
      <vt:lpstr>Betrayal by Judas</vt:lpstr>
      <vt:lpstr>The trials of Jesus</vt:lpstr>
      <vt:lpstr>A perfect sacrifice</vt:lpstr>
      <vt:lpstr>Jesus in front of Pilate</vt:lpstr>
      <vt:lpstr>Scourging of Jesus</vt:lpstr>
      <vt:lpstr>The crucifixion of Christ</vt:lpstr>
      <vt:lpstr>What were Jesus’ last words?</vt:lpstr>
      <vt:lpstr>The harrowing of hell</vt:lpstr>
      <vt:lpstr>Resurrection</vt:lpstr>
      <vt:lpstr>What happened at the resurrection?</vt:lpstr>
      <vt:lpstr>Shroud of Turin</vt:lpstr>
      <vt:lpstr>Shroud of Turin in negative</vt:lpstr>
      <vt:lpstr>The face of Jesus</vt:lpstr>
      <vt:lpstr>Third worldwide course to restore Canaan</vt:lpstr>
      <vt:lpstr>PowerPoint Presentation</vt:lpstr>
      <vt:lpstr>How was the foundation of substance restored?</vt:lpstr>
      <vt:lpstr>The road to Emmaus</vt:lpstr>
      <vt:lpstr>What happened at Pentecost?</vt:lpstr>
      <vt:lpstr>Spiritual salvation</vt:lpstr>
      <vt:lpstr>Salvation through the cross</vt:lpstr>
      <vt:lpstr>Salvation through the cross</vt:lpstr>
      <vt:lpstr>The human situation</vt:lpstr>
      <vt:lpstr>Complete salvation</vt:lpstr>
      <vt:lpstr>Second Advent</vt:lpstr>
      <vt:lpstr>The course to restore the substantial Canaan led by the Lord of the Second Advent</vt:lpstr>
      <vt:lpstr>PowerPoint Presentation</vt:lpstr>
      <vt:lpstr>Why do Christians traditionally believe that Jesus was supposed to be crucified?</vt:lpstr>
      <vt:lpstr>The road to Emmaus</vt:lpstr>
      <vt:lpstr>What were the consequences of the rejection of Jesus?</vt:lpstr>
      <vt:lpstr>Jesus’ judgement</vt:lpstr>
      <vt:lpstr>Jesus’ prophecy</vt:lpstr>
      <vt:lpstr>Parable of the Tenants</vt:lpstr>
    </vt:vector>
  </TitlesOfParts>
  <Company>William Haines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Haines</dc:creator>
  <cp:lastModifiedBy>Basia</cp:lastModifiedBy>
  <cp:revision>33</cp:revision>
  <dcterms:created xsi:type="dcterms:W3CDTF">2010-09-05T22:58:20Z</dcterms:created>
  <dcterms:modified xsi:type="dcterms:W3CDTF">2014-07-18T06:06:13Z</dcterms:modified>
</cp:coreProperties>
</file>