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9"/>
  </p:notesMasterIdLst>
  <p:sldIdLst>
    <p:sldId id="357" r:id="rId2"/>
    <p:sldId id="338" r:id="rId3"/>
    <p:sldId id="386" r:id="rId4"/>
    <p:sldId id="272" r:id="rId5"/>
    <p:sldId id="273" r:id="rId6"/>
    <p:sldId id="364" r:id="rId7"/>
    <p:sldId id="365" r:id="rId8"/>
    <p:sldId id="274" r:id="rId9"/>
    <p:sldId id="366" r:id="rId10"/>
    <p:sldId id="370" r:id="rId11"/>
    <p:sldId id="367" r:id="rId12"/>
    <p:sldId id="368" r:id="rId13"/>
    <p:sldId id="369" r:id="rId14"/>
    <p:sldId id="371" r:id="rId15"/>
    <p:sldId id="372" r:id="rId16"/>
    <p:sldId id="385" r:id="rId17"/>
    <p:sldId id="275" r:id="rId18"/>
    <p:sldId id="276" r:id="rId19"/>
    <p:sldId id="277" r:id="rId20"/>
    <p:sldId id="373" r:id="rId21"/>
    <p:sldId id="376" r:id="rId22"/>
    <p:sldId id="374" r:id="rId23"/>
    <p:sldId id="375" r:id="rId24"/>
    <p:sldId id="377" r:id="rId25"/>
    <p:sldId id="278" r:id="rId26"/>
    <p:sldId id="355" r:id="rId27"/>
    <p:sldId id="356" r:id="rId28"/>
  </p:sldIdLst>
  <p:sldSz cx="9144000" cy="6858000" type="screen4x3"/>
  <p:notesSz cx="6858000" cy="9144000"/>
  <p:embeddedFontLst>
    <p:embeddedFont>
      <p:font typeface="Arial Rounded MT Bold" panose="020F0704030504030204" pitchFamily="34" charset="0"/>
      <p:regular r:id="rId30"/>
    </p:embeddedFont>
    <p:embeddedFont>
      <p:font typeface="Franklin Gothic Medium" panose="020B0603020102020204" pitchFamily="34" charset="0"/>
      <p:regular r:id="rId31"/>
      <p:italic r:id="rId32"/>
    </p:embeddedFont>
    <p:embeddedFont>
      <p:font typeface="宋体" panose="02010600030101010101" pitchFamily="2" charset="-122"/>
      <p:regular r:id="rId33"/>
    </p:embeddedFont>
    <p:embeddedFont>
      <p:font typeface="Lydian BT" panose="03020702040502060204"/>
      <p:regular r:id="rId34"/>
      <p:bold r:id="rId35"/>
      <p:italic r:id="rId36"/>
      <p:boldItalic r:id="rId37"/>
    </p:embeddedFont>
    <p:embeddedFont>
      <p:font typeface="ＭＳ Ｐゴシック" panose="020B0600070205080204" pitchFamily="34" charset="-128"/>
      <p:regular r:id="rId38"/>
    </p:embeddedFont>
  </p:embeddedFontLst>
  <p:defaultTextStyle>
    <a:defPPr>
      <a:defRPr lang="en-GB"/>
    </a:defPPr>
    <a:lvl1pPr algn="l" rtl="0" fontAlgn="base">
      <a:spcBef>
        <a:spcPct val="0"/>
      </a:spcBef>
      <a:spcAft>
        <a:spcPct val="0"/>
      </a:spcAft>
      <a:defRPr kern="1200">
        <a:solidFill>
          <a:schemeClr val="tx1"/>
        </a:solidFill>
        <a:latin typeface="Arial" pitchFamily="96" charset="0"/>
        <a:ea typeface="Arial" pitchFamily="96" charset="0"/>
        <a:cs typeface="Arial" pitchFamily="96" charset="0"/>
      </a:defRPr>
    </a:lvl1pPr>
    <a:lvl2pPr marL="457200" algn="l" rtl="0" fontAlgn="base">
      <a:spcBef>
        <a:spcPct val="0"/>
      </a:spcBef>
      <a:spcAft>
        <a:spcPct val="0"/>
      </a:spcAft>
      <a:defRPr kern="1200">
        <a:solidFill>
          <a:schemeClr val="tx1"/>
        </a:solidFill>
        <a:latin typeface="Arial" pitchFamily="96" charset="0"/>
        <a:ea typeface="Arial" pitchFamily="96" charset="0"/>
        <a:cs typeface="Arial" pitchFamily="96" charset="0"/>
      </a:defRPr>
    </a:lvl2pPr>
    <a:lvl3pPr marL="914400" algn="l" rtl="0" fontAlgn="base">
      <a:spcBef>
        <a:spcPct val="0"/>
      </a:spcBef>
      <a:spcAft>
        <a:spcPct val="0"/>
      </a:spcAft>
      <a:defRPr kern="1200">
        <a:solidFill>
          <a:schemeClr val="tx1"/>
        </a:solidFill>
        <a:latin typeface="Arial" pitchFamily="96" charset="0"/>
        <a:ea typeface="Arial" pitchFamily="96" charset="0"/>
        <a:cs typeface="Arial" pitchFamily="96" charset="0"/>
      </a:defRPr>
    </a:lvl3pPr>
    <a:lvl4pPr marL="1371600" algn="l" rtl="0" fontAlgn="base">
      <a:spcBef>
        <a:spcPct val="0"/>
      </a:spcBef>
      <a:spcAft>
        <a:spcPct val="0"/>
      </a:spcAft>
      <a:defRPr kern="1200">
        <a:solidFill>
          <a:schemeClr val="tx1"/>
        </a:solidFill>
        <a:latin typeface="Arial" pitchFamily="96" charset="0"/>
        <a:ea typeface="Arial" pitchFamily="96" charset="0"/>
        <a:cs typeface="Arial" pitchFamily="96" charset="0"/>
      </a:defRPr>
    </a:lvl4pPr>
    <a:lvl5pPr marL="1828800" algn="l" rtl="0" fontAlgn="base">
      <a:spcBef>
        <a:spcPct val="0"/>
      </a:spcBef>
      <a:spcAft>
        <a:spcPct val="0"/>
      </a:spcAft>
      <a:defRPr kern="1200">
        <a:solidFill>
          <a:schemeClr val="tx1"/>
        </a:solidFill>
        <a:latin typeface="Arial" pitchFamily="96" charset="0"/>
        <a:ea typeface="Arial" pitchFamily="96" charset="0"/>
        <a:cs typeface="Arial" pitchFamily="96" charset="0"/>
      </a:defRPr>
    </a:lvl5pPr>
    <a:lvl6pPr marL="2286000" algn="l" defTabSz="457200" rtl="0" eaLnBrk="1" latinLnBrk="0" hangingPunct="1">
      <a:defRPr kern="1200">
        <a:solidFill>
          <a:schemeClr val="tx1"/>
        </a:solidFill>
        <a:latin typeface="Arial" pitchFamily="96" charset="0"/>
        <a:ea typeface="Arial" pitchFamily="96" charset="0"/>
        <a:cs typeface="Arial" pitchFamily="96" charset="0"/>
      </a:defRPr>
    </a:lvl6pPr>
    <a:lvl7pPr marL="2743200" algn="l" defTabSz="457200" rtl="0" eaLnBrk="1" latinLnBrk="0" hangingPunct="1">
      <a:defRPr kern="1200">
        <a:solidFill>
          <a:schemeClr val="tx1"/>
        </a:solidFill>
        <a:latin typeface="Arial" pitchFamily="96" charset="0"/>
        <a:ea typeface="Arial" pitchFamily="96" charset="0"/>
        <a:cs typeface="Arial" pitchFamily="96" charset="0"/>
      </a:defRPr>
    </a:lvl7pPr>
    <a:lvl8pPr marL="3200400" algn="l" defTabSz="457200" rtl="0" eaLnBrk="1" latinLnBrk="0" hangingPunct="1">
      <a:defRPr kern="1200">
        <a:solidFill>
          <a:schemeClr val="tx1"/>
        </a:solidFill>
        <a:latin typeface="Arial" pitchFamily="96" charset="0"/>
        <a:ea typeface="Arial" pitchFamily="96" charset="0"/>
        <a:cs typeface="Arial" pitchFamily="96" charset="0"/>
      </a:defRPr>
    </a:lvl8pPr>
    <a:lvl9pPr marL="3657600" algn="l" defTabSz="457200" rtl="0" eaLnBrk="1" latinLnBrk="0" hangingPunct="1">
      <a:defRPr kern="1200">
        <a:solidFill>
          <a:schemeClr val="tx1"/>
        </a:solidFill>
        <a:latin typeface="Arial" pitchFamily="96" charset="0"/>
        <a:ea typeface="Arial" pitchFamily="96" charset="0"/>
        <a:cs typeface="Arial" pitchFamily="9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3300"/>
    <a:srgbClr val="006600"/>
    <a:srgbClr val="008000"/>
    <a:srgbClr val="000099"/>
    <a:srgbClr val="008080"/>
    <a:srgbClr val="00CC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93" autoAdjust="0"/>
  </p:normalViewPr>
  <p:slideViewPr>
    <p:cSldViewPr>
      <p:cViewPr>
        <p:scale>
          <a:sx n="57" d="100"/>
          <a:sy n="57" d="100"/>
        </p:scale>
        <p:origin x="-1746" y="-72"/>
      </p:cViewPr>
      <p:guideLst>
        <p:guide orient="horz" pos="2160"/>
        <p:guide orient="horz" pos="192"/>
        <p:guide orient="horz" pos="3936"/>
        <p:guide orient="horz" pos="576"/>
        <p:guide orient="horz" pos="3600"/>
        <p:guide pos="2880"/>
        <p:guide pos="2832"/>
        <p:guide pos="384"/>
        <p:guide pos="5376"/>
        <p:guide pos="4800"/>
        <p:guide pos="960"/>
        <p:guide pos="292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Franklin Gothic Medium" pitchFamily="96" charset="0"/>
              </a:defRPr>
            </a:lvl1pPr>
          </a:lstStyle>
          <a:p>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Franklin Gothic Medium" pitchFamily="96" charset="0"/>
              </a:defRPr>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Franklin Gothic Medium" pitchFamily="96" charset="0"/>
              </a:defRPr>
            </a:lvl1pPr>
          </a:lstStyle>
          <a:p>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Franklin Gothic Medium" pitchFamily="96" charset="0"/>
              </a:defRPr>
            </a:lvl1pPr>
          </a:lstStyle>
          <a:p>
            <a:fld id="{C20E3B4D-DE41-42F2-96D5-F92F389ABCE5}" type="slidenum">
              <a:rPr lang="en-GB"/>
              <a:pPr/>
              <a:t>‹#›</a:t>
            </a:fld>
            <a:endParaRPr lang="en-GB"/>
          </a:p>
        </p:txBody>
      </p:sp>
    </p:spTree>
    <p:extLst>
      <p:ext uri="{BB962C8B-B14F-4D97-AF65-F5344CB8AC3E}">
        <p14:creationId xmlns:p14="http://schemas.microsoft.com/office/powerpoint/2010/main" val="2701026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Jerusalem" TargetMode="External"/><Relationship Id="rId3" Type="http://schemas.openxmlformats.org/officeDocument/2006/relationships/hyperlink" Target="http://en.wikipedia.org/wiki/Jewish" TargetMode="External"/><Relationship Id="rId7" Type="http://schemas.openxmlformats.org/officeDocument/2006/relationships/hyperlink" Target="http://en.wikipedia.org/wiki/Babyl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Babylonian_captivity" TargetMode="External"/><Relationship Id="rId11" Type="http://schemas.openxmlformats.org/officeDocument/2006/relationships/hyperlink" Target="http://en.wikipedia.org/wiki/David_(biblical_king)" TargetMode="External"/><Relationship Id="rId5" Type="http://schemas.openxmlformats.org/officeDocument/2006/relationships/hyperlink" Target="http://en.wikipedia.org/wiki/Scribe" TargetMode="External"/><Relationship Id="rId10" Type="http://schemas.openxmlformats.org/officeDocument/2006/relationships/hyperlink" Target="http://en.wikipedia.org/wiki/Enoch_(ancestor_of_Noah)" TargetMode="External"/><Relationship Id="rId4" Type="http://schemas.openxmlformats.org/officeDocument/2006/relationships/hyperlink" Target="http://en.wikipedia.org/wiki/Priest" TargetMode="External"/><Relationship Id="rId9" Type="http://schemas.openxmlformats.org/officeDocument/2006/relationships/hyperlink" Target="http://en.wikipedia.org/wiki/Mose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a:latin typeface="Franklin Gothic Medium" pitchFamily="96" charset="0"/>
              </a:rPr>
              <a:t>After Bathsheba affair Amnon raped Tamar, David’s daughter and his half sister</a:t>
            </a:r>
          </a:p>
          <a:p>
            <a:r>
              <a:rPr lang="en-US">
                <a:latin typeface="Franklin Gothic Medium" pitchFamily="96" charset="0"/>
              </a:rPr>
              <a:t>Absalom killed Amnon</a:t>
            </a:r>
          </a:p>
          <a:p>
            <a:r>
              <a:rPr lang="en-US">
                <a:latin typeface="Franklin Gothic Medium" pitchFamily="96" charset="0"/>
              </a:rPr>
              <a:t>Absalom gathered people to him</a:t>
            </a:r>
          </a:p>
          <a:p>
            <a:r>
              <a:rPr lang="en-US">
                <a:latin typeface="Franklin Gothic Medium" pitchFamily="96" charset="0"/>
              </a:rPr>
              <a:t>Absalom rebelled</a:t>
            </a:r>
          </a:p>
          <a:p>
            <a:r>
              <a:rPr lang="en-US">
                <a:latin typeface="Franklin Gothic Medium" pitchFamily="96" charset="0"/>
              </a:rPr>
              <a:t>David wept when killed. Didn’t treat supporters with respect and weep over those lost lives protecting him.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latin typeface="Franklin Gothic Medium" pitchFamily="96" charset="0"/>
              </a:rPr>
              <a:t>After Bathsheba affair Amnon raped Tamar, David’s daughter and his half sister</a:t>
            </a:r>
          </a:p>
          <a:p>
            <a:r>
              <a:rPr lang="en-US">
                <a:latin typeface="Franklin Gothic Medium" pitchFamily="96" charset="0"/>
              </a:rPr>
              <a:t>Absalom killed Amnon</a:t>
            </a:r>
          </a:p>
          <a:p>
            <a:r>
              <a:rPr lang="en-US">
                <a:latin typeface="Franklin Gothic Medium" pitchFamily="96" charset="0"/>
              </a:rPr>
              <a:t>Absalom gathered people to him</a:t>
            </a:r>
          </a:p>
          <a:p>
            <a:r>
              <a:rPr lang="en-US">
                <a:latin typeface="Franklin Gothic Medium" pitchFamily="96" charset="0"/>
              </a:rPr>
              <a:t>Absalom rebelled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C7F869D-2570-44F1-AEA5-750630D6E10B}" type="slidenum">
              <a:rPr lang="en-GB" sz="1200">
                <a:latin typeface="Franklin Gothic Medium" pitchFamily="96" charset="0"/>
              </a:rPr>
              <a:pPr algn="r" eaLnBrk="0" hangingPunct="0"/>
              <a:t>14</a:t>
            </a:fld>
            <a:endParaRPr lang="en-GB" sz="1200">
              <a:latin typeface="Franklin Gothic Medium" pitchFamily="96" charset="0"/>
            </a:endParaRPr>
          </a:p>
        </p:txBody>
      </p:sp>
      <p:sp>
        <p:nvSpPr>
          <p:cNvPr id="1525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r>
              <a:rPr lang="en-US">
                <a:latin typeface="Franklin Gothic Medium" pitchFamily="96" charset="0"/>
              </a:rPr>
              <a:t>Solomon should have used God given skill to unify nations of near East an assimilate Egypt, Minoa, Mesopotamia and create worldwoiide dominion for messiah. </a:t>
            </a:r>
          </a:p>
          <a:p>
            <a:endParaRPr lang="en-US">
              <a:latin typeface="Franklin Gothic Medium" pitchFamily="96" charset="0"/>
            </a:endParaRPr>
          </a:p>
          <a:p>
            <a:r>
              <a:rPr lang="en-US">
                <a:latin typeface="Franklin Gothic Medium" pitchFamily="96" charset="0"/>
              </a:rPr>
              <a:t>OT Prophet, priest and king</a:t>
            </a:r>
          </a:p>
          <a:p>
            <a:r>
              <a:rPr lang="en-US">
                <a:latin typeface="Franklin Gothic Medium" pitchFamily="96" charset="0"/>
              </a:rPr>
              <a:t>NT Saint, pope, king</a:t>
            </a:r>
          </a:p>
          <a:p>
            <a:r>
              <a:rPr lang="en-US">
                <a:latin typeface="Franklin Gothic Medium" pitchFamily="96" charset="0"/>
              </a:rPr>
              <a:t>Saul 1020 BC. 3 times 40 for kings</a:t>
            </a:r>
          </a:p>
          <a:p>
            <a:r>
              <a:rPr lang="en-US">
                <a:latin typeface="Franklin Gothic Medium" pitchFamily="96" charset="0"/>
              </a:rPr>
              <a:t>Saul was king, should have listened to prophet but prophet obey king. Separation of functions. Samuel failed to respect position of king. Killed Saul</a:t>
            </a:r>
          </a:p>
          <a:p>
            <a:r>
              <a:rPr lang="en-US">
                <a:latin typeface="Franklin Gothic Medium" pitchFamily="96" charset="0"/>
              </a:rPr>
              <a:t>David listened to prophet and repented. Nathan spoke to power. David reign - rebellion of Absalom</a:t>
            </a:r>
          </a:p>
          <a:p>
            <a:r>
              <a:rPr lang="en-US">
                <a:latin typeface="Franklin Gothic Medium" pitchFamily="96" charset="0"/>
              </a:rPr>
              <a:t>Solomon other foreign wives and their gods - I Kings 11 - 700 wives, 300 concubines, When he was old his heart went after other gods. Ashteroth, Milcom</a:t>
            </a:r>
          </a:p>
          <a:p>
            <a:endParaRPr lang="en-US">
              <a:latin typeface="Franklin Gothic Medium" pitchFamily="96" charset="0"/>
            </a:endParaRPr>
          </a:p>
          <a:p>
            <a:endParaRPr lang="en-US">
              <a:latin typeface="Franklin Gothic Medium" pitchFamily="9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a:latin typeface="Franklin Gothic Medium" pitchFamily="96" charset="0"/>
              </a:rPr>
              <a:t>Jeraboam - leader of forced labour. Told ‘if you harken to all that I command you and will walk in my ways, and do what is right in my eyes by keeping my statutues and commandments I wll be with you and build you a sure house as I built for David and I will give Israel to you.’ when Solomon heard this tried to kill Jeroboam so fled to Egypt.</a:t>
            </a:r>
          </a:p>
          <a:p>
            <a:endParaRPr lang="en-US">
              <a:latin typeface="Franklin Gothic Medium" pitchFamily="96" charset="0"/>
            </a:endParaRPr>
          </a:p>
          <a:p>
            <a:r>
              <a:rPr lang="en-US">
                <a:latin typeface="Franklin Gothic Medium" pitchFamily="96" charset="0"/>
              </a:rPr>
              <a:t>R - “My little finger is thicker than my father’s loins. And now, whereas my father laid upon you  a heavy yoke, I will ad to your yoke. My father chastised you with whips, but I will chastise you with scorpions.”</a:t>
            </a:r>
          </a:p>
          <a:p>
            <a:endParaRPr lang="en-US">
              <a:latin typeface="Franklin Gothic Medium" pitchFamily="9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8EDD0E8-0195-498A-8EA8-12E1FE68090F}" type="slidenum">
              <a:rPr lang="en-GB"/>
              <a:pPr/>
              <a:t>17</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a:latin typeface="Franklin Gothic Medium" pitchFamily="96" charset="0"/>
              </a:rPr>
              <a:t>I dynasty David to Zedekiah. Many good. Esp Josiah and reform and Deuteronomy. Later bad.</a:t>
            </a:r>
          </a:p>
          <a:p>
            <a:endParaRPr lang="en-US">
              <a:latin typeface="Franklin Gothic Medium" pitchFamily="96" charset="0"/>
            </a:endParaRPr>
          </a:p>
          <a:p>
            <a:r>
              <a:rPr lang="en-US">
                <a:latin typeface="Franklin Gothic Medium" pitchFamily="96" charset="0"/>
              </a:rPr>
              <a:t>Rehaboam - Solomon’s son. </a:t>
            </a:r>
          </a:p>
          <a:p>
            <a:r>
              <a:rPr lang="en-US">
                <a:latin typeface="Franklin Gothic Medium" pitchFamily="96" charset="0"/>
              </a:rPr>
              <a:t>Jeroboam - capable leader in charge of forced labour.</a:t>
            </a:r>
          </a:p>
          <a:p>
            <a:endParaRPr lang="en-US">
              <a:latin typeface="Franklin Gothic Medium" pitchFamily="96" charset="0"/>
            </a:endParaRPr>
          </a:p>
          <a:p>
            <a:r>
              <a:rPr lang="en-US">
                <a:latin typeface="Franklin Gothic Medium" pitchFamily="96" charset="0"/>
              </a:rPr>
              <a:t>1 Kings 12:4 “Your father made our yoke heavy. Now therefore lighten the hard service of your father and his heavy yoke upon us, and we will serve you.”</a:t>
            </a:r>
          </a:p>
          <a:p>
            <a:endParaRPr lang="en-US">
              <a:latin typeface="Franklin Gothic Medium" pitchFamily="96" charset="0"/>
            </a:endParaRPr>
          </a:p>
          <a:p>
            <a:r>
              <a:rPr lang="en-US">
                <a:latin typeface="Franklin Gothic Medium" pitchFamily="96" charset="0"/>
              </a:rPr>
              <a:t>R - “My little finger is thicker than my father’s loins. And now, whereas my father laid upon you  a heavy yoke, I will ad to your yoke. My father chastised you with whips, but I will chastise you with scorpions.”</a:t>
            </a:r>
          </a:p>
          <a:p>
            <a:endParaRPr lang="en-US">
              <a:latin typeface="Franklin Gothic Medium" pitchFamily="96" charset="0"/>
            </a:endParaRPr>
          </a:p>
          <a:p>
            <a:r>
              <a:rPr lang="en-US">
                <a:latin typeface="Franklin Gothic Medium" pitchFamily="96" charset="0"/>
              </a:rPr>
              <a:t>Israel - 19 unrighteous kings in 260 years</a:t>
            </a:r>
          </a:p>
          <a:p>
            <a:endParaRPr lang="en-US">
              <a:latin typeface="Franklin Gothic Medium" pitchFamily="96" charset="0"/>
            </a:endParaRPr>
          </a:p>
          <a:p>
            <a:r>
              <a:rPr lang="en-US">
                <a:latin typeface="Franklin Gothic Medium" pitchFamily="96" charset="0"/>
              </a:rPr>
              <a:t>Judah - many good kings 394 years. 1 lineage. Also fell into corruption and idol worship</a:t>
            </a:r>
          </a:p>
          <a:p>
            <a:endParaRPr lang="en-US">
              <a:latin typeface="Franklin Gothic Medium" pitchFamily="9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5D26A8B-DB77-4E9E-A557-C1D8A2717364}" type="slidenum">
              <a:rPr lang="en-GB"/>
              <a:pPr/>
              <a:t>18</a:t>
            </a:fld>
            <a:endParaRPr lang="en-GB"/>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b="1">
              <a:solidFill>
                <a:schemeClr val="bg2"/>
              </a:solidFill>
              <a:latin typeface="Franklin Gothic Medium" pitchFamily="96" charset="0"/>
            </a:endParaRPr>
          </a:p>
          <a:p>
            <a:endParaRPr lang="en-US" b="1">
              <a:solidFill>
                <a:schemeClr val="bg2"/>
              </a:solidFill>
              <a:latin typeface="Franklin Gothic Medium" pitchFamily="96" charset="0"/>
            </a:endParaRPr>
          </a:p>
          <a:p>
            <a:endParaRPr lang="en-US" b="1">
              <a:solidFill>
                <a:schemeClr val="bg2"/>
              </a:solidFill>
              <a:latin typeface="Franklin Gothic Medium" pitchFamily="96" charset="0"/>
            </a:endParaRPr>
          </a:p>
          <a:p>
            <a:r>
              <a:rPr lang="en-US" b="1">
                <a:solidFill>
                  <a:schemeClr val="bg2"/>
                </a:solidFill>
                <a:latin typeface="Franklin Gothic Medium" pitchFamily="96" charset="0"/>
              </a:rPr>
              <a:t>Ezra</a:t>
            </a:r>
            <a:r>
              <a:rPr lang="en-US">
                <a:solidFill>
                  <a:schemeClr val="bg2"/>
                </a:solidFill>
                <a:latin typeface="Franklin Gothic Medium" pitchFamily="96" charset="0"/>
              </a:rPr>
              <a:t> was a </a:t>
            </a:r>
            <a:r>
              <a:rPr lang="en-US">
                <a:solidFill>
                  <a:schemeClr val="bg2"/>
                </a:solidFill>
                <a:latin typeface="Franklin Gothic Medium" pitchFamily="96" charset="0"/>
                <a:hlinkClick r:id="rId3"/>
              </a:rPr>
              <a:t>Jewish</a:t>
            </a:r>
            <a:r>
              <a:rPr lang="en-US">
                <a:solidFill>
                  <a:schemeClr val="bg2"/>
                </a:solidFill>
                <a:latin typeface="Franklin Gothic Medium" pitchFamily="96" charset="0"/>
              </a:rPr>
              <a:t> </a:t>
            </a:r>
            <a:r>
              <a:rPr lang="en-US">
                <a:solidFill>
                  <a:schemeClr val="bg2"/>
                </a:solidFill>
                <a:latin typeface="Franklin Gothic Medium" pitchFamily="96" charset="0"/>
                <a:hlinkClick r:id="rId4"/>
              </a:rPr>
              <a:t>priestly</a:t>
            </a:r>
            <a:r>
              <a:rPr lang="en-US">
                <a:solidFill>
                  <a:schemeClr val="bg2"/>
                </a:solidFill>
                <a:latin typeface="Franklin Gothic Medium" pitchFamily="96" charset="0"/>
              </a:rPr>
              <a:t> </a:t>
            </a:r>
            <a:r>
              <a:rPr lang="en-US">
                <a:solidFill>
                  <a:schemeClr val="bg2"/>
                </a:solidFill>
                <a:latin typeface="Franklin Gothic Medium" pitchFamily="96" charset="0"/>
                <a:hlinkClick r:id="rId5"/>
              </a:rPr>
              <a:t>scribe</a:t>
            </a:r>
            <a:r>
              <a:rPr lang="en-US">
                <a:solidFill>
                  <a:schemeClr val="bg2"/>
                </a:solidFill>
                <a:latin typeface="Franklin Gothic Medium" pitchFamily="96" charset="0"/>
              </a:rPr>
              <a:t> who led about 5,000 </a:t>
            </a:r>
            <a:r>
              <a:rPr lang="en-US">
                <a:solidFill>
                  <a:schemeClr val="bg2"/>
                </a:solidFill>
                <a:latin typeface="Franklin Gothic Medium" pitchFamily="96" charset="0"/>
                <a:hlinkClick r:id="rId6"/>
              </a:rPr>
              <a:t>Israelite exiles</a:t>
            </a:r>
            <a:r>
              <a:rPr lang="en-US">
                <a:solidFill>
                  <a:schemeClr val="bg2"/>
                </a:solidFill>
                <a:latin typeface="Franklin Gothic Medium" pitchFamily="96" charset="0"/>
              </a:rPr>
              <a:t> living in </a:t>
            </a:r>
            <a:r>
              <a:rPr lang="en-US">
                <a:solidFill>
                  <a:schemeClr val="bg2"/>
                </a:solidFill>
                <a:latin typeface="Franklin Gothic Medium" pitchFamily="96" charset="0"/>
                <a:hlinkClick r:id="rId7"/>
              </a:rPr>
              <a:t>Babylon</a:t>
            </a:r>
            <a:r>
              <a:rPr lang="en-US">
                <a:solidFill>
                  <a:schemeClr val="bg2"/>
                </a:solidFill>
                <a:latin typeface="Franklin Gothic Medium" pitchFamily="96" charset="0"/>
              </a:rPr>
              <a:t> to their home city of </a:t>
            </a:r>
            <a:r>
              <a:rPr lang="en-US">
                <a:solidFill>
                  <a:schemeClr val="bg2"/>
                </a:solidFill>
                <a:latin typeface="Franklin Gothic Medium" pitchFamily="96" charset="0"/>
                <a:hlinkClick r:id="rId8"/>
              </a:rPr>
              <a:t>Jerusalem</a:t>
            </a:r>
            <a:r>
              <a:rPr lang="en-US">
                <a:solidFill>
                  <a:schemeClr val="bg2"/>
                </a:solidFill>
                <a:latin typeface="Franklin Gothic Medium" pitchFamily="96" charset="0"/>
              </a:rPr>
              <a:t> in 459 BC. Ezra reconstituted the dispersed Jewish community on the basis of the Torah and with an emphasis on the law. Ezra resolved the identity threat which arose by the intermarriage between Jews and foreigners and provided a definite reading of the Torah. Ezra is highly respected in the Jewish tradition. His knowledge of the Torah is considered to have been equal with Moses.  Like </a:t>
            </a:r>
            <a:r>
              <a:rPr lang="en-US">
                <a:solidFill>
                  <a:schemeClr val="bg2"/>
                </a:solidFill>
                <a:latin typeface="Franklin Gothic Medium" pitchFamily="96" charset="0"/>
                <a:hlinkClick r:id="rId9"/>
              </a:rPr>
              <a:t>Moses</a:t>
            </a:r>
            <a:r>
              <a:rPr lang="en-US">
                <a:solidFill>
                  <a:schemeClr val="bg2"/>
                </a:solidFill>
                <a:latin typeface="Franklin Gothic Medium" pitchFamily="96" charset="0"/>
              </a:rPr>
              <a:t>, </a:t>
            </a:r>
            <a:r>
              <a:rPr lang="en-US">
                <a:solidFill>
                  <a:schemeClr val="bg2"/>
                </a:solidFill>
                <a:latin typeface="Franklin Gothic Medium" pitchFamily="96" charset="0"/>
                <a:hlinkClick r:id="rId10"/>
              </a:rPr>
              <a:t>Enoch</a:t>
            </a:r>
            <a:r>
              <a:rPr lang="en-US">
                <a:solidFill>
                  <a:schemeClr val="bg2"/>
                </a:solidFill>
                <a:latin typeface="Franklin Gothic Medium" pitchFamily="96" charset="0"/>
              </a:rPr>
              <a:t>, and </a:t>
            </a:r>
            <a:r>
              <a:rPr lang="en-US">
                <a:solidFill>
                  <a:schemeClr val="bg2"/>
                </a:solidFill>
                <a:latin typeface="Franklin Gothic Medium" pitchFamily="96" charset="0"/>
                <a:hlinkClick r:id="rId11"/>
              </a:rPr>
              <a:t>David</a:t>
            </a:r>
            <a:r>
              <a:rPr lang="en-US">
                <a:solidFill>
                  <a:schemeClr val="bg2"/>
                </a:solidFill>
                <a:latin typeface="Franklin Gothic Medium" pitchFamily="96" charset="0"/>
              </a:rPr>
              <a:t>, Ezra is given the honorific title of "scribe". Son of exiled HP. Eunuch</a:t>
            </a:r>
          </a:p>
          <a:p>
            <a:endParaRPr lang="en-US">
              <a:solidFill>
                <a:schemeClr val="bg2"/>
              </a:solidFill>
              <a:latin typeface="Franklin Gothic Medium" pitchFamily="96" charset="0"/>
            </a:endParaRPr>
          </a:p>
          <a:p>
            <a:r>
              <a:rPr lang="en-US">
                <a:solidFill>
                  <a:schemeClr val="bg2"/>
                </a:solidFill>
                <a:latin typeface="Franklin Gothic Medium" pitchFamily="96" charset="0"/>
              </a:rPr>
              <a:t>Malachi is often thought to have been Ezra</a:t>
            </a:r>
          </a:p>
          <a:p>
            <a:endParaRPr lang="en-US">
              <a:solidFill>
                <a:schemeClr val="bg2"/>
              </a:solidFill>
              <a:latin typeface="Franklin Gothic Medium" pitchFamily="96" charset="0"/>
            </a:endParaRPr>
          </a:p>
          <a:p>
            <a:r>
              <a:rPr lang="en-US">
                <a:solidFill>
                  <a:schemeClr val="bg2"/>
                </a:solidFill>
                <a:latin typeface="Franklin Gothic Medium" pitchFamily="96" charset="0"/>
              </a:rPr>
              <a:t>Nehemiah - cup-bearer of Artaxerxes. Allowed to go to Jerusalem as governor. Rebuilt walls and restored administration. D. 413 BC</a:t>
            </a:r>
          </a:p>
          <a:p>
            <a:endParaRPr lang="en-US">
              <a:latin typeface="Franklin Gothic Medium" pitchFamily="9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A7E9AFA-01B0-457B-9136-82CEB07E5659}" type="slidenum">
              <a:rPr lang="en-GB"/>
              <a:pPr/>
              <a:t>19</a:t>
            </a:fld>
            <a:endParaRPr lang="en-GB"/>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atin typeface="Franklin Gothic Medium" pitchFamily="96" charset="0"/>
              </a:rPr>
              <a:t>General shift towards spiritual and ethical life and away from ritualism an reliugion and theology</a:t>
            </a:r>
          </a:p>
          <a:p>
            <a:endParaRPr lang="en-US">
              <a:latin typeface="Franklin Gothic Medium" pitchFamily="96" charset="0"/>
            </a:endParaRPr>
          </a:p>
          <a:p>
            <a:r>
              <a:rPr lang="en-US">
                <a:latin typeface="Franklin Gothic Medium" pitchFamily="96" charset="0"/>
              </a:rPr>
              <a:t>Jainism (pronounced /ˈdʒeɪnɪzəm/) is an ancient religion of India  that prescribes a path of non-violence towards all living beings. Its philosophy and practice emphasize the necessity of self-effort to progress the soul towards divine consciousness and liberation. Any soul that has conquered its own inner enemies and achieved the state of supreme being is called Jina (Conqueror or Victor). Jains have an ancient tradition of scholarship and have the highest degree of literacy in India; Jain libraries are the oldest in the country. Mahavira 599 – 527 BCE</a:t>
            </a:r>
          </a:p>
          <a:p>
            <a:endParaRPr lang="en-US">
              <a:latin typeface="Franklin Gothic Medium" pitchFamily="96" charset="0"/>
            </a:endParaRPr>
          </a:p>
          <a:p>
            <a:r>
              <a:rPr lang="en-US">
                <a:latin typeface="Franklin Gothic Medium" pitchFamily="96" charset="0"/>
              </a:rPr>
              <a:t>Zarathrustra - zoroastrianism. Persia </a:t>
            </a:r>
          </a:p>
          <a:p>
            <a:endParaRPr lang="en-US">
              <a:latin typeface="Franklin Gothic Medium" pitchFamily="96" charset="0"/>
            </a:endParaRPr>
          </a:p>
          <a:p>
            <a:endParaRPr lang="en-US">
              <a:latin typeface="Franklin Gothic Medium" pitchFamily="9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199C36D-8CF1-4C78-9A36-D10073920B53}" type="slidenum">
              <a:rPr lang="en-GB"/>
              <a:pPr/>
              <a:t>2</a:t>
            </a:fld>
            <a:endParaRPr lang="en-GB"/>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a:latin typeface="Franklin Gothic Medium" pitchFamily="9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735E55A-3B7B-4834-9C88-F9E604198D1F}" type="slidenum">
              <a:rPr lang="en-GB" sz="1200">
                <a:latin typeface="Franklin Gothic Medium" pitchFamily="96" charset="0"/>
              </a:rPr>
              <a:pPr algn="r" eaLnBrk="0" hangingPunct="0"/>
              <a:t>21</a:t>
            </a:fld>
            <a:endParaRPr lang="en-GB" sz="1200">
              <a:latin typeface="Franklin Gothic Medium" pitchFamily="96" charset="0"/>
            </a:endParaRPr>
          </a:p>
        </p:txBody>
      </p:sp>
      <p:sp>
        <p:nvSpPr>
          <p:cNvPr id="1648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latin typeface="Franklin Gothic Medium" pitchFamily="9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a:latin typeface="Franklin Gothic Medium" pitchFamily="96" charset="0"/>
              </a:rPr>
              <a:t>Buddhism influenced by Greek ideas and religion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85D4ED0C-6640-4BCF-97C0-AD26A0B8B983}" type="slidenum">
              <a:rPr lang="en-GB" sz="1200">
                <a:latin typeface="Franklin Gothic Medium" pitchFamily="96" charset="0"/>
              </a:rPr>
              <a:pPr algn="r" eaLnBrk="0" hangingPunct="0"/>
              <a:t>24</a:t>
            </a:fld>
            <a:endParaRPr lang="en-GB" sz="1200">
              <a:latin typeface="Franklin Gothic Medium" pitchFamily="96" charset="0"/>
            </a:endParaRPr>
          </a:p>
        </p:txBody>
      </p:sp>
      <p:sp>
        <p:nvSpPr>
          <p:cNvPr id="1669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latin typeface="Franklin Gothic Medium" pitchFamily="9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38049DC-061D-48FE-BD35-2A95CE65CC3B}" type="slidenum">
              <a:rPr lang="en-GB"/>
              <a:pPr/>
              <a:t>25</a:t>
            </a:fld>
            <a:endParaRPr lang="en-GB"/>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A1D410E-954F-4099-BF05-8D33D49FAE98}" type="slidenum">
              <a:rPr lang="en-GB" sz="1200">
                <a:latin typeface="Franklin Gothic Medium" pitchFamily="96" charset="0"/>
              </a:rPr>
              <a:pPr algn="r" eaLnBrk="0" hangingPunct="0"/>
              <a:t>26</a:t>
            </a:fld>
            <a:endParaRPr lang="en-GB" sz="1200">
              <a:latin typeface="Franklin Gothic Medium" pitchFamily="96"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5CFE71B-3DB9-445F-BE29-049A41AE2EFB}" type="slidenum">
              <a:rPr lang="en-GB"/>
              <a:pPr/>
              <a:t>4</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latin typeface="Franklin Gothic Medium" pitchFamily="96" charset="0"/>
              </a:rPr>
              <a:t>Abraham 1812 -1637 BC by Biblical dating</a:t>
            </a:r>
          </a:p>
          <a:p>
            <a:endParaRPr lang="en-US">
              <a:latin typeface="Franklin Gothic Medium" pitchFamily="96" charset="0"/>
            </a:endParaRPr>
          </a:p>
          <a:p>
            <a:r>
              <a:rPr lang="en-US">
                <a:latin typeface="Franklin Gothic Medium" pitchFamily="96" charset="0"/>
              </a:rPr>
              <a:t>Maintained ID through circumcision, Sabbath</a:t>
            </a:r>
          </a:p>
          <a:p>
            <a:endParaRPr lang="en-US">
              <a:latin typeface="Franklin Gothic Medium" pitchFamily="96" charset="0"/>
            </a:endParaRPr>
          </a:p>
          <a:p>
            <a:r>
              <a:rPr lang="en-US">
                <a:latin typeface="Franklin Gothic Medium" pitchFamily="96" charset="0"/>
              </a:rPr>
              <a:t>Exodus date 1440 - Biblical 1 Kings 6. 480 years before Solomon began Temple in 4th year of reign</a:t>
            </a:r>
          </a:p>
          <a:p>
            <a:r>
              <a:rPr lang="en-US">
                <a:latin typeface="Franklin Gothic Medium" pitchFamily="96" charset="0"/>
              </a:rPr>
              <a:t>	Late 1200 BC William Albright</a:t>
            </a:r>
          </a:p>
          <a:p>
            <a:r>
              <a:rPr lang="en-US">
                <a:latin typeface="Franklin Gothic Medium" pitchFamily="96" charset="0"/>
              </a:rPr>
              <a:t>	Early 1500 BC Hyskos</a:t>
            </a:r>
          </a:p>
          <a:p>
            <a:endParaRPr lang="en-US">
              <a:latin typeface="Franklin Gothic Medium" pitchFamily="96" charset="0"/>
            </a:endParaRPr>
          </a:p>
          <a:p>
            <a:r>
              <a:rPr lang="en-US">
                <a:latin typeface="Franklin Gothic Medium" pitchFamily="96" charset="0"/>
              </a:rPr>
              <a:t>Xns established ID through baptism and credo “I believe that Jesus is Lord”</a:t>
            </a:r>
          </a:p>
          <a:p>
            <a:endParaRPr lang="en-US">
              <a:latin typeface="Franklin Gothic Medium" pitchFamily="96" charset="0"/>
            </a:endParaRPr>
          </a:p>
          <a:p>
            <a:r>
              <a:rPr lang="en-US">
                <a:latin typeface="Franklin Gothic Medium" pitchFamily="96" charset="0"/>
              </a:rPr>
              <a:t>Constantine converted 312</a:t>
            </a:r>
          </a:p>
          <a:p>
            <a:r>
              <a:rPr lang="en-US">
                <a:latin typeface="Franklin Gothic Medium" pitchFamily="96" charset="0"/>
              </a:rPr>
              <a:t>Xty became dominated by the Roman state. Arm of government. Cain dominated Abel? Loss of freedom of faith</a:t>
            </a:r>
          </a:p>
          <a:p>
            <a:r>
              <a:rPr lang="en-US">
                <a:latin typeface="Franklin Gothic Medium" pitchFamily="96" charset="0"/>
              </a:rPr>
              <a:t>Emperor Theodosius made Xty state religion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D68A22-ED14-422F-953A-181E1E8161F1}" type="slidenum">
              <a:rPr lang="en-GB"/>
              <a:pPr/>
              <a:t>5</a:t>
            </a:fld>
            <a:endParaRPr lang="en-GB"/>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latin typeface="Franklin Gothic Medium" pitchFamily="96" charset="0"/>
              </a:rPr>
              <a:t>In Canaan should have maintained faith in God, kept the law and be united with judge and each other. Usually supported Judge but after judge fell into faithlessness. Judges 2:16-19</a:t>
            </a:r>
          </a:p>
          <a:p>
            <a:r>
              <a:rPr lang="en-US">
                <a:latin typeface="Franklin Gothic Medium" pitchFamily="96" charset="0"/>
              </a:rPr>
              <a:t>People not bound together by central govt but common devotion to God, common religious festivals and law. Tribal independence. People followed conscience not king. Authority of judges non-hereditary and charismatic. God rules, not king like other people. Theocracy. Valued freedom and independence after slavery in Egypt.  Abimelech with support of priests of Baal tried to become king and create Canaanite type of government but people rebelled at the idea of human king.</a:t>
            </a:r>
          </a:p>
          <a:p>
            <a:r>
              <a:rPr lang="en-US">
                <a:latin typeface="Franklin Gothic Medium" pitchFamily="96" charset="0"/>
              </a:rPr>
              <a:t>Wanted to make  Gideon and descendants `King “</a:t>
            </a:r>
            <a:r>
              <a:rPr lang="en-US">
                <a:latin typeface="Arial" pitchFamily="96" charset="0"/>
              </a:rPr>
              <a:t>The Israelites said to Gideon, "Rule over us</a:t>
            </a:r>
            <a:r>
              <a:rPr lang="en-GB">
                <a:latin typeface="Arial" pitchFamily="96" charset="0"/>
              </a:rPr>
              <a:t>ﾑy</a:t>
            </a:r>
            <a:r>
              <a:rPr lang="en-US">
                <a:latin typeface="Arial" pitchFamily="96" charset="0"/>
              </a:rPr>
              <a:t>ou, your son and your grandson</a:t>
            </a:r>
            <a:r>
              <a:rPr lang="en-GB">
                <a:latin typeface="Arial" pitchFamily="96" charset="0"/>
              </a:rPr>
              <a:t>ﾑb</a:t>
            </a:r>
            <a:r>
              <a:rPr lang="en-US">
                <a:latin typeface="Arial" pitchFamily="96" charset="0"/>
              </a:rPr>
              <a:t>ecause you have saved us out of the hand of Midian."</a:t>
            </a:r>
            <a:r>
              <a:rPr lang="en-GB">
                <a:latin typeface="Arial" pitchFamily="96" charset="0"/>
              </a:rPr>
              <a:t>ﾊ</a:t>
            </a:r>
            <a:r>
              <a:rPr lang="en-US" b="1">
                <a:latin typeface="Arial" pitchFamily="96" charset="0"/>
              </a:rPr>
              <a:t>23</a:t>
            </a:r>
            <a:r>
              <a:rPr lang="en-US">
                <a:latin typeface="Arial" pitchFamily="96" charset="0"/>
              </a:rPr>
              <a:t> But Gideon told them, "I will not rule over you, nor will my son rule over you. The LORD will rule over you.”</a:t>
            </a:r>
          </a:p>
          <a:p>
            <a:endParaRPr lang="en-US">
              <a:latin typeface="Franklin Gothic Medium" pitchFamily="96" charset="0"/>
            </a:endParaRPr>
          </a:p>
          <a:p>
            <a:r>
              <a:rPr lang="en-US">
                <a:latin typeface="Franklin Gothic Medium" pitchFamily="96" charset="0"/>
              </a:rPr>
              <a:t>Later wanted a king so they could become as other nations. Rejected freedom and responsibility and uncertainties of divine rule and leadership.</a:t>
            </a:r>
          </a:p>
          <a:p>
            <a:endParaRPr lang="en-US">
              <a:latin typeface="Franklin Gothic Medium" pitchFamily="9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a:latin typeface="Franklin Gothic Medium" pitchFamily="96" charset="0"/>
              </a:rPr>
              <a:t> 10 Samuel told all the words of the LORD to the people who were asking him for a king. 11 He said, "This is what the king who will reign over you will do: He will take your sons and make them serve with his chariots and horses, and they will run in front of his chariots. 12 Some he will assign to be commanders of thousands and commanders of fifties, and others to plow his ground and reap his harvest, and still others to make weapons of war and equipment for his chariots. 13 He will take your daughters to be perfumers and cooks and bakers. 14 He will take the best of your fields and vineyards and olive groves and give them to his attendants. 15 He will take a tenth of your grain and of your vintage and give it to his officials and attendants. 16 Your menservants and maidservants and the best of your cattle [b] and donkeys he will take for his own use. 17 He will take a tenth of your flocks, and you yourselves will become his slaves. 18 When that day comes, you will cry out for relief from the king you have chosen, and the LORD will not answer you in that day."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a:latin typeface="Franklin Gothic Medium" pitchFamily="9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6053CA0-3260-4937-AF35-EAA1CE99F2DF}" type="slidenum">
              <a:rPr lang="en-GB"/>
              <a:pPr/>
              <a:t>8</a:t>
            </a:fld>
            <a:endParaRPr lang="en-GB"/>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atin typeface="Franklin Gothic Medium" pitchFamily="96" charset="0"/>
              </a:rPr>
              <a:t>OT Prophet, priest and king</a:t>
            </a:r>
          </a:p>
          <a:p>
            <a:r>
              <a:rPr lang="en-US">
                <a:latin typeface="Franklin Gothic Medium" pitchFamily="96" charset="0"/>
              </a:rPr>
              <a:t>NT Saint, pope, king</a:t>
            </a:r>
          </a:p>
          <a:p>
            <a:r>
              <a:rPr lang="en-US">
                <a:latin typeface="Franklin Gothic Medium" pitchFamily="96" charset="0"/>
              </a:rPr>
              <a:t>Saul 1020 BC. 3 times 40 for kings</a:t>
            </a:r>
          </a:p>
          <a:p>
            <a:r>
              <a:rPr lang="en-US">
                <a:latin typeface="Franklin Gothic Medium" pitchFamily="96" charset="0"/>
              </a:rPr>
              <a:t>Saul was king, should have listened to prophet but prophet obey king. Separation of functions. Samuel failed to respect position of king. Killed Saul</a:t>
            </a:r>
          </a:p>
          <a:p>
            <a:r>
              <a:rPr lang="en-US">
                <a:latin typeface="Franklin Gothic Medium" pitchFamily="96" charset="0"/>
              </a:rPr>
              <a:t>David listened to prophet and repented. Nathan spoke to power. David reign - rebellion of Absalom</a:t>
            </a:r>
          </a:p>
          <a:p>
            <a:r>
              <a:rPr lang="en-US">
                <a:latin typeface="Franklin Gothic Medium" pitchFamily="96" charset="0"/>
              </a:rPr>
              <a:t>Solomon other foreign wives and their gods - I Kings 11 - 700 wives, 300 concubines, When he was old his heart went after other gods. Ashteroth, Milcom</a:t>
            </a:r>
          </a:p>
          <a:p>
            <a:endParaRPr lang="en-US">
              <a:latin typeface="Franklin Gothic Medium" pitchFamily="96" charset="0"/>
            </a:endParaRPr>
          </a:p>
          <a:p>
            <a:endParaRPr lang="en-US">
              <a:latin typeface="Franklin Gothic Medium" pitchFamily="9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a:latin typeface="Franklin Gothic Medium" pitchFamily="96" charset="0"/>
              </a:rPr>
              <a:t>Saul tragic figure. Wanted to do right but let down by Samuel.</a:t>
            </a:r>
          </a:p>
          <a:p>
            <a:r>
              <a:rPr lang="en-US">
                <a:latin typeface="Franklin Gothic Medium" pitchFamily="96" charset="0"/>
              </a:rPr>
              <a:t>David killed Goliath - providence for start like Moses killing Egyptian and God smiting Pharaoh</a:t>
            </a:r>
          </a:p>
          <a:p>
            <a:r>
              <a:rPr lang="en-US">
                <a:latin typeface="Franklin Gothic Medium" pitchFamily="96" charset="0"/>
              </a:rPr>
              <a:t>David established position of Abel before Jonathan</a:t>
            </a:r>
          </a:p>
          <a:p>
            <a:r>
              <a:rPr lang="en-US">
                <a:latin typeface="Franklin Gothic Medium" pitchFamily="96" charset="0"/>
              </a:rPr>
              <a:t>Won Jonathan’s love and respect. Voluntarily submitted</a:t>
            </a:r>
          </a:p>
          <a:p>
            <a:r>
              <a:rPr lang="en-US">
                <a:latin typeface="Franklin Gothic Medium" pitchFamily="96" charset="0"/>
              </a:rPr>
              <a:t>Practising filial piety to Saul - played lute. Evil spirit and Saul tried to kill</a:t>
            </a:r>
          </a:p>
          <a:p>
            <a:r>
              <a:rPr lang="en-US">
                <a:latin typeface="Franklin Gothic Medium" pitchFamily="96" charset="0"/>
              </a:rPr>
              <a:t>Jonathan filial piety but wouldn’t follow Saul’s evil direction. Loyalty to friendship and covenant</a:t>
            </a:r>
          </a:p>
          <a:p>
            <a:r>
              <a:rPr lang="en-US">
                <a:latin typeface="Franklin Gothic Medium" pitchFamily="96" charset="0"/>
              </a:rPr>
              <a:t>Saul tried to kill David. David didn’t kill Saul when twice had the chance to</a:t>
            </a:r>
          </a:p>
          <a:p>
            <a:r>
              <a:rPr lang="en-US">
                <a:latin typeface="Franklin Gothic Medium" pitchFamily="96" charset="0"/>
              </a:rPr>
              <a:t>Saul and Jonathan died together fighting</a:t>
            </a:r>
          </a:p>
          <a:p>
            <a:r>
              <a:rPr lang="en-US">
                <a:latin typeface="Franklin Gothic Medium" pitchFamily="96" charset="0"/>
              </a:rPr>
              <a:t>David lamented when hear they’d been killed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B2208C8-3689-4B0C-80B5-9B40C877A915}" type="slidenum">
              <a:rPr lang="en-GB" sz="1200">
                <a:latin typeface="Franklin Gothic Medium" pitchFamily="96" charset="0"/>
              </a:rPr>
              <a:pPr algn="r" eaLnBrk="0" hangingPunct="0"/>
              <a:t>10</a:t>
            </a:fld>
            <a:endParaRPr lang="en-GB" sz="1200">
              <a:latin typeface="Franklin Gothic Medium" pitchFamily="96" charset="0"/>
            </a:endParaRPr>
          </a:p>
        </p:txBody>
      </p:sp>
      <p:sp>
        <p:nvSpPr>
          <p:cNvPr id="150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r>
              <a:rPr lang="en-US">
                <a:latin typeface="Franklin Gothic Medium" pitchFamily="96" charset="0"/>
              </a:rPr>
              <a:t>OT Prophet, priest and king</a:t>
            </a:r>
          </a:p>
          <a:p>
            <a:r>
              <a:rPr lang="en-US">
                <a:latin typeface="Franklin Gothic Medium" pitchFamily="96" charset="0"/>
              </a:rPr>
              <a:t>NT Saint, pope, king</a:t>
            </a:r>
          </a:p>
          <a:p>
            <a:r>
              <a:rPr lang="en-US">
                <a:latin typeface="Franklin Gothic Medium" pitchFamily="96" charset="0"/>
              </a:rPr>
              <a:t>Saul 1020 BC. 3 times 40 for kings</a:t>
            </a:r>
          </a:p>
          <a:p>
            <a:r>
              <a:rPr lang="en-US">
                <a:latin typeface="Franklin Gothic Medium" pitchFamily="96" charset="0"/>
              </a:rPr>
              <a:t>Saul was king, should have listened to prophet but prophet obey king. Separation of functions. Samuel failed to respect position of king. Killed Saul</a:t>
            </a:r>
          </a:p>
          <a:p>
            <a:r>
              <a:rPr lang="en-US">
                <a:latin typeface="Franklin Gothic Medium" pitchFamily="96" charset="0"/>
              </a:rPr>
              <a:t>David listened to prophet and repented. Nathan spoke to power. David reign - rebellion of Absalom</a:t>
            </a:r>
          </a:p>
          <a:p>
            <a:r>
              <a:rPr lang="en-US">
                <a:latin typeface="Franklin Gothic Medium" pitchFamily="96" charset="0"/>
              </a:rPr>
              <a:t>Solomon other foreign wives and their gods - I Kings 11 - 700 wives, 300 concubines, When he was old his heart went after other gods. Ashteroth, Milcom</a:t>
            </a:r>
          </a:p>
          <a:p>
            <a:endParaRPr lang="en-US">
              <a:latin typeface="Franklin Gothic Medium" pitchFamily="96" charset="0"/>
            </a:endParaRPr>
          </a:p>
          <a:p>
            <a:endParaRPr lang="en-US">
              <a:latin typeface="Franklin Gothic Medium" pitchFamily="9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144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3667" name="Rectangle 3"/>
          <p:cNvSpPr>
            <a:spLocks noGrp="1" noChangeArrowheads="1"/>
          </p:cNvSpPr>
          <p:nvPr>
            <p:ph type="ctrTitle"/>
          </p:nvPr>
        </p:nvSpPr>
        <p:spPr>
          <a:xfrm>
            <a:off x="685800" y="2130425"/>
            <a:ext cx="7772400" cy="1470025"/>
          </a:xfrm>
        </p:spPr>
        <p:txBody>
          <a:bodyPr/>
          <a:lstStyle>
            <a:lvl1pPr algn="ctr">
              <a:defRPr/>
            </a:lvl1pPr>
          </a:lstStyle>
          <a:p>
            <a:r>
              <a:rPr lang="en-GB"/>
              <a:t>Click to edit Master title style</a:t>
            </a:r>
          </a:p>
        </p:txBody>
      </p:sp>
      <p:sp>
        <p:nvSpPr>
          <p:cNvPr id="113668"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5"/>
          <p:cNvSpPr>
            <a:spLocks noGrp="1" noChangeArrowheads="1"/>
          </p:cNvSpPr>
          <p:nvPr>
            <p:ph type="dt" sz="half" idx="10"/>
          </p:nvPr>
        </p:nvSpPr>
        <p:spPr/>
        <p:txBody>
          <a:bodyPr/>
          <a:lstStyle>
            <a:lvl1pPr>
              <a:defRPr/>
            </a:lvl1pPr>
          </a:lstStyle>
          <a:p>
            <a:endParaRPr lang="en-US"/>
          </a:p>
        </p:txBody>
      </p:sp>
      <p:sp>
        <p:nvSpPr>
          <p:cNvPr id="6" name="Rectangle 6"/>
          <p:cNvSpPr>
            <a:spLocks noGrp="1" noChangeArrowheads="1"/>
          </p:cNvSpPr>
          <p:nvPr>
            <p:ph type="ftr" sz="quarter" idx="11"/>
          </p:nvPr>
        </p:nvSpPr>
        <p:spPr/>
        <p:txBody>
          <a:bodyPr/>
          <a:lstStyle>
            <a:lvl1pPr>
              <a:defRPr/>
            </a:lvl1pPr>
          </a:lstStyle>
          <a:p>
            <a:endParaRPr lang="en-US"/>
          </a:p>
        </p:txBody>
      </p:sp>
      <p:sp>
        <p:nvSpPr>
          <p:cNvPr id="7" name="Rectangle 7"/>
          <p:cNvSpPr>
            <a:spLocks noGrp="1" noChangeArrowheads="1"/>
          </p:cNvSpPr>
          <p:nvPr>
            <p:ph type="sldNum" sz="quarter" idx="12"/>
          </p:nvPr>
        </p:nvSpPr>
        <p:spPr/>
        <p:txBody>
          <a:bodyPr/>
          <a:lstStyle>
            <a:lvl1pPr>
              <a:defRPr/>
            </a:lvl1pPr>
          </a:lstStyle>
          <a:p>
            <a:fld id="{EFBE48C7-2A53-424C-A557-083879DDC14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977358F-5B52-4025-A042-695DD374153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4B51BB2E-E13E-4DCC-9C5D-55C8839A271F}"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D09A5BE4-4425-4706-ADF6-A7D5B87C023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3F586C7-84A0-4E3A-BD83-3F2589B76FD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2F478F4B-A2C7-4B5B-92FF-8B3F29D7744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476AC569-0B28-4522-968C-035BF297765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7865B6EE-9797-4DC3-A5E0-68BA9E71F4A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50F802A3-7CD2-485C-AF02-0D00F2BE044D}"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E2833DC1-464D-437C-A867-55063004236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8445B937-7F21-48EF-A0D0-9D2EC73E857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2DD1763B-A239-4BE9-B689-2947D44CE90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44b"/>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64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4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64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E9CED74-F8A8-4695-92BD-EB409086ADB0}"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87"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86" r:id="rId12"/>
  </p:sldLayoutIdLst>
  <p:txStyles>
    <p:titleStyle>
      <a:lvl1pPr algn="l" rtl="0" eaLnBrk="0" fontAlgn="base" hangingPunct="0">
        <a:spcBef>
          <a:spcPct val="0"/>
        </a:spcBef>
        <a:spcAft>
          <a:spcPct val="0"/>
        </a:spcAft>
        <a:defRPr sz="4400">
          <a:solidFill>
            <a:schemeClr val="tx2"/>
          </a:solidFill>
          <a:latin typeface="+mj-lt"/>
          <a:ea typeface="Arial" pitchFamily="96" charset="0"/>
          <a:cs typeface="+mj-cs"/>
        </a:defRPr>
      </a:lvl1pPr>
      <a:lvl2pPr algn="l" rtl="0" eaLnBrk="0" fontAlgn="base" hangingPunct="0">
        <a:spcBef>
          <a:spcPct val="0"/>
        </a:spcBef>
        <a:spcAft>
          <a:spcPct val="0"/>
        </a:spcAft>
        <a:defRPr sz="4400">
          <a:solidFill>
            <a:schemeClr val="tx2"/>
          </a:solidFill>
          <a:latin typeface="Arial" charset="0"/>
          <a:ea typeface="Arial" pitchFamily="96" charset="0"/>
          <a:cs typeface="Arial" charset="0"/>
        </a:defRPr>
      </a:lvl2pPr>
      <a:lvl3pPr algn="l" rtl="0" eaLnBrk="0" fontAlgn="base" hangingPunct="0">
        <a:spcBef>
          <a:spcPct val="0"/>
        </a:spcBef>
        <a:spcAft>
          <a:spcPct val="0"/>
        </a:spcAft>
        <a:defRPr sz="4400">
          <a:solidFill>
            <a:schemeClr val="tx2"/>
          </a:solidFill>
          <a:latin typeface="Arial" charset="0"/>
          <a:ea typeface="Arial" pitchFamily="96" charset="0"/>
          <a:cs typeface="Arial" charset="0"/>
        </a:defRPr>
      </a:lvl3pPr>
      <a:lvl4pPr algn="l" rtl="0" eaLnBrk="0" fontAlgn="base" hangingPunct="0">
        <a:spcBef>
          <a:spcPct val="0"/>
        </a:spcBef>
        <a:spcAft>
          <a:spcPct val="0"/>
        </a:spcAft>
        <a:defRPr sz="4400">
          <a:solidFill>
            <a:schemeClr val="tx2"/>
          </a:solidFill>
          <a:latin typeface="Arial" charset="0"/>
          <a:ea typeface="Arial" pitchFamily="96" charset="0"/>
          <a:cs typeface="Arial" charset="0"/>
        </a:defRPr>
      </a:lvl4pPr>
      <a:lvl5pPr algn="l" rtl="0" eaLnBrk="0" fontAlgn="base" hangingPunct="0">
        <a:spcBef>
          <a:spcPct val="0"/>
        </a:spcBef>
        <a:spcAft>
          <a:spcPct val="0"/>
        </a:spcAft>
        <a:defRPr sz="4400">
          <a:solidFill>
            <a:schemeClr val="tx2"/>
          </a:solidFill>
          <a:latin typeface="Arial" charset="0"/>
          <a:ea typeface="Arial" pitchFamily="96"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96"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96"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96"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6"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6"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idx="4294967295"/>
          </p:nvPr>
        </p:nvSpPr>
        <p:spPr>
          <a:xfrm>
            <a:off x="685800" y="2286000"/>
            <a:ext cx="7772400" cy="1143000"/>
          </a:xfrm>
        </p:spPr>
        <p:txBody>
          <a:bodyPr/>
          <a:lstStyle/>
          <a:p>
            <a:pPr algn="ctr"/>
            <a:r>
              <a:rPr lang="en-US" dirty="0">
                <a:solidFill>
                  <a:schemeClr val="folHlink"/>
                </a:solidFill>
                <a:latin typeface="Arial Rounded MT Bold" pitchFamily="96" charset="0"/>
              </a:rPr>
              <a:t>God’s providence of restoration from </a:t>
            </a:r>
            <a:br>
              <a:rPr lang="en-US" dirty="0">
                <a:solidFill>
                  <a:schemeClr val="folHlink"/>
                </a:solidFill>
                <a:latin typeface="Arial Rounded MT Bold" pitchFamily="96" charset="0"/>
              </a:rPr>
            </a:br>
            <a:r>
              <a:rPr lang="en-US" dirty="0">
                <a:solidFill>
                  <a:schemeClr val="folHlink"/>
                </a:solidFill>
                <a:latin typeface="Arial Rounded MT Bold" pitchFamily="96" charset="0"/>
              </a:rPr>
              <a:t>Abraham until</a:t>
            </a:r>
            <a:r>
              <a:rPr lang="en-US" dirty="0" smtClean="0">
                <a:solidFill>
                  <a:schemeClr val="folHlink"/>
                </a:solidFill>
                <a:latin typeface="Arial Rounded MT Bold" pitchFamily="96" charset="0"/>
              </a:rPr>
              <a:t> Jesus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52800" y="3048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120</a:t>
            </a:r>
            <a:r>
              <a:rPr lang="en-GB" sz="2000">
                <a:latin typeface="Franklin Gothic Medium" pitchFamily="96" charset="0"/>
              </a:rPr>
              <a:t> </a:t>
            </a:r>
            <a:endParaRPr lang="en-GB" sz="2400" b="1">
              <a:latin typeface="Franklin Gothic Medium" pitchFamily="96" charset="0"/>
            </a:endParaRPr>
          </a:p>
        </p:txBody>
      </p:sp>
      <p:sp>
        <p:nvSpPr>
          <p:cNvPr id="25603"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5606"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5607" name="Rectangle 7"/>
          <p:cNvSpPr>
            <a:spLocks noChangeArrowheads="1"/>
          </p:cNvSpPr>
          <p:nvPr/>
        </p:nvSpPr>
        <p:spPr bwMode="auto">
          <a:xfrm>
            <a:off x="533400" y="2438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149510" name="Text Box 12"/>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5615" name="Rectangle 15"/>
          <p:cNvSpPr>
            <a:spLocks noGrp="1" noChangeArrowheads="1"/>
          </p:cNvSpPr>
          <p:nvPr>
            <p:ph type="body" sz="half" idx="4294967295"/>
          </p:nvPr>
        </p:nvSpPr>
        <p:spPr>
          <a:xfrm>
            <a:off x="4572000" y="928688"/>
            <a:ext cx="4267200" cy="2819400"/>
          </a:xfrm>
        </p:spPr>
        <p:txBody>
          <a:bodyPr/>
          <a:lstStyle/>
          <a:p>
            <a:pPr eaLnBrk="1" hangingPunct="1">
              <a:lnSpc>
                <a:spcPct val="90000"/>
              </a:lnSpc>
            </a:pPr>
            <a:r>
              <a:rPr lang="en-US" sz="2000"/>
              <a:t>Samuel anointed Saul</a:t>
            </a:r>
          </a:p>
          <a:p>
            <a:pPr lvl="1" eaLnBrk="1" hangingPunct="1">
              <a:lnSpc>
                <a:spcPct val="90000"/>
              </a:lnSpc>
            </a:pPr>
            <a:r>
              <a:rPr lang="en-US" sz="1800"/>
              <a:t>Lack of unity</a:t>
            </a:r>
          </a:p>
          <a:p>
            <a:pPr lvl="1" eaLnBrk="1" hangingPunct="1">
              <a:lnSpc>
                <a:spcPct val="90000"/>
              </a:lnSpc>
            </a:pPr>
            <a:r>
              <a:rPr lang="en-US" sz="1800"/>
              <a:t>Jonathan and David </a:t>
            </a:r>
          </a:p>
          <a:p>
            <a:pPr eaLnBrk="1" hangingPunct="1">
              <a:lnSpc>
                <a:spcPct val="90000"/>
              </a:lnSpc>
            </a:pPr>
            <a:r>
              <a:rPr lang="en-US" sz="2000"/>
              <a:t>Samuel anointed David</a:t>
            </a:r>
          </a:p>
          <a:p>
            <a:pPr lvl="1" eaLnBrk="1" hangingPunct="1">
              <a:lnSpc>
                <a:spcPct val="90000"/>
              </a:lnSpc>
            </a:pPr>
            <a:r>
              <a:rPr lang="en-US" sz="1800"/>
              <a:t>Psalms of David</a:t>
            </a:r>
          </a:p>
          <a:p>
            <a:pPr lvl="1" eaLnBrk="1" hangingPunct="1">
              <a:lnSpc>
                <a:spcPct val="90000"/>
              </a:lnSpc>
            </a:pPr>
            <a:r>
              <a:rPr lang="en-US" sz="1800"/>
              <a:t>House of God</a:t>
            </a:r>
          </a:p>
          <a:p>
            <a:pPr lvl="1" eaLnBrk="1" hangingPunct="1">
              <a:lnSpc>
                <a:spcPct val="90000"/>
              </a:lnSpc>
            </a:pPr>
            <a:r>
              <a:rPr lang="en-US" sz="1800"/>
              <a:t>House of David</a:t>
            </a:r>
          </a:p>
          <a:p>
            <a:pPr lvl="1" eaLnBrk="1" hangingPunct="1">
              <a:lnSpc>
                <a:spcPct val="90000"/>
              </a:lnSpc>
            </a:pPr>
            <a:r>
              <a:rPr lang="en-US" sz="1800"/>
              <a:t>Bathsheba &amp; Uriah affair</a:t>
            </a:r>
          </a:p>
          <a:p>
            <a:pPr lvl="1" eaLnBrk="1" hangingPunct="1">
              <a:lnSpc>
                <a:spcPct val="90000"/>
              </a:lnSpc>
            </a:pPr>
            <a:r>
              <a:rPr lang="en-US" sz="1800"/>
              <a:t>Decline </a:t>
            </a:r>
          </a:p>
        </p:txBody>
      </p:sp>
      <p:sp>
        <p:nvSpPr>
          <p:cNvPr id="149512" name="Text Box 18"/>
          <p:cNvSpPr txBox="1">
            <a:spLocks noChangeArrowheads="1"/>
          </p:cNvSpPr>
          <p:nvPr/>
        </p:nvSpPr>
        <p:spPr bwMode="auto">
          <a:xfrm>
            <a:off x="1066800" y="3352800"/>
            <a:ext cx="1841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grpSp>
        <p:nvGrpSpPr>
          <p:cNvPr id="149513" name="Group 9"/>
          <p:cNvGrpSpPr>
            <a:grpSpLocks/>
          </p:cNvGrpSpPr>
          <p:nvPr/>
        </p:nvGrpSpPr>
        <p:grpSpPr bwMode="auto">
          <a:xfrm>
            <a:off x="600075" y="3886200"/>
            <a:ext cx="3863975" cy="762000"/>
            <a:chOff x="377" y="2880"/>
            <a:chExt cx="2434" cy="480"/>
          </a:xfrm>
        </p:grpSpPr>
        <p:sp>
          <p:nvSpPr>
            <p:cNvPr id="25620" name="Text Box 20"/>
            <p:cNvSpPr txBox="1">
              <a:spLocks noChangeArrowheads="1"/>
            </p:cNvSpPr>
            <p:nvPr/>
          </p:nvSpPr>
          <p:spPr bwMode="auto">
            <a:xfrm>
              <a:off x="377" y="2918"/>
              <a:ext cx="2434" cy="442"/>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1040 - 922 BC</a:t>
              </a:r>
              <a:br>
                <a:rPr lang="en-US" sz="2000" b="1"/>
              </a:br>
              <a:r>
                <a:rPr lang="en-US" sz="2000" b="1"/>
                <a:t>Saul, David &amp; Solomon, 3 x 40</a:t>
              </a:r>
            </a:p>
          </p:txBody>
        </p:sp>
        <p:sp>
          <p:nvSpPr>
            <p:cNvPr id="149515" name="AutoShape 11"/>
            <p:cNvSpPr>
              <a:spLocks noChangeArrowheads="1"/>
            </p:cNvSpPr>
            <p:nvPr/>
          </p:nvSpPr>
          <p:spPr bwMode="auto">
            <a:xfrm>
              <a:off x="384" y="2880"/>
              <a:ext cx="2352" cy="480"/>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strVal val="4/3*#ppt_w"/>
                                          </p:val>
                                        </p:tav>
                                        <p:tav tm="100000">
                                          <p:val>
                                            <p:strVal val="#ppt_w"/>
                                          </p:val>
                                        </p:tav>
                                      </p:tavLst>
                                    </p:anim>
                                    <p:anim calcmode="lin" valueType="num">
                                      <p:cBhvr>
                                        <p:cTn id="8" dur="500" fill="hold"/>
                                        <p:tgtEl>
                                          <p:spTgt spid="2560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lide(fromTop)">
                                      <p:cBhvr>
                                        <p:cTn id="12" dur="500"/>
                                        <p:tgtEl>
                                          <p:spTgt spid="2560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9513"/>
                                        </p:tgtEl>
                                        <p:attrNameLst>
                                          <p:attrName>style.visibility</p:attrName>
                                        </p:attrNameLst>
                                      </p:cBhvr>
                                      <p:to>
                                        <p:strVal val="visible"/>
                                      </p:to>
                                    </p:set>
                                    <p:animEffect transition="in" filter="fade">
                                      <p:cBhvr>
                                        <p:cTn id="16" dur="500"/>
                                        <p:tgtEl>
                                          <p:spTgt spid="14951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6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1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1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1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7" grpId="0" animBg="1" autoUpdateAnimBg="0"/>
      <p:bldP spid="256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atin typeface="Arial Rounded MT Bold" pitchFamily="96" charset="0"/>
              </a:rPr>
              <a:t>Lineage is the House of God</a:t>
            </a:r>
            <a:endParaRPr lang="en-US"/>
          </a:p>
        </p:txBody>
      </p:sp>
      <p:sp>
        <p:nvSpPr>
          <p:cNvPr id="142339" name="Text Box 3"/>
          <p:cNvSpPr txBox="1">
            <a:spLocks noChangeArrowheads="1"/>
          </p:cNvSpPr>
          <p:nvPr/>
        </p:nvSpPr>
        <p:spPr bwMode="auto">
          <a:xfrm>
            <a:off x="669925" y="1876425"/>
            <a:ext cx="7621588" cy="457200"/>
          </a:xfrm>
          <a:prstGeom prst="rect">
            <a:avLst/>
          </a:prstGeom>
          <a:noFill/>
          <a:ln w="9525">
            <a:noFill/>
            <a:miter lim="800000"/>
            <a:headEnd/>
            <a:tailEnd/>
          </a:ln>
          <a:effectLst/>
        </p:spPr>
        <p:txBody>
          <a:bodyPr wrap="none">
            <a:prstTxWarp prst="textNoShape">
              <a:avLst/>
            </a:prstTxWarp>
            <a:spAutoFit/>
          </a:bodyPr>
          <a:lstStyle/>
          <a:p>
            <a:r>
              <a:rPr lang="en-US" sz="2400"/>
              <a:t>David offered to build God a house to dwell in - Temple</a:t>
            </a:r>
          </a:p>
        </p:txBody>
      </p:sp>
      <p:sp>
        <p:nvSpPr>
          <p:cNvPr id="142340" name="Text Box 4"/>
          <p:cNvSpPr txBox="1">
            <a:spLocks noChangeArrowheads="1"/>
          </p:cNvSpPr>
          <p:nvPr/>
        </p:nvSpPr>
        <p:spPr bwMode="auto">
          <a:xfrm>
            <a:off x="669925" y="2586038"/>
            <a:ext cx="7130302" cy="2554545"/>
          </a:xfrm>
          <a:prstGeom prst="rect">
            <a:avLst/>
          </a:prstGeom>
          <a:noFill/>
          <a:ln w="9525">
            <a:noFill/>
            <a:miter lim="800000"/>
            <a:headEnd/>
            <a:tailEnd/>
          </a:ln>
          <a:effectLst/>
        </p:spPr>
        <p:txBody>
          <a:bodyPr wrap="none">
            <a:prstTxWarp prst="textNoShape">
              <a:avLst/>
            </a:prstTxWarp>
            <a:spAutoFit/>
          </a:bodyPr>
          <a:lstStyle/>
          <a:p>
            <a:r>
              <a:rPr lang="en-US" sz="2800" dirty="0" smtClean="0"/>
              <a:t>God replied</a:t>
            </a:r>
            <a:r>
              <a:rPr lang="en-US" sz="2800" dirty="0" smtClean="0">
                <a:latin typeface="Baskerville"/>
                <a:cs typeface="Baskerville"/>
              </a:rPr>
              <a:t>: </a:t>
            </a:r>
            <a:r>
              <a:rPr lang="en-US" sz="2800" dirty="0">
                <a:latin typeface="Baskerville"/>
                <a:cs typeface="Baskerville"/>
              </a:rPr>
              <a:t>“I will make for you a great name. </a:t>
            </a:r>
          </a:p>
          <a:p>
            <a:r>
              <a:rPr lang="en-US" sz="2800" dirty="0">
                <a:latin typeface="Baskerville"/>
                <a:cs typeface="Baskerville"/>
              </a:rPr>
              <a:t>I will make you a house. </a:t>
            </a:r>
          </a:p>
          <a:p>
            <a:r>
              <a:rPr lang="en-US" sz="2800" dirty="0">
                <a:latin typeface="Baskerville"/>
                <a:cs typeface="Baskerville"/>
              </a:rPr>
              <a:t>And your house and your kingdom </a:t>
            </a:r>
          </a:p>
          <a:p>
            <a:r>
              <a:rPr lang="en-US" sz="2800" dirty="0">
                <a:latin typeface="Baskerville"/>
                <a:cs typeface="Baskerville"/>
              </a:rPr>
              <a:t>shall be made sure forever before me;</a:t>
            </a:r>
          </a:p>
          <a:p>
            <a:r>
              <a:rPr lang="en-US" sz="2800" dirty="0">
                <a:latin typeface="Baskerville"/>
                <a:cs typeface="Baskerville"/>
              </a:rPr>
              <a:t>Your throne shall be established forever</a:t>
            </a:r>
            <a:r>
              <a:rPr lang="en-US" sz="2800" dirty="0" smtClean="0">
                <a:latin typeface="Baskerville"/>
                <a:cs typeface="Baskerville"/>
              </a:rPr>
              <a:t>.”</a:t>
            </a:r>
          </a:p>
          <a:p>
            <a:r>
              <a:rPr lang="en-US" sz="2000" dirty="0"/>
              <a:t>				I Samuel 7 </a:t>
            </a:r>
          </a:p>
        </p:txBody>
      </p:sp>
      <p:sp>
        <p:nvSpPr>
          <p:cNvPr id="142341" name="Text Box 5"/>
          <p:cNvSpPr txBox="1">
            <a:spLocks noChangeArrowheads="1"/>
          </p:cNvSpPr>
          <p:nvPr/>
        </p:nvSpPr>
        <p:spPr bwMode="auto">
          <a:xfrm>
            <a:off x="1700212" y="5638800"/>
            <a:ext cx="5157788" cy="457200"/>
          </a:xfrm>
          <a:prstGeom prst="rect">
            <a:avLst/>
          </a:prstGeom>
          <a:noFill/>
          <a:ln w="9525">
            <a:noFill/>
            <a:miter lim="800000"/>
            <a:headEnd/>
            <a:tailEnd/>
          </a:ln>
          <a:effectLst/>
        </p:spPr>
        <p:txBody>
          <a:bodyPr wrap="none">
            <a:prstTxWarp prst="textNoShape">
              <a:avLst/>
            </a:prstTxWarp>
            <a:spAutoFit/>
          </a:bodyPr>
          <a:lstStyle/>
          <a:p>
            <a:r>
              <a:rPr lang="en-US" sz="2400" dirty="0"/>
              <a:t>House = Temple = dynasty = lineage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atin typeface="Arial Rounded MT Bold" pitchFamily="96" charset="0"/>
              </a:rPr>
              <a:t>David and Bathsheba</a:t>
            </a:r>
            <a:endParaRPr lang="en-US"/>
          </a:p>
        </p:txBody>
      </p:sp>
      <p:sp>
        <p:nvSpPr>
          <p:cNvPr id="143364" name="Oval 4"/>
          <p:cNvSpPr>
            <a:spLocks noChangeArrowheads="1"/>
          </p:cNvSpPr>
          <p:nvPr/>
        </p:nvSpPr>
        <p:spPr bwMode="auto">
          <a:xfrm>
            <a:off x="3276600" y="2514600"/>
            <a:ext cx="1219200" cy="7620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r>
              <a:rPr lang="en-US" sz="2400"/>
              <a:t>David</a:t>
            </a:r>
            <a:endParaRPr lang="en-US"/>
          </a:p>
        </p:txBody>
      </p:sp>
      <p:sp>
        <p:nvSpPr>
          <p:cNvPr id="143366" name="Oval 6"/>
          <p:cNvSpPr>
            <a:spLocks noChangeArrowheads="1"/>
          </p:cNvSpPr>
          <p:nvPr/>
        </p:nvSpPr>
        <p:spPr bwMode="auto">
          <a:xfrm>
            <a:off x="5334000" y="2590800"/>
            <a:ext cx="17526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t>Bathsheba</a:t>
            </a:r>
            <a:endParaRPr lang="en-US"/>
          </a:p>
        </p:txBody>
      </p:sp>
      <p:sp>
        <p:nvSpPr>
          <p:cNvPr id="143367" name="Oval 7"/>
          <p:cNvSpPr>
            <a:spLocks noChangeArrowheads="1"/>
          </p:cNvSpPr>
          <p:nvPr/>
        </p:nvSpPr>
        <p:spPr bwMode="auto">
          <a:xfrm>
            <a:off x="7848600" y="2590800"/>
            <a:ext cx="990600" cy="685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sz="2400"/>
              <a:t>Uriah</a:t>
            </a:r>
            <a:endParaRPr lang="en-US"/>
          </a:p>
        </p:txBody>
      </p:sp>
      <p:sp>
        <p:nvSpPr>
          <p:cNvPr id="143368" name="Text Box 8"/>
          <p:cNvSpPr txBox="1">
            <a:spLocks noChangeArrowheads="1"/>
          </p:cNvSpPr>
          <p:nvPr/>
        </p:nvSpPr>
        <p:spPr bwMode="auto">
          <a:xfrm>
            <a:off x="3638550" y="3319463"/>
            <a:ext cx="781050" cy="366712"/>
          </a:xfrm>
          <a:prstGeom prst="rect">
            <a:avLst/>
          </a:prstGeom>
          <a:noFill/>
          <a:ln w="9525">
            <a:noFill/>
            <a:miter lim="800000"/>
            <a:headEnd/>
            <a:tailEnd/>
          </a:ln>
          <a:effectLst/>
        </p:spPr>
        <p:txBody>
          <a:bodyPr wrap="none">
            <a:prstTxWarp prst="textNoShape">
              <a:avLst/>
            </a:prstTxWarp>
            <a:spAutoFit/>
          </a:bodyPr>
          <a:lstStyle/>
          <a:p>
            <a:r>
              <a:rPr lang="en-US"/>
              <a:t>Adam</a:t>
            </a:r>
          </a:p>
        </p:txBody>
      </p:sp>
      <p:sp>
        <p:nvSpPr>
          <p:cNvPr id="143369" name="Text Box 9"/>
          <p:cNvSpPr txBox="1">
            <a:spLocks noChangeArrowheads="1"/>
          </p:cNvSpPr>
          <p:nvPr/>
        </p:nvSpPr>
        <p:spPr bwMode="auto">
          <a:xfrm>
            <a:off x="5927725" y="3443288"/>
            <a:ext cx="577850" cy="366712"/>
          </a:xfrm>
          <a:prstGeom prst="rect">
            <a:avLst/>
          </a:prstGeom>
          <a:noFill/>
          <a:ln w="9525">
            <a:noFill/>
            <a:miter lim="800000"/>
            <a:headEnd/>
            <a:tailEnd/>
          </a:ln>
          <a:effectLst/>
        </p:spPr>
        <p:txBody>
          <a:bodyPr wrap="none">
            <a:prstTxWarp prst="textNoShape">
              <a:avLst/>
            </a:prstTxWarp>
            <a:spAutoFit/>
          </a:bodyPr>
          <a:lstStyle/>
          <a:p>
            <a:r>
              <a:rPr lang="en-US"/>
              <a:t>Eve</a:t>
            </a:r>
          </a:p>
        </p:txBody>
      </p:sp>
      <p:sp>
        <p:nvSpPr>
          <p:cNvPr id="143370" name="Text Box 10"/>
          <p:cNvSpPr txBox="1">
            <a:spLocks noChangeArrowheads="1"/>
          </p:cNvSpPr>
          <p:nvPr/>
        </p:nvSpPr>
        <p:spPr bwMode="auto">
          <a:xfrm>
            <a:off x="7969250" y="3395663"/>
            <a:ext cx="869950" cy="366712"/>
          </a:xfrm>
          <a:prstGeom prst="rect">
            <a:avLst/>
          </a:prstGeom>
          <a:noFill/>
          <a:ln w="9525">
            <a:noFill/>
            <a:miter lim="800000"/>
            <a:headEnd/>
            <a:tailEnd/>
          </a:ln>
          <a:effectLst/>
        </p:spPr>
        <p:txBody>
          <a:bodyPr wrap="none">
            <a:prstTxWarp prst="textNoShape">
              <a:avLst/>
            </a:prstTxWarp>
            <a:spAutoFit/>
          </a:bodyPr>
          <a:lstStyle/>
          <a:p>
            <a:r>
              <a:rPr lang="en-US"/>
              <a:t>Lucifer</a:t>
            </a:r>
          </a:p>
        </p:txBody>
      </p:sp>
      <p:sp>
        <p:nvSpPr>
          <p:cNvPr id="143371" name="Line 11"/>
          <p:cNvSpPr>
            <a:spLocks noChangeShapeType="1"/>
          </p:cNvSpPr>
          <p:nvPr/>
        </p:nvSpPr>
        <p:spPr bwMode="auto">
          <a:xfrm>
            <a:off x="4572000" y="3048000"/>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43372" name="Line 12"/>
          <p:cNvSpPr>
            <a:spLocks noChangeShapeType="1"/>
          </p:cNvSpPr>
          <p:nvPr/>
        </p:nvSpPr>
        <p:spPr bwMode="auto">
          <a:xfrm>
            <a:off x="7086600" y="2943225"/>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43373" name="Line 13"/>
          <p:cNvSpPr>
            <a:spLocks noChangeShapeType="1"/>
          </p:cNvSpPr>
          <p:nvPr/>
        </p:nvSpPr>
        <p:spPr bwMode="auto">
          <a:xfrm>
            <a:off x="4572000" y="28194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43375" name="Oval 15"/>
          <p:cNvSpPr>
            <a:spLocks noChangeArrowheads="1"/>
          </p:cNvSpPr>
          <p:nvPr/>
        </p:nvSpPr>
        <p:spPr bwMode="auto">
          <a:xfrm>
            <a:off x="4267200" y="4876800"/>
            <a:ext cx="1600200" cy="7620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r>
              <a:rPr lang="en-US" sz="2400"/>
              <a:t>Solomon</a:t>
            </a:r>
            <a:endParaRPr lang="en-US"/>
          </a:p>
        </p:txBody>
      </p:sp>
      <p:sp>
        <p:nvSpPr>
          <p:cNvPr id="143376" name="Oval 16"/>
          <p:cNvSpPr>
            <a:spLocks noChangeArrowheads="1"/>
          </p:cNvSpPr>
          <p:nvPr/>
        </p:nvSpPr>
        <p:spPr bwMode="auto">
          <a:xfrm>
            <a:off x="1447800" y="2514600"/>
            <a:ext cx="1447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t>Maachah</a:t>
            </a:r>
            <a:endParaRPr lang="en-US"/>
          </a:p>
        </p:txBody>
      </p:sp>
      <p:sp>
        <p:nvSpPr>
          <p:cNvPr id="143379" name="Rectangle 19"/>
          <p:cNvSpPr>
            <a:spLocks noChangeArrowheads="1"/>
          </p:cNvSpPr>
          <p:nvPr/>
        </p:nvSpPr>
        <p:spPr bwMode="auto">
          <a:xfrm>
            <a:off x="5105400" y="3048000"/>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3380" name="Line 20"/>
          <p:cNvSpPr>
            <a:spLocks noChangeShapeType="1"/>
          </p:cNvSpPr>
          <p:nvPr/>
        </p:nvSpPr>
        <p:spPr bwMode="auto">
          <a:xfrm>
            <a:off x="2895600" y="2743200"/>
            <a:ext cx="3810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43382" name="Line 22"/>
          <p:cNvSpPr>
            <a:spLocks noChangeShapeType="1"/>
          </p:cNvSpPr>
          <p:nvPr/>
        </p:nvSpPr>
        <p:spPr bwMode="auto">
          <a:xfrm>
            <a:off x="2819400" y="3048000"/>
            <a:ext cx="4572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43383" name="Oval 23"/>
          <p:cNvSpPr>
            <a:spLocks noChangeArrowheads="1"/>
          </p:cNvSpPr>
          <p:nvPr/>
        </p:nvSpPr>
        <p:spPr bwMode="auto">
          <a:xfrm>
            <a:off x="2133600" y="4876800"/>
            <a:ext cx="1600200" cy="7620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a:t>Absalom</a:t>
            </a:r>
            <a:endParaRPr lang="en-US"/>
          </a:p>
        </p:txBody>
      </p:sp>
      <p:sp>
        <p:nvSpPr>
          <p:cNvPr id="143384" name="Line 24"/>
          <p:cNvSpPr>
            <a:spLocks noChangeShapeType="1"/>
          </p:cNvSpPr>
          <p:nvPr/>
        </p:nvSpPr>
        <p:spPr bwMode="auto">
          <a:xfrm>
            <a:off x="3048000" y="3352800"/>
            <a:ext cx="0" cy="14478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43385" name="Text Box 25"/>
          <p:cNvSpPr txBox="1">
            <a:spLocks noChangeArrowheads="1"/>
          </p:cNvSpPr>
          <p:nvPr/>
        </p:nvSpPr>
        <p:spPr bwMode="auto">
          <a:xfrm>
            <a:off x="2698750" y="5681663"/>
            <a:ext cx="654050" cy="366712"/>
          </a:xfrm>
          <a:prstGeom prst="rect">
            <a:avLst/>
          </a:prstGeom>
          <a:noFill/>
          <a:ln w="9525">
            <a:noFill/>
            <a:miter lim="800000"/>
            <a:headEnd/>
            <a:tailEnd/>
          </a:ln>
          <a:effectLst/>
        </p:spPr>
        <p:txBody>
          <a:bodyPr wrap="none">
            <a:prstTxWarp prst="textNoShape">
              <a:avLst/>
            </a:prstTxWarp>
            <a:spAutoFit/>
          </a:bodyPr>
          <a:lstStyle/>
          <a:p>
            <a:r>
              <a:rPr lang="en-US"/>
              <a:t>Cain</a:t>
            </a:r>
          </a:p>
        </p:txBody>
      </p:sp>
      <p:sp>
        <p:nvSpPr>
          <p:cNvPr id="143386" name="Text Box 26"/>
          <p:cNvSpPr txBox="1">
            <a:spLocks noChangeArrowheads="1"/>
          </p:cNvSpPr>
          <p:nvPr/>
        </p:nvSpPr>
        <p:spPr bwMode="auto">
          <a:xfrm>
            <a:off x="4540250" y="5681663"/>
            <a:ext cx="641350" cy="366712"/>
          </a:xfrm>
          <a:prstGeom prst="rect">
            <a:avLst/>
          </a:prstGeom>
          <a:noFill/>
          <a:ln w="9525">
            <a:noFill/>
            <a:miter lim="800000"/>
            <a:headEnd/>
            <a:tailEnd/>
          </a:ln>
          <a:effectLst/>
        </p:spPr>
        <p:txBody>
          <a:bodyPr wrap="none">
            <a:prstTxWarp prst="textNoShape">
              <a:avLst/>
            </a:prstTxWarp>
            <a:spAutoFit/>
          </a:bodyPr>
          <a:lstStyle/>
          <a:p>
            <a:r>
              <a:rPr lang="en-US"/>
              <a:t>Abel</a:t>
            </a:r>
          </a:p>
        </p:txBody>
      </p:sp>
      <p:sp>
        <p:nvSpPr>
          <p:cNvPr id="143387" name="Text Box 27"/>
          <p:cNvSpPr txBox="1">
            <a:spLocks noChangeArrowheads="1"/>
          </p:cNvSpPr>
          <p:nvPr/>
        </p:nvSpPr>
        <p:spPr bwMode="auto">
          <a:xfrm>
            <a:off x="6078538" y="4494213"/>
            <a:ext cx="1957049" cy="923330"/>
          </a:xfrm>
          <a:prstGeom prst="rect">
            <a:avLst/>
          </a:prstGeom>
          <a:noFill/>
          <a:ln w="9525">
            <a:noFill/>
            <a:miter lim="800000"/>
            <a:headEnd/>
            <a:tailEnd/>
          </a:ln>
          <a:effectLst/>
        </p:spPr>
        <p:txBody>
          <a:bodyPr wrap="none">
            <a:prstTxWarp prst="textNoShape">
              <a:avLst/>
            </a:prstTxWarp>
            <a:spAutoFit/>
          </a:bodyPr>
          <a:lstStyle/>
          <a:p>
            <a:r>
              <a:rPr lang="en-US" dirty="0">
                <a:latin typeface="Baskerville"/>
                <a:cs typeface="Baskerville"/>
              </a:rPr>
              <a:t>He called his name </a:t>
            </a:r>
          </a:p>
          <a:p>
            <a:r>
              <a:rPr lang="en-US" dirty="0">
                <a:latin typeface="Baskerville"/>
                <a:cs typeface="Baskerville"/>
              </a:rPr>
              <a:t>Solomon and the </a:t>
            </a:r>
          </a:p>
          <a:p>
            <a:r>
              <a:rPr lang="en-US" dirty="0">
                <a:latin typeface="Baskerville"/>
                <a:cs typeface="Baskerville"/>
              </a:rPr>
              <a:t>Lord loved him.</a:t>
            </a:r>
          </a:p>
        </p:txBody>
      </p:sp>
      <p:sp>
        <p:nvSpPr>
          <p:cNvPr id="143388" name="Text Box 28"/>
          <p:cNvSpPr txBox="1">
            <a:spLocks noChangeArrowheads="1"/>
          </p:cNvSpPr>
          <p:nvPr/>
        </p:nvSpPr>
        <p:spPr bwMode="auto">
          <a:xfrm>
            <a:off x="6308725" y="1371600"/>
            <a:ext cx="2683359" cy="923330"/>
          </a:xfrm>
          <a:prstGeom prst="rect">
            <a:avLst/>
          </a:prstGeom>
          <a:noFill/>
          <a:ln w="9525">
            <a:noFill/>
            <a:miter lim="800000"/>
            <a:headEnd/>
            <a:tailEnd/>
          </a:ln>
          <a:effectLst/>
        </p:spPr>
        <p:txBody>
          <a:bodyPr wrap="none">
            <a:prstTxWarp prst="textNoShape">
              <a:avLst/>
            </a:prstTxWarp>
            <a:spAutoFit/>
          </a:bodyPr>
          <a:lstStyle/>
          <a:p>
            <a:r>
              <a:rPr lang="en-US" dirty="0"/>
              <a:t>Nathan the prophet:</a:t>
            </a:r>
          </a:p>
          <a:p>
            <a:r>
              <a:rPr lang="en-US" dirty="0">
                <a:latin typeface="Baskerville"/>
                <a:cs typeface="Baskerville"/>
              </a:rPr>
              <a:t>Why have you despised the</a:t>
            </a:r>
          </a:p>
          <a:p>
            <a:r>
              <a:rPr lang="en-US" dirty="0">
                <a:latin typeface="Baskerville"/>
                <a:cs typeface="Baskerville"/>
              </a:rPr>
              <a:t>word of the Lord?</a:t>
            </a:r>
          </a:p>
        </p:txBody>
      </p:sp>
      <p:sp>
        <p:nvSpPr>
          <p:cNvPr id="143390" name="Line 30"/>
          <p:cNvSpPr>
            <a:spLocks noChangeShapeType="1"/>
          </p:cNvSpPr>
          <p:nvPr/>
        </p:nvSpPr>
        <p:spPr bwMode="auto">
          <a:xfrm>
            <a:off x="5029200" y="3352800"/>
            <a:ext cx="0" cy="13716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43391" name="Oval 31"/>
          <p:cNvSpPr>
            <a:spLocks noChangeArrowheads="1"/>
          </p:cNvSpPr>
          <p:nvPr/>
        </p:nvSpPr>
        <p:spPr bwMode="auto">
          <a:xfrm>
            <a:off x="228600" y="4953000"/>
            <a:ext cx="1600200" cy="762000"/>
          </a:xfrm>
          <a:prstGeom prst="ellipse">
            <a:avLst/>
          </a:prstGeom>
          <a:solidFill>
            <a:srgbClr val="008000"/>
          </a:solidFill>
          <a:ln w="9525">
            <a:solidFill>
              <a:schemeClr val="tx1"/>
            </a:solidFill>
            <a:round/>
            <a:headEnd/>
            <a:tailEnd/>
          </a:ln>
          <a:effectLst/>
        </p:spPr>
        <p:txBody>
          <a:bodyPr wrap="none" anchor="ctr">
            <a:prstTxWarp prst="textNoShape">
              <a:avLst/>
            </a:prstTxWarp>
          </a:bodyPr>
          <a:lstStyle/>
          <a:p>
            <a:pPr algn="ctr"/>
            <a:r>
              <a:rPr lang="en-US" sz="2400"/>
              <a:t>Amnon</a:t>
            </a:r>
            <a:endParaRPr lang="en-US"/>
          </a:p>
        </p:txBody>
      </p:sp>
      <p:sp>
        <p:nvSpPr>
          <p:cNvPr id="143392" name="AutoShape 32"/>
          <p:cNvSpPr>
            <a:spLocks noChangeArrowheads="1"/>
          </p:cNvSpPr>
          <p:nvPr/>
        </p:nvSpPr>
        <p:spPr bwMode="auto">
          <a:xfrm flipH="1">
            <a:off x="1295400" y="4572000"/>
            <a:ext cx="1447800" cy="457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3393" name="Text Box 33"/>
          <p:cNvSpPr txBox="1">
            <a:spLocks noChangeArrowheads="1"/>
          </p:cNvSpPr>
          <p:nvPr/>
        </p:nvSpPr>
        <p:spPr bwMode="auto">
          <a:xfrm>
            <a:off x="1676400" y="4205288"/>
            <a:ext cx="742950" cy="366712"/>
          </a:xfrm>
          <a:prstGeom prst="rect">
            <a:avLst/>
          </a:prstGeom>
          <a:noFill/>
          <a:ln w="9525">
            <a:noFill/>
            <a:miter lim="800000"/>
            <a:headEnd/>
            <a:tailEnd/>
          </a:ln>
          <a:effectLst/>
        </p:spPr>
        <p:txBody>
          <a:bodyPr wrap="none">
            <a:prstTxWarp prst="textNoShape">
              <a:avLst/>
            </a:prstTxWarp>
            <a:spAutoFit/>
          </a:bodyPr>
          <a:lstStyle/>
          <a:p>
            <a:r>
              <a:rPr lang="en-US"/>
              <a:t>Killed</a:t>
            </a:r>
          </a:p>
        </p:txBody>
      </p:sp>
      <p:sp>
        <p:nvSpPr>
          <p:cNvPr id="143394" name="Text Box 34"/>
          <p:cNvSpPr txBox="1">
            <a:spLocks noChangeArrowheads="1"/>
          </p:cNvSpPr>
          <p:nvPr/>
        </p:nvSpPr>
        <p:spPr bwMode="auto">
          <a:xfrm>
            <a:off x="288925" y="5757863"/>
            <a:ext cx="1847850" cy="641350"/>
          </a:xfrm>
          <a:prstGeom prst="rect">
            <a:avLst/>
          </a:prstGeom>
          <a:noFill/>
          <a:ln w="9525">
            <a:noFill/>
            <a:miter lim="800000"/>
            <a:headEnd/>
            <a:tailEnd/>
          </a:ln>
          <a:effectLst/>
        </p:spPr>
        <p:txBody>
          <a:bodyPr wrap="none">
            <a:prstTxWarp prst="textNoShape">
              <a:avLst/>
            </a:prstTxWarp>
            <a:spAutoFit/>
          </a:bodyPr>
          <a:lstStyle/>
          <a:p>
            <a:r>
              <a:rPr lang="en-US"/>
              <a:t>Raped Tamar</a:t>
            </a:r>
          </a:p>
          <a:p>
            <a:r>
              <a:rPr lang="en-US"/>
              <a:t>Absalom’s sister</a:t>
            </a:r>
          </a:p>
        </p:txBody>
      </p:sp>
      <p:sp>
        <p:nvSpPr>
          <p:cNvPr id="143395" name="Line 35"/>
          <p:cNvSpPr>
            <a:spLocks noChangeShapeType="1"/>
          </p:cNvSpPr>
          <p:nvPr/>
        </p:nvSpPr>
        <p:spPr bwMode="auto">
          <a:xfrm flipV="1">
            <a:off x="3276600" y="3276600"/>
            <a:ext cx="304800" cy="16002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43396" name="Text Box 36"/>
          <p:cNvSpPr txBox="1">
            <a:spLocks noChangeArrowheads="1"/>
          </p:cNvSpPr>
          <p:nvPr/>
        </p:nvSpPr>
        <p:spPr bwMode="auto">
          <a:xfrm>
            <a:off x="3489325" y="4005263"/>
            <a:ext cx="1200150" cy="366712"/>
          </a:xfrm>
          <a:prstGeom prst="rect">
            <a:avLst/>
          </a:prstGeom>
          <a:noFill/>
          <a:ln w="9525">
            <a:noFill/>
            <a:miter lim="800000"/>
            <a:headEnd/>
            <a:tailEnd/>
          </a:ln>
          <a:effectLst/>
        </p:spPr>
        <p:txBody>
          <a:bodyPr wrap="none">
            <a:prstTxWarp prst="textNoShape">
              <a:avLst/>
            </a:prstTxWarp>
            <a:spAutoFit/>
          </a:bodyPr>
          <a:lstStyle/>
          <a:p>
            <a:r>
              <a:rPr lang="en-US"/>
              <a:t>Rebellion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3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3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3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3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3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3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3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3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433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3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33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339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3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33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339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3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4" grpId="0" animBg="1"/>
      <p:bldP spid="143366" grpId="0" animBg="1"/>
      <p:bldP spid="143367" grpId="0" animBg="1"/>
      <p:bldP spid="143368" grpId="0"/>
      <p:bldP spid="143369" grpId="0"/>
      <p:bldP spid="143370" grpId="0"/>
      <p:bldP spid="143371" grpId="0" animBg="1"/>
      <p:bldP spid="143372" grpId="0" animBg="1"/>
      <p:bldP spid="143373" grpId="0" animBg="1"/>
      <p:bldP spid="143375" grpId="0" animBg="1"/>
      <p:bldP spid="143376" grpId="0" animBg="1"/>
      <p:bldP spid="143380" grpId="0" animBg="1"/>
      <p:bldP spid="143382" grpId="0" animBg="1"/>
      <p:bldP spid="143383" grpId="0" animBg="1"/>
      <p:bldP spid="143384" grpId="0" animBg="1"/>
      <p:bldP spid="143385" grpId="0"/>
      <p:bldP spid="143386" grpId="0"/>
      <p:bldP spid="143387" grpId="0"/>
      <p:bldP spid="143388" grpId="0"/>
      <p:bldP spid="143390" grpId="0" animBg="1"/>
      <p:bldP spid="143391" grpId="0" animBg="1"/>
      <p:bldP spid="143391" grpId="1" animBg="1"/>
      <p:bldP spid="143392" grpId="0" animBg="1"/>
      <p:bldP spid="143393" grpId="0"/>
      <p:bldP spid="143394" grpId="0"/>
      <p:bldP spid="143395" grpId="0" animBg="1"/>
      <p:bldP spid="1433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atin typeface="Arial Rounded MT Bold" pitchFamily="96" charset="0"/>
              </a:rPr>
              <a:t>Solomon becomes King</a:t>
            </a:r>
            <a:endParaRPr lang="en-US"/>
          </a:p>
        </p:txBody>
      </p:sp>
      <p:sp>
        <p:nvSpPr>
          <p:cNvPr id="145411" name="Oval 3"/>
          <p:cNvSpPr>
            <a:spLocks noChangeArrowheads="1"/>
          </p:cNvSpPr>
          <p:nvPr/>
        </p:nvSpPr>
        <p:spPr bwMode="auto">
          <a:xfrm>
            <a:off x="4173538" y="2514600"/>
            <a:ext cx="1219200" cy="7620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r>
              <a:rPr lang="en-US" sz="2400"/>
              <a:t>David</a:t>
            </a:r>
            <a:endParaRPr lang="en-US"/>
          </a:p>
        </p:txBody>
      </p:sp>
      <p:sp>
        <p:nvSpPr>
          <p:cNvPr id="145412" name="Oval 4"/>
          <p:cNvSpPr>
            <a:spLocks noChangeArrowheads="1"/>
          </p:cNvSpPr>
          <p:nvPr/>
        </p:nvSpPr>
        <p:spPr bwMode="auto">
          <a:xfrm>
            <a:off x="6230938" y="2590800"/>
            <a:ext cx="17526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t>Bathsheba</a:t>
            </a:r>
            <a:endParaRPr lang="en-US"/>
          </a:p>
        </p:txBody>
      </p:sp>
      <p:sp>
        <p:nvSpPr>
          <p:cNvPr id="145414" name="Text Box 6"/>
          <p:cNvSpPr txBox="1">
            <a:spLocks noChangeArrowheads="1"/>
          </p:cNvSpPr>
          <p:nvPr/>
        </p:nvSpPr>
        <p:spPr bwMode="auto">
          <a:xfrm>
            <a:off x="4383088" y="3319463"/>
            <a:ext cx="781050" cy="366712"/>
          </a:xfrm>
          <a:prstGeom prst="rect">
            <a:avLst/>
          </a:prstGeom>
          <a:noFill/>
          <a:ln w="9525">
            <a:noFill/>
            <a:miter lim="800000"/>
            <a:headEnd/>
            <a:tailEnd/>
          </a:ln>
          <a:effectLst/>
        </p:spPr>
        <p:txBody>
          <a:bodyPr wrap="none">
            <a:prstTxWarp prst="textNoShape">
              <a:avLst/>
            </a:prstTxWarp>
            <a:spAutoFit/>
          </a:bodyPr>
          <a:lstStyle/>
          <a:p>
            <a:r>
              <a:rPr lang="en-US"/>
              <a:t>Adam</a:t>
            </a:r>
          </a:p>
        </p:txBody>
      </p:sp>
      <p:sp>
        <p:nvSpPr>
          <p:cNvPr id="145415" name="Text Box 7"/>
          <p:cNvSpPr txBox="1">
            <a:spLocks noChangeArrowheads="1"/>
          </p:cNvSpPr>
          <p:nvPr/>
        </p:nvSpPr>
        <p:spPr bwMode="auto">
          <a:xfrm>
            <a:off x="6824663" y="3443288"/>
            <a:ext cx="577850" cy="366712"/>
          </a:xfrm>
          <a:prstGeom prst="rect">
            <a:avLst/>
          </a:prstGeom>
          <a:noFill/>
          <a:ln w="9525">
            <a:noFill/>
            <a:miter lim="800000"/>
            <a:headEnd/>
            <a:tailEnd/>
          </a:ln>
          <a:effectLst/>
        </p:spPr>
        <p:txBody>
          <a:bodyPr wrap="none">
            <a:prstTxWarp prst="textNoShape">
              <a:avLst/>
            </a:prstTxWarp>
            <a:spAutoFit/>
          </a:bodyPr>
          <a:lstStyle/>
          <a:p>
            <a:r>
              <a:rPr lang="en-US"/>
              <a:t>Eve</a:t>
            </a:r>
          </a:p>
        </p:txBody>
      </p:sp>
      <p:sp>
        <p:nvSpPr>
          <p:cNvPr id="145417" name="Line 9"/>
          <p:cNvSpPr>
            <a:spLocks noChangeShapeType="1"/>
          </p:cNvSpPr>
          <p:nvPr/>
        </p:nvSpPr>
        <p:spPr bwMode="auto">
          <a:xfrm>
            <a:off x="5468938" y="3048000"/>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45419" name="Line 11"/>
          <p:cNvSpPr>
            <a:spLocks noChangeShapeType="1"/>
          </p:cNvSpPr>
          <p:nvPr/>
        </p:nvSpPr>
        <p:spPr bwMode="auto">
          <a:xfrm>
            <a:off x="5468938" y="28194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45420" name="Line 12"/>
          <p:cNvSpPr>
            <a:spLocks noChangeShapeType="1"/>
          </p:cNvSpPr>
          <p:nvPr/>
        </p:nvSpPr>
        <p:spPr bwMode="auto">
          <a:xfrm>
            <a:off x="5773738" y="3352800"/>
            <a:ext cx="0" cy="14478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45421" name="Oval 13"/>
          <p:cNvSpPr>
            <a:spLocks noChangeArrowheads="1"/>
          </p:cNvSpPr>
          <p:nvPr/>
        </p:nvSpPr>
        <p:spPr bwMode="auto">
          <a:xfrm>
            <a:off x="4935538" y="4876800"/>
            <a:ext cx="1600200" cy="7620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pPr algn="ctr"/>
            <a:r>
              <a:rPr lang="en-US" sz="2400"/>
              <a:t>Solomon</a:t>
            </a:r>
            <a:endParaRPr lang="en-US"/>
          </a:p>
        </p:txBody>
      </p:sp>
      <p:sp>
        <p:nvSpPr>
          <p:cNvPr id="145422" name="Oval 14"/>
          <p:cNvSpPr>
            <a:spLocks noChangeArrowheads="1"/>
          </p:cNvSpPr>
          <p:nvPr/>
        </p:nvSpPr>
        <p:spPr bwMode="auto">
          <a:xfrm>
            <a:off x="2344738" y="2514600"/>
            <a:ext cx="1447800" cy="762000"/>
          </a:xfrm>
          <a:prstGeom prst="ellipse">
            <a:avLst/>
          </a:prstGeom>
          <a:solidFill>
            <a:srgbClr val="FF00FF"/>
          </a:solidFill>
          <a:ln w="9525">
            <a:solidFill>
              <a:schemeClr val="tx1"/>
            </a:solidFill>
            <a:round/>
            <a:headEnd/>
            <a:tailEnd/>
          </a:ln>
          <a:effectLst/>
        </p:spPr>
        <p:txBody>
          <a:bodyPr wrap="none" anchor="ctr">
            <a:prstTxWarp prst="textNoShape">
              <a:avLst/>
            </a:prstTxWarp>
          </a:bodyPr>
          <a:lstStyle/>
          <a:p>
            <a:pPr algn="ctr"/>
            <a:r>
              <a:rPr lang="en-US" sz="2400"/>
              <a:t>Haggith</a:t>
            </a:r>
            <a:endParaRPr lang="en-US"/>
          </a:p>
        </p:txBody>
      </p:sp>
      <p:sp>
        <p:nvSpPr>
          <p:cNvPr id="145423" name="Rectangle 15"/>
          <p:cNvSpPr>
            <a:spLocks noChangeArrowheads="1"/>
          </p:cNvSpPr>
          <p:nvPr/>
        </p:nvSpPr>
        <p:spPr bwMode="auto">
          <a:xfrm>
            <a:off x="6002338" y="3048000"/>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45424" name="Line 16"/>
          <p:cNvSpPr>
            <a:spLocks noChangeShapeType="1"/>
          </p:cNvSpPr>
          <p:nvPr/>
        </p:nvSpPr>
        <p:spPr bwMode="auto">
          <a:xfrm>
            <a:off x="3792538" y="2743200"/>
            <a:ext cx="3810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45425" name="Line 17"/>
          <p:cNvSpPr>
            <a:spLocks noChangeShapeType="1"/>
          </p:cNvSpPr>
          <p:nvPr/>
        </p:nvSpPr>
        <p:spPr bwMode="auto">
          <a:xfrm>
            <a:off x="3716338" y="3048000"/>
            <a:ext cx="4572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45426" name="Oval 18"/>
          <p:cNvSpPr>
            <a:spLocks noChangeArrowheads="1"/>
          </p:cNvSpPr>
          <p:nvPr/>
        </p:nvSpPr>
        <p:spPr bwMode="auto">
          <a:xfrm>
            <a:off x="3030538" y="4876800"/>
            <a:ext cx="1600200" cy="7620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a:t>Adonijah</a:t>
            </a:r>
            <a:endParaRPr lang="en-US"/>
          </a:p>
        </p:txBody>
      </p:sp>
      <p:sp>
        <p:nvSpPr>
          <p:cNvPr id="145427" name="Line 19"/>
          <p:cNvSpPr>
            <a:spLocks noChangeShapeType="1"/>
          </p:cNvSpPr>
          <p:nvPr/>
        </p:nvSpPr>
        <p:spPr bwMode="auto">
          <a:xfrm>
            <a:off x="3944938" y="3352800"/>
            <a:ext cx="0" cy="14478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45428" name="Text Box 20"/>
          <p:cNvSpPr txBox="1">
            <a:spLocks noChangeArrowheads="1"/>
          </p:cNvSpPr>
          <p:nvPr/>
        </p:nvSpPr>
        <p:spPr bwMode="auto">
          <a:xfrm>
            <a:off x="3595688" y="5681663"/>
            <a:ext cx="654050" cy="366712"/>
          </a:xfrm>
          <a:prstGeom prst="rect">
            <a:avLst/>
          </a:prstGeom>
          <a:noFill/>
          <a:ln w="9525">
            <a:noFill/>
            <a:miter lim="800000"/>
            <a:headEnd/>
            <a:tailEnd/>
          </a:ln>
          <a:effectLst/>
        </p:spPr>
        <p:txBody>
          <a:bodyPr wrap="none">
            <a:prstTxWarp prst="textNoShape">
              <a:avLst/>
            </a:prstTxWarp>
            <a:spAutoFit/>
          </a:bodyPr>
          <a:lstStyle/>
          <a:p>
            <a:r>
              <a:rPr lang="en-US"/>
              <a:t>Cain</a:t>
            </a:r>
          </a:p>
        </p:txBody>
      </p:sp>
      <p:sp>
        <p:nvSpPr>
          <p:cNvPr id="145429" name="Text Box 21"/>
          <p:cNvSpPr txBox="1">
            <a:spLocks noChangeArrowheads="1"/>
          </p:cNvSpPr>
          <p:nvPr/>
        </p:nvSpPr>
        <p:spPr bwMode="auto">
          <a:xfrm>
            <a:off x="5437188" y="5681663"/>
            <a:ext cx="641350" cy="366712"/>
          </a:xfrm>
          <a:prstGeom prst="rect">
            <a:avLst/>
          </a:prstGeom>
          <a:noFill/>
          <a:ln w="9525">
            <a:noFill/>
            <a:miter lim="800000"/>
            <a:headEnd/>
            <a:tailEnd/>
          </a:ln>
          <a:effectLst/>
        </p:spPr>
        <p:txBody>
          <a:bodyPr wrap="none">
            <a:prstTxWarp prst="textNoShape">
              <a:avLst/>
            </a:prstTxWarp>
            <a:spAutoFit/>
          </a:bodyPr>
          <a:lstStyle/>
          <a:p>
            <a:r>
              <a:rPr lang="en-US"/>
              <a:t>Abel</a:t>
            </a:r>
          </a:p>
        </p:txBody>
      </p:sp>
      <p:sp>
        <p:nvSpPr>
          <p:cNvPr id="145432" name="Line 24"/>
          <p:cNvSpPr>
            <a:spLocks noChangeShapeType="1"/>
          </p:cNvSpPr>
          <p:nvPr/>
        </p:nvSpPr>
        <p:spPr bwMode="auto">
          <a:xfrm>
            <a:off x="5773738" y="3352800"/>
            <a:ext cx="0" cy="13716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145438" name="Text Box 30"/>
          <p:cNvSpPr txBox="1">
            <a:spLocks noChangeArrowheads="1"/>
          </p:cNvSpPr>
          <p:nvPr/>
        </p:nvSpPr>
        <p:spPr bwMode="auto">
          <a:xfrm>
            <a:off x="441325" y="3522663"/>
            <a:ext cx="2685977" cy="1261884"/>
          </a:xfrm>
          <a:prstGeom prst="rect">
            <a:avLst/>
          </a:prstGeom>
          <a:noFill/>
          <a:ln w="9525">
            <a:noFill/>
            <a:miter lim="800000"/>
            <a:headEnd/>
            <a:tailEnd/>
          </a:ln>
          <a:effectLst/>
        </p:spPr>
        <p:txBody>
          <a:bodyPr wrap="none">
            <a:prstTxWarp prst="textNoShape">
              <a:avLst/>
            </a:prstTxWarp>
            <a:spAutoFit/>
          </a:bodyPr>
          <a:lstStyle/>
          <a:p>
            <a:r>
              <a:rPr lang="en-US" sz="2000" dirty="0" err="1">
                <a:latin typeface="Baskerville"/>
                <a:cs typeface="Baskerville"/>
              </a:rPr>
              <a:t>Adonijah</a:t>
            </a:r>
            <a:r>
              <a:rPr lang="en-US" sz="2000" dirty="0">
                <a:latin typeface="Baskerville"/>
                <a:cs typeface="Baskerville"/>
              </a:rPr>
              <a:t>, the son of </a:t>
            </a:r>
          </a:p>
          <a:p>
            <a:r>
              <a:rPr lang="en-US" sz="2000" dirty="0" err="1">
                <a:latin typeface="Baskerville"/>
                <a:cs typeface="Baskerville"/>
              </a:rPr>
              <a:t>Haggith</a:t>
            </a:r>
            <a:r>
              <a:rPr lang="en-US" sz="2000" dirty="0">
                <a:latin typeface="Baskerville"/>
                <a:cs typeface="Baskerville"/>
              </a:rPr>
              <a:t> exalted himself,</a:t>
            </a:r>
          </a:p>
          <a:p>
            <a:r>
              <a:rPr lang="en-US" sz="2000" dirty="0">
                <a:latin typeface="Baskerville"/>
                <a:cs typeface="Baskerville"/>
              </a:rPr>
              <a:t>saying, “I will be king”.</a:t>
            </a:r>
          </a:p>
          <a:p>
            <a:r>
              <a:rPr lang="en-US" sz="1600" dirty="0"/>
              <a:t>	I Kings 1:5 </a:t>
            </a:r>
          </a:p>
        </p:txBody>
      </p:sp>
      <p:sp>
        <p:nvSpPr>
          <p:cNvPr id="145439" name="Oval 31"/>
          <p:cNvSpPr>
            <a:spLocks noChangeArrowheads="1"/>
          </p:cNvSpPr>
          <p:nvPr/>
        </p:nvSpPr>
        <p:spPr bwMode="auto">
          <a:xfrm>
            <a:off x="7010400" y="1371600"/>
            <a:ext cx="1371600"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r>
              <a:rPr lang="en-US"/>
              <a:t>Nathan</a:t>
            </a:r>
          </a:p>
        </p:txBody>
      </p:sp>
      <p:sp>
        <p:nvSpPr>
          <p:cNvPr id="145443" name="Line 35"/>
          <p:cNvSpPr>
            <a:spLocks noChangeShapeType="1"/>
          </p:cNvSpPr>
          <p:nvPr/>
        </p:nvSpPr>
        <p:spPr bwMode="auto">
          <a:xfrm>
            <a:off x="6553200" y="5257800"/>
            <a:ext cx="990600" cy="0"/>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sp>
        <p:nvSpPr>
          <p:cNvPr id="145444" name="Text Box 36"/>
          <p:cNvSpPr txBox="1">
            <a:spLocks noChangeArrowheads="1"/>
          </p:cNvSpPr>
          <p:nvPr/>
        </p:nvSpPr>
        <p:spPr bwMode="auto">
          <a:xfrm>
            <a:off x="7680325" y="4951413"/>
            <a:ext cx="895350" cy="519112"/>
          </a:xfrm>
          <a:prstGeom prst="rect">
            <a:avLst/>
          </a:prstGeom>
          <a:noFill/>
          <a:ln w="9525">
            <a:noFill/>
            <a:miter lim="800000"/>
            <a:headEnd/>
            <a:tailEnd/>
          </a:ln>
          <a:effectLst/>
        </p:spPr>
        <p:txBody>
          <a:bodyPr wrap="none">
            <a:prstTxWarp prst="textNoShape">
              <a:avLst/>
            </a:prstTxWarp>
            <a:spAutoFit/>
          </a:bodyPr>
          <a:lstStyle/>
          <a:p>
            <a:r>
              <a:rPr lang="en-US" sz="2800"/>
              <a:t>King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52800" y="3048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120</a:t>
            </a:r>
            <a:r>
              <a:rPr lang="en-GB" sz="2000">
                <a:latin typeface="Franklin Gothic Medium" pitchFamily="96" charset="0"/>
              </a:rPr>
              <a:t> </a:t>
            </a:r>
            <a:endParaRPr lang="en-GB" sz="2400" b="1">
              <a:latin typeface="Franklin Gothic Medium" pitchFamily="96" charset="0"/>
            </a:endParaRPr>
          </a:p>
        </p:txBody>
      </p:sp>
      <p:sp>
        <p:nvSpPr>
          <p:cNvPr id="25603"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5606"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5607" name="Rectangle 7"/>
          <p:cNvSpPr>
            <a:spLocks noChangeArrowheads="1"/>
          </p:cNvSpPr>
          <p:nvPr/>
        </p:nvSpPr>
        <p:spPr bwMode="auto">
          <a:xfrm>
            <a:off x="533400" y="2438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151558" name="Text Box 12"/>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5615" name="Rectangle 15"/>
          <p:cNvSpPr>
            <a:spLocks noGrp="1" noChangeArrowheads="1"/>
          </p:cNvSpPr>
          <p:nvPr>
            <p:ph type="body" sz="half" idx="4294967295"/>
          </p:nvPr>
        </p:nvSpPr>
        <p:spPr>
          <a:xfrm>
            <a:off x="4572000" y="928688"/>
            <a:ext cx="4267200" cy="2819400"/>
          </a:xfrm>
        </p:spPr>
        <p:txBody>
          <a:bodyPr/>
          <a:lstStyle/>
          <a:p>
            <a:pPr eaLnBrk="1" hangingPunct="1">
              <a:lnSpc>
                <a:spcPct val="90000"/>
              </a:lnSpc>
            </a:pPr>
            <a:r>
              <a:rPr lang="en-US" sz="2000"/>
              <a:t>Samuel anointed Saul</a:t>
            </a:r>
          </a:p>
          <a:p>
            <a:pPr lvl="1" eaLnBrk="1" hangingPunct="1">
              <a:lnSpc>
                <a:spcPct val="90000"/>
              </a:lnSpc>
            </a:pPr>
            <a:r>
              <a:rPr lang="en-US" sz="1800"/>
              <a:t>Lack of unity</a:t>
            </a:r>
          </a:p>
          <a:p>
            <a:pPr lvl="1" eaLnBrk="1" hangingPunct="1">
              <a:lnSpc>
                <a:spcPct val="90000"/>
              </a:lnSpc>
            </a:pPr>
            <a:r>
              <a:rPr lang="en-US" sz="1800"/>
              <a:t>Jonathan and David </a:t>
            </a:r>
          </a:p>
          <a:p>
            <a:pPr eaLnBrk="1" hangingPunct="1">
              <a:lnSpc>
                <a:spcPct val="90000"/>
              </a:lnSpc>
            </a:pPr>
            <a:r>
              <a:rPr lang="en-US" sz="2000"/>
              <a:t>Samuel anointed David</a:t>
            </a:r>
          </a:p>
          <a:p>
            <a:pPr lvl="1" eaLnBrk="1" hangingPunct="1">
              <a:lnSpc>
                <a:spcPct val="90000"/>
              </a:lnSpc>
            </a:pPr>
            <a:r>
              <a:rPr lang="en-US" sz="1800"/>
              <a:t>Psalms of David</a:t>
            </a:r>
          </a:p>
          <a:p>
            <a:pPr lvl="1" eaLnBrk="1" hangingPunct="1">
              <a:lnSpc>
                <a:spcPct val="90000"/>
              </a:lnSpc>
            </a:pPr>
            <a:r>
              <a:rPr lang="en-US" sz="1800"/>
              <a:t>House of God</a:t>
            </a:r>
          </a:p>
          <a:p>
            <a:pPr lvl="1" eaLnBrk="1" hangingPunct="1">
              <a:lnSpc>
                <a:spcPct val="90000"/>
              </a:lnSpc>
            </a:pPr>
            <a:r>
              <a:rPr lang="en-US" sz="1800"/>
              <a:t>House of David</a:t>
            </a:r>
          </a:p>
          <a:p>
            <a:pPr lvl="1" eaLnBrk="1" hangingPunct="1">
              <a:lnSpc>
                <a:spcPct val="90000"/>
              </a:lnSpc>
            </a:pPr>
            <a:r>
              <a:rPr lang="en-US" sz="1800"/>
              <a:t>Bathsheba &amp; Uriah affair</a:t>
            </a:r>
          </a:p>
          <a:p>
            <a:pPr lvl="1" eaLnBrk="1" hangingPunct="1">
              <a:lnSpc>
                <a:spcPct val="90000"/>
              </a:lnSpc>
            </a:pPr>
            <a:r>
              <a:rPr lang="en-US" sz="1800"/>
              <a:t>Decline </a:t>
            </a:r>
          </a:p>
          <a:p>
            <a:pPr eaLnBrk="1" hangingPunct="1">
              <a:lnSpc>
                <a:spcPct val="90000"/>
              </a:lnSpc>
            </a:pPr>
            <a:r>
              <a:rPr lang="en-US" sz="2000"/>
              <a:t>Nathan anointed Solomon</a:t>
            </a:r>
          </a:p>
          <a:p>
            <a:pPr lvl="1" eaLnBrk="1" hangingPunct="1">
              <a:lnSpc>
                <a:spcPct val="90000"/>
              </a:lnSpc>
            </a:pPr>
            <a:r>
              <a:rPr lang="en-US" sz="1800"/>
              <a:t>Built the Temple</a:t>
            </a:r>
          </a:p>
          <a:p>
            <a:pPr lvl="1" eaLnBrk="1" hangingPunct="1">
              <a:lnSpc>
                <a:spcPct val="90000"/>
              </a:lnSpc>
            </a:pPr>
            <a:r>
              <a:rPr lang="en-US" sz="1800"/>
              <a:t>Song of Solomon</a:t>
            </a:r>
          </a:p>
          <a:p>
            <a:pPr lvl="1" eaLnBrk="1" hangingPunct="1">
              <a:lnSpc>
                <a:spcPct val="90000"/>
              </a:lnSpc>
            </a:pPr>
            <a:r>
              <a:rPr lang="en-US" sz="1800"/>
              <a:t>Proverbs of Solomon</a:t>
            </a:r>
          </a:p>
          <a:p>
            <a:pPr eaLnBrk="1" hangingPunct="1">
              <a:lnSpc>
                <a:spcPct val="90000"/>
              </a:lnSpc>
            </a:pPr>
            <a:r>
              <a:rPr lang="en-US" sz="2000"/>
              <a:t>Foundation of faith invaded</a:t>
            </a:r>
          </a:p>
          <a:p>
            <a:pPr lvl="1" eaLnBrk="1" hangingPunct="1">
              <a:lnSpc>
                <a:spcPct val="90000"/>
              </a:lnSpc>
            </a:pPr>
            <a:r>
              <a:rPr lang="en-US" sz="1800"/>
              <a:t>Married foreign women</a:t>
            </a:r>
          </a:p>
          <a:p>
            <a:pPr lvl="1" eaLnBrk="1" hangingPunct="1">
              <a:lnSpc>
                <a:spcPct val="90000"/>
              </a:lnSpc>
            </a:pPr>
            <a:r>
              <a:rPr lang="en-US" sz="1800"/>
              <a:t>Went after other gods</a:t>
            </a:r>
          </a:p>
          <a:p>
            <a:pPr eaLnBrk="1" hangingPunct="1">
              <a:lnSpc>
                <a:spcPct val="90000"/>
              </a:lnSpc>
            </a:pPr>
            <a:r>
              <a:rPr lang="en-US" sz="2000"/>
              <a:t>No foundation of substance</a:t>
            </a:r>
          </a:p>
          <a:p>
            <a:pPr lvl="1" eaLnBrk="1" hangingPunct="1">
              <a:lnSpc>
                <a:spcPct val="90000"/>
              </a:lnSpc>
            </a:pPr>
            <a:r>
              <a:rPr lang="en-US" sz="1800"/>
              <a:t>Rehaboam and Jeroboam</a:t>
            </a:r>
          </a:p>
        </p:txBody>
      </p:sp>
      <p:sp>
        <p:nvSpPr>
          <p:cNvPr id="151560" name="Text Box 18"/>
          <p:cNvSpPr txBox="1">
            <a:spLocks noChangeArrowheads="1"/>
          </p:cNvSpPr>
          <p:nvPr/>
        </p:nvSpPr>
        <p:spPr bwMode="auto">
          <a:xfrm>
            <a:off x="1066800" y="3352800"/>
            <a:ext cx="1841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grpSp>
        <p:nvGrpSpPr>
          <p:cNvPr id="151561" name="Group 9"/>
          <p:cNvGrpSpPr>
            <a:grpSpLocks/>
          </p:cNvGrpSpPr>
          <p:nvPr/>
        </p:nvGrpSpPr>
        <p:grpSpPr bwMode="auto">
          <a:xfrm>
            <a:off x="600075" y="3886200"/>
            <a:ext cx="3863975" cy="762000"/>
            <a:chOff x="377" y="2880"/>
            <a:chExt cx="2434" cy="480"/>
          </a:xfrm>
        </p:grpSpPr>
        <p:sp>
          <p:nvSpPr>
            <p:cNvPr id="25620" name="Text Box 20"/>
            <p:cNvSpPr txBox="1">
              <a:spLocks noChangeArrowheads="1"/>
            </p:cNvSpPr>
            <p:nvPr/>
          </p:nvSpPr>
          <p:spPr bwMode="auto">
            <a:xfrm>
              <a:off x="377" y="2918"/>
              <a:ext cx="2434" cy="442"/>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1040 - 922 BC</a:t>
              </a:r>
              <a:br>
                <a:rPr lang="en-US" sz="2000" b="1"/>
              </a:br>
              <a:r>
                <a:rPr lang="en-US" sz="2000" b="1"/>
                <a:t>Saul, David &amp; Solomon, 3 x 40</a:t>
              </a:r>
            </a:p>
          </p:txBody>
        </p:sp>
        <p:sp>
          <p:nvSpPr>
            <p:cNvPr id="151563" name="AutoShape 11"/>
            <p:cNvSpPr>
              <a:spLocks noChangeArrowheads="1"/>
            </p:cNvSpPr>
            <p:nvPr/>
          </p:nvSpPr>
          <p:spPr bwMode="auto">
            <a:xfrm>
              <a:off x="384" y="2880"/>
              <a:ext cx="2352" cy="480"/>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strVal val="4/3*#ppt_w"/>
                                          </p:val>
                                        </p:tav>
                                        <p:tav tm="100000">
                                          <p:val>
                                            <p:strVal val="#ppt_w"/>
                                          </p:val>
                                        </p:tav>
                                      </p:tavLst>
                                    </p:anim>
                                    <p:anim calcmode="lin" valueType="num">
                                      <p:cBhvr>
                                        <p:cTn id="8" dur="500" fill="hold"/>
                                        <p:tgtEl>
                                          <p:spTgt spid="2560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lide(fromTop)">
                                      <p:cBhvr>
                                        <p:cTn id="12" dur="500"/>
                                        <p:tgtEl>
                                          <p:spTgt spid="2560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1561"/>
                                        </p:tgtEl>
                                        <p:attrNameLst>
                                          <p:attrName>style.visibility</p:attrName>
                                        </p:attrNameLst>
                                      </p:cBhvr>
                                      <p:to>
                                        <p:strVal val="visible"/>
                                      </p:to>
                                    </p:set>
                                    <p:animEffect transition="in" filter="fade">
                                      <p:cBhvr>
                                        <p:cTn id="16" dur="500"/>
                                        <p:tgtEl>
                                          <p:spTgt spid="15156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6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61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1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61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1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5">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615">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61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615">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615">
                                            <p:txEl>
                                              <p:pRg st="14" end="1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615">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615">
                                            <p:txEl>
                                              <p:pRg st="16" end="1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61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7" grpId="0" animBg="1" autoUpdateAnimBg="0"/>
      <p:bldP spid="256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err="1">
                <a:latin typeface="Arial Rounded MT Bold" pitchFamily="96" charset="0"/>
              </a:rPr>
              <a:t>Rehaboam</a:t>
            </a:r>
            <a:r>
              <a:rPr lang="en-US" dirty="0">
                <a:latin typeface="Arial Rounded MT Bold" pitchFamily="96" charset="0"/>
              </a:rPr>
              <a:t> and his subjects</a:t>
            </a:r>
            <a:endParaRPr lang="en-US" dirty="0"/>
          </a:p>
        </p:txBody>
      </p:sp>
      <p:sp>
        <p:nvSpPr>
          <p:cNvPr id="153603" name="Rectangle 3"/>
          <p:cNvSpPr>
            <a:spLocks noGrp="1" noChangeArrowheads="1"/>
          </p:cNvSpPr>
          <p:nvPr>
            <p:ph type="body" idx="1"/>
          </p:nvPr>
        </p:nvSpPr>
        <p:spPr>
          <a:xfrm>
            <a:off x="457200" y="1600200"/>
            <a:ext cx="8229600" cy="4267200"/>
          </a:xfrm>
        </p:spPr>
        <p:txBody>
          <a:bodyPr/>
          <a:lstStyle/>
          <a:p>
            <a:pPr>
              <a:lnSpc>
                <a:spcPct val="90000"/>
              </a:lnSpc>
            </a:pPr>
            <a:r>
              <a:rPr lang="en-US" sz="2800" dirty="0"/>
              <a:t>Jeroboam chosen by God to rule 10 tribes</a:t>
            </a:r>
          </a:p>
          <a:p>
            <a:pPr lvl="1">
              <a:lnSpc>
                <a:spcPct val="90000"/>
              </a:lnSpc>
            </a:pPr>
            <a:r>
              <a:rPr lang="en-US" sz="2400" dirty="0" err="1"/>
              <a:t>Ahijah</a:t>
            </a:r>
            <a:r>
              <a:rPr lang="en-US" sz="2400" dirty="0"/>
              <a:t> the prophet </a:t>
            </a:r>
            <a:r>
              <a:rPr lang="en-US" sz="2000" dirty="0"/>
              <a:t>(I Kings 11:27-40)</a:t>
            </a:r>
          </a:p>
          <a:p>
            <a:pPr lvl="1">
              <a:lnSpc>
                <a:spcPct val="90000"/>
              </a:lnSpc>
            </a:pPr>
            <a:r>
              <a:rPr lang="en-US" sz="2400" dirty="0">
                <a:latin typeface="Baskerville"/>
                <a:cs typeface="Baskerville"/>
              </a:rPr>
              <a:t>‘If you walk in my ways . . . I will be with you.’</a:t>
            </a:r>
          </a:p>
          <a:p>
            <a:pPr>
              <a:lnSpc>
                <a:spcPct val="90000"/>
              </a:lnSpc>
            </a:pPr>
            <a:r>
              <a:rPr lang="en-US" sz="2800" dirty="0" err="1"/>
              <a:t>Rehaboam</a:t>
            </a:r>
            <a:r>
              <a:rPr lang="en-US" sz="2800" dirty="0"/>
              <a:t> succeeds Solomon</a:t>
            </a:r>
          </a:p>
          <a:p>
            <a:pPr>
              <a:lnSpc>
                <a:spcPct val="90000"/>
              </a:lnSpc>
            </a:pPr>
            <a:r>
              <a:rPr lang="en-US" sz="2800" dirty="0"/>
              <a:t>Jeroboam and tribal leaders</a:t>
            </a:r>
          </a:p>
          <a:p>
            <a:pPr lvl="1">
              <a:lnSpc>
                <a:spcPct val="90000"/>
              </a:lnSpc>
            </a:pPr>
            <a:r>
              <a:rPr lang="en-US" sz="2400" dirty="0">
                <a:latin typeface="Baskerville"/>
                <a:cs typeface="Baskerville"/>
              </a:rPr>
              <a:t>“Your father made our yoke heavy. Lighten the yoke upon us ad we will serve you faithfully.”</a:t>
            </a:r>
          </a:p>
          <a:p>
            <a:pPr>
              <a:lnSpc>
                <a:spcPct val="90000"/>
              </a:lnSpc>
            </a:pPr>
            <a:r>
              <a:rPr lang="en-US" sz="2800" dirty="0" err="1"/>
              <a:t>Rehaboam</a:t>
            </a:r>
            <a:r>
              <a:rPr lang="en-US" sz="2800" dirty="0"/>
              <a:t> replied:</a:t>
            </a:r>
          </a:p>
          <a:p>
            <a:pPr lvl="1">
              <a:lnSpc>
                <a:spcPct val="90000"/>
              </a:lnSpc>
            </a:pPr>
            <a:r>
              <a:rPr lang="en-US" sz="2400" dirty="0">
                <a:latin typeface="Baskerville"/>
                <a:cs typeface="Baskerville"/>
              </a:rPr>
              <a:t>“I will add to your yoke; my father chastised you with whips, but I will chastise you with scorpions.”</a:t>
            </a:r>
          </a:p>
        </p:txBody>
      </p:sp>
      <p:sp>
        <p:nvSpPr>
          <p:cNvPr id="153604" name="Text Box 4"/>
          <p:cNvSpPr txBox="1">
            <a:spLocks noChangeArrowheads="1"/>
          </p:cNvSpPr>
          <p:nvPr/>
        </p:nvSpPr>
        <p:spPr bwMode="auto">
          <a:xfrm>
            <a:off x="2955925" y="5895975"/>
            <a:ext cx="1606550" cy="579438"/>
          </a:xfrm>
          <a:prstGeom prst="rect">
            <a:avLst/>
          </a:prstGeom>
          <a:noFill/>
          <a:ln w="9525">
            <a:noFill/>
            <a:miter lim="800000"/>
            <a:headEnd/>
            <a:tailEnd/>
          </a:ln>
          <a:effectLst/>
        </p:spPr>
        <p:txBody>
          <a:bodyPr wrap="none">
            <a:prstTxWarp prst="textNoShape">
              <a:avLst/>
            </a:prstTxWarp>
            <a:spAutoFit/>
          </a:bodyPr>
          <a:lstStyle/>
          <a:p>
            <a:r>
              <a:rPr lang="en-US" sz="3200"/>
              <a:t>Division</a:t>
            </a:r>
            <a:endParaRPr lang="en-US"/>
          </a:p>
        </p:txBody>
      </p:sp>
      <p:sp>
        <p:nvSpPr>
          <p:cNvPr id="153605" name="Line 5"/>
          <p:cNvSpPr>
            <a:spLocks noChangeShapeType="1"/>
          </p:cNvSpPr>
          <p:nvPr/>
        </p:nvSpPr>
        <p:spPr bwMode="auto">
          <a:xfrm>
            <a:off x="1600200" y="6172200"/>
            <a:ext cx="1219200" cy="0"/>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sp>
        <p:nvSpPr>
          <p:cNvPr id="153606" name="Rectangle 6"/>
          <p:cNvSpPr>
            <a:spLocks noChangeArrowheads="1"/>
          </p:cNvSpPr>
          <p:nvPr/>
        </p:nvSpPr>
        <p:spPr bwMode="auto">
          <a:xfrm>
            <a:off x="2514600" y="6019800"/>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0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P spid="153604" grpId="0"/>
      <p:bldP spid="1536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74638"/>
            <a:ext cx="8610600" cy="1143000"/>
          </a:xfrm>
        </p:spPr>
        <p:txBody>
          <a:bodyPr/>
          <a:lstStyle/>
          <a:p>
            <a:r>
              <a:rPr lang="en-US">
                <a:latin typeface="Arial Rounded MT Bold" pitchFamily="96" charset="0"/>
              </a:rPr>
              <a:t>How was the kingdom divided?</a:t>
            </a:r>
            <a:endParaRPr lang="en-US"/>
          </a:p>
        </p:txBody>
      </p:sp>
      <p:pic>
        <p:nvPicPr>
          <p:cNvPr id="191492" name="Picture 4" descr="tribemap"/>
          <p:cNvPicPr>
            <a:picLocks noChangeAspect="1" noChangeArrowheads="1"/>
          </p:cNvPicPr>
          <p:nvPr/>
        </p:nvPicPr>
        <p:blipFill>
          <a:blip r:embed="rId3"/>
          <a:srcRect/>
          <a:stretch>
            <a:fillRect/>
          </a:stretch>
        </p:blipFill>
        <p:spPr bwMode="auto">
          <a:xfrm>
            <a:off x="609600" y="1447800"/>
            <a:ext cx="3009900" cy="5038725"/>
          </a:xfrm>
          <a:prstGeom prst="rect">
            <a:avLst/>
          </a:prstGeom>
          <a:noFill/>
        </p:spPr>
      </p:pic>
      <p:pic>
        <p:nvPicPr>
          <p:cNvPr id="191493" name="Picture 5" descr="israeljudah"/>
          <p:cNvPicPr>
            <a:picLocks noChangeAspect="1" noChangeArrowheads="1"/>
          </p:cNvPicPr>
          <p:nvPr/>
        </p:nvPicPr>
        <p:blipFill>
          <a:blip r:embed="rId4"/>
          <a:srcRect/>
          <a:stretch>
            <a:fillRect/>
          </a:stretch>
        </p:blipFill>
        <p:spPr bwMode="auto">
          <a:xfrm>
            <a:off x="5486400" y="1371600"/>
            <a:ext cx="2936875" cy="5087938"/>
          </a:xfrm>
          <a:prstGeom prst="rect">
            <a:avLst/>
          </a:prstGeom>
          <a:noFill/>
        </p:spPr>
      </p:pic>
      <p:sp>
        <p:nvSpPr>
          <p:cNvPr id="191494" name="Line 6"/>
          <p:cNvSpPr>
            <a:spLocks noChangeShapeType="1"/>
          </p:cNvSpPr>
          <p:nvPr/>
        </p:nvSpPr>
        <p:spPr bwMode="auto">
          <a:xfrm>
            <a:off x="3810000" y="3810000"/>
            <a:ext cx="1524000" cy="0"/>
          </a:xfrm>
          <a:prstGeom prst="line">
            <a:avLst/>
          </a:prstGeom>
          <a:noFill/>
          <a:ln w="762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352800" y="3810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6627"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6630"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6631"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6632" name="Rectangle 8"/>
          <p:cNvSpPr>
            <a:spLocks noChangeArrowheads="1"/>
          </p:cNvSpPr>
          <p:nvPr/>
        </p:nvSpPr>
        <p:spPr bwMode="auto">
          <a:xfrm>
            <a:off x="533400" y="3200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2540" name="Text Box 14"/>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123907" name="Rectangle 3"/>
          <p:cNvSpPr>
            <a:spLocks noChangeArrowheads="1"/>
          </p:cNvSpPr>
          <p:nvPr/>
        </p:nvSpPr>
        <p:spPr bwMode="auto">
          <a:xfrm>
            <a:off x="4572000" y="914400"/>
            <a:ext cx="4267200" cy="4800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400"/>
              <a:t>Northern Kingdom Israel</a:t>
            </a:r>
          </a:p>
          <a:p>
            <a:pPr marL="742950" lvl="1" indent="-285750">
              <a:lnSpc>
                <a:spcPct val="90000"/>
              </a:lnSpc>
              <a:spcBef>
                <a:spcPct val="20000"/>
              </a:spcBef>
              <a:buFontTx/>
              <a:buChar char="–"/>
            </a:pPr>
            <a:r>
              <a:rPr lang="en-US"/>
              <a:t>Jeroboam (exiled leader)</a:t>
            </a:r>
            <a:endParaRPr lang="en-US" sz="2000"/>
          </a:p>
          <a:p>
            <a:pPr marL="742950" lvl="1" indent="-285750">
              <a:lnSpc>
                <a:spcPct val="90000"/>
              </a:lnSpc>
              <a:spcBef>
                <a:spcPct val="20000"/>
              </a:spcBef>
              <a:buFontTx/>
              <a:buChar char="–"/>
            </a:pPr>
            <a:r>
              <a:rPr lang="en-US"/>
              <a:t>19 kings in 260 years</a:t>
            </a:r>
          </a:p>
          <a:p>
            <a:pPr marL="742950" lvl="1" indent="-285750">
              <a:lnSpc>
                <a:spcPct val="90000"/>
              </a:lnSpc>
              <a:spcBef>
                <a:spcPct val="20000"/>
              </a:spcBef>
              <a:buFontTx/>
              <a:buChar char="–"/>
            </a:pPr>
            <a:r>
              <a:rPr lang="en-US"/>
              <a:t>Prophets - Elijah, Elisha, Amos</a:t>
            </a:r>
          </a:p>
          <a:p>
            <a:pPr marL="742950" lvl="1" indent="-285750">
              <a:lnSpc>
                <a:spcPct val="90000"/>
              </a:lnSpc>
              <a:spcBef>
                <a:spcPct val="20000"/>
              </a:spcBef>
              <a:buFontTx/>
              <a:buChar char="–"/>
            </a:pPr>
            <a:r>
              <a:rPr lang="en-US"/>
              <a:t>No repentance</a:t>
            </a:r>
          </a:p>
          <a:p>
            <a:pPr marL="742950" lvl="1" indent="-285750">
              <a:lnSpc>
                <a:spcPct val="90000"/>
              </a:lnSpc>
              <a:spcBef>
                <a:spcPct val="20000"/>
              </a:spcBef>
              <a:buFontTx/>
              <a:buChar char="–"/>
            </a:pPr>
            <a:r>
              <a:rPr lang="en-US"/>
              <a:t>721 BC Assyrians invaded</a:t>
            </a:r>
          </a:p>
          <a:p>
            <a:pPr marL="742950" lvl="1" indent="-285750">
              <a:lnSpc>
                <a:spcPct val="90000"/>
              </a:lnSpc>
              <a:spcBef>
                <a:spcPct val="20000"/>
              </a:spcBef>
            </a:pPr>
            <a:endParaRPr lang="en-US"/>
          </a:p>
          <a:p>
            <a:pPr marL="342900" indent="-342900">
              <a:lnSpc>
                <a:spcPct val="90000"/>
              </a:lnSpc>
              <a:spcBef>
                <a:spcPct val="20000"/>
              </a:spcBef>
              <a:buFontTx/>
              <a:buChar char="•"/>
            </a:pPr>
            <a:r>
              <a:rPr lang="en-US" sz="2400"/>
              <a:t>Southern Kingdom Judah</a:t>
            </a:r>
          </a:p>
          <a:p>
            <a:pPr marL="742950" lvl="1" indent="-285750">
              <a:lnSpc>
                <a:spcPct val="90000"/>
              </a:lnSpc>
              <a:spcBef>
                <a:spcPct val="20000"/>
              </a:spcBef>
              <a:buFontTx/>
              <a:buChar char="–"/>
            </a:pPr>
            <a:r>
              <a:rPr lang="en-US"/>
              <a:t>Rehaboam</a:t>
            </a:r>
            <a:endParaRPr lang="en-US" sz="2000"/>
          </a:p>
          <a:p>
            <a:pPr marL="742950" lvl="1" indent="-285750">
              <a:lnSpc>
                <a:spcPct val="90000"/>
              </a:lnSpc>
              <a:spcBef>
                <a:spcPct val="20000"/>
              </a:spcBef>
              <a:buFontTx/>
              <a:buChar char="–"/>
            </a:pPr>
            <a:r>
              <a:rPr lang="en-US"/>
              <a:t>20 kings in 394 years</a:t>
            </a:r>
          </a:p>
          <a:p>
            <a:pPr marL="742950" lvl="1" indent="-285750">
              <a:lnSpc>
                <a:spcPct val="90000"/>
              </a:lnSpc>
              <a:spcBef>
                <a:spcPct val="20000"/>
              </a:spcBef>
              <a:buFontTx/>
              <a:buChar char="–"/>
            </a:pPr>
            <a:r>
              <a:rPr lang="en-US"/>
              <a:t>Idolatry and corruption</a:t>
            </a:r>
          </a:p>
          <a:p>
            <a:pPr marL="742950" lvl="1" indent="-285750">
              <a:lnSpc>
                <a:spcPct val="90000"/>
              </a:lnSpc>
              <a:spcBef>
                <a:spcPct val="20000"/>
              </a:spcBef>
              <a:buFontTx/>
              <a:buChar char="–"/>
            </a:pPr>
            <a:r>
              <a:rPr lang="en-US"/>
              <a:t>Prophets - Isaiah, Jeremiah</a:t>
            </a:r>
          </a:p>
          <a:p>
            <a:pPr marL="742950" lvl="1" indent="-285750">
              <a:lnSpc>
                <a:spcPct val="90000"/>
              </a:lnSpc>
              <a:spcBef>
                <a:spcPct val="20000"/>
              </a:spcBef>
              <a:buFontTx/>
              <a:buChar char="–"/>
            </a:pPr>
            <a:r>
              <a:rPr lang="en-US"/>
              <a:t>597 BC Babylonians invaded</a:t>
            </a:r>
          </a:p>
          <a:p>
            <a:pPr marL="742950" lvl="1" indent="-285750">
              <a:lnSpc>
                <a:spcPct val="90000"/>
              </a:lnSpc>
              <a:spcBef>
                <a:spcPct val="20000"/>
              </a:spcBef>
            </a:pPr>
            <a:endParaRPr lang="en-US"/>
          </a:p>
          <a:p>
            <a:pPr marL="342900" indent="-342900">
              <a:lnSpc>
                <a:spcPct val="90000"/>
              </a:lnSpc>
              <a:spcBef>
                <a:spcPct val="20000"/>
              </a:spcBef>
              <a:buFontTx/>
              <a:buChar char="•"/>
            </a:pPr>
            <a:r>
              <a:rPr lang="en-GB" sz="2400"/>
              <a:t>Collapse of autocratic society</a:t>
            </a:r>
            <a:endParaRPr lang="en-US" sz="2400"/>
          </a:p>
          <a:p>
            <a:pPr marL="342900" indent="-342900">
              <a:lnSpc>
                <a:spcPct val="90000"/>
              </a:lnSpc>
              <a:spcBef>
                <a:spcPct val="20000"/>
              </a:spcBef>
              <a:buFontTx/>
              <a:buChar char="•"/>
            </a:pPr>
            <a:endParaRPr lang="en-US" sz="2400"/>
          </a:p>
        </p:txBody>
      </p:sp>
      <p:grpSp>
        <p:nvGrpSpPr>
          <p:cNvPr id="22556" name="Group 28"/>
          <p:cNvGrpSpPr>
            <a:grpSpLocks/>
          </p:cNvGrpSpPr>
          <p:nvPr/>
        </p:nvGrpSpPr>
        <p:grpSpPr bwMode="auto">
          <a:xfrm>
            <a:off x="609600" y="4648200"/>
            <a:ext cx="4038600" cy="1066800"/>
            <a:chOff x="384" y="3120"/>
            <a:chExt cx="2544" cy="672"/>
          </a:xfrm>
        </p:grpSpPr>
        <p:sp>
          <p:nvSpPr>
            <p:cNvPr id="26643" name="Text Box 19"/>
            <p:cNvSpPr txBox="1">
              <a:spLocks noChangeArrowheads="1"/>
            </p:cNvSpPr>
            <p:nvPr/>
          </p:nvSpPr>
          <p:spPr bwMode="auto">
            <a:xfrm>
              <a:off x="427" y="3167"/>
              <a:ext cx="2501" cy="577"/>
            </a:xfrm>
            <a:prstGeom prst="rect">
              <a:avLst/>
            </a:prstGeom>
            <a:noFill/>
            <a:ln w="9525">
              <a:noFill/>
              <a:miter lim="800000"/>
              <a:headEnd/>
              <a:tailEnd/>
            </a:ln>
          </p:spPr>
          <p:txBody>
            <a:bodyPr>
              <a:prstTxWarp prst="textNoShape">
                <a:avLst/>
              </a:prstTxWarp>
              <a:spAutoFit/>
            </a:bodyPr>
            <a:lstStyle/>
            <a:p>
              <a:r>
                <a:rPr lang="en-US" b="1"/>
                <a:t>922 - 597 BC</a:t>
              </a:r>
              <a:br>
                <a:rPr lang="en-US" b="1"/>
              </a:br>
              <a:r>
                <a:rPr lang="en-GB" b="1"/>
                <a:t>Kingdom divided into</a:t>
              </a:r>
              <a:br>
                <a:rPr lang="en-GB" b="1"/>
              </a:br>
              <a:r>
                <a:rPr lang="en-GB" b="1"/>
                <a:t>Israel (North) and Judah (South)</a:t>
              </a:r>
            </a:p>
          </p:txBody>
        </p:sp>
        <p:sp>
          <p:nvSpPr>
            <p:cNvPr id="22554" name="AutoShape 26"/>
            <p:cNvSpPr>
              <a:spLocks noChangeArrowheads="1"/>
            </p:cNvSpPr>
            <p:nvPr/>
          </p:nvSpPr>
          <p:spPr bwMode="auto">
            <a:xfrm>
              <a:off x="384" y="3120"/>
              <a:ext cx="2352" cy="672"/>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strVal val="4/3*#ppt_w"/>
                                          </p:val>
                                        </p:tav>
                                        <p:tav tm="100000">
                                          <p:val>
                                            <p:strVal val="#ppt_w"/>
                                          </p:val>
                                        </p:tav>
                                      </p:tavLst>
                                    </p:anim>
                                    <p:anim calcmode="lin" valueType="num">
                                      <p:cBhvr>
                                        <p:cTn id="8" dur="500" fill="hold"/>
                                        <p:tgtEl>
                                          <p:spTgt spid="266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lide(fromTop)">
                                      <p:cBhvr>
                                        <p:cTn id="12" dur="500"/>
                                        <p:tgtEl>
                                          <p:spTgt spid="2662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2556"/>
                                        </p:tgtEl>
                                        <p:attrNameLst>
                                          <p:attrName>style.visibility</p:attrName>
                                        </p:attrNameLst>
                                      </p:cBhvr>
                                      <p:to>
                                        <p:strVal val="visible"/>
                                      </p:to>
                                    </p:set>
                                    <p:animEffect transition="in" filter="fade">
                                      <p:cBhvr>
                                        <p:cTn id="16" dur="500"/>
                                        <p:tgtEl>
                                          <p:spTgt spid="2255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390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0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0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90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3907">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90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907">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90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3907">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907">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32" grpId="0" animBg="1" autoUpdateAnimBg="0"/>
      <p:bldP spid="1239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352800" y="4572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210</a:t>
            </a:r>
            <a:r>
              <a:rPr lang="en-GB" sz="2000">
                <a:latin typeface="Franklin Gothic Medium" pitchFamily="96" charset="0"/>
              </a:rPr>
              <a:t> </a:t>
            </a:r>
            <a:endParaRPr lang="en-GB" sz="2400" b="1">
              <a:latin typeface="Franklin Gothic Medium" pitchFamily="96" charset="0"/>
            </a:endParaRPr>
          </a:p>
        </p:txBody>
      </p:sp>
      <p:sp>
        <p:nvSpPr>
          <p:cNvPr id="27651"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7654"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7655"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7656"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7657" name="Rectangle 9"/>
          <p:cNvSpPr>
            <a:spLocks noChangeArrowheads="1"/>
          </p:cNvSpPr>
          <p:nvPr/>
        </p:nvSpPr>
        <p:spPr bwMode="auto">
          <a:xfrm>
            <a:off x="533400" y="3962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4590" name="Text Box 16"/>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126979" name="Rectangle 3"/>
          <p:cNvSpPr>
            <a:spLocks noChangeArrowheads="1"/>
          </p:cNvSpPr>
          <p:nvPr/>
        </p:nvSpPr>
        <p:spPr bwMode="auto">
          <a:xfrm>
            <a:off x="4572000" y="914400"/>
            <a:ext cx="4321175" cy="3614738"/>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Babylonian Exile</a:t>
            </a:r>
          </a:p>
          <a:p>
            <a:pPr marL="742950" lvl="1" indent="-285750">
              <a:spcBef>
                <a:spcPct val="20000"/>
              </a:spcBef>
              <a:buFontTx/>
              <a:buChar char="–"/>
            </a:pPr>
            <a:r>
              <a:rPr lang="en-US" sz="2000"/>
              <a:t>King Nebuchadnezzar</a:t>
            </a:r>
          </a:p>
          <a:p>
            <a:pPr marL="742950" lvl="1" indent="-285750">
              <a:spcBef>
                <a:spcPct val="20000"/>
              </a:spcBef>
              <a:buFontTx/>
              <a:buChar char="–"/>
            </a:pPr>
            <a:r>
              <a:rPr lang="en-US" sz="2000"/>
              <a:t>King Jehoiachin + 10,000 Jews into captivity</a:t>
            </a:r>
          </a:p>
          <a:p>
            <a:pPr marL="742950" lvl="1" indent="-285750">
              <a:spcBef>
                <a:spcPct val="20000"/>
              </a:spcBef>
              <a:buFontTx/>
              <a:buChar char="–"/>
            </a:pPr>
            <a:r>
              <a:rPr lang="en-US" sz="2000"/>
              <a:t>597 - 527 BC</a:t>
            </a:r>
          </a:p>
          <a:p>
            <a:pPr marL="742950" lvl="1" indent="-285750">
              <a:spcBef>
                <a:spcPct val="20000"/>
              </a:spcBef>
              <a:buFontTx/>
              <a:buChar char="–"/>
            </a:pPr>
            <a:r>
              <a:rPr lang="en-US" sz="2000"/>
              <a:t>Purification</a:t>
            </a:r>
          </a:p>
          <a:p>
            <a:pPr marL="342900" indent="-342900">
              <a:spcBef>
                <a:spcPct val="20000"/>
              </a:spcBef>
              <a:buFontTx/>
              <a:buChar char="•"/>
            </a:pPr>
            <a:r>
              <a:rPr lang="en-US" sz="2400"/>
              <a:t>Persians conquer Babylon</a:t>
            </a:r>
          </a:p>
          <a:p>
            <a:pPr marL="342900" indent="-342900">
              <a:spcBef>
                <a:spcPct val="20000"/>
              </a:spcBef>
              <a:buFontTx/>
              <a:buChar char="•"/>
            </a:pPr>
            <a:r>
              <a:rPr lang="en-US" sz="2400"/>
              <a:t>Return to Jerusalem</a:t>
            </a:r>
          </a:p>
          <a:p>
            <a:pPr marL="742950" lvl="1" indent="-285750">
              <a:spcBef>
                <a:spcPct val="20000"/>
              </a:spcBef>
              <a:buFontTx/>
              <a:buChar char="–"/>
            </a:pPr>
            <a:r>
              <a:rPr lang="en-US" sz="2000"/>
              <a:t>Edict of King Cyrus 538 BC</a:t>
            </a:r>
          </a:p>
          <a:p>
            <a:pPr marL="742950" lvl="1" indent="-285750">
              <a:spcBef>
                <a:spcPct val="20000"/>
              </a:spcBef>
              <a:buFontTx/>
              <a:buChar char="–"/>
            </a:pPr>
            <a:r>
              <a:rPr lang="en-US" sz="2000"/>
              <a:t>Return in 3 waves</a:t>
            </a:r>
          </a:p>
          <a:p>
            <a:pPr marL="742950" lvl="1" indent="-285750">
              <a:spcBef>
                <a:spcPct val="20000"/>
              </a:spcBef>
              <a:buFontTx/>
              <a:buChar char="–"/>
            </a:pPr>
            <a:r>
              <a:rPr lang="en-US" sz="2000"/>
              <a:t>Reformation of nation</a:t>
            </a:r>
          </a:p>
          <a:p>
            <a:pPr marL="742950" lvl="1" indent="-285750">
              <a:spcBef>
                <a:spcPct val="20000"/>
              </a:spcBef>
              <a:buFontTx/>
              <a:buChar char="–"/>
            </a:pPr>
            <a:r>
              <a:rPr lang="en-US" sz="2000"/>
              <a:t>Rebuilding Temple</a:t>
            </a:r>
          </a:p>
          <a:p>
            <a:pPr marL="742950" lvl="1" indent="-285750">
              <a:spcBef>
                <a:spcPct val="20000"/>
              </a:spcBef>
              <a:buFontTx/>
              <a:buChar char="–"/>
            </a:pPr>
            <a:r>
              <a:rPr lang="en-US" sz="2000"/>
              <a:t>Ezra the Scribe 458 BC </a:t>
            </a:r>
          </a:p>
          <a:p>
            <a:pPr marL="742950" lvl="1" indent="-285750">
              <a:spcBef>
                <a:spcPct val="20000"/>
              </a:spcBef>
              <a:buFontTx/>
              <a:buChar char="–"/>
            </a:pPr>
            <a:r>
              <a:rPr lang="en-US" sz="2000"/>
              <a:t>Nehemiah 445 BC</a:t>
            </a:r>
            <a:r>
              <a:rPr lang="en-US" sz="2400"/>
              <a:t> </a:t>
            </a:r>
          </a:p>
        </p:txBody>
      </p:sp>
      <p:grpSp>
        <p:nvGrpSpPr>
          <p:cNvPr id="24603" name="Group 27"/>
          <p:cNvGrpSpPr>
            <a:grpSpLocks/>
          </p:cNvGrpSpPr>
          <p:nvPr/>
        </p:nvGrpSpPr>
        <p:grpSpPr bwMode="auto">
          <a:xfrm>
            <a:off x="533400" y="5464175"/>
            <a:ext cx="4572000" cy="914400"/>
            <a:chOff x="336" y="3442"/>
            <a:chExt cx="2880" cy="576"/>
          </a:xfrm>
        </p:grpSpPr>
        <p:sp>
          <p:nvSpPr>
            <p:cNvPr id="27672" name="Text Box 24"/>
            <p:cNvSpPr txBox="1">
              <a:spLocks noChangeArrowheads="1"/>
            </p:cNvSpPr>
            <p:nvPr/>
          </p:nvSpPr>
          <p:spPr bwMode="auto">
            <a:xfrm>
              <a:off x="336" y="3494"/>
              <a:ext cx="2880" cy="442"/>
            </a:xfrm>
            <a:prstGeom prst="rect">
              <a:avLst/>
            </a:prstGeom>
            <a:noFill/>
            <a:ln w="9525">
              <a:noFill/>
              <a:miter lim="800000"/>
              <a:headEnd/>
              <a:tailEnd/>
            </a:ln>
          </p:spPr>
          <p:txBody>
            <a:bodyPr>
              <a:prstTxWarp prst="textNoShape">
                <a:avLst/>
              </a:prstTxWarp>
              <a:spAutoFit/>
            </a:bodyPr>
            <a:lstStyle/>
            <a:p>
              <a:r>
                <a:rPr lang="en-US" sz="2000" b="1"/>
                <a:t>Captivity 70 years: 597- 527 BC</a:t>
              </a:r>
            </a:p>
            <a:p>
              <a:r>
                <a:rPr lang="en-US" sz="2000" b="1"/>
                <a:t>Return 140 years: 527- 400 BC  </a:t>
              </a:r>
            </a:p>
          </p:txBody>
        </p:sp>
        <p:sp>
          <p:nvSpPr>
            <p:cNvPr id="24602" name="AutoShape 26"/>
            <p:cNvSpPr>
              <a:spLocks noChangeArrowheads="1"/>
            </p:cNvSpPr>
            <p:nvPr/>
          </p:nvSpPr>
          <p:spPr bwMode="auto">
            <a:xfrm>
              <a:off x="384" y="3442"/>
              <a:ext cx="2448" cy="576"/>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p:cTn id="7" dur="500" fill="hold"/>
                                        <p:tgtEl>
                                          <p:spTgt spid="27657"/>
                                        </p:tgtEl>
                                        <p:attrNameLst>
                                          <p:attrName>ppt_w</p:attrName>
                                        </p:attrNameLst>
                                      </p:cBhvr>
                                      <p:tavLst>
                                        <p:tav tm="0">
                                          <p:val>
                                            <p:strVal val="4/3*#ppt_w"/>
                                          </p:val>
                                        </p:tav>
                                        <p:tav tm="100000">
                                          <p:val>
                                            <p:strVal val="#ppt_w"/>
                                          </p:val>
                                        </p:tav>
                                      </p:tavLst>
                                    </p:anim>
                                    <p:anim calcmode="lin" valueType="num">
                                      <p:cBhvr>
                                        <p:cTn id="8" dur="500" fill="hold"/>
                                        <p:tgtEl>
                                          <p:spTgt spid="2765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slide(fromTop)">
                                      <p:cBhvr>
                                        <p:cTn id="12" dur="500"/>
                                        <p:tgtEl>
                                          <p:spTgt spid="2765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603"/>
                                        </p:tgtEl>
                                        <p:attrNameLst>
                                          <p:attrName>style.visibility</p:attrName>
                                        </p:attrNameLst>
                                      </p:cBhvr>
                                      <p:to>
                                        <p:strVal val="visible"/>
                                      </p:to>
                                    </p:set>
                                    <p:animEffect transition="in" filter="fade">
                                      <p:cBhvr>
                                        <p:cTn id="16" dur="500"/>
                                        <p:tgtEl>
                                          <p:spTgt spid="2460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697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7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7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6979">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6979">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6979">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6979">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979">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6979">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69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P spid="27657" grpId="0" animBg="1" autoUpdateAnimBg="0"/>
      <p:bldP spid="1269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53" name="Group 29"/>
          <p:cNvGrpSpPr>
            <a:grpSpLocks/>
          </p:cNvGrpSpPr>
          <p:nvPr/>
        </p:nvGrpSpPr>
        <p:grpSpPr bwMode="auto">
          <a:xfrm>
            <a:off x="542925" y="5943600"/>
            <a:ext cx="4029075" cy="533400"/>
            <a:chOff x="342" y="3936"/>
            <a:chExt cx="2538" cy="336"/>
          </a:xfrm>
        </p:grpSpPr>
        <p:sp>
          <p:nvSpPr>
            <p:cNvPr id="28693" name="Text Box 21"/>
            <p:cNvSpPr txBox="1">
              <a:spLocks noChangeArrowheads="1"/>
            </p:cNvSpPr>
            <p:nvPr/>
          </p:nvSpPr>
          <p:spPr bwMode="auto">
            <a:xfrm>
              <a:off x="342" y="3974"/>
              <a:ext cx="2538" cy="250"/>
            </a:xfrm>
            <a:prstGeom prst="rect">
              <a:avLst/>
            </a:prstGeom>
            <a:noFill/>
            <a:ln w="9525">
              <a:noFill/>
              <a:miter lim="800000"/>
              <a:headEnd/>
              <a:tailEnd/>
            </a:ln>
          </p:spPr>
          <p:txBody>
            <a:bodyPr>
              <a:prstTxWarp prst="textNoShape">
                <a:avLst/>
              </a:prstTxWarp>
              <a:spAutoFit/>
            </a:bodyPr>
            <a:lstStyle/>
            <a:p>
              <a:r>
                <a:rPr lang="en-US" sz="2000" b="1"/>
                <a:t>400 BC – Birth of Christ</a:t>
              </a:r>
            </a:p>
          </p:txBody>
        </p:sp>
        <p:sp>
          <p:nvSpPr>
            <p:cNvPr id="26652" name="AutoShape 28"/>
            <p:cNvSpPr>
              <a:spLocks noChangeArrowheads="1"/>
            </p:cNvSpPr>
            <p:nvPr/>
          </p:nvSpPr>
          <p:spPr bwMode="auto">
            <a:xfrm>
              <a:off x="384" y="3936"/>
              <a:ext cx="2352" cy="336"/>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
        <p:nvSpPr>
          <p:cNvPr id="28674" name="Rectangle 2"/>
          <p:cNvSpPr>
            <a:spLocks noChangeArrowheads="1"/>
          </p:cNvSpPr>
          <p:nvPr/>
        </p:nvSpPr>
        <p:spPr bwMode="auto">
          <a:xfrm>
            <a:off x="3352800" y="5334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8675"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8678"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8679"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8680"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8681" name="Rectangle 9"/>
          <p:cNvSpPr>
            <a:spLocks noChangeArrowheads="1"/>
          </p:cNvSpPr>
          <p:nvPr/>
        </p:nvSpPr>
        <p:spPr bwMode="auto">
          <a:xfrm>
            <a:off x="533400" y="3962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8682" name="Rectangle 10"/>
          <p:cNvSpPr>
            <a:spLocks noChangeArrowheads="1"/>
          </p:cNvSpPr>
          <p:nvPr/>
        </p:nvSpPr>
        <p:spPr bwMode="auto">
          <a:xfrm>
            <a:off x="533400" y="4724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Prep. for the Messiah</a:t>
            </a:r>
          </a:p>
        </p:txBody>
      </p:sp>
      <p:sp>
        <p:nvSpPr>
          <p:cNvPr id="26640" name="Text Box 18"/>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129027" name="Rectangle 3"/>
          <p:cNvSpPr>
            <a:spLocks noChangeArrowheads="1"/>
          </p:cNvSpPr>
          <p:nvPr/>
        </p:nvSpPr>
        <p:spPr bwMode="auto">
          <a:xfrm>
            <a:off x="4572000" y="609600"/>
            <a:ext cx="4267200" cy="5562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Preparation for messiah</a:t>
            </a:r>
          </a:p>
          <a:p>
            <a:pPr marL="742950" lvl="1" indent="-285750">
              <a:spcBef>
                <a:spcPct val="20000"/>
              </a:spcBef>
              <a:buFontTx/>
              <a:buChar char="–"/>
            </a:pPr>
            <a:r>
              <a:rPr lang="en-US" sz="2000"/>
              <a:t>Temple rebuilt</a:t>
            </a:r>
          </a:p>
          <a:p>
            <a:pPr marL="742950" lvl="1" indent="-285750">
              <a:spcBef>
                <a:spcPct val="20000"/>
              </a:spcBef>
              <a:buFontTx/>
              <a:buChar char="–"/>
            </a:pPr>
            <a:r>
              <a:rPr lang="en-US" sz="2000"/>
              <a:t>Study scripture</a:t>
            </a:r>
          </a:p>
          <a:p>
            <a:pPr marL="742950" lvl="1" indent="-285750">
              <a:spcBef>
                <a:spcPct val="20000"/>
              </a:spcBef>
              <a:buFontTx/>
              <a:buChar char="–"/>
            </a:pPr>
            <a:r>
              <a:rPr lang="en-US" sz="2000"/>
              <a:t>Malachi </a:t>
            </a:r>
            <a:r>
              <a:rPr lang="en-US"/>
              <a:t>430 BC</a:t>
            </a:r>
          </a:p>
          <a:p>
            <a:pPr marL="742950" lvl="1" indent="-285750">
              <a:spcBef>
                <a:spcPct val="20000"/>
              </a:spcBef>
              <a:buFontTx/>
              <a:buChar char="–"/>
            </a:pPr>
            <a:r>
              <a:rPr lang="en-US" sz="2000"/>
              <a:t>Prophesied that Elijah would come before the Messiah</a:t>
            </a:r>
          </a:p>
          <a:p>
            <a:pPr marL="742950" lvl="1" indent="-285750">
              <a:spcBef>
                <a:spcPct val="20000"/>
              </a:spcBef>
              <a:buFontTx/>
              <a:buChar char="–"/>
            </a:pPr>
            <a:endParaRPr lang="en-US" sz="2000"/>
          </a:p>
          <a:p>
            <a:pPr marL="342900" indent="-342900">
              <a:spcBef>
                <a:spcPct val="20000"/>
              </a:spcBef>
              <a:buFontTx/>
              <a:buChar char="•"/>
            </a:pPr>
            <a:endParaRPr lang="en-US" sz="2400"/>
          </a:p>
          <a:p>
            <a:pPr marL="742950" lvl="1" indent="-285750">
              <a:spcBef>
                <a:spcPct val="20000"/>
              </a:spcBef>
            </a:pPr>
            <a:endParaRPr lang="en-US"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p:cTn id="7" dur="500" fill="hold"/>
                                        <p:tgtEl>
                                          <p:spTgt spid="28682"/>
                                        </p:tgtEl>
                                        <p:attrNameLst>
                                          <p:attrName>ppt_w</p:attrName>
                                        </p:attrNameLst>
                                      </p:cBhvr>
                                      <p:tavLst>
                                        <p:tav tm="0">
                                          <p:val>
                                            <p:strVal val="4/3*#ppt_w"/>
                                          </p:val>
                                        </p:tav>
                                        <p:tav tm="100000">
                                          <p:val>
                                            <p:strVal val="#ppt_w"/>
                                          </p:val>
                                        </p:tav>
                                      </p:tavLst>
                                    </p:anim>
                                    <p:anim calcmode="lin" valueType="num">
                                      <p:cBhvr>
                                        <p:cTn id="8" dur="500" fill="hold"/>
                                        <p:tgtEl>
                                          <p:spTgt spid="2868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slide(fromTop)">
                                      <p:cBhvr>
                                        <p:cTn id="12" dur="500"/>
                                        <p:tgtEl>
                                          <p:spTgt spid="2867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6653"/>
                                        </p:tgtEl>
                                        <p:attrNameLst>
                                          <p:attrName>style.visibility</p:attrName>
                                        </p:attrNameLst>
                                      </p:cBhvr>
                                      <p:to>
                                        <p:strVal val="visible"/>
                                      </p:to>
                                    </p:set>
                                    <p:animEffect transition="in" filter="fade">
                                      <p:cBhvr>
                                        <p:cTn id="16" dur="500"/>
                                        <p:tgtEl>
                                          <p:spTgt spid="2665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02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02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02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02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82" grpId="0" animBg="1" autoUpdateAnimBg="0"/>
      <p:bldP spid="1290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1089025"/>
          </a:xfrm>
          <a:prstGeom prst="rect">
            <a:avLst/>
          </a:prstGeom>
          <a:noFill/>
          <a:ln w="9525">
            <a:noFill/>
            <a:miter lim="800000"/>
            <a:headEnd/>
            <a:tailEnd/>
          </a:ln>
        </p:spPr>
        <p:txBody>
          <a:bodyPr anchor="ctr" anchorCtr="1">
            <a:prstTxWarp prst="textNoShape">
              <a:avLst/>
            </a:prstTxWarp>
          </a:bodyPr>
          <a:lstStyle/>
          <a:p>
            <a:pPr algn="ctr"/>
            <a:r>
              <a:rPr lang="en-US" altLang="zh-CN" sz="3600">
                <a:solidFill>
                  <a:srgbClr val="FFFF99"/>
                </a:solidFill>
                <a:latin typeface="Arial Rounded MT Bold" pitchFamily="96" charset="0"/>
                <a:ea typeface="宋体" pitchFamily="96" charset="-122"/>
                <a:cs typeface="宋体" pitchFamily="96" charset="-122"/>
              </a:rPr>
              <a:t>Pattern of Restoration</a:t>
            </a:r>
            <a:endParaRPr lang="sk-SK" sz="3600">
              <a:solidFill>
                <a:srgbClr val="FFFF99"/>
              </a:solidFill>
              <a:latin typeface="Arial Rounded MT Bold" pitchFamily="96" charset="0"/>
            </a:endParaRPr>
          </a:p>
        </p:txBody>
      </p:sp>
      <p:graphicFrame>
        <p:nvGraphicFramePr>
          <p:cNvPr id="18456" name="Group 24"/>
          <p:cNvGraphicFramePr>
            <a:graphicFrameLocks noGrp="1"/>
          </p:cNvGraphicFramePr>
          <p:nvPr/>
        </p:nvGraphicFramePr>
        <p:xfrm>
          <a:off x="611188" y="3470275"/>
          <a:ext cx="7966075" cy="457200"/>
        </p:xfrm>
        <a:graphic>
          <a:graphicData uri="http://schemas.openxmlformats.org/drawingml/2006/table">
            <a:tbl>
              <a:tblPr/>
              <a:tblGrid>
                <a:gridCol w="1203325"/>
                <a:gridCol w="933450"/>
                <a:gridCol w="1336675"/>
                <a:gridCol w="1477962"/>
                <a:gridCol w="1439863"/>
                <a:gridCol w="1574800"/>
              </a:tblGrid>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1600</a:t>
                      </a:r>
                    </a:p>
                  </a:txBody>
                  <a:tcPr anchor="ctr" horzOverflow="overflow">
                    <a:lnL>
                      <a:noFill/>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0099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400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120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40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21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lnTlToBr>
                      <a:noFill/>
                    </a:lnTlToBr>
                    <a:lnBlToTr>
                      <a:noFill/>
                    </a:lnBlToTr>
                    <a:solidFill>
                      <a:srgbClr val="66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Franklin Gothic Medium" pitchFamily="96" charset="0"/>
                          <a:ea typeface="Arial" pitchFamily="96" charset="0"/>
                          <a:cs typeface="Arial" pitchFamily="96" charset="0"/>
                        </a:rPr>
                        <a:t>40</a:t>
                      </a:r>
                    </a:p>
                  </a:txBody>
                  <a:tcPr anchor="ctr" horzOverflow="overflow">
                    <a:lnL w="381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2"/>
                    </a:solidFill>
                  </a:tcPr>
                </a:tc>
              </a:tr>
            </a:tbl>
          </a:graphicData>
        </a:graphic>
      </p:graphicFrame>
      <p:sp>
        <p:nvSpPr>
          <p:cNvPr id="131101" name="Text Box 29"/>
          <p:cNvSpPr txBox="1">
            <a:spLocks noChangeArrowheads="1"/>
          </p:cNvSpPr>
          <p:nvPr/>
        </p:nvSpPr>
        <p:spPr bwMode="auto">
          <a:xfrm>
            <a:off x="93663" y="3063875"/>
            <a:ext cx="1035050" cy="360363"/>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Adam</a:t>
            </a:r>
            <a:endParaRPr lang="en-US" sz="2200" b="1">
              <a:solidFill>
                <a:srgbClr val="FFCC00"/>
              </a:solidFill>
              <a:effectLst>
                <a:outerShdw blurRad="38100" dist="38100" dir="2700000" algn="tl">
                  <a:srgbClr val="000000"/>
                </a:outerShdw>
              </a:effectLst>
              <a:latin typeface="Franklin Gothic Medium" pitchFamily="96" charset="0"/>
            </a:endParaRPr>
          </a:p>
        </p:txBody>
      </p:sp>
      <p:sp>
        <p:nvSpPr>
          <p:cNvPr id="131102" name="Text Box 30"/>
          <p:cNvSpPr txBox="1">
            <a:spLocks noChangeArrowheads="1"/>
          </p:cNvSpPr>
          <p:nvPr/>
        </p:nvSpPr>
        <p:spPr bwMode="auto">
          <a:xfrm>
            <a:off x="1905000" y="2362200"/>
            <a:ext cx="1709738" cy="628650"/>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Abraham</a:t>
            </a:r>
          </a:p>
          <a:p>
            <a:pPr marL="457200" indent="-457200" algn="ctr">
              <a:lnSpc>
                <a:spcPct val="80000"/>
              </a:lnSpc>
              <a:buClr>
                <a:schemeClr val="bg1"/>
              </a:buClr>
              <a:buFont typeface="Franklin Gothic Medium" pitchFamily="96" charset="0"/>
              <a:buNone/>
            </a:pPr>
            <a:endParaRPr lang="en-US" sz="2200" b="1">
              <a:solidFill>
                <a:srgbClr val="FFCC00"/>
              </a:solidFill>
              <a:effectLst>
                <a:outerShdw blurRad="38100" dist="38100" dir="2700000" algn="tl">
                  <a:srgbClr val="000000"/>
                </a:outerShdw>
              </a:effectLst>
              <a:latin typeface="Franklin Gothic Medium" pitchFamily="96" charset="0"/>
            </a:endParaRPr>
          </a:p>
        </p:txBody>
      </p:sp>
      <p:sp>
        <p:nvSpPr>
          <p:cNvPr id="131103" name="Text Box 31"/>
          <p:cNvSpPr txBox="1">
            <a:spLocks noChangeArrowheads="1"/>
          </p:cNvSpPr>
          <p:nvPr/>
        </p:nvSpPr>
        <p:spPr bwMode="auto">
          <a:xfrm>
            <a:off x="1309688" y="3063875"/>
            <a:ext cx="1035050" cy="360363"/>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Noah</a:t>
            </a:r>
            <a:endParaRPr lang="en-US" sz="2200" b="1">
              <a:solidFill>
                <a:srgbClr val="FFCC00"/>
              </a:solidFill>
              <a:effectLst>
                <a:outerShdw blurRad="38100" dist="38100" dir="2700000" algn="tl">
                  <a:srgbClr val="000000"/>
                </a:outerShdw>
              </a:effectLst>
              <a:latin typeface="Franklin Gothic Medium" pitchFamily="96" charset="0"/>
            </a:endParaRPr>
          </a:p>
        </p:txBody>
      </p:sp>
      <p:sp>
        <p:nvSpPr>
          <p:cNvPr id="131104" name="Text Box 32"/>
          <p:cNvSpPr txBox="1">
            <a:spLocks noChangeArrowheads="1"/>
          </p:cNvSpPr>
          <p:nvPr/>
        </p:nvSpPr>
        <p:spPr bwMode="auto">
          <a:xfrm>
            <a:off x="3276600" y="3048000"/>
            <a:ext cx="1754188" cy="628650"/>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Jacob</a:t>
            </a:r>
          </a:p>
          <a:p>
            <a:pPr marL="457200" indent="-457200" algn="ctr">
              <a:lnSpc>
                <a:spcPct val="80000"/>
              </a:lnSpc>
              <a:buClr>
                <a:schemeClr val="bg1"/>
              </a:buClr>
              <a:buFont typeface="Franklin Gothic Medium" pitchFamily="96" charset="0"/>
              <a:buNone/>
            </a:pPr>
            <a:endParaRPr lang="en-US" sz="2200" b="1">
              <a:solidFill>
                <a:srgbClr val="FFCC00"/>
              </a:solidFill>
              <a:effectLst>
                <a:outerShdw blurRad="38100" dist="38100" dir="2700000" algn="tl">
                  <a:srgbClr val="000000"/>
                </a:outerShdw>
              </a:effectLst>
              <a:latin typeface="Franklin Gothic Medium" pitchFamily="96" charset="0"/>
            </a:endParaRPr>
          </a:p>
        </p:txBody>
      </p:sp>
      <p:sp>
        <p:nvSpPr>
          <p:cNvPr id="131105" name="Text Box 33"/>
          <p:cNvSpPr txBox="1">
            <a:spLocks noChangeArrowheads="1"/>
          </p:cNvSpPr>
          <p:nvPr/>
        </p:nvSpPr>
        <p:spPr bwMode="auto">
          <a:xfrm>
            <a:off x="4684713" y="2795588"/>
            <a:ext cx="1754187" cy="628650"/>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Jacob to</a:t>
            </a:r>
          </a:p>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Harlan</a:t>
            </a:r>
            <a:endParaRPr lang="en-US" sz="2200" b="1">
              <a:solidFill>
                <a:srgbClr val="FFCC00"/>
              </a:solidFill>
              <a:effectLst>
                <a:outerShdw blurRad="38100" dist="38100" dir="2700000" algn="tl">
                  <a:srgbClr val="000000"/>
                </a:outerShdw>
              </a:effectLst>
              <a:latin typeface="Franklin Gothic Medium" pitchFamily="96" charset="0"/>
            </a:endParaRPr>
          </a:p>
        </p:txBody>
      </p:sp>
      <p:sp>
        <p:nvSpPr>
          <p:cNvPr id="131106" name="Text Box 34"/>
          <p:cNvSpPr txBox="1">
            <a:spLocks noChangeArrowheads="1"/>
          </p:cNvSpPr>
          <p:nvPr/>
        </p:nvSpPr>
        <p:spPr bwMode="auto">
          <a:xfrm>
            <a:off x="6124575" y="2795588"/>
            <a:ext cx="1754188" cy="628650"/>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Jacob </a:t>
            </a:r>
          </a:p>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Returns</a:t>
            </a:r>
          </a:p>
        </p:txBody>
      </p:sp>
      <p:sp>
        <p:nvSpPr>
          <p:cNvPr id="131107" name="Text Box 35"/>
          <p:cNvSpPr txBox="1">
            <a:spLocks noChangeArrowheads="1"/>
          </p:cNvSpPr>
          <p:nvPr/>
        </p:nvSpPr>
        <p:spPr bwMode="auto">
          <a:xfrm>
            <a:off x="7564438" y="2795588"/>
            <a:ext cx="1754187" cy="628650"/>
          </a:xfrm>
          <a:prstGeom prst="rect">
            <a:avLst/>
          </a:prstGeom>
          <a:noFill/>
          <a:ln w="9525">
            <a:noFill/>
            <a:miter lim="800000"/>
            <a:headEnd/>
            <a:tailEnd/>
          </a:ln>
          <a:effectLst/>
        </p:spPr>
        <p:txBody>
          <a:bodyPr>
            <a:prstTxWarp prst="textNoShape">
              <a:avLst/>
            </a:prstTxWarp>
            <a:spAutoFit/>
          </a:bodyPr>
          <a:lstStyle/>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Jacob to</a:t>
            </a:r>
          </a:p>
          <a:p>
            <a:pPr marL="457200" indent="-457200" algn="ct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Egypt</a:t>
            </a:r>
          </a:p>
        </p:txBody>
      </p:sp>
      <p:sp>
        <p:nvSpPr>
          <p:cNvPr id="18455" name="Text Box 23"/>
          <p:cNvSpPr txBox="1">
            <a:spLocks noChangeArrowheads="1"/>
          </p:cNvSpPr>
          <p:nvPr/>
        </p:nvSpPr>
        <p:spPr bwMode="auto">
          <a:xfrm>
            <a:off x="2971800" y="2743200"/>
            <a:ext cx="882650" cy="579438"/>
          </a:xfrm>
          <a:prstGeom prst="rect">
            <a:avLst/>
          </a:prstGeom>
          <a:noFill/>
          <a:ln w="9525">
            <a:noFill/>
            <a:miter lim="800000"/>
            <a:headEnd/>
            <a:tailEnd/>
          </a:ln>
          <a:effectLst/>
        </p:spPr>
        <p:txBody>
          <a:bodyPr wrap="none">
            <a:prstTxWarp prst="textNoShape">
              <a:avLst/>
            </a:prstTxWarp>
            <a:spAutoFit/>
          </a:bodyPr>
          <a:lstStyle/>
          <a:p>
            <a:pPr>
              <a:lnSpc>
                <a:spcPct val="80000"/>
              </a:lnSpc>
              <a:buClr>
                <a:schemeClr val="bg1"/>
              </a:buClr>
              <a:buFont typeface="Franklin Gothic Medium" pitchFamily="96" charset="0"/>
              <a:buNone/>
            </a:pPr>
            <a:r>
              <a:rPr lang="en-US" altLang="zh-CN" sz="2200" b="1">
                <a:solidFill>
                  <a:srgbClr val="FFCC00"/>
                </a:solidFill>
                <a:effectLst>
                  <a:outerShdw blurRad="38100" dist="38100" dir="2700000" algn="tl">
                    <a:srgbClr val="000000"/>
                  </a:outerShdw>
                </a:effectLst>
                <a:latin typeface="Franklin Gothic Medium" pitchFamily="96" charset="0"/>
                <a:ea typeface="宋体" pitchFamily="96" charset="-122"/>
                <a:cs typeface="宋体" pitchFamily="96" charset="-122"/>
              </a:rPr>
              <a:t>Isaac</a:t>
            </a:r>
          </a:p>
          <a:p>
            <a:pPr>
              <a:lnSpc>
                <a:spcPct val="80000"/>
              </a:lnSpc>
              <a:buClr>
                <a:schemeClr val="bg1"/>
              </a:buClr>
              <a:buFont typeface="Franklin Gothic Medium" pitchFamily="96" charset="0"/>
              <a:buNone/>
            </a:pPr>
            <a:endParaRPr lang="en-US"/>
          </a:p>
        </p:txBody>
      </p:sp>
      <p:sp>
        <p:nvSpPr>
          <p:cNvPr id="18457" name="Text Box 25"/>
          <p:cNvSpPr txBox="1">
            <a:spLocks noChangeArrowheads="1"/>
          </p:cNvSpPr>
          <p:nvPr/>
        </p:nvSpPr>
        <p:spPr bwMode="auto">
          <a:xfrm>
            <a:off x="2743200" y="4691063"/>
            <a:ext cx="1187450" cy="915987"/>
          </a:xfrm>
          <a:prstGeom prst="rect">
            <a:avLst/>
          </a:prstGeom>
          <a:noFill/>
          <a:ln w="9525">
            <a:noFill/>
            <a:miter lim="800000"/>
            <a:headEnd/>
            <a:tailEnd/>
          </a:ln>
          <a:effectLst/>
        </p:spPr>
        <p:txBody>
          <a:bodyPr wrap="none">
            <a:prstTxWarp prst="textNoShape">
              <a:avLst/>
            </a:prstTxWarp>
            <a:spAutoFit/>
          </a:bodyPr>
          <a:lstStyle/>
          <a:p>
            <a:pPr algn="ctr"/>
            <a:r>
              <a:rPr lang="en-US"/>
              <a:t>120 years</a:t>
            </a:r>
          </a:p>
          <a:p>
            <a:pPr algn="ctr"/>
            <a:r>
              <a:rPr lang="en-US"/>
              <a:t>building</a:t>
            </a:r>
          </a:p>
          <a:p>
            <a:pPr algn="ctr"/>
            <a:r>
              <a:rPr lang="en-US"/>
              <a:t>the Ark</a:t>
            </a:r>
          </a:p>
        </p:txBody>
      </p:sp>
      <p:sp>
        <p:nvSpPr>
          <p:cNvPr id="18458" name="Text Box 26"/>
          <p:cNvSpPr txBox="1">
            <a:spLocks noChangeArrowheads="1"/>
          </p:cNvSpPr>
          <p:nvPr/>
        </p:nvSpPr>
        <p:spPr bwMode="auto">
          <a:xfrm>
            <a:off x="4267200" y="4691063"/>
            <a:ext cx="1250950" cy="915987"/>
          </a:xfrm>
          <a:prstGeom prst="rect">
            <a:avLst/>
          </a:prstGeom>
          <a:noFill/>
          <a:ln w="9525">
            <a:noFill/>
            <a:miter lim="800000"/>
            <a:headEnd/>
            <a:tailEnd/>
          </a:ln>
          <a:effectLst/>
        </p:spPr>
        <p:txBody>
          <a:bodyPr wrap="none">
            <a:prstTxWarp prst="textNoShape">
              <a:avLst/>
            </a:prstTxWarp>
            <a:spAutoFit/>
          </a:bodyPr>
          <a:lstStyle/>
          <a:p>
            <a:pPr algn="ctr"/>
            <a:r>
              <a:rPr lang="en-US"/>
              <a:t>40 day</a:t>
            </a:r>
          </a:p>
          <a:p>
            <a:pPr algn="ctr"/>
            <a:r>
              <a:rPr lang="en-US"/>
              <a:t>flood</a:t>
            </a:r>
          </a:p>
          <a:p>
            <a:pPr algn="ctr"/>
            <a:r>
              <a:rPr lang="en-US"/>
              <a:t>judgement</a:t>
            </a:r>
          </a:p>
        </p:txBody>
      </p:sp>
      <p:sp>
        <p:nvSpPr>
          <p:cNvPr id="18459" name="Text Box 27"/>
          <p:cNvSpPr txBox="1">
            <a:spLocks noChangeArrowheads="1"/>
          </p:cNvSpPr>
          <p:nvPr/>
        </p:nvSpPr>
        <p:spPr bwMode="auto">
          <a:xfrm>
            <a:off x="5797550" y="4648200"/>
            <a:ext cx="1060450" cy="915988"/>
          </a:xfrm>
          <a:prstGeom prst="rect">
            <a:avLst/>
          </a:prstGeom>
          <a:noFill/>
          <a:ln w="9525">
            <a:noFill/>
            <a:miter lim="800000"/>
            <a:headEnd/>
            <a:tailEnd/>
          </a:ln>
          <a:effectLst/>
        </p:spPr>
        <p:txBody>
          <a:bodyPr wrap="none">
            <a:prstTxWarp prst="textNoShape">
              <a:avLst/>
            </a:prstTxWarp>
            <a:spAutoFit/>
          </a:bodyPr>
          <a:lstStyle/>
          <a:p>
            <a:pPr algn="ctr"/>
            <a:r>
              <a:rPr lang="en-US"/>
              <a:t>Sending</a:t>
            </a:r>
          </a:p>
          <a:p>
            <a:pPr algn="ctr"/>
            <a:r>
              <a:rPr lang="en-US"/>
              <a:t>out dove</a:t>
            </a:r>
          </a:p>
          <a:p>
            <a:pPr algn="ctr"/>
            <a:r>
              <a:rPr lang="en-US"/>
              <a:t>3 times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sz="quarter"/>
          </p:nvPr>
        </p:nvSpPr>
        <p:spPr>
          <a:xfrm>
            <a:off x="457200" y="76200"/>
            <a:ext cx="8229600" cy="1143000"/>
          </a:xfrm>
        </p:spPr>
        <p:txBody>
          <a:bodyPr/>
          <a:lstStyle/>
          <a:p>
            <a:r>
              <a:rPr lang="en-US">
                <a:latin typeface="Arial Rounded MT Bold" pitchFamily="96" charset="0"/>
              </a:rPr>
              <a:t>Worldwide reformation</a:t>
            </a:r>
            <a:endParaRPr lang="en-US"/>
          </a:p>
        </p:txBody>
      </p:sp>
      <p:pic>
        <p:nvPicPr>
          <p:cNvPr id="156679" name="Picture 7" descr="socrates"/>
          <p:cNvPicPr>
            <a:picLocks noGrp="1" noChangeAspect="1" noChangeArrowheads="1"/>
          </p:cNvPicPr>
          <p:nvPr>
            <p:ph sz="quarter" idx="1"/>
          </p:nvPr>
        </p:nvPicPr>
        <p:blipFill>
          <a:blip r:embed="rId3"/>
          <a:srcRect/>
          <a:stretch>
            <a:fillRect/>
          </a:stretch>
        </p:blipFill>
        <p:spPr>
          <a:xfrm>
            <a:off x="533400" y="1371600"/>
            <a:ext cx="3357563" cy="2185988"/>
          </a:xfrm>
        </p:spPr>
      </p:pic>
      <p:pic>
        <p:nvPicPr>
          <p:cNvPr id="156680" name="Picture 8" descr="buddha"/>
          <p:cNvPicPr>
            <a:picLocks noGrp="1" noChangeAspect="1" noChangeArrowheads="1"/>
          </p:cNvPicPr>
          <p:nvPr>
            <p:ph sz="quarter" idx="2"/>
          </p:nvPr>
        </p:nvPicPr>
        <p:blipFill>
          <a:blip r:embed="rId4"/>
          <a:srcRect/>
          <a:stretch>
            <a:fillRect/>
          </a:stretch>
        </p:blipFill>
        <p:spPr>
          <a:xfrm>
            <a:off x="5867400" y="1143000"/>
            <a:ext cx="2776538" cy="2185988"/>
          </a:xfrm>
        </p:spPr>
      </p:pic>
      <p:pic>
        <p:nvPicPr>
          <p:cNvPr id="156681" name="Picture 9" descr="confucius"/>
          <p:cNvPicPr>
            <a:picLocks noGrp="1" noChangeAspect="1" noChangeArrowheads="1"/>
          </p:cNvPicPr>
          <p:nvPr>
            <p:ph sz="quarter" idx="3"/>
          </p:nvPr>
        </p:nvPicPr>
        <p:blipFill>
          <a:blip r:embed="rId5"/>
          <a:srcRect/>
          <a:stretch>
            <a:fillRect/>
          </a:stretch>
        </p:blipFill>
        <p:spPr>
          <a:xfrm>
            <a:off x="762000" y="3938588"/>
            <a:ext cx="2073275" cy="2187575"/>
          </a:xfrm>
        </p:spPr>
      </p:pic>
      <p:sp>
        <p:nvSpPr>
          <p:cNvPr id="156682" name="Text Box 10"/>
          <p:cNvSpPr txBox="1">
            <a:spLocks noChangeArrowheads="1"/>
          </p:cNvSpPr>
          <p:nvPr/>
        </p:nvSpPr>
        <p:spPr bwMode="auto">
          <a:xfrm>
            <a:off x="838200" y="3581400"/>
            <a:ext cx="2482850" cy="366713"/>
          </a:xfrm>
          <a:prstGeom prst="rect">
            <a:avLst/>
          </a:prstGeom>
          <a:noFill/>
          <a:ln w="9525">
            <a:noFill/>
            <a:miter lim="800000"/>
            <a:headEnd/>
            <a:tailEnd/>
          </a:ln>
          <a:effectLst/>
        </p:spPr>
        <p:txBody>
          <a:bodyPr wrap="none">
            <a:prstTxWarp prst="textNoShape">
              <a:avLst/>
            </a:prstTxWarp>
            <a:spAutoFit/>
          </a:bodyPr>
          <a:lstStyle/>
          <a:p>
            <a:r>
              <a:rPr lang="en-US"/>
              <a:t>Socrates </a:t>
            </a:r>
            <a:r>
              <a:rPr lang="en-US" sz="1600"/>
              <a:t>(470 - 389 BC)</a:t>
            </a:r>
            <a:endParaRPr lang="en-US" sz="2400"/>
          </a:p>
        </p:txBody>
      </p:sp>
      <p:sp>
        <p:nvSpPr>
          <p:cNvPr id="156683" name="Text Box 11"/>
          <p:cNvSpPr txBox="1">
            <a:spLocks noChangeArrowheads="1"/>
          </p:cNvSpPr>
          <p:nvPr/>
        </p:nvSpPr>
        <p:spPr bwMode="auto">
          <a:xfrm>
            <a:off x="6248400" y="3367088"/>
            <a:ext cx="2368550" cy="366712"/>
          </a:xfrm>
          <a:prstGeom prst="rect">
            <a:avLst/>
          </a:prstGeom>
          <a:noFill/>
          <a:ln w="9525">
            <a:noFill/>
            <a:miter lim="800000"/>
            <a:headEnd/>
            <a:tailEnd/>
          </a:ln>
          <a:effectLst/>
        </p:spPr>
        <p:txBody>
          <a:bodyPr wrap="none">
            <a:prstTxWarp prst="textNoShape">
              <a:avLst/>
            </a:prstTxWarp>
            <a:spAutoFit/>
          </a:bodyPr>
          <a:lstStyle/>
          <a:p>
            <a:r>
              <a:rPr lang="en-US"/>
              <a:t>Buddha </a:t>
            </a:r>
            <a:r>
              <a:rPr lang="en-US" sz="1600"/>
              <a:t>(565 - 485 BC)</a:t>
            </a:r>
            <a:endParaRPr lang="en-US" sz="2400"/>
          </a:p>
        </p:txBody>
      </p:sp>
      <p:sp>
        <p:nvSpPr>
          <p:cNvPr id="156684" name="Text Box 12"/>
          <p:cNvSpPr txBox="1">
            <a:spLocks noChangeArrowheads="1"/>
          </p:cNvSpPr>
          <p:nvPr/>
        </p:nvSpPr>
        <p:spPr bwMode="auto">
          <a:xfrm>
            <a:off x="533400" y="6248400"/>
            <a:ext cx="3429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Confucius </a:t>
            </a:r>
            <a:r>
              <a:rPr lang="en-US" sz="1600"/>
              <a:t>(552 - 479 BC)</a:t>
            </a:r>
          </a:p>
        </p:txBody>
      </p:sp>
      <p:sp>
        <p:nvSpPr>
          <p:cNvPr id="156686" name="Text Box 14"/>
          <p:cNvSpPr txBox="1">
            <a:spLocks noChangeArrowheads="1"/>
          </p:cNvSpPr>
          <p:nvPr/>
        </p:nvSpPr>
        <p:spPr bwMode="auto">
          <a:xfrm>
            <a:off x="3509963" y="6400800"/>
            <a:ext cx="2433637" cy="311150"/>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a:t>Mahavir (599-527 BC)</a:t>
            </a:r>
          </a:p>
        </p:txBody>
      </p:sp>
      <p:pic>
        <p:nvPicPr>
          <p:cNvPr id="156690" name="Picture 18" descr="Mahavir"/>
          <p:cNvPicPr>
            <a:picLocks noGrp="1" noChangeAspect="1" noChangeArrowheads="1"/>
          </p:cNvPicPr>
          <p:nvPr>
            <p:ph sz="quarter" idx="4"/>
          </p:nvPr>
        </p:nvPicPr>
        <p:blipFill>
          <a:blip r:embed="rId6"/>
          <a:srcRect/>
          <a:stretch>
            <a:fillRect/>
          </a:stretch>
        </p:blipFill>
        <p:spPr>
          <a:xfrm>
            <a:off x="3810000" y="3352800"/>
            <a:ext cx="1958975" cy="2971800"/>
          </a:xfrm>
        </p:spPr>
      </p:pic>
      <p:pic>
        <p:nvPicPr>
          <p:cNvPr id="156691" name="Picture 19" descr="Zartosht"/>
          <p:cNvPicPr>
            <a:picLocks noChangeAspect="1" noChangeArrowheads="1"/>
          </p:cNvPicPr>
          <p:nvPr/>
        </p:nvPicPr>
        <p:blipFill>
          <a:blip r:embed="rId7"/>
          <a:srcRect/>
          <a:stretch>
            <a:fillRect/>
          </a:stretch>
        </p:blipFill>
        <p:spPr bwMode="auto">
          <a:xfrm>
            <a:off x="6629400" y="3810000"/>
            <a:ext cx="1757363" cy="2514600"/>
          </a:xfrm>
          <a:prstGeom prst="rect">
            <a:avLst/>
          </a:prstGeom>
          <a:noFill/>
        </p:spPr>
      </p:pic>
      <p:sp>
        <p:nvSpPr>
          <p:cNvPr id="156692" name="Text Box 20"/>
          <p:cNvSpPr txBox="1">
            <a:spLocks noChangeArrowheads="1"/>
          </p:cNvSpPr>
          <p:nvPr/>
        </p:nvSpPr>
        <p:spPr bwMode="auto">
          <a:xfrm>
            <a:off x="6553200" y="6367463"/>
            <a:ext cx="2009775" cy="366712"/>
          </a:xfrm>
          <a:prstGeom prst="rect">
            <a:avLst/>
          </a:prstGeom>
          <a:noFill/>
          <a:ln w="9525">
            <a:noFill/>
            <a:miter lim="800000"/>
            <a:headEnd/>
            <a:tailEnd/>
          </a:ln>
          <a:effectLst/>
        </p:spPr>
        <p:txBody>
          <a:bodyPr wrap="none">
            <a:prstTxWarp prst="textNoShape">
              <a:avLst/>
            </a:prstTxWarp>
            <a:spAutoFit/>
          </a:bodyPr>
          <a:lstStyle/>
          <a:p>
            <a:r>
              <a:rPr lang="en-US"/>
              <a:t>Zarathustra </a:t>
            </a:r>
            <a:r>
              <a:rPr lang="en-US" sz="1400"/>
              <a:t>600 BC</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nvGrpSpPr>
        <p:grpSpPr bwMode="auto">
          <a:xfrm>
            <a:off x="542925" y="5943600"/>
            <a:ext cx="4029075" cy="533400"/>
            <a:chOff x="342" y="3936"/>
            <a:chExt cx="2538" cy="336"/>
          </a:xfrm>
        </p:grpSpPr>
        <p:sp>
          <p:nvSpPr>
            <p:cNvPr id="28693" name="Text Box 21"/>
            <p:cNvSpPr txBox="1">
              <a:spLocks noChangeArrowheads="1"/>
            </p:cNvSpPr>
            <p:nvPr/>
          </p:nvSpPr>
          <p:spPr bwMode="auto">
            <a:xfrm>
              <a:off x="342" y="3974"/>
              <a:ext cx="2538" cy="250"/>
            </a:xfrm>
            <a:prstGeom prst="rect">
              <a:avLst/>
            </a:prstGeom>
            <a:noFill/>
            <a:ln w="9525">
              <a:noFill/>
              <a:miter lim="800000"/>
              <a:headEnd/>
              <a:tailEnd/>
            </a:ln>
          </p:spPr>
          <p:txBody>
            <a:bodyPr>
              <a:prstTxWarp prst="textNoShape">
                <a:avLst/>
              </a:prstTxWarp>
              <a:spAutoFit/>
            </a:bodyPr>
            <a:lstStyle/>
            <a:p>
              <a:r>
                <a:rPr lang="en-US" sz="2000" b="1"/>
                <a:t>400 BC – Birth of Christ</a:t>
              </a:r>
            </a:p>
          </p:txBody>
        </p:sp>
        <p:sp>
          <p:nvSpPr>
            <p:cNvPr id="163844" name="AutoShape 4"/>
            <p:cNvSpPr>
              <a:spLocks noChangeArrowheads="1"/>
            </p:cNvSpPr>
            <p:nvPr/>
          </p:nvSpPr>
          <p:spPr bwMode="auto">
            <a:xfrm>
              <a:off x="384" y="3936"/>
              <a:ext cx="2352" cy="336"/>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
        <p:nvSpPr>
          <p:cNvPr id="28674" name="Rectangle 2"/>
          <p:cNvSpPr>
            <a:spLocks noChangeArrowheads="1"/>
          </p:cNvSpPr>
          <p:nvPr/>
        </p:nvSpPr>
        <p:spPr bwMode="auto">
          <a:xfrm>
            <a:off x="3352800" y="5334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8675"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8678"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8679"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8680"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8681" name="Rectangle 9"/>
          <p:cNvSpPr>
            <a:spLocks noChangeArrowheads="1"/>
          </p:cNvSpPr>
          <p:nvPr/>
        </p:nvSpPr>
        <p:spPr bwMode="auto">
          <a:xfrm>
            <a:off x="533400" y="3962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8682" name="Rectangle 10"/>
          <p:cNvSpPr>
            <a:spLocks noChangeArrowheads="1"/>
          </p:cNvSpPr>
          <p:nvPr/>
        </p:nvSpPr>
        <p:spPr bwMode="auto">
          <a:xfrm>
            <a:off x="533400" y="4724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Prep. for the Messiah</a:t>
            </a:r>
          </a:p>
        </p:txBody>
      </p:sp>
      <p:sp>
        <p:nvSpPr>
          <p:cNvPr id="163852" name="Text Box 18"/>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129027" name="Rectangle 3"/>
          <p:cNvSpPr>
            <a:spLocks noChangeArrowheads="1"/>
          </p:cNvSpPr>
          <p:nvPr/>
        </p:nvSpPr>
        <p:spPr bwMode="auto">
          <a:xfrm>
            <a:off x="4800600" y="457200"/>
            <a:ext cx="4038600" cy="5715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Malachi</a:t>
            </a:r>
          </a:p>
          <a:p>
            <a:pPr marL="342900" indent="-342900">
              <a:spcBef>
                <a:spcPct val="20000"/>
              </a:spcBef>
              <a:buFontTx/>
              <a:buChar char="•"/>
            </a:pPr>
            <a:r>
              <a:rPr lang="en-US" sz="2400"/>
              <a:t>Other religious leaders</a:t>
            </a:r>
          </a:p>
          <a:p>
            <a:pPr marL="742950" lvl="1" indent="-285750">
              <a:spcBef>
                <a:spcPct val="20000"/>
              </a:spcBef>
              <a:buFontTx/>
              <a:buChar char="–"/>
            </a:pPr>
            <a:r>
              <a:rPr lang="en-US" sz="2000"/>
              <a:t>Buddha (565 - 485 BC)</a:t>
            </a:r>
          </a:p>
          <a:p>
            <a:pPr marL="742950" lvl="1" indent="-285750">
              <a:spcBef>
                <a:spcPct val="20000"/>
              </a:spcBef>
              <a:buFontTx/>
              <a:buChar char="–"/>
            </a:pPr>
            <a:r>
              <a:rPr lang="en-US" sz="2000"/>
              <a:t>Confucius (552 - 479 BC)</a:t>
            </a:r>
          </a:p>
          <a:p>
            <a:pPr marL="742950" lvl="1" indent="-285750">
              <a:spcBef>
                <a:spcPct val="20000"/>
              </a:spcBef>
              <a:buFontTx/>
              <a:buChar char="–"/>
            </a:pPr>
            <a:r>
              <a:rPr lang="en-US" sz="2000"/>
              <a:t>Socrates (470 - 389 BC)</a:t>
            </a:r>
          </a:p>
          <a:p>
            <a:pPr marL="342900" indent="-342900">
              <a:spcBef>
                <a:spcPct val="20000"/>
              </a:spcBef>
              <a:buFontTx/>
              <a:buChar char="•"/>
            </a:pPr>
            <a:r>
              <a:rPr lang="en-US" sz="2400"/>
              <a:t>Empire of Alexander the Great </a:t>
            </a:r>
            <a:r>
              <a:rPr lang="en-US" sz="2000"/>
              <a:t>(356 </a:t>
            </a:r>
            <a:r>
              <a:rPr lang="en-GB" sz="2000"/>
              <a:t>- 3</a:t>
            </a:r>
            <a:r>
              <a:rPr lang="en-US" sz="2000"/>
              <a:t>23 BC)</a:t>
            </a:r>
            <a:endParaRPr lang="en-US" sz="2400"/>
          </a:p>
        </p:txBody>
      </p:sp>
      <p:pic>
        <p:nvPicPr>
          <p:cNvPr id="163854" name="Picture 14" descr="alex_bm-724603"/>
          <p:cNvPicPr>
            <a:picLocks noChangeAspect="1" noChangeArrowheads="1"/>
          </p:cNvPicPr>
          <p:nvPr/>
        </p:nvPicPr>
        <p:blipFill>
          <a:blip r:embed="rId3"/>
          <a:srcRect/>
          <a:stretch>
            <a:fillRect/>
          </a:stretch>
        </p:blipFill>
        <p:spPr bwMode="auto">
          <a:xfrm>
            <a:off x="5638800" y="3352800"/>
            <a:ext cx="2141538" cy="3268663"/>
          </a:xfrm>
          <a:prstGeom prst="rect">
            <a:avLst/>
          </a:prstGeom>
          <a:noFill/>
        </p:spPr>
      </p:pic>
      <p:sp>
        <p:nvSpPr>
          <p:cNvPr id="163855" name="Rectangle 15"/>
          <p:cNvSpPr>
            <a:spLocks noChangeArrowheads="1"/>
          </p:cNvSpPr>
          <p:nvPr/>
        </p:nvSpPr>
        <p:spPr bwMode="auto">
          <a:xfrm>
            <a:off x="6734175" y="65516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p:cTn id="7" dur="500" fill="hold"/>
                                        <p:tgtEl>
                                          <p:spTgt spid="28682"/>
                                        </p:tgtEl>
                                        <p:attrNameLst>
                                          <p:attrName>ppt_w</p:attrName>
                                        </p:attrNameLst>
                                      </p:cBhvr>
                                      <p:tavLst>
                                        <p:tav tm="0">
                                          <p:val>
                                            <p:strVal val="4/3*#ppt_w"/>
                                          </p:val>
                                        </p:tav>
                                        <p:tav tm="100000">
                                          <p:val>
                                            <p:strVal val="#ppt_w"/>
                                          </p:val>
                                        </p:tav>
                                      </p:tavLst>
                                    </p:anim>
                                    <p:anim calcmode="lin" valueType="num">
                                      <p:cBhvr>
                                        <p:cTn id="8" dur="500" fill="hold"/>
                                        <p:tgtEl>
                                          <p:spTgt spid="2868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slide(fromTop)">
                                      <p:cBhvr>
                                        <p:cTn id="12" dur="500"/>
                                        <p:tgtEl>
                                          <p:spTgt spid="2867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3842"/>
                                        </p:tgtEl>
                                        <p:attrNameLst>
                                          <p:attrName>style.visibility</p:attrName>
                                        </p:attrNameLst>
                                      </p:cBhvr>
                                      <p:to>
                                        <p:strVal val="visible"/>
                                      </p:to>
                                    </p:set>
                                    <p:animEffect transition="in" filter="fade">
                                      <p:cBhvr>
                                        <p:cTn id="16" dur="500"/>
                                        <p:tgtEl>
                                          <p:spTgt spid="16384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902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02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02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0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902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82" grpId="0" animBg="1" autoUpdateAnimBg="0"/>
      <p:bldP spid="1290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atin typeface="Arial Rounded MT Bold" pitchFamily="96" charset="0"/>
              </a:rPr>
              <a:t>Empire of Alexander the Great </a:t>
            </a:r>
            <a:r>
              <a:rPr lang="en-US" sz="3600"/>
              <a:t>(356 </a:t>
            </a:r>
            <a:r>
              <a:rPr lang="en-GB" sz="3600"/>
              <a:t>- 3</a:t>
            </a:r>
            <a:r>
              <a:rPr lang="en-US" sz="3600"/>
              <a:t>23 BC)</a:t>
            </a:r>
          </a:p>
        </p:txBody>
      </p:sp>
      <p:pic>
        <p:nvPicPr>
          <p:cNvPr id="158727" name="Picture 7" descr="AlexanderDomain"/>
          <p:cNvPicPr>
            <a:picLocks noGrp="1" noChangeAspect="1" noChangeArrowheads="1"/>
          </p:cNvPicPr>
          <p:nvPr>
            <p:ph idx="1"/>
          </p:nvPr>
        </p:nvPicPr>
        <p:blipFill>
          <a:blip r:embed="rId3"/>
          <a:srcRect/>
          <a:stretch>
            <a:fillRect/>
          </a:stretch>
        </p:blipFill>
        <p:spPr>
          <a:xfrm>
            <a:off x="2286000" y="2041525"/>
            <a:ext cx="4724400" cy="3902075"/>
          </a:xfrm>
        </p:spPr>
      </p:pic>
      <p:sp>
        <p:nvSpPr>
          <p:cNvPr id="158728" name="Text Box 8"/>
          <p:cNvSpPr txBox="1">
            <a:spLocks noChangeArrowheads="1"/>
          </p:cNvSpPr>
          <p:nvPr/>
        </p:nvSpPr>
        <p:spPr bwMode="auto">
          <a:xfrm>
            <a:off x="212725" y="2066925"/>
            <a:ext cx="1873250" cy="4359275"/>
          </a:xfrm>
          <a:prstGeom prst="rect">
            <a:avLst/>
          </a:prstGeom>
          <a:noFill/>
          <a:ln w="9525">
            <a:noFill/>
            <a:miter lim="800000"/>
            <a:headEnd/>
            <a:tailEnd/>
          </a:ln>
          <a:effectLst/>
        </p:spPr>
        <p:txBody>
          <a:bodyPr wrap="none">
            <a:prstTxWarp prst="textNoShape">
              <a:avLst/>
            </a:prstTxWarp>
            <a:spAutoFit/>
          </a:bodyPr>
          <a:lstStyle/>
          <a:p>
            <a:r>
              <a:rPr lang="en-US" sz="2000">
                <a:latin typeface="Arial Rounded MT Bold" pitchFamily="96" charset="0"/>
              </a:rPr>
              <a:t>Hellenisation:</a:t>
            </a:r>
          </a:p>
          <a:p>
            <a:endParaRPr lang="en-US" sz="2000"/>
          </a:p>
          <a:p>
            <a:r>
              <a:rPr lang="en-US" sz="2000"/>
              <a:t>Spread of </a:t>
            </a:r>
          </a:p>
          <a:p>
            <a:r>
              <a:rPr lang="en-US" sz="2000"/>
              <a:t>Greek culture:</a:t>
            </a:r>
          </a:p>
          <a:p>
            <a:r>
              <a:rPr lang="en-US" sz="2000"/>
              <a:t>Philosophy</a:t>
            </a:r>
          </a:p>
          <a:p>
            <a:r>
              <a:rPr lang="en-US" sz="2000"/>
              <a:t>Democracy</a:t>
            </a:r>
          </a:p>
          <a:p>
            <a:r>
              <a:rPr lang="en-US" sz="2000"/>
              <a:t>Science</a:t>
            </a:r>
          </a:p>
          <a:p>
            <a:r>
              <a:rPr lang="en-US" sz="2000"/>
              <a:t>Games</a:t>
            </a:r>
          </a:p>
          <a:p>
            <a:r>
              <a:rPr lang="en-US" sz="2000"/>
              <a:t>Theatre </a:t>
            </a:r>
          </a:p>
          <a:p>
            <a:r>
              <a:rPr lang="en-US" sz="2000"/>
              <a:t>Art</a:t>
            </a:r>
          </a:p>
          <a:p>
            <a:r>
              <a:rPr lang="en-US" sz="2000"/>
              <a:t>Government</a:t>
            </a:r>
          </a:p>
          <a:p>
            <a:r>
              <a:rPr lang="en-US" sz="2000"/>
              <a:t>Language</a:t>
            </a:r>
          </a:p>
          <a:p>
            <a:r>
              <a:rPr lang="en-US" sz="2000"/>
              <a:t>Population</a:t>
            </a:r>
          </a:p>
          <a:p>
            <a:endParaRPr lang="en-US" sz="2000"/>
          </a:p>
        </p:txBody>
      </p:sp>
      <p:sp>
        <p:nvSpPr>
          <p:cNvPr id="158729" name="Text Box 9"/>
          <p:cNvSpPr txBox="1">
            <a:spLocks noChangeArrowheads="1"/>
          </p:cNvSpPr>
          <p:nvPr/>
        </p:nvSpPr>
        <p:spPr bwMode="auto">
          <a:xfrm>
            <a:off x="2743200" y="6019800"/>
            <a:ext cx="43211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Synthesis of Hebraism and Hellenism</a:t>
            </a:r>
          </a:p>
        </p:txBody>
      </p:sp>
      <p:sp>
        <p:nvSpPr>
          <p:cNvPr id="158730" name="Text Box 10"/>
          <p:cNvSpPr txBox="1">
            <a:spLocks noChangeArrowheads="1"/>
          </p:cNvSpPr>
          <p:nvPr/>
        </p:nvSpPr>
        <p:spPr bwMode="auto">
          <a:xfrm>
            <a:off x="6705600" y="2133600"/>
            <a:ext cx="2133600" cy="4240213"/>
          </a:xfrm>
          <a:prstGeom prst="rect">
            <a:avLst/>
          </a:prstGeom>
          <a:noFill/>
          <a:ln w="9525">
            <a:noFill/>
            <a:miter lim="800000"/>
            <a:headEnd/>
            <a:tailEnd/>
          </a:ln>
          <a:effectLst/>
        </p:spPr>
        <p:txBody>
          <a:bodyPr>
            <a:prstTxWarp prst="textNoShape">
              <a:avLst/>
            </a:prstTxWarp>
            <a:spAutoFit/>
          </a:bodyPr>
          <a:lstStyle/>
          <a:p>
            <a:pPr lvl="1">
              <a:spcBef>
                <a:spcPct val="20000"/>
              </a:spcBef>
            </a:pPr>
            <a:r>
              <a:rPr lang="en-US"/>
              <a:t>Seleucid Empire</a:t>
            </a:r>
          </a:p>
          <a:p>
            <a:pPr lvl="1">
              <a:spcBef>
                <a:spcPct val="20000"/>
              </a:spcBef>
            </a:pPr>
            <a:r>
              <a:rPr lang="en-US"/>
              <a:t>Hellenisation Loss of faith</a:t>
            </a:r>
          </a:p>
          <a:p>
            <a:pPr lvl="1">
              <a:spcBef>
                <a:spcPct val="20000"/>
              </a:spcBef>
            </a:pPr>
            <a:r>
              <a:rPr lang="en-US"/>
              <a:t>Corruption</a:t>
            </a:r>
          </a:p>
          <a:p>
            <a:pPr lvl="1">
              <a:spcBef>
                <a:spcPct val="20000"/>
              </a:spcBef>
            </a:pPr>
            <a:r>
              <a:rPr lang="en-US"/>
              <a:t>Antiochus IV Epiphanes</a:t>
            </a:r>
          </a:p>
          <a:p>
            <a:pPr lvl="1">
              <a:spcBef>
                <a:spcPct val="20000"/>
              </a:spcBef>
            </a:pPr>
            <a:r>
              <a:rPr lang="en-US"/>
              <a:t>Intense suffering</a:t>
            </a:r>
          </a:p>
          <a:p>
            <a:pPr lvl="1">
              <a:spcBef>
                <a:spcPct val="20000"/>
              </a:spcBef>
            </a:pPr>
            <a:r>
              <a:rPr lang="en-US"/>
              <a:t>Macaabean revolt </a:t>
            </a:r>
            <a:r>
              <a:rPr lang="en-US" sz="1600"/>
              <a:t>164 BC</a:t>
            </a:r>
            <a:endParaRPr lang="en-US"/>
          </a:p>
          <a:p>
            <a:pPr lvl="1">
              <a:spcBef>
                <a:spcPct val="20000"/>
              </a:spcBef>
            </a:pPr>
            <a:r>
              <a:rPr lang="en-US"/>
              <a:t>Roman Empire </a:t>
            </a:r>
            <a:r>
              <a:rPr lang="en-US" sz="1600"/>
              <a:t>63 BC</a:t>
            </a:r>
            <a:endParaRPr lang="en-US"/>
          </a:p>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7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87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8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8" grpId="0"/>
      <p:bldP spid="158729" grpId="0"/>
      <p:bldP spid="1587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sz="quarter"/>
          </p:nvPr>
        </p:nvSpPr>
        <p:spPr/>
        <p:txBody>
          <a:bodyPr/>
          <a:lstStyle/>
          <a:p>
            <a:r>
              <a:rPr lang="en-US">
                <a:latin typeface="Arial Rounded MT Bold" pitchFamily="96" charset="0"/>
              </a:rPr>
              <a:t>Roman Empire</a:t>
            </a:r>
            <a:endParaRPr lang="en-US"/>
          </a:p>
        </p:txBody>
      </p:sp>
      <p:pic>
        <p:nvPicPr>
          <p:cNvPr id="161799" name="Picture 7" descr="rome_01"/>
          <p:cNvPicPr>
            <a:picLocks noGrp="1" noChangeAspect="1" noChangeArrowheads="1"/>
          </p:cNvPicPr>
          <p:nvPr>
            <p:ph sz="quarter" idx="1"/>
          </p:nvPr>
        </p:nvPicPr>
        <p:blipFill>
          <a:blip r:embed="rId3"/>
          <a:srcRect/>
          <a:stretch>
            <a:fillRect/>
          </a:stretch>
        </p:blipFill>
        <p:spPr>
          <a:xfrm>
            <a:off x="1143000" y="1524000"/>
            <a:ext cx="2914650" cy="2185988"/>
          </a:xfrm>
        </p:spPr>
      </p:pic>
      <p:pic>
        <p:nvPicPr>
          <p:cNvPr id="161800" name="Picture 8" descr="Jerash-Roman-Road"/>
          <p:cNvPicPr>
            <a:picLocks noGrp="1" noChangeAspect="1" noChangeArrowheads="1"/>
          </p:cNvPicPr>
          <p:nvPr>
            <p:ph sz="quarter" idx="4"/>
          </p:nvPr>
        </p:nvPicPr>
        <p:blipFill>
          <a:blip r:embed="rId4"/>
          <a:srcRect/>
          <a:stretch>
            <a:fillRect/>
          </a:stretch>
        </p:blipFill>
        <p:spPr>
          <a:xfrm>
            <a:off x="5562600" y="4114800"/>
            <a:ext cx="3289300" cy="2187575"/>
          </a:xfrm>
        </p:spPr>
      </p:pic>
      <p:pic>
        <p:nvPicPr>
          <p:cNvPr id="161801" name="Picture 9" descr="romanmap"/>
          <p:cNvPicPr>
            <a:picLocks noGrp="1" noChangeAspect="1" noChangeArrowheads="1"/>
          </p:cNvPicPr>
          <p:nvPr>
            <p:ph sz="quarter" idx="2"/>
          </p:nvPr>
        </p:nvPicPr>
        <p:blipFill>
          <a:blip r:embed="rId5"/>
          <a:srcRect/>
          <a:stretch>
            <a:fillRect/>
          </a:stretch>
        </p:blipFill>
        <p:spPr>
          <a:xfrm>
            <a:off x="5257800" y="838200"/>
            <a:ext cx="3408363" cy="2185988"/>
          </a:xfrm>
        </p:spPr>
      </p:pic>
      <p:pic>
        <p:nvPicPr>
          <p:cNvPr id="161802" name="Picture 10" descr="primaugustus"/>
          <p:cNvPicPr>
            <a:picLocks noGrp="1" noChangeAspect="1" noChangeArrowheads="1"/>
          </p:cNvPicPr>
          <p:nvPr>
            <p:ph sz="quarter" idx="3"/>
          </p:nvPr>
        </p:nvPicPr>
        <p:blipFill>
          <a:blip r:embed="rId6"/>
          <a:srcRect/>
          <a:stretch>
            <a:fillRect/>
          </a:stretch>
        </p:blipFill>
        <p:spPr>
          <a:xfrm>
            <a:off x="533400" y="3810000"/>
            <a:ext cx="1657350" cy="2720975"/>
          </a:xfrm>
        </p:spPr>
      </p:pic>
      <p:sp>
        <p:nvSpPr>
          <p:cNvPr id="161803" name="Text Box 11"/>
          <p:cNvSpPr txBox="1">
            <a:spLocks noChangeArrowheads="1"/>
          </p:cNvSpPr>
          <p:nvPr/>
        </p:nvSpPr>
        <p:spPr bwMode="auto">
          <a:xfrm>
            <a:off x="2971800" y="3810000"/>
            <a:ext cx="1522413" cy="3378200"/>
          </a:xfrm>
          <a:prstGeom prst="rect">
            <a:avLst/>
          </a:prstGeom>
          <a:noFill/>
          <a:ln w="9525">
            <a:noFill/>
            <a:miter lim="800000"/>
            <a:headEnd/>
            <a:tailEnd/>
          </a:ln>
          <a:effectLst/>
        </p:spPr>
        <p:txBody>
          <a:bodyPr wrap="none">
            <a:prstTxWarp prst="textNoShape">
              <a:avLst/>
            </a:prstTxWarp>
            <a:spAutoFit/>
          </a:bodyPr>
          <a:lstStyle/>
          <a:p>
            <a:r>
              <a:rPr lang="en-US" sz="2400"/>
              <a:t>Buildings</a:t>
            </a:r>
          </a:p>
          <a:p>
            <a:r>
              <a:rPr lang="en-US" sz="2400"/>
              <a:t>Roads</a:t>
            </a:r>
          </a:p>
          <a:p>
            <a:r>
              <a:rPr lang="en-US" sz="2400"/>
              <a:t>Law</a:t>
            </a:r>
          </a:p>
          <a:p>
            <a:r>
              <a:rPr lang="en-US" sz="2400"/>
              <a:t>Peace</a:t>
            </a:r>
          </a:p>
          <a:p>
            <a:r>
              <a:rPr lang="en-US" sz="2400"/>
              <a:t>Trade</a:t>
            </a:r>
          </a:p>
          <a:p>
            <a:r>
              <a:rPr lang="en-US" sz="2400"/>
              <a:t>Currency</a:t>
            </a:r>
          </a:p>
          <a:p>
            <a:r>
              <a:rPr lang="en-US" sz="2400"/>
              <a:t>Religious </a:t>
            </a:r>
          </a:p>
          <a:p>
            <a:r>
              <a:rPr lang="en-US" sz="2400"/>
              <a:t>toleration</a:t>
            </a:r>
          </a:p>
          <a:p>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0" name="Group 2"/>
          <p:cNvGrpSpPr>
            <a:grpSpLocks/>
          </p:cNvGrpSpPr>
          <p:nvPr/>
        </p:nvGrpSpPr>
        <p:grpSpPr bwMode="auto">
          <a:xfrm>
            <a:off x="542925" y="5943600"/>
            <a:ext cx="4029075" cy="533400"/>
            <a:chOff x="342" y="3936"/>
            <a:chExt cx="2538" cy="336"/>
          </a:xfrm>
        </p:grpSpPr>
        <p:sp>
          <p:nvSpPr>
            <p:cNvPr id="28693" name="Text Box 21"/>
            <p:cNvSpPr txBox="1">
              <a:spLocks noChangeArrowheads="1"/>
            </p:cNvSpPr>
            <p:nvPr/>
          </p:nvSpPr>
          <p:spPr bwMode="auto">
            <a:xfrm>
              <a:off x="342" y="3974"/>
              <a:ext cx="2538" cy="250"/>
            </a:xfrm>
            <a:prstGeom prst="rect">
              <a:avLst/>
            </a:prstGeom>
            <a:noFill/>
            <a:ln w="9525">
              <a:noFill/>
              <a:miter lim="800000"/>
              <a:headEnd/>
              <a:tailEnd/>
            </a:ln>
          </p:spPr>
          <p:txBody>
            <a:bodyPr>
              <a:prstTxWarp prst="textNoShape">
                <a:avLst/>
              </a:prstTxWarp>
              <a:spAutoFit/>
            </a:bodyPr>
            <a:lstStyle/>
            <a:p>
              <a:r>
                <a:rPr lang="en-US" sz="2000" b="1"/>
                <a:t>400 BC – Birth of Christ</a:t>
              </a:r>
            </a:p>
          </p:txBody>
        </p:sp>
        <p:sp>
          <p:nvSpPr>
            <p:cNvPr id="165892" name="AutoShape 4"/>
            <p:cNvSpPr>
              <a:spLocks noChangeArrowheads="1"/>
            </p:cNvSpPr>
            <p:nvPr/>
          </p:nvSpPr>
          <p:spPr bwMode="auto">
            <a:xfrm>
              <a:off x="384" y="3936"/>
              <a:ext cx="2352" cy="336"/>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
        <p:nvSpPr>
          <p:cNvPr id="28674" name="Rectangle 2"/>
          <p:cNvSpPr>
            <a:spLocks noChangeArrowheads="1"/>
          </p:cNvSpPr>
          <p:nvPr/>
        </p:nvSpPr>
        <p:spPr bwMode="auto">
          <a:xfrm>
            <a:off x="3352800" y="5334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8675"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8678"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8679"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8680"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8681" name="Rectangle 9"/>
          <p:cNvSpPr>
            <a:spLocks noChangeArrowheads="1"/>
          </p:cNvSpPr>
          <p:nvPr/>
        </p:nvSpPr>
        <p:spPr bwMode="auto">
          <a:xfrm>
            <a:off x="533400" y="3962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8682" name="Rectangle 10"/>
          <p:cNvSpPr>
            <a:spLocks noChangeArrowheads="1"/>
          </p:cNvSpPr>
          <p:nvPr/>
        </p:nvSpPr>
        <p:spPr bwMode="auto">
          <a:xfrm>
            <a:off x="533400" y="4724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Prep. for the Messiah</a:t>
            </a:r>
          </a:p>
        </p:txBody>
      </p:sp>
      <p:sp>
        <p:nvSpPr>
          <p:cNvPr id="165900" name="Text Box 18"/>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129027" name="Rectangle 3"/>
          <p:cNvSpPr>
            <a:spLocks noChangeArrowheads="1"/>
          </p:cNvSpPr>
          <p:nvPr/>
        </p:nvSpPr>
        <p:spPr bwMode="auto">
          <a:xfrm>
            <a:off x="4572000" y="914400"/>
            <a:ext cx="4038600" cy="5715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Malachi</a:t>
            </a:r>
          </a:p>
          <a:p>
            <a:pPr marL="342900" indent="-342900">
              <a:spcBef>
                <a:spcPct val="20000"/>
              </a:spcBef>
              <a:buFontTx/>
              <a:buChar char="•"/>
            </a:pPr>
            <a:r>
              <a:rPr lang="en-US" sz="2400"/>
              <a:t>Other religious leaders</a:t>
            </a:r>
          </a:p>
          <a:p>
            <a:pPr marL="742950" lvl="1" indent="-285750">
              <a:spcBef>
                <a:spcPct val="20000"/>
              </a:spcBef>
              <a:buFontTx/>
              <a:buChar char="–"/>
            </a:pPr>
            <a:r>
              <a:rPr lang="en-US" sz="2000"/>
              <a:t>Buddha (565 - 485 BC)</a:t>
            </a:r>
          </a:p>
          <a:p>
            <a:pPr marL="742950" lvl="1" indent="-285750">
              <a:spcBef>
                <a:spcPct val="20000"/>
              </a:spcBef>
              <a:buFontTx/>
              <a:buChar char="–"/>
            </a:pPr>
            <a:r>
              <a:rPr lang="en-US" sz="2000"/>
              <a:t>Confucius (552 - 479 BC)</a:t>
            </a:r>
          </a:p>
          <a:p>
            <a:pPr marL="742950" lvl="1" indent="-285750">
              <a:spcBef>
                <a:spcPct val="20000"/>
              </a:spcBef>
              <a:buFontTx/>
              <a:buChar char="–"/>
            </a:pPr>
            <a:r>
              <a:rPr lang="en-US" sz="2000"/>
              <a:t>Socrates (470 - 389 BC)</a:t>
            </a:r>
          </a:p>
          <a:p>
            <a:pPr marL="342900" indent="-342900">
              <a:spcBef>
                <a:spcPct val="20000"/>
              </a:spcBef>
              <a:buFontTx/>
              <a:buChar char="•"/>
            </a:pPr>
            <a:r>
              <a:rPr lang="en-US" sz="2400"/>
              <a:t>Empire of Alexander the Great </a:t>
            </a:r>
            <a:r>
              <a:rPr lang="en-US" sz="2000"/>
              <a:t>(356 </a:t>
            </a:r>
            <a:r>
              <a:rPr lang="en-GB" sz="2000"/>
              <a:t>- 3</a:t>
            </a:r>
            <a:r>
              <a:rPr lang="en-US" sz="2000"/>
              <a:t>23 BC)</a:t>
            </a:r>
          </a:p>
          <a:p>
            <a:pPr marL="742950" lvl="1" indent="-285750">
              <a:spcBef>
                <a:spcPct val="20000"/>
              </a:spcBef>
              <a:buFontTx/>
              <a:buChar char="–"/>
            </a:pPr>
            <a:r>
              <a:rPr lang="en-US" sz="2000"/>
              <a:t>Spread Hellenism</a:t>
            </a:r>
          </a:p>
          <a:p>
            <a:pPr marL="342900" indent="-342900">
              <a:spcBef>
                <a:spcPct val="20000"/>
              </a:spcBef>
              <a:buFontTx/>
              <a:buChar char="•"/>
            </a:pPr>
            <a:r>
              <a:rPr lang="en-US" sz="2400"/>
              <a:t>Synthesis Hebraism and Hellenism </a:t>
            </a:r>
          </a:p>
          <a:p>
            <a:pPr marL="742950" lvl="1" indent="-285750">
              <a:spcBef>
                <a:spcPct val="20000"/>
              </a:spcBef>
              <a:buFontTx/>
              <a:buChar char="–"/>
            </a:pPr>
            <a:r>
              <a:rPr lang="en-US" sz="2000"/>
              <a:t>Philo of Alexandria</a:t>
            </a:r>
          </a:p>
          <a:p>
            <a:pPr marL="342900" indent="-342900">
              <a:spcBef>
                <a:spcPct val="20000"/>
              </a:spcBef>
              <a:buFontTx/>
              <a:buChar char="•"/>
            </a:pPr>
            <a:r>
              <a:rPr lang="en-US" sz="2400"/>
              <a:t>Roman Empire</a:t>
            </a:r>
          </a:p>
          <a:p>
            <a:pPr marL="742950" lvl="1" indent="-285750">
              <a:spcBef>
                <a:spcPct val="20000"/>
              </a:spcBef>
              <a:buFontTx/>
              <a:buChar char="–"/>
            </a:pPr>
            <a:r>
              <a:rPr lang="en-US" sz="2000"/>
              <a:t>Roads, Buildings</a:t>
            </a:r>
          </a:p>
          <a:p>
            <a:pPr marL="742950" lvl="1" indent="-285750">
              <a:spcBef>
                <a:spcPct val="20000"/>
              </a:spcBef>
              <a:buFontTx/>
              <a:buChar char="–"/>
            </a:pPr>
            <a:r>
              <a:rPr lang="en-US" sz="2000"/>
              <a:t>Pax Romana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p:cTn id="7" dur="500" fill="hold"/>
                                        <p:tgtEl>
                                          <p:spTgt spid="28682"/>
                                        </p:tgtEl>
                                        <p:attrNameLst>
                                          <p:attrName>ppt_w</p:attrName>
                                        </p:attrNameLst>
                                      </p:cBhvr>
                                      <p:tavLst>
                                        <p:tav tm="0">
                                          <p:val>
                                            <p:strVal val="4/3*#ppt_w"/>
                                          </p:val>
                                        </p:tav>
                                        <p:tav tm="100000">
                                          <p:val>
                                            <p:strVal val="#ppt_w"/>
                                          </p:val>
                                        </p:tav>
                                      </p:tavLst>
                                    </p:anim>
                                    <p:anim calcmode="lin" valueType="num">
                                      <p:cBhvr>
                                        <p:cTn id="8" dur="500" fill="hold"/>
                                        <p:tgtEl>
                                          <p:spTgt spid="2868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slide(fromTop)">
                                      <p:cBhvr>
                                        <p:cTn id="12" dur="500"/>
                                        <p:tgtEl>
                                          <p:spTgt spid="2867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5890"/>
                                        </p:tgtEl>
                                        <p:attrNameLst>
                                          <p:attrName>style.visibility</p:attrName>
                                        </p:attrNameLst>
                                      </p:cBhvr>
                                      <p:to>
                                        <p:strVal val="visible"/>
                                      </p:to>
                                    </p:set>
                                    <p:animEffect transition="in" filter="fade">
                                      <p:cBhvr>
                                        <p:cTn id="16" dur="500"/>
                                        <p:tgtEl>
                                          <p:spTgt spid="16589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2902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02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02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02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027">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02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027">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027">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9027">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9027">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82" grpId="0" animBg="1" autoUpdateAnimBg="0"/>
      <p:bldP spid="1290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9702"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9703"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Israelite Monarchy</a:t>
            </a:r>
          </a:p>
        </p:txBody>
      </p:sp>
      <p:sp>
        <p:nvSpPr>
          <p:cNvPr id="29704"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9705" name="Rectangle 9"/>
          <p:cNvSpPr>
            <a:spLocks noChangeArrowheads="1"/>
          </p:cNvSpPr>
          <p:nvPr/>
        </p:nvSpPr>
        <p:spPr bwMode="auto">
          <a:xfrm>
            <a:off x="533400" y="3962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9706" name="Rectangle 10"/>
          <p:cNvSpPr>
            <a:spLocks noChangeArrowheads="1"/>
          </p:cNvSpPr>
          <p:nvPr/>
        </p:nvSpPr>
        <p:spPr bwMode="auto">
          <a:xfrm>
            <a:off x="533400" y="472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Prep. for the Messiah</a:t>
            </a:r>
          </a:p>
        </p:txBody>
      </p:sp>
      <p:sp>
        <p:nvSpPr>
          <p:cNvPr id="29698" name="Rectangle 2"/>
          <p:cNvSpPr>
            <a:spLocks noChangeArrowheads="1"/>
          </p:cNvSpPr>
          <p:nvPr/>
        </p:nvSpPr>
        <p:spPr bwMode="auto">
          <a:xfrm>
            <a:off x="4038600" y="4648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5" name="Rectangle 19"/>
          <p:cNvSpPr>
            <a:spLocks noChangeArrowheads="1"/>
          </p:cNvSpPr>
          <p:nvPr/>
        </p:nvSpPr>
        <p:spPr bwMode="auto">
          <a:xfrm>
            <a:off x="4038600" y="3886200"/>
            <a:ext cx="1066800" cy="685800"/>
          </a:xfrm>
          <a:prstGeom prst="rect">
            <a:avLst/>
          </a:prstGeom>
          <a:solidFill>
            <a:srgbClr val="008080">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210 </a:t>
            </a:r>
          </a:p>
        </p:txBody>
      </p:sp>
      <p:sp>
        <p:nvSpPr>
          <p:cNvPr id="29716" name="Rectangle 20"/>
          <p:cNvSpPr>
            <a:spLocks noChangeArrowheads="1"/>
          </p:cNvSpPr>
          <p:nvPr/>
        </p:nvSpPr>
        <p:spPr bwMode="auto">
          <a:xfrm>
            <a:off x="4038600" y="3124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7" name="Rectangle 21"/>
          <p:cNvSpPr>
            <a:spLocks noChangeArrowheads="1"/>
          </p:cNvSpPr>
          <p:nvPr/>
        </p:nvSpPr>
        <p:spPr bwMode="auto">
          <a:xfrm>
            <a:off x="4038600" y="2362200"/>
            <a:ext cx="1066800" cy="685800"/>
          </a:xfrm>
          <a:prstGeom prst="rect">
            <a:avLst/>
          </a:prstGeom>
          <a:solidFill>
            <a:srgbClr val="006600">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120</a:t>
            </a:r>
          </a:p>
        </p:txBody>
      </p:sp>
      <p:sp>
        <p:nvSpPr>
          <p:cNvPr id="29718" name="Rectangle 22"/>
          <p:cNvSpPr>
            <a:spLocks noChangeArrowheads="1"/>
          </p:cNvSpPr>
          <p:nvPr/>
        </p:nvSpPr>
        <p:spPr bwMode="auto">
          <a:xfrm>
            <a:off x="4038600" y="1600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9" name="Rectangle 23"/>
          <p:cNvSpPr>
            <a:spLocks noChangeArrowheads="1"/>
          </p:cNvSpPr>
          <p:nvPr/>
        </p:nvSpPr>
        <p:spPr bwMode="auto">
          <a:xfrm>
            <a:off x="4038600" y="838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8697" name="Text Box 32"/>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8701" name="Text Box 29"/>
          <p:cNvSpPr txBox="1">
            <a:spLocks noChangeArrowheads="1"/>
          </p:cNvSpPr>
          <p:nvPr/>
        </p:nvSpPr>
        <p:spPr bwMode="auto">
          <a:xfrm>
            <a:off x="2862263" y="5638800"/>
            <a:ext cx="3429000" cy="7016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sz="4000" b="1">
                <a:effectLst>
                  <a:outerShdw blurRad="38100" dist="38100" dir="2700000" algn="tl">
                    <a:srgbClr val="000000"/>
                  </a:outerShdw>
                </a:effectLst>
              </a:rPr>
              <a:t>Jesus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9719"/>
                                        </p:tgtEl>
                                        <p:attrNameLst>
                                          <p:attrName>style.visibility</p:attrName>
                                        </p:attrNameLst>
                                      </p:cBhvr>
                                      <p:to>
                                        <p:strVal val="visible"/>
                                      </p:to>
                                    </p:set>
                                    <p:anim calcmode="lin" valueType="num">
                                      <p:cBhvr>
                                        <p:cTn id="7" dur="500" fill="hold"/>
                                        <p:tgtEl>
                                          <p:spTgt spid="29719"/>
                                        </p:tgtEl>
                                        <p:attrNameLst>
                                          <p:attrName>ppt_w</p:attrName>
                                        </p:attrNameLst>
                                      </p:cBhvr>
                                      <p:tavLst>
                                        <p:tav tm="0">
                                          <p:val>
                                            <p:strVal val="4/3*#ppt_w"/>
                                          </p:val>
                                        </p:tav>
                                        <p:tav tm="100000">
                                          <p:val>
                                            <p:strVal val="#ppt_w"/>
                                          </p:val>
                                        </p:tav>
                                      </p:tavLst>
                                    </p:anim>
                                    <p:anim calcmode="lin" valueType="num">
                                      <p:cBhvr>
                                        <p:cTn id="8" dur="500" fill="hold"/>
                                        <p:tgtEl>
                                          <p:spTgt spid="29719"/>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29718"/>
                                        </p:tgtEl>
                                        <p:attrNameLst>
                                          <p:attrName>style.visibility</p:attrName>
                                        </p:attrNameLst>
                                      </p:cBhvr>
                                      <p:to>
                                        <p:strVal val="visible"/>
                                      </p:to>
                                    </p:set>
                                    <p:anim calcmode="lin" valueType="num">
                                      <p:cBhvr>
                                        <p:cTn id="12" dur="500" fill="hold"/>
                                        <p:tgtEl>
                                          <p:spTgt spid="29718"/>
                                        </p:tgtEl>
                                        <p:attrNameLst>
                                          <p:attrName>ppt_w</p:attrName>
                                        </p:attrNameLst>
                                      </p:cBhvr>
                                      <p:tavLst>
                                        <p:tav tm="0">
                                          <p:val>
                                            <p:strVal val="4/3*#ppt_w"/>
                                          </p:val>
                                        </p:tav>
                                        <p:tav tm="100000">
                                          <p:val>
                                            <p:strVal val="#ppt_w"/>
                                          </p:val>
                                        </p:tav>
                                      </p:tavLst>
                                    </p:anim>
                                    <p:anim calcmode="lin" valueType="num">
                                      <p:cBhvr>
                                        <p:cTn id="13" dur="500" fill="hold"/>
                                        <p:tgtEl>
                                          <p:spTgt spid="29718"/>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29717"/>
                                        </p:tgtEl>
                                        <p:attrNameLst>
                                          <p:attrName>style.visibility</p:attrName>
                                        </p:attrNameLst>
                                      </p:cBhvr>
                                      <p:to>
                                        <p:strVal val="visible"/>
                                      </p:to>
                                    </p:set>
                                    <p:anim calcmode="lin" valueType="num">
                                      <p:cBhvr>
                                        <p:cTn id="17" dur="500" fill="hold"/>
                                        <p:tgtEl>
                                          <p:spTgt spid="29717"/>
                                        </p:tgtEl>
                                        <p:attrNameLst>
                                          <p:attrName>ppt_w</p:attrName>
                                        </p:attrNameLst>
                                      </p:cBhvr>
                                      <p:tavLst>
                                        <p:tav tm="0">
                                          <p:val>
                                            <p:strVal val="4/3*#ppt_w"/>
                                          </p:val>
                                        </p:tav>
                                        <p:tav tm="100000">
                                          <p:val>
                                            <p:strVal val="#ppt_w"/>
                                          </p:val>
                                        </p:tav>
                                      </p:tavLst>
                                    </p:anim>
                                    <p:anim calcmode="lin" valueType="num">
                                      <p:cBhvr>
                                        <p:cTn id="18" dur="500" fill="hold"/>
                                        <p:tgtEl>
                                          <p:spTgt spid="29717"/>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29716"/>
                                        </p:tgtEl>
                                        <p:attrNameLst>
                                          <p:attrName>style.visibility</p:attrName>
                                        </p:attrNameLst>
                                      </p:cBhvr>
                                      <p:to>
                                        <p:strVal val="visible"/>
                                      </p:to>
                                    </p:set>
                                    <p:anim calcmode="lin" valueType="num">
                                      <p:cBhvr>
                                        <p:cTn id="22" dur="500" fill="hold"/>
                                        <p:tgtEl>
                                          <p:spTgt spid="29716"/>
                                        </p:tgtEl>
                                        <p:attrNameLst>
                                          <p:attrName>ppt_w</p:attrName>
                                        </p:attrNameLst>
                                      </p:cBhvr>
                                      <p:tavLst>
                                        <p:tav tm="0">
                                          <p:val>
                                            <p:strVal val="4/3*#ppt_w"/>
                                          </p:val>
                                        </p:tav>
                                        <p:tav tm="100000">
                                          <p:val>
                                            <p:strVal val="#ppt_w"/>
                                          </p:val>
                                        </p:tav>
                                      </p:tavLst>
                                    </p:anim>
                                    <p:anim calcmode="lin" valueType="num">
                                      <p:cBhvr>
                                        <p:cTn id="23" dur="500" fill="hold"/>
                                        <p:tgtEl>
                                          <p:spTgt spid="29716"/>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29715"/>
                                        </p:tgtEl>
                                        <p:attrNameLst>
                                          <p:attrName>style.visibility</p:attrName>
                                        </p:attrNameLst>
                                      </p:cBhvr>
                                      <p:to>
                                        <p:strVal val="visible"/>
                                      </p:to>
                                    </p:set>
                                    <p:anim calcmode="lin" valueType="num">
                                      <p:cBhvr>
                                        <p:cTn id="27" dur="500" fill="hold"/>
                                        <p:tgtEl>
                                          <p:spTgt spid="29715"/>
                                        </p:tgtEl>
                                        <p:attrNameLst>
                                          <p:attrName>ppt_w</p:attrName>
                                        </p:attrNameLst>
                                      </p:cBhvr>
                                      <p:tavLst>
                                        <p:tav tm="0">
                                          <p:val>
                                            <p:strVal val="4/3*#ppt_w"/>
                                          </p:val>
                                        </p:tav>
                                        <p:tav tm="100000">
                                          <p:val>
                                            <p:strVal val="#ppt_w"/>
                                          </p:val>
                                        </p:tav>
                                      </p:tavLst>
                                    </p:anim>
                                    <p:anim calcmode="lin" valueType="num">
                                      <p:cBhvr>
                                        <p:cTn id="28" dur="500" fill="hold"/>
                                        <p:tgtEl>
                                          <p:spTgt spid="29715"/>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23" presetClass="entr" presetSubtype="288" fill="hold" grpId="0" nodeType="afterEffect">
                                  <p:stCondLst>
                                    <p:cond delay="0"/>
                                  </p:stCondLst>
                                  <p:childTnLst>
                                    <p:set>
                                      <p:cBhvr>
                                        <p:cTn id="31" dur="1" fill="hold">
                                          <p:stCondLst>
                                            <p:cond delay="0"/>
                                          </p:stCondLst>
                                        </p:cTn>
                                        <p:tgtEl>
                                          <p:spTgt spid="29698"/>
                                        </p:tgtEl>
                                        <p:attrNameLst>
                                          <p:attrName>style.visibility</p:attrName>
                                        </p:attrNameLst>
                                      </p:cBhvr>
                                      <p:to>
                                        <p:strVal val="visible"/>
                                      </p:to>
                                    </p:set>
                                    <p:anim calcmode="lin" valueType="num">
                                      <p:cBhvr>
                                        <p:cTn id="32" dur="500" fill="hold"/>
                                        <p:tgtEl>
                                          <p:spTgt spid="29698"/>
                                        </p:tgtEl>
                                        <p:attrNameLst>
                                          <p:attrName>ppt_w</p:attrName>
                                        </p:attrNameLst>
                                      </p:cBhvr>
                                      <p:tavLst>
                                        <p:tav tm="0">
                                          <p:val>
                                            <p:strVal val="4/3*#ppt_w"/>
                                          </p:val>
                                        </p:tav>
                                        <p:tav tm="100000">
                                          <p:val>
                                            <p:strVal val="#ppt_w"/>
                                          </p:val>
                                        </p:tav>
                                      </p:tavLst>
                                    </p:anim>
                                    <p:anim calcmode="lin" valueType="num">
                                      <p:cBhvr>
                                        <p:cTn id="33" dur="500" fill="hold"/>
                                        <p:tgtEl>
                                          <p:spTgt spid="29698"/>
                                        </p:tgtEl>
                                        <p:attrNameLst>
                                          <p:attrName>ppt_h</p:attrName>
                                        </p:attrNameLst>
                                      </p:cBhvr>
                                      <p:tavLst>
                                        <p:tav tm="0">
                                          <p:val>
                                            <p:strVal val="4/3*#ppt_h"/>
                                          </p:val>
                                        </p:tav>
                                        <p:tav tm="100000">
                                          <p:val>
                                            <p:strVal val="#ppt_h"/>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8701"/>
                                        </p:tgtEl>
                                        <p:attrNameLst>
                                          <p:attrName>style.visibility</p:attrName>
                                        </p:attrNameLst>
                                      </p:cBhvr>
                                      <p:to>
                                        <p:strVal val="visible"/>
                                      </p:to>
                                    </p:set>
                                    <p:animEffect transition="in" filter="fade">
                                      <p:cBhvr>
                                        <p:cTn id="37" dur="10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715" grpId="0" animBg="1" autoUpdateAnimBg="0"/>
      <p:bldP spid="29716" grpId="0" animBg="1" autoUpdateAnimBg="0"/>
      <p:bldP spid="29717" grpId="0" animBg="1" autoUpdateAnimBg="0"/>
      <p:bldP spid="29718" grpId="0" animBg="1" autoUpdateAnimBg="0"/>
      <p:bldP spid="29719" grpId="0" animBg="1" autoUpdateAnimBg="0"/>
      <p:bldP spid="2870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9702"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9703" name="Rectangle 7"/>
          <p:cNvSpPr>
            <a:spLocks noChangeArrowheads="1"/>
          </p:cNvSpPr>
          <p:nvPr/>
        </p:nvSpPr>
        <p:spPr bwMode="auto">
          <a:xfrm>
            <a:off x="533400" y="2438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Israelite Monarchy</a:t>
            </a:r>
          </a:p>
        </p:txBody>
      </p:sp>
      <p:sp>
        <p:nvSpPr>
          <p:cNvPr id="29704" name="Rectangle 8"/>
          <p:cNvSpPr>
            <a:spLocks noChangeArrowheads="1"/>
          </p:cNvSpPr>
          <p:nvPr/>
        </p:nvSpPr>
        <p:spPr bwMode="auto">
          <a:xfrm>
            <a:off x="533400" y="3200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Divided</a:t>
            </a:r>
            <a:r>
              <a:rPr lang="en-GB">
                <a:latin typeface="Franklin Gothic Medium" pitchFamily="96" charset="0"/>
              </a:rPr>
              <a:t> </a:t>
            </a:r>
            <a:r>
              <a:rPr lang="en-GB" sz="2400" b="1">
                <a:latin typeface="Franklin Gothic Medium" pitchFamily="96" charset="0"/>
              </a:rPr>
              <a:t>Kingdoms</a:t>
            </a:r>
          </a:p>
        </p:txBody>
      </p:sp>
      <p:sp>
        <p:nvSpPr>
          <p:cNvPr id="29705" name="Rectangle 9"/>
          <p:cNvSpPr>
            <a:spLocks noChangeArrowheads="1"/>
          </p:cNvSpPr>
          <p:nvPr/>
        </p:nvSpPr>
        <p:spPr bwMode="auto">
          <a:xfrm>
            <a:off x="533400" y="3962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Exile and Return</a:t>
            </a:r>
          </a:p>
        </p:txBody>
      </p:sp>
      <p:sp>
        <p:nvSpPr>
          <p:cNvPr id="29706" name="Rectangle 10"/>
          <p:cNvSpPr>
            <a:spLocks noChangeArrowheads="1"/>
          </p:cNvSpPr>
          <p:nvPr/>
        </p:nvSpPr>
        <p:spPr bwMode="auto">
          <a:xfrm>
            <a:off x="533400" y="472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Prep. for the Messiah</a:t>
            </a:r>
          </a:p>
        </p:txBody>
      </p:sp>
      <p:sp>
        <p:nvSpPr>
          <p:cNvPr id="29698" name="Rectangle 2"/>
          <p:cNvSpPr>
            <a:spLocks noChangeArrowheads="1"/>
          </p:cNvSpPr>
          <p:nvPr/>
        </p:nvSpPr>
        <p:spPr bwMode="auto">
          <a:xfrm>
            <a:off x="4038600" y="4648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5" name="Rectangle 19"/>
          <p:cNvSpPr>
            <a:spLocks noChangeArrowheads="1"/>
          </p:cNvSpPr>
          <p:nvPr/>
        </p:nvSpPr>
        <p:spPr bwMode="auto">
          <a:xfrm>
            <a:off x="4038600" y="3886200"/>
            <a:ext cx="1066800" cy="685800"/>
          </a:xfrm>
          <a:prstGeom prst="rect">
            <a:avLst/>
          </a:prstGeom>
          <a:solidFill>
            <a:srgbClr val="008080">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210 </a:t>
            </a:r>
          </a:p>
        </p:txBody>
      </p:sp>
      <p:sp>
        <p:nvSpPr>
          <p:cNvPr id="29716" name="Rectangle 20"/>
          <p:cNvSpPr>
            <a:spLocks noChangeArrowheads="1"/>
          </p:cNvSpPr>
          <p:nvPr/>
        </p:nvSpPr>
        <p:spPr bwMode="auto">
          <a:xfrm>
            <a:off x="4038600" y="3124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7" name="Rectangle 21"/>
          <p:cNvSpPr>
            <a:spLocks noChangeArrowheads="1"/>
          </p:cNvSpPr>
          <p:nvPr/>
        </p:nvSpPr>
        <p:spPr bwMode="auto">
          <a:xfrm>
            <a:off x="4038600" y="2362200"/>
            <a:ext cx="1066800" cy="685800"/>
          </a:xfrm>
          <a:prstGeom prst="rect">
            <a:avLst/>
          </a:prstGeom>
          <a:solidFill>
            <a:srgbClr val="006600">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120</a:t>
            </a:r>
          </a:p>
        </p:txBody>
      </p:sp>
      <p:sp>
        <p:nvSpPr>
          <p:cNvPr id="29718" name="Rectangle 22"/>
          <p:cNvSpPr>
            <a:spLocks noChangeArrowheads="1"/>
          </p:cNvSpPr>
          <p:nvPr/>
        </p:nvSpPr>
        <p:spPr bwMode="auto">
          <a:xfrm>
            <a:off x="4038600" y="1600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 </a:t>
            </a:r>
          </a:p>
        </p:txBody>
      </p:sp>
      <p:sp>
        <p:nvSpPr>
          <p:cNvPr id="29719" name="Rectangle 23"/>
          <p:cNvSpPr>
            <a:spLocks noChangeArrowheads="1"/>
          </p:cNvSpPr>
          <p:nvPr/>
        </p:nvSpPr>
        <p:spPr bwMode="auto">
          <a:xfrm>
            <a:off x="4038600" y="838200"/>
            <a:ext cx="1066800" cy="685800"/>
          </a:xfrm>
          <a:prstGeom prst="rect">
            <a:avLst/>
          </a:prstGeom>
          <a:solidFill>
            <a:srgbClr val="00CC66">
              <a:alpha val="50000"/>
            </a:srgbClr>
          </a:solidFill>
          <a:ln w="76200">
            <a:noFill/>
            <a:miter lim="800000"/>
            <a:headEnd/>
            <a:tailEnd/>
          </a:ln>
          <a:effectLst>
            <a:outerShdw blurRad="63500" dist="71842" dir="2700000" algn="ctr" rotWithShape="0">
              <a:schemeClr val="bg2">
                <a:alpha val="74998"/>
              </a:schemeClr>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89102" name="Text Box 32"/>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89103" name="Text Box 15"/>
          <p:cNvSpPr txBox="1">
            <a:spLocks noChangeArrowheads="1"/>
          </p:cNvSpPr>
          <p:nvPr/>
        </p:nvSpPr>
        <p:spPr bwMode="auto">
          <a:xfrm>
            <a:off x="2862263" y="5638800"/>
            <a:ext cx="3429000" cy="7016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sz="4000" b="1">
                <a:effectLst>
                  <a:outerShdw blurRad="38100" dist="38100" dir="2700000" algn="tl">
                    <a:srgbClr val="000000"/>
                  </a:outerShdw>
                </a:effectLst>
              </a:rPr>
              <a:t>Jesus</a:t>
            </a:r>
          </a:p>
        </p:txBody>
      </p:sp>
      <p:sp>
        <p:nvSpPr>
          <p:cNvPr id="89104" name="Text Box 16"/>
          <p:cNvSpPr txBox="1">
            <a:spLocks noChangeArrowheads="1"/>
          </p:cNvSpPr>
          <p:nvPr/>
        </p:nvSpPr>
        <p:spPr bwMode="auto">
          <a:xfrm>
            <a:off x="2362200" y="5748338"/>
            <a:ext cx="4419600" cy="57943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3200"/>
              <a:t>Put to death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11719 -1.69288E-6 L -0.36719 -1.69288E-6 " pathEditMode="fixed" rAng="0" ptsTypes="AA">
                                      <p:cBhvr>
                                        <p:cTn id="6" dur="1000" fill="hold"/>
                                        <p:tgtEl>
                                          <p:spTgt spid="89103"/>
                                        </p:tgtEl>
                                        <p:attrNameLst>
                                          <p:attrName>ppt_x</p:attrName>
                                          <p:attrName>ppt_y</p:attrName>
                                        </p:attrNameLst>
                                      </p:cBhvr>
                                      <p:rCtr x="-125" y="0"/>
                                    </p:animMotion>
                                  </p:childTnLst>
                                </p:cTn>
                              </p:par>
                            </p:childTnLst>
                          </p:cTn>
                        </p:par>
                        <p:par>
                          <p:cTn id="7" fill="hold">
                            <p:stCondLst>
                              <p:cond delay="1000"/>
                            </p:stCondLst>
                            <p:childTnLst>
                              <p:par>
                                <p:cTn id="8" presetID="3" presetClass="emph" presetSubtype="2" fill="hold" grpId="1" nodeType="afterEffect">
                                  <p:stCondLst>
                                    <p:cond delay="0"/>
                                  </p:stCondLst>
                                  <p:childTnLst>
                                    <p:animClr clrSpc="rgb" dir="cw">
                                      <p:cBhvr override="childStyle">
                                        <p:cTn id="9" dur="500" fill="hold"/>
                                        <p:tgtEl>
                                          <p:spTgt spid="89103"/>
                                        </p:tgtEl>
                                        <p:attrNameLst>
                                          <p:attrName>style.color</p:attrName>
                                        </p:attrNameLst>
                                      </p:cBhvr>
                                      <p:to>
                                        <a:schemeClr val="accent2"/>
                                      </p:to>
                                    </p:animClr>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89104"/>
                                        </p:tgtEl>
                                        <p:attrNameLst>
                                          <p:attrName>style.visibility</p:attrName>
                                        </p:attrNameLst>
                                      </p:cBhvr>
                                      <p:to>
                                        <p:strVal val="visible"/>
                                      </p:to>
                                    </p:set>
                                    <p:animEffect transition="in" filter="fade">
                                      <p:cBhvr>
                                        <p:cTn id="13" dur="500"/>
                                        <p:tgtEl>
                                          <p:spTgt spid="89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3" grpId="0"/>
      <p:bldP spid="89103" grpId="1"/>
      <p:bldP spid="891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2179638" y="1143000"/>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457200" y="228600"/>
            <a:ext cx="8229600" cy="1143000"/>
          </a:xfrm>
        </p:spPr>
        <p:txBody>
          <a:bodyPr/>
          <a:lstStyle/>
          <a:p>
            <a:r>
              <a:rPr lang="en-US" dirty="0">
                <a:solidFill>
                  <a:schemeClr val="folHlink"/>
                </a:solidFill>
                <a:latin typeface="Arial Rounded MT Bold" pitchFamily="96" charset="0"/>
              </a:rPr>
              <a:t>Why is there is pattern?</a:t>
            </a:r>
            <a:endParaRPr lang="en-US" dirty="0"/>
          </a:p>
        </p:txBody>
      </p:sp>
      <p:sp>
        <p:nvSpPr>
          <p:cNvPr id="195587" name="Rectangle 3"/>
          <p:cNvSpPr>
            <a:spLocks noGrp="1" noChangeArrowheads="1"/>
          </p:cNvSpPr>
          <p:nvPr>
            <p:ph type="body" idx="4294967295"/>
          </p:nvPr>
        </p:nvSpPr>
        <p:spPr/>
        <p:txBody>
          <a:bodyPr/>
          <a:lstStyle/>
          <a:p>
            <a:pPr>
              <a:lnSpc>
                <a:spcPct val="90000"/>
              </a:lnSpc>
            </a:pPr>
            <a:r>
              <a:rPr lang="en-US" dirty="0"/>
              <a:t>To restore through </a:t>
            </a:r>
            <a:r>
              <a:rPr lang="en-US" dirty="0" smtClean="0"/>
              <a:t>indemnity a </a:t>
            </a:r>
            <a:r>
              <a:rPr lang="en-US" dirty="0"/>
              <a:t>previous </a:t>
            </a:r>
            <a:r>
              <a:rPr lang="en-US" dirty="0" smtClean="0"/>
              <a:t>failure, a </a:t>
            </a:r>
            <a:r>
              <a:rPr lang="en-US" dirty="0"/>
              <a:t>similar situation arises where</a:t>
            </a:r>
            <a:r>
              <a:rPr lang="en-US" dirty="0" smtClean="0"/>
              <a:t> people have </a:t>
            </a:r>
            <a:r>
              <a:rPr lang="en-US" dirty="0"/>
              <a:t>to not repeat earlier mistakes</a:t>
            </a:r>
          </a:p>
          <a:p>
            <a:pPr>
              <a:lnSpc>
                <a:spcPct val="90000"/>
              </a:lnSpc>
            </a:pPr>
            <a:r>
              <a:rPr lang="en-US" dirty="0"/>
              <a:t>Repeated attempts to restore foundation for the messiah</a:t>
            </a:r>
          </a:p>
          <a:p>
            <a:pPr>
              <a:lnSpc>
                <a:spcPct val="90000"/>
              </a:lnSpc>
            </a:pPr>
            <a:r>
              <a:rPr lang="en-US" dirty="0"/>
              <a:t>More prolonged, heavier the conditions</a:t>
            </a:r>
          </a:p>
          <a:p>
            <a:pPr lvl="1">
              <a:lnSpc>
                <a:spcPct val="90000"/>
              </a:lnSpc>
            </a:pPr>
            <a:r>
              <a:rPr lang="en-US" dirty="0"/>
              <a:t>Horizontal restoration of vertical conditions</a:t>
            </a:r>
          </a:p>
          <a:p>
            <a:pPr>
              <a:lnSpc>
                <a:spcPct val="9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3352800" y="1524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3556" name="Rectangle 4"/>
          <p:cNvSpPr>
            <a:spLocks noChangeArrowheads="1"/>
          </p:cNvSpPr>
          <p:nvPr/>
        </p:nvSpPr>
        <p:spPr bwMode="auto">
          <a:xfrm>
            <a:off x="533400" y="914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19461" name="Text Box 5"/>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3561" name="Rectangle 9"/>
          <p:cNvSpPr>
            <a:spLocks noGrp="1" noChangeArrowheads="1"/>
          </p:cNvSpPr>
          <p:nvPr>
            <p:ph type="body" sz="half" idx="1"/>
          </p:nvPr>
        </p:nvSpPr>
        <p:spPr>
          <a:xfrm>
            <a:off x="4572000" y="914400"/>
            <a:ext cx="4191000" cy="5410200"/>
          </a:xfrm>
        </p:spPr>
        <p:txBody>
          <a:bodyPr/>
          <a:lstStyle/>
          <a:p>
            <a:pPr eaLnBrk="1" hangingPunct="1">
              <a:lnSpc>
                <a:spcPct val="90000"/>
              </a:lnSpc>
            </a:pPr>
            <a:r>
              <a:rPr lang="en-US" sz="2400"/>
              <a:t>Abraham’s mistake in the offering</a:t>
            </a:r>
          </a:p>
          <a:p>
            <a:pPr eaLnBrk="1" hangingPunct="1">
              <a:lnSpc>
                <a:spcPct val="90000"/>
              </a:lnSpc>
            </a:pPr>
            <a:r>
              <a:rPr lang="en-US" sz="2400"/>
              <a:t>Jacob’s 12 sons and 70 kinsmen in Egypt</a:t>
            </a:r>
          </a:p>
          <a:p>
            <a:pPr eaLnBrk="1" hangingPunct="1">
              <a:lnSpc>
                <a:spcPct val="90000"/>
              </a:lnSpc>
            </a:pPr>
            <a:r>
              <a:rPr lang="en-US" sz="2400"/>
              <a:t>Maintained their identity</a:t>
            </a:r>
          </a:p>
          <a:p>
            <a:pPr lvl="1" eaLnBrk="1" hangingPunct="1">
              <a:lnSpc>
                <a:spcPct val="90000"/>
              </a:lnSpc>
            </a:pPr>
            <a:r>
              <a:rPr lang="en-US" sz="2000"/>
              <a:t>Circumcision, Sabbath, offerings</a:t>
            </a:r>
          </a:p>
          <a:p>
            <a:pPr eaLnBrk="1" hangingPunct="1">
              <a:lnSpc>
                <a:spcPct val="90000"/>
              </a:lnSpc>
            </a:pPr>
            <a:r>
              <a:rPr lang="en-US" sz="2400"/>
              <a:t>Pyramid building</a:t>
            </a:r>
          </a:p>
          <a:p>
            <a:pPr eaLnBrk="1" hangingPunct="1">
              <a:lnSpc>
                <a:spcPct val="90000"/>
              </a:lnSpc>
            </a:pPr>
            <a:r>
              <a:rPr lang="en-US" sz="2400"/>
              <a:t>Moses - Pharaoh humbled</a:t>
            </a:r>
          </a:p>
          <a:p>
            <a:pPr lvl="1" eaLnBrk="1" hangingPunct="1">
              <a:lnSpc>
                <a:spcPct val="90000"/>
              </a:lnSpc>
            </a:pPr>
            <a:r>
              <a:rPr lang="en-US" sz="2000"/>
              <a:t>3 signs, 10 plagues</a:t>
            </a:r>
          </a:p>
          <a:p>
            <a:pPr eaLnBrk="1" hangingPunct="1">
              <a:lnSpc>
                <a:spcPct val="90000"/>
              </a:lnSpc>
            </a:pPr>
            <a:r>
              <a:rPr lang="en-US" sz="2400"/>
              <a:t>Exodus</a:t>
            </a:r>
          </a:p>
          <a:p>
            <a:pPr eaLnBrk="1" hangingPunct="1">
              <a:lnSpc>
                <a:spcPct val="90000"/>
              </a:lnSpc>
            </a:pPr>
            <a:r>
              <a:rPr lang="en-US" sz="2400"/>
              <a:t>Mount Sinai - Covenant, Torah and Tabernacle</a:t>
            </a:r>
          </a:p>
          <a:p>
            <a:pPr eaLnBrk="1" hangingPunct="1">
              <a:lnSpc>
                <a:spcPct val="90000"/>
              </a:lnSpc>
            </a:pPr>
            <a:r>
              <a:rPr lang="en-US" sz="2400"/>
              <a:t>Entered Promised Land</a:t>
            </a:r>
          </a:p>
        </p:txBody>
      </p:sp>
      <p:grpSp>
        <p:nvGrpSpPr>
          <p:cNvPr id="19470" name="Group 14"/>
          <p:cNvGrpSpPr>
            <a:grpSpLocks/>
          </p:cNvGrpSpPr>
          <p:nvPr/>
        </p:nvGrpSpPr>
        <p:grpSpPr bwMode="auto">
          <a:xfrm>
            <a:off x="609600" y="2362200"/>
            <a:ext cx="3733800" cy="533400"/>
            <a:chOff x="384" y="1536"/>
            <a:chExt cx="2352" cy="336"/>
          </a:xfrm>
        </p:grpSpPr>
        <p:sp>
          <p:nvSpPr>
            <p:cNvPr id="19469" name="AutoShape 13"/>
            <p:cNvSpPr>
              <a:spLocks noChangeArrowheads="1"/>
            </p:cNvSpPr>
            <p:nvPr/>
          </p:nvSpPr>
          <p:spPr bwMode="auto">
            <a:xfrm>
              <a:off x="384" y="1536"/>
              <a:ext cx="2352" cy="336"/>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sp>
          <p:nvSpPr>
            <p:cNvPr id="23565" name="Text Box 13"/>
            <p:cNvSpPr txBox="1">
              <a:spLocks noChangeArrowheads="1"/>
            </p:cNvSpPr>
            <p:nvPr/>
          </p:nvSpPr>
          <p:spPr bwMode="auto">
            <a:xfrm>
              <a:off x="384" y="1545"/>
              <a:ext cx="1262"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Gen. 15:13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strVal val="4/3*#ppt_w"/>
                                          </p:val>
                                        </p:tav>
                                        <p:tav tm="100000">
                                          <p:val>
                                            <p:strVal val="#ppt_w"/>
                                          </p:val>
                                        </p:tav>
                                      </p:tavLst>
                                    </p:anim>
                                    <p:anim calcmode="lin" valueType="num">
                                      <p:cBhvr>
                                        <p:cTn id="8" dur="500" fill="hold"/>
                                        <p:tgtEl>
                                          <p:spTgt spid="2355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slide(fromTop)">
                                      <p:cBhvr>
                                        <p:cTn id="12" dur="500"/>
                                        <p:tgtEl>
                                          <p:spTgt spid="2355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470"/>
                                        </p:tgtEl>
                                        <p:attrNameLst>
                                          <p:attrName>style.visibility</p:attrName>
                                        </p:attrNameLst>
                                      </p:cBhvr>
                                      <p:to>
                                        <p:strVal val="visible"/>
                                      </p:to>
                                    </p:set>
                                    <p:animEffect transition="in" filter="fade">
                                      <p:cBhvr>
                                        <p:cTn id="16" dur="500"/>
                                        <p:tgtEl>
                                          <p:spTgt spid="19470"/>
                                        </p:tgtEl>
                                      </p:cBhvr>
                                    </p:animEffec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2356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561">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561">
                                            <p:txEl>
                                              <p:pRg st="2" end="2"/>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56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561">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561">
                                            <p:txEl>
                                              <p:pRg st="5" end="5"/>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561">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561">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561">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5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autoUpdateAnimBg="0"/>
      <p:bldP spid="23556" grpId="0" animBg="1" autoUpdateAnimBg="0"/>
      <p:bldP spid="2356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3352800" y="2286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400</a:t>
            </a:r>
            <a:r>
              <a:rPr lang="en-GB" sz="2000">
                <a:latin typeface="Franklin Gothic Medium" pitchFamily="96" charset="0"/>
              </a:rPr>
              <a:t> </a:t>
            </a:r>
            <a:endParaRPr lang="en-GB" sz="2400" b="1">
              <a:latin typeface="Franklin Gothic Medium" pitchFamily="96" charset="0"/>
            </a:endParaRPr>
          </a:p>
        </p:txBody>
      </p:sp>
      <p:sp>
        <p:nvSpPr>
          <p:cNvPr id="24580" name="Rectangle 4"/>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4583" name="Rectangle 7"/>
          <p:cNvSpPr>
            <a:spLocks noChangeArrowheads="1"/>
          </p:cNvSpPr>
          <p:nvPr/>
        </p:nvSpPr>
        <p:spPr bwMode="auto">
          <a:xfrm>
            <a:off x="533400" y="1676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0488" name="Text Box 10"/>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4589" name="Rectangle 13"/>
          <p:cNvSpPr>
            <a:spLocks noGrp="1" noChangeArrowheads="1"/>
          </p:cNvSpPr>
          <p:nvPr>
            <p:ph type="body" sz="half" idx="1"/>
          </p:nvPr>
        </p:nvSpPr>
        <p:spPr>
          <a:xfrm>
            <a:off x="4670425" y="533400"/>
            <a:ext cx="4244975" cy="5791200"/>
          </a:xfrm>
        </p:spPr>
        <p:txBody>
          <a:bodyPr/>
          <a:lstStyle/>
          <a:p>
            <a:pPr eaLnBrk="1" hangingPunct="1">
              <a:lnSpc>
                <a:spcPct val="90000"/>
              </a:lnSpc>
            </a:pPr>
            <a:r>
              <a:rPr lang="en-US" sz="2400" dirty="0"/>
              <a:t>Judges</a:t>
            </a:r>
          </a:p>
          <a:p>
            <a:pPr lvl="1" eaLnBrk="1" hangingPunct="1">
              <a:lnSpc>
                <a:spcPct val="90000"/>
              </a:lnSpc>
            </a:pPr>
            <a:r>
              <a:rPr lang="en-US" sz="2000" dirty="0"/>
              <a:t>Prophet, priest, ‘king’</a:t>
            </a:r>
          </a:p>
          <a:p>
            <a:pPr lvl="1" eaLnBrk="1" hangingPunct="1">
              <a:lnSpc>
                <a:spcPct val="90000"/>
              </a:lnSpc>
            </a:pPr>
            <a:r>
              <a:rPr lang="en-US" sz="2000" dirty="0"/>
              <a:t>Divided land, loose confederation of 12 tribes</a:t>
            </a:r>
          </a:p>
          <a:p>
            <a:pPr lvl="1" eaLnBrk="1" hangingPunct="1">
              <a:lnSpc>
                <a:spcPct val="90000"/>
              </a:lnSpc>
            </a:pPr>
            <a:r>
              <a:rPr lang="en-US" sz="2000" dirty="0"/>
              <a:t>Ruled by God and law</a:t>
            </a:r>
          </a:p>
          <a:p>
            <a:pPr lvl="1" eaLnBrk="1" hangingPunct="1">
              <a:lnSpc>
                <a:spcPct val="90000"/>
              </a:lnSpc>
            </a:pPr>
            <a:r>
              <a:rPr lang="en-US" sz="2000" dirty="0"/>
              <a:t>Gideon told them</a:t>
            </a:r>
            <a:r>
              <a:rPr lang="en-US" sz="2000" dirty="0">
                <a:latin typeface="Baskerville"/>
                <a:cs typeface="Baskerville"/>
              </a:rPr>
              <a:t>, "I will not rule over you, nor will my son rule over you. The Lord will rule over you.”</a:t>
            </a:r>
            <a:r>
              <a:rPr lang="en-US" sz="2000" dirty="0" smtClean="0">
                <a:latin typeface="Lydian BT" pitchFamily="96" charset="0"/>
              </a:rPr>
              <a:t> 					</a:t>
            </a:r>
            <a:r>
              <a:rPr lang="en-US" sz="1800" dirty="0" smtClean="0"/>
              <a:t>Judges </a:t>
            </a:r>
            <a:r>
              <a:rPr lang="en-US" sz="1800" dirty="0"/>
              <a:t>8:23</a:t>
            </a:r>
            <a:endParaRPr lang="en-US" sz="2000" dirty="0"/>
          </a:p>
          <a:p>
            <a:pPr eaLnBrk="1" hangingPunct="1">
              <a:lnSpc>
                <a:spcPct val="90000"/>
              </a:lnSpc>
            </a:pPr>
            <a:r>
              <a:rPr lang="en-US" sz="2400" dirty="0"/>
              <a:t>Struggles with Philistines</a:t>
            </a:r>
          </a:p>
          <a:p>
            <a:pPr eaLnBrk="1" hangingPunct="1">
              <a:lnSpc>
                <a:spcPct val="90000"/>
              </a:lnSpc>
            </a:pPr>
            <a:r>
              <a:rPr lang="en-US" sz="2400" dirty="0"/>
              <a:t>No foundation of faith</a:t>
            </a:r>
          </a:p>
          <a:p>
            <a:pPr lvl="1" eaLnBrk="1" hangingPunct="1">
              <a:lnSpc>
                <a:spcPct val="90000"/>
              </a:lnSpc>
            </a:pPr>
            <a:r>
              <a:rPr lang="en-US" sz="2000" dirty="0"/>
              <a:t>Should have destroyed 7 Canaanite tribes</a:t>
            </a:r>
          </a:p>
          <a:p>
            <a:pPr lvl="1" eaLnBrk="1" hangingPunct="1">
              <a:lnSpc>
                <a:spcPct val="90000"/>
              </a:lnSpc>
            </a:pPr>
            <a:r>
              <a:rPr lang="en-US" sz="2000" dirty="0"/>
              <a:t>“Went after other gods”</a:t>
            </a:r>
          </a:p>
          <a:p>
            <a:pPr eaLnBrk="1" hangingPunct="1">
              <a:lnSpc>
                <a:spcPct val="90000"/>
              </a:lnSpc>
            </a:pPr>
            <a:r>
              <a:rPr lang="en-US" sz="2400" dirty="0"/>
              <a:t>No foundation of substance</a:t>
            </a:r>
          </a:p>
          <a:p>
            <a:pPr lvl="1" eaLnBrk="1" hangingPunct="1">
              <a:lnSpc>
                <a:spcPct val="90000"/>
              </a:lnSpc>
            </a:pPr>
            <a:r>
              <a:rPr lang="en-US" sz="2000" dirty="0"/>
              <a:t>Lack of unity between tribes</a:t>
            </a:r>
          </a:p>
        </p:txBody>
      </p:sp>
      <p:sp>
        <p:nvSpPr>
          <p:cNvPr id="20500" name="Text Box 20"/>
          <p:cNvSpPr txBox="1">
            <a:spLocks noChangeArrowheads="1"/>
          </p:cNvSpPr>
          <p:nvPr/>
        </p:nvSpPr>
        <p:spPr bwMode="auto">
          <a:xfrm>
            <a:off x="533400" y="3048000"/>
            <a:ext cx="3733800" cy="3416320"/>
          </a:xfrm>
          <a:prstGeom prst="rect">
            <a:avLst/>
          </a:prstGeom>
          <a:noFill/>
          <a:ln w="9525">
            <a:noFill/>
            <a:miter lim="800000"/>
            <a:headEnd/>
            <a:tailEnd/>
          </a:ln>
          <a:effectLst/>
        </p:spPr>
        <p:txBody>
          <a:bodyPr wrap="square">
            <a:prstTxWarp prst="textNoShape">
              <a:avLst/>
            </a:prstTxWarp>
            <a:spAutoFit/>
          </a:bodyPr>
          <a:lstStyle/>
          <a:p>
            <a:r>
              <a:rPr lang="en-US" dirty="0" smtClean="0">
                <a:latin typeface="Baskerville"/>
                <a:cs typeface="Baskerville"/>
              </a:rPr>
              <a:t>After that whole generation had been gathered to their fathers, another generation grew up, who knew neither the Lord nor what he had done for Israel. Then the Israelites did evil in the eyes of the Lord and served the </a:t>
            </a:r>
            <a:r>
              <a:rPr lang="en-US" dirty="0" err="1" smtClean="0">
                <a:latin typeface="Baskerville"/>
                <a:cs typeface="Baskerville"/>
              </a:rPr>
              <a:t>Baals</a:t>
            </a:r>
            <a:r>
              <a:rPr lang="en-US" dirty="0" smtClean="0">
                <a:latin typeface="Baskerville"/>
                <a:cs typeface="Baskerville"/>
              </a:rPr>
              <a:t>. Then the Lord handed them over to raiders who plundered them.</a:t>
            </a:r>
          </a:p>
          <a:p>
            <a:r>
              <a:rPr lang="en-US" dirty="0" smtClean="0">
                <a:latin typeface="Baskerville"/>
                <a:cs typeface="Baskerville"/>
              </a:rPr>
              <a:t>Then the Lord raised up judges, who saved them out of the hands of these raiders.</a:t>
            </a:r>
            <a:r>
              <a:rPr lang="en-US" dirty="0" smtClean="0"/>
              <a:t>				</a:t>
            </a:r>
            <a:r>
              <a:rPr lang="en-US" sz="1600" dirty="0" smtClean="0"/>
              <a:t>Judges 2:10-16</a:t>
            </a:r>
            <a:endParaRPr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strVal val="4/3*#ppt_w"/>
                                          </p:val>
                                        </p:tav>
                                        <p:tav tm="100000">
                                          <p:val>
                                            <p:strVal val="#ppt_w"/>
                                          </p:val>
                                        </p:tav>
                                      </p:tavLst>
                                    </p:anim>
                                    <p:anim calcmode="lin" valueType="num">
                                      <p:cBhvr>
                                        <p:cTn id="8" dur="500" fill="hold"/>
                                        <p:tgtEl>
                                          <p:spTgt spid="2458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slide(fromTop)">
                                      <p:cBhvr>
                                        <p:cTn id="12" dur="500"/>
                                        <p:tgtEl>
                                          <p:spTgt spid="2457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0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9">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9">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589">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58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autoUpdateAnimBg="0"/>
      <p:bldP spid="24583" grpId="0" animBg="1" autoUpdateAnimBg="0"/>
      <p:bldP spid="24589" grpId="0" build="p"/>
      <p:bldP spid="20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solidFill>
                  <a:schemeClr val="tx1"/>
                </a:solidFill>
                <a:latin typeface="Arial Rounded MT Bold" pitchFamily="96" charset="0"/>
              </a:rPr>
              <a:t>The people demand a king</a:t>
            </a:r>
            <a:endParaRPr lang="en-US"/>
          </a:p>
        </p:txBody>
      </p:sp>
      <p:sp>
        <p:nvSpPr>
          <p:cNvPr id="133123" name="Rectangle 3"/>
          <p:cNvSpPr>
            <a:spLocks noGrp="1" noChangeArrowheads="1"/>
          </p:cNvSpPr>
          <p:nvPr>
            <p:ph type="body" idx="1"/>
          </p:nvPr>
        </p:nvSpPr>
        <p:spPr/>
        <p:txBody>
          <a:bodyPr/>
          <a:lstStyle/>
          <a:p>
            <a:r>
              <a:rPr lang="en-US" sz="2800" dirty="0"/>
              <a:t>People said to Samuel:</a:t>
            </a:r>
            <a:r>
              <a:rPr lang="en-US" dirty="0">
                <a:latin typeface="Lydian BT" pitchFamily="96" charset="0"/>
              </a:rPr>
              <a:t> </a:t>
            </a:r>
            <a:r>
              <a:rPr lang="en-US" dirty="0">
                <a:latin typeface="Baskerville"/>
                <a:cs typeface="Baskerville"/>
              </a:rPr>
              <a:t>“We want a king over us. Then we will be like all the other nations, with a king to lead us and to go out before us and fight our battles.”</a:t>
            </a:r>
          </a:p>
          <a:p>
            <a:r>
              <a:rPr lang="en-US" sz="2800" dirty="0"/>
              <a:t>God </a:t>
            </a:r>
            <a:r>
              <a:rPr lang="en-US" sz="2800" dirty="0" smtClean="0"/>
              <a:t>replied </a:t>
            </a:r>
            <a:r>
              <a:rPr lang="en-US" sz="2800" dirty="0"/>
              <a:t>to Samuel</a:t>
            </a:r>
            <a:r>
              <a:rPr lang="en-US" dirty="0" smtClean="0">
                <a:latin typeface="Lydian BT" pitchFamily="96" charset="0"/>
              </a:rPr>
              <a:t>: </a:t>
            </a:r>
            <a:r>
              <a:rPr lang="en-US" dirty="0" smtClean="0">
                <a:latin typeface="Baskerville"/>
                <a:cs typeface="Baskerville"/>
              </a:rPr>
              <a:t>“</a:t>
            </a:r>
            <a:r>
              <a:rPr lang="en-US" dirty="0">
                <a:latin typeface="Baskerville"/>
                <a:cs typeface="Baskerville"/>
              </a:rPr>
              <a:t>Listen to all that the people are saying to you; it is not you they have rejected, but they have rejected me as their king.” </a:t>
            </a:r>
            <a:r>
              <a:rPr lang="en-US" dirty="0">
                <a:latin typeface="Lydian BT" pitchFamily="96" charset="0"/>
              </a:rPr>
              <a:t>					</a:t>
            </a:r>
            <a:r>
              <a:rPr lang="en-US" dirty="0" smtClean="0">
                <a:latin typeface="Lydian BT" pitchFamily="96" charset="0"/>
              </a:rPr>
              <a:t>							</a:t>
            </a:r>
            <a:r>
              <a:rPr lang="en-US" sz="2400" dirty="0" smtClean="0"/>
              <a:t>Samuel </a:t>
            </a:r>
            <a:r>
              <a:rPr lang="en-US" sz="2400" dirty="0"/>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solidFill>
                  <a:schemeClr val="tx1"/>
                </a:solidFill>
                <a:latin typeface="Arial Rounded MT Bold" pitchFamily="96" charset="0"/>
              </a:rPr>
              <a:t>What will the king do?</a:t>
            </a:r>
            <a:endParaRPr lang="en-US"/>
          </a:p>
        </p:txBody>
      </p:sp>
      <p:sp>
        <p:nvSpPr>
          <p:cNvPr id="136195" name="Rectangle 3"/>
          <p:cNvSpPr>
            <a:spLocks noGrp="1" noChangeArrowheads="1"/>
          </p:cNvSpPr>
          <p:nvPr>
            <p:ph type="body" idx="1"/>
          </p:nvPr>
        </p:nvSpPr>
        <p:spPr/>
        <p:txBody>
          <a:bodyPr/>
          <a:lstStyle/>
          <a:p>
            <a:r>
              <a:rPr lang="en-US" dirty="0"/>
              <a:t>God warned the people that a king would:</a:t>
            </a:r>
          </a:p>
          <a:p>
            <a:pPr lvl="1"/>
            <a:r>
              <a:rPr lang="en-US" dirty="0"/>
              <a:t>Enlist their sons as soldiers</a:t>
            </a:r>
          </a:p>
          <a:p>
            <a:pPr lvl="1"/>
            <a:r>
              <a:rPr lang="en-US" dirty="0"/>
              <a:t>Turn their daughters into servants</a:t>
            </a:r>
          </a:p>
          <a:p>
            <a:pPr lvl="1"/>
            <a:r>
              <a:rPr lang="en-US" dirty="0"/>
              <a:t>Take best fields and vineyards</a:t>
            </a:r>
          </a:p>
          <a:p>
            <a:pPr lvl="1"/>
            <a:r>
              <a:rPr lang="en-US" dirty="0"/>
              <a:t>Take one tenth of harvest</a:t>
            </a:r>
          </a:p>
          <a:p>
            <a:pPr lvl="1"/>
            <a:r>
              <a:rPr lang="en-US" dirty="0"/>
              <a:t>Take one tenth of flocks</a:t>
            </a:r>
          </a:p>
          <a:p>
            <a:pPr lvl="1"/>
            <a:r>
              <a:rPr lang="en-US" sz="3200" dirty="0">
                <a:latin typeface="Baskerville"/>
                <a:cs typeface="Baskerville"/>
              </a:rPr>
              <a:t>“You shall be his slaves”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52800" y="3048000"/>
            <a:ext cx="1066800" cy="685800"/>
          </a:xfrm>
          <a:prstGeom prst="rect">
            <a:avLst/>
          </a:prstGeom>
          <a:solidFill>
            <a:srgbClr val="3366FF"/>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solidFill>
                  <a:srgbClr val="FFFF99"/>
                </a:solidFill>
                <a:latin typeface="Franklin Gothic Medium" pitchFamily="96" charset="0"/>
              </a:rPr>
              <a:t>120</a:t>
            </a:r>
            <a:r>
              <a:rPr lang="en-GB" sz="2000">
                <a:latin typeface="Franklin Gothic Medium" pitchFamily="96" charset="0"/>
              </a:rPr>
              <a:t> </a:t>
            </a:r>
            <a:endParaRPr lang="en-GB" sz="2400" b="1">
              <a:latin typeface="Franklin Gothic Medium" pitchFamily="96" charset="0"/>
            </a:endParaRPr>
          </a:p>
        </p:txBody>
      </p:sp>
      <p:sp>
        <p:nvSpPr>
          <p:cNvPr id="25603" name="Rectangle 3"/>
          <p:cNvSpPr>
            <a:spLocks noChangeArrowheads="1"/>
          </p:cNvSpPr>
          <p:nvPr/>
        </p:nvSpPr>
        <p:spPr bwMode="auto">
          <a:xfrm>
            <a:off x="533400" y="914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Slavery in Egypt</a:t>
            </a:r>
          </a:p>
        </p:txBody>
      </p:sp>
      <p:sp>
        <p:nvSpPr>
          <p:cNvPr id="25606" name="Rectangle 6"/>
          <p:cNvSpPr>
            <a:spLocks noChangeArrowheads="1"/>
          </p:cNvSpPr>
          <p:nvPr/>
        </p:nvSpPr>
        <p:spPr bwMode="auto">
          <a:xfrm>
            <a:off x="533400" y="1676400"/>
            <a:ext cx="3886200" cy="609600"/>
          </a:xfrm>
          <a:prstGeom prst="rect">
            <a:avLst/>
          </a:prstGeom>
          <a:solidFill>
            <a:schemeClr val="accent1">
              <a:alpha val="50000"/>
            </a:schemeClr>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Judges</a:t>
            </a:r>
          </a:p>
        </p:txBody>
      </p:sp>
      <p:sp>
        <p:nvSpPr>
          <p:cNvPr id="25607" name="Rectangle 7"/>
          <p:cNvSpPr>
            <a:spLocks noChangeArrowheads="1"/>
          </p:cNvSpPr>
          <p:nvPr/>
        </p:nvSpPr>
        <p:spPr bwMode="auto">
          <a:xfrm>
            <a:off x="533400" y="2438400"/>
            <a:ext cx="3886200" cy="609600"/>
          </a:xfrm>
          <a:prstGeom prst="rect">
            <a:avLst/>
          </a:prstGeom>
          <a:solidFill>
            <a:schemeClr val="accent1"/>
          </a:solidFill>
          <a:ln w="76200">
            <a:solidFill>
              <a:schemeClr val="tx2"/>
            </a:solidFill>
            <a:miter lim="800000"/>
            <a:headEnd/>
            <a:tailEnd/>
          </a:ln>
          <a:effectLst>
            <a:outerShdw dist="71842" dir="2700000" algn="ctr" rotWithShape="0">
              <a:schemeClr val="bg2"/>
            </a:outerShdw>
          </a:effectLst>
        </p:spPr>
        <p:txBody>
          <a:bodyPr wrap="none" anchor="ctr">
            <a:prstTxWarp prst="textNoShape">
              <a:avLst/>
            </a:prstTxWarp>
          </a:bodyPr>
          <a:lstStyle/>
          <a:p>
            <a:pPr algn="ctr"/>
            <a:r>
              <a:rPr lang="en-GB" sz="2400" b="1">
                <a:latin typeface="Franklin Gothic Medium" pitchFamily="96" charset="0"/>
              </a:rPr>
              <a:t>United Israelite Monarchy</a:t>
            </a:r>
          </a:p>
        </p:txBody>
      </p:sp>
      <p:sp>
        <p:nvSpPr>
          <p:cNvPr id="21514" name="Text Box 12"/>
          <p:cNvSpPr txBox="1">
            <a:spLocks noChangeArrowheads="1"/>
          </p:cNvSpPr>
          <p:nvPr/>
        </p:nvSpPr>
        <p:spPr bwMode="auto">
          <a:xfrm>
            <a:off x="533400" y="228600"/>
            <a:ext cx="3886200" cy="579438"/>
          </a:xfrm>
          <a:prstGeom prst="rect">
            <a:avLst/>
          </a:prstGeom>
          <a:noFill/>
          <a:ln w="76200">
            <a:noFill/>
            <a:miter lim="800000"/>
            <a:headEnd/>
            <a:tailEnd/>
          </a:ln>
        </p:spPr>
        <p:txBody>
          <a:bodyPr>
            <a:prstTxWarp prst="textNoShape">
              <a:avLst/>
            </a:prstTxWarp>
            <a:spAutoFit/>
          </a:bodyPr>
          <a:lstStyle/>
          <a:p>
            <a:pPr algn="ctr">
              <a:spcBef>
                <a:spcPct val="50000"/>
              </a:spcBef>
            </a:pPr>
            <a:r>
              <a:rPr lang="en-GB" sz="3200">
                <a:solidFill>
                  <a:schemeClr val="folHlink"/>
                </a:solidFill>
                <a:latin typeface="Arial Rounded MT Bold" pitchFamily="96" charset="0"/>
              </a:rPr>
              <a:t>Jewish</a:t>
            </a:r>
            <a:r>
              <a:rPr lang="en-GB" sz="2000">
                <a:latin typeface="Franklin Gothic Medium" pitchFamily="96" charset="0"/>
              </a:rPr>
              <a:t> </a:t>
            </a:r>
            <a:r>
              <a:rPr lang="en-GB" sz="3200">
                <a:solidFill>
                  <a:schemeClr val="folHlink"/>
                </a:solidFill>
                <a:latin typeface="Arial Rounded MT Bold" pitchFamily="96" charset="0"/>
              </a:rPr>
              <a:t>History</a:t>
            </a:r>
          </a:p>
        </p:txBody>
      </p:sp>
      <p:sp>
        <p:nvSpPr>
          <p:cNvPr id="25615" name="Rectangle 15"/>
          <p:cNvSpPr>
            <a:spLocks noGrp="1" noChangeArrowheads="1"/>
          </p:cNvSpPr>
          <p:nvPr>
            <p:ph type="body" sz="half" idx="1"/>
          </p:nvPr>
        </p:nvSpPr>
        <p:spPr>
          <a:xfrm>
            <a:off x="4572000" y="928688"/>
            <a:ext cx="4267200" cy="2819400"/>
          </a:xfrm>
        </p:spPr>
        <p:txBody>
          <a:bodyPr/>
          <a:lstStyle/>
          <a:p>
            <a:pPr eaLnBrk="1" hangingPunct="1"/>
            <a:r>
              <a:rPr lang="en-US"/>
              <a:t>Samuel anointed Saul</a:t>
            </a:r>
          </a:p>
          <a:p>
            <a:pPr lvl="1" eaLnBrk="1" hangingPunct="1"/>
            <a:r>
              <a:rPr lang="en-US"/>
              <a:t>Lack of unity</a:t>
            </a:r>
          </a:p>
          <a:p>
            <a:pPr eaLnBrk="1" hangingPunct="1"/>
            <a:r>
              <a:rPr lang="en-US"/>
              <a:t>Samuel anointed David</a:t>
            </a:r>
          </a:p>
        </p:txBody>
      </p:sp>
      <p:sp>
        <p:nvSpPr>
          <p:cNvPr id="21519" name="Text Box 18"/>
          <p:cNvSpPr txBox="1">
            <a:spLocks noChangeArrowheads="1"/>
          </p:cNvSpPr>
          <p:nvPr/>
        </p:nvSpPr>
        <p:spPr bwMode="auto">
          <a:xfrm>
            <a:off x="1066800" y="3352800"/>
            <a:ext cx="1841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grpSp>
        <p:nvGrpSpPr>
          <p:cNvPr id="21531" name="Group 27"/>
          <p:cNvGrpSpPr>
            <a:grpSpLocks/>
          </p:cNvGrpSpPr>
          <p:nvPr/>
        </p:nvGrpSpPr>
        <p:grpSpPr bwMode="auto">
          <a:xfrm>
            <a:off x="600075" y="3886200"/>
            <a:ext cx="3863975" cy="762000"/>
            <a:chOff x="377" y="2880"/>
            <a:chExt cx="2434" cy="480"/>
          </a:xfrm>
        </p:grpSpPr>
        <p:sp>
          <p:nvSpPr>
            <p:cNvPr id="25620" name="Text Box 20"/>
            <p:cNvSpPr txBox="1">
              <a:spLocks noChangeArrowheads="1"/>
            </p:cNvSpPr>
            <p:nvPr/>
          </p:nvSpPr>
          <p:spPr bwMode="auto">
            <a:xfrm>
              <a:off x="377" y="2918"/>
              <a:ext cx="2434" cy="442"/>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t>1040 - 922 BC</a:t>
              </a:r>
              <a:br>
                <a:rPr lang="en-US" sz="2000" b="1"/>
              </a:br>
              <a:r>
                <a:rPr lang="en-US" sz="2000" b="1"/>
                <a:t>Saul, David &amp; Solomon, 3 x 40</a:t>
              </a:r>
            </a:p>
          </p:txBody>
        </p:sp>
        <p:sp>
          <p:nvSpPr>
            <p:cNvPr id="21529" name="AutoShape 25"/>
            <p:cNvSpPr>
              <a:spLocks noChangeArrowheads="1"/>
            </p:cNvSpPr>
            <p:nvPr/>
          </p:nvSpPr>
          <p:spPr bwMode="auto">
            <a:xfrm>
              <a:off x="384" y="2880"/>
              <a:ext cx="2352" cy="480"/>
            </a:xfrm>
            <a:prstGeom prst="roundRect">
              <a:avLst>
                <a:gd name="adj" fmla="val 16667"/>
              </a:avLst>
            </a:prstGeom>
            <a:solidFill>
              <a:srgbClr val="99CCFF">
                <a:alpha val="39999"/>
              </a:srgbClr>
            </a:solidFill>
            <a:ln w="9525">
              <a:noFill/>
              <a:round/>
              <a:headEnd/>
              <a:tailEnd/>
            </a:ln>
            <a:effectLst/>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strVal val="4/3*#ppt_w"/>
                                          </p:val>
                                        </p:tav>
                                        <p:tav tm="100000">
                                          <p:val>
                                            <p:strVal val="#ppt_w"/>
                                          </p:val>
                                        </p:tav>
                                      </p:tavLst>
                                    </p:anim>
                                    <p:anim calcmode="lin" valueType="num">
                                      <p:cBhvr>
                                        <p:cTn id="8" dur="500" fill="hold"/>
                                        <p:tgtEl>
                                          <p:spTgt spid="25607"/>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lide(fromTop)">
                                      <p:cBhvr>
                                        <p:cTn id="12" dur="500"/>
                                        <p:tgtEl>
                                          <p:spTgt spid="2560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531"/>
                                        </p:tgtEl>
                                        <p:attrNameLst>
                                          <p:attrName>style.visibility</p:attrName>
                                        </p:attrNameLst>
                                      </p:cBhvr>
                                      <p:to>
                                        <p:strVal val="visible"/>
                                      </p:to>
                                    </p:set>
                                    <p:animEffect transition="in" filter="fade">
                                      <p:cBhvr>
                                        <p:cTn id="16" dur="500"/>
                                        <p:tgtEl>
                                          <p:spTgt spid="2153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61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7" grpId="0" animBg="1" autoUpdateAnimBg="0"/>
      <p:bldP spid="256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atin typeface="Arial Rounded MT Bold" pitchFamily="96" charset="0"/>
              </a:rPr>
              <a:t>How did David inherit the throne?</a:t>
            </a:r>
            <a:endParaRPr lang="en-US"/>
          </a:p>
        </p:txBody>
      </p:sp>
      <p:sp>
        <p:nvSpPr>
          <p:cNvPr id="139267" name="Oval 3"/>
          <p:cNvSpPr>
            <a:spLocks noChangeArrowheads="1"/>
          </p:cNvSpPr>
          <p:nvPr/>
        </p:nvSpPr>
        <p:spPr bwMode="auto">
          <a:xfrm>
            <a:off x="1066800" y="2133600"/>
            <a:ext cx="1600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9268" name="Text Box 4"/>
          <p:cNvSpPr txBox="1">
            <a:spLocks noChangeArrowheads="1"/>
          </p:cNvSpPr>
          <p:nvPr/>
        </p:nvSpPr>
        <p:spPr bwMode="auto">
          <a:xfrm>
            <a:off x="1371600" y="2300288"/>
            <a:ext cx="990600" cy="51911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Saul</a:t>
            </a:r>
            <a:endParaRPr lang="en-US"/>
          </a:p>
        </p:txBody>
      </p:sp>
      <p:sp>
        <p:nvSpPr>
          <p:cNvPr id="139269" name="Oval 5"/>
          <p:cNvSpPr>
            <a:spLocks noChangeArrowheads="1"/>
          </p:cNvSpPr>
          <p:nvPr/>
        </p:nvSpPr>
        <p:spPr bwMode="auto">
          <a:xfrm>
            <a:off x="1143000" y="4343400"/>
            <a:ext cx="1600200" cy="914400"/>
          </a:xfrm>
          <a:prstGeom prst="ellipse">
            <a:avLst/>
          </a:prstGeom>
          <a:solidFill>
            <a:srgbClr val="339966"/>
          </a:solidFill>
          <a:ln w="9525">
            <a:solidFill>
              <a:schemeClr val="tx1"/>
            </a:solidFill>
            <a:round/>
            <a:headEnd/>
            <a:tailEnd/>
          </a:ln>
          <a:effectLst/>
        </p:spPr>
        <p:txBody>
          <a:bodyPr wrap="none" anchor="ctr">
            <a:prstTxWarp prst="textNoShape">
              <a:avLst/>
            </a:prstTxWarp>
          </a:bodyPr>
          <a:lstStyle/>
          <a:p>
            <a:pPr algn="ctr"/>
            <a:r>
              <a:rPr lang="en-US" sz="2400"/>
              <a:t>Jonathan</a:t>
            </a:r>
            <a:endParaRPr lang="en-US"/>
          </a:p>
        </p:txBody>
      </p:sp>
      <p:sp>
        <p:nvSpPr>
          <p:cNvPr id="139271" name="Oval 7"/>
          <p:cNvSpPr>
            <a:spLocks noChangeArrowheads="1"/>
          </p:cNvSpPr>
          <p:nvPr/>
        </p:nvSpPr>
        <p:spPr bwMode="auto">
          <a:xfrm>
            <a:off x="4800600" y="4343400"/>
            <a:ext cx="1600200" cy="914400"/>
          </a:xfrm>
          <a:prstGeom prst="ellipse">
            <a:avLst/>
          </a:prstGeom>
          <a:solidFill>
            <a:srgbClr val="0000FF"/>
          </a:solidFill>
          <a:ln w="9525">
            <a:solidFill>
              <a:schemeClr val="tx1"/>
            </a:solidFill>
            <a:round/>
            <a:headEnd/>
            <a:tailEnd/>
          </a:ln>
          <a:effectLst/>
        </p:spPr>
        <p:txBody>
          <a:bodyPr wrap="none" anchor="ctr">
            <a:prstTxWarp prst="textNoShape">
              <a:avLst/>
            </a:prstTxWarp>
          </a:bodyPr>
          <a:lstStyle/>
          <a:p>
            <a:endParaRPr lang="en-US"/>
          </a:p>
        </p:txBody>
      </p:sp>
      <p:sp>
        <p:nvSpPr>
          <p:cNvPr id="139272" name="Text Box 8"/>
          <p:cNvSpPr txBox="1">
            <a:spLocks noChangeArrowheads="1"/>
          </p:cNvSpPr>
          <p:nvPr/>
        </p:nvSpPr>
        <p:spPr bwMode="auto">
          <a:xfrm>
            <a:off x="5029200" y="4572000"/>
            <a:ext cx="1066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David</a:t>
            </a:r>
            <a:endParaRPr lang="en-US"/>
          </a:p>
        </p:txBody>
      </p:sp>
      <p:sp>
        <p:nvSpPr>
          <p:cNvPr id="139274" name="Oval 10"/>
          <p:cNvSpPr>
            <a:spLocks noChangeArrowheads="1"/>
          </p:cNvSpPr>
          <p:nvPr/>
        </p:nvSpPr>
        <p:spPr bwMode="auto">
          <a:xfrm>
            <a:off x="7162800" y="4267200"/>
            <a:ext cx="19812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9275" name="Text Box 11"/>
          <p:cNvSpPr txBox="1">
            <a:spLocks noChangeArrowheads="1"/>
          </p:cNvSpPr>
          <p:nvPr/>
        </p:nvSpPr>
        <p:spPr bwMode="auto">
          <a:xfrm>
            <a:off x="7543800" y="4495800"/>
            <a:ext cx="1295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Goliath</a:t>
            </a:r>
            <a:endParaRPr lang="en-US"/>
          </a:p>
        </p:txBody>
      </p:sp>
      <p:sp>
        <p:nvSpPr>
          <p:cNvPr id="139276" name="Text Box 12"/>
          <p:cNvSpPr txBox="1">
            <a:spLocks noChangeArrowheads="1"/>
          </p:cNvSpPr>
          <p:nvPr/>
        </p:nvSpPr>
        <p:spPr bwMode="auto">
          <a:xfrm>
            <a:off x="7848600" y="5272088"/>
            <a:ext cx="781050" cy="366712"/>
          </a:xfrm>
          <a:prstGeom prst="rect">
            <a:avLst/>
          </a:prstGeom>
          <a:noFill/>
          <a:ln w="9525">
            <a:noFill/>
            <a:miter lim="800000"/>
            <a:headEnd/>
            <a:tailEnd/>
          </a:ln>
          <a:effectLst/>
        </p:spPr>
        <p:txBody>
          <a:bodyPr wrap="none">
            <a:prstTxWarp prst="textNoShape">
              <a:avLst/>
            </a:prstTxWarp>
            <a:spAutoFit/>
          </a:bodyPr>
          <a:lstStyle/>
          <a:p>
            <a:r>
              <a:rPr lang="en-US"/>
              <a:t>Satan</a:t>
            </a:r>
          </a:p>
        </p:txBody>
      </p:sp>
      <p:sp>
        <p:nvSpPr>
          <p:cNvPr id="139277" name="Oval 13"/>
          <p:cNvSpPr>
            <a:spLocks noChangeArrowheads="1"/>
          </p:cNvSpPr>
          <p:nvPr/>
        </p:nvSpPr>
        <p:spPr bwMode="auto">
          <a:xfrm>
            <a:off x="4953000" y="1295400"/>
            <a:ext cx="1600200" cy="914400"/>
          </a:xfrm>
          <a:prstGeom prst="ellipse">
            <a:avLst/>
          </a:prstGeom>
          <a:solidFill>
            <a:srgbClr val="FFFF00"/>
          </a:solidFill>
          <a:ln w="9525">
            <a:solidFill>
              <a:schemeClr val="tx1"/>
            </a:solidFill>
            <a:round/>
            <a:headEnd/>
            <a:tailEnd/>
          </a:ln>
          <a:effectLst/>
        </p:spPr>
        <p:txBody>
          <a:bodyPr wrap="none" anchor="ctr">
            <a:prstTxWarp prst="textNoShape">
              <a:avLst/>
            </a:prstTxWarp>
          </a:bodyPr>
          <a:lstStyle/>
          <a:p>
            <a:pPr algn="ctr"/>
            <a:r>
              <a:rPr lang="en-US" sz="2400">
                <a:solidFill>
                  <a:schemeClr val="accent1"/>
                </a:solidFill>
              </a:rPr>
              <a:t>Samuel</a:t>
            </a:r>
            <a:endParaRPr lang="en-US"/>
          </a:p>
        </p:txBody>
      </p:sp>
      <p:sp>
        <p:nvSpPr>
          <p:cNvPr id="139278" name="Line 14"/>
          <p:cNvSpPr>
            <a:spLocks noChangeShapeType="1"/>
          </p:cNvSpPr>
          <p:nvPr/>
        </p:nvSpPr>
        <p:spPr bwMode="auto">
          <a:xfrm flipH="1">
            <a:off x="5638800" y="2286000"/>
            <a:ext cx="152400" cy="1905000"/>
          </a:xfrm>
          <a:prstGeom prst="line">
            <a:avLst/>
          </a:prstGeom>
          <a:noFill/>
          <a:ln w="57150">
            <a:solidFill>
              <a:schemeClr val="tx1"/>
            </a:solidFill>
            <a:prstDash val="dash"/>
            <a:round/>
            <a:headEnd/>
            <a:tailEnd type="triangle" w="med" len="med"/>
          </a:ln>
          <a:effectLst/>
        </p:spPr>
        <p:txBody>
          <a:bodyPr wrap="none" anchor="ctr">
            <a:prstTxWarp prst="textNoShape">
              <a:avLst/>
            </a:prstTxWarp>
          </a:bodyPr>
          <a:lstStyle/>
          <a:p>
            <a:endParaRPr lang="en-US"/>
          </a:p>
        </p:txBody>
      </p:sp>
      <p:sp>
        <p:nvSpPr>
          <p:cNvPr id="139279" name="AutoShape 15"/>
          <p:cNvSpPr>
            <a:spLocks noChangeArrowheads="1"/>
          </p:cNvSpPr>
          <p:nvPr/>
        </p:nvSpPr>
        <p:spPr bwMode="auto">
          <a:xfrm>
            <a:off x="6019800" y="3733800"/>
            <a:ext cx="1828800" cy="609600"/>
          </a:xfrm>
          <a:prstGeom prst="curvedDown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39280" name="Text Box 16"/>
          <p:cNvSpPr txBox="1">
            <a:spLocks noChangeArrowheads="1"/>
          </p:cNvSpPr>
          <p:nvPr/>
        </p:nvSpPr>
        <p:spPr bwMode="auto">
          <a:xfrm>
            <a:off x="6019800" y="3276600"/>
            <a:ext cx="2547938" cy="366713"/>
          </a:xfrm>
          <a:prstGeom prst="rect">
            <a:avLst/>
          </a:prstGeom>
          <a:noFill/>
          <a:ln w="9525">
            <a:noFill/>
            <a:miter lim="800000"/>
            <a:headEnd/>
            <a:tailEnd/>
          </a:ln>
          <a:effectLst/>
        </p:spPr>
        <p:txBody>
          <a:bodyPr wrap="none">
            <a:prstTxWarp prst="textNoShape">
              <a:avLst/>
            </a:prstTxWarp>
            <a:spAutoFit/>
          </a:bodyPr>
          <a:lstStyle/>
          <a:p>
            <a:r>
              <a:rPr lang="en-US"/>
              <a:t>Providence for the start</a:t>
            </a:r>
          </a:p>
        </p:txBody>
      </p:sp>
      <p:sp>
        <p:nvSpPr>
          <p:cNvPr id="139281" name="Text Box 17"/>
          <p:cNvSpPr txBox="1">
            <a:spLocks noChangeArrowheads="1"/>
          </p:cNvSpPr>
          <p:nvPr/>
        </p:nvSpPr>
        <p:spPr bwMode="auto">
          <a:xfrm>
            <a:off x="5334000" y="5348288"/>
            <a:ext cx="641350" cy="366712"/>
          </a:xfrm>
          <a:prstGeom prst="rect">
            <a:avLst/>
          </a:prstGeom>
          <a:noFill/>
          <a:ln w="9525">
            <a:noFill/>
            <a:miter lim="800000"/>
            <a:headEnd/>
            <a:tailEnd/>
          </a:ln>
          <a:effectLst/>
        </p:spPr>
        <p:txBody>
          <a:bodyPr wrap="none">
            <a:prstTxWarp prst="textNoShape">
              <a:avLst/>
            </a:prstTxWarp>
            <a:spAutoFit/>
          </a:bodyPr>
          <a:lstStyle/>
          <a:p>
            <a:r>
              <a:rPr lang="en-US"/>
              <a:t>Abel</a:t>
            </a:r>
          </a:p>
        </p:txBody>
      </p:sp>
      <p:sp>
        <p:nvSpPr>
          <p:cNvPr id="139282" name="Text Box 18"/>
          <p:cNvSpPr txBox="1">
            <a:spLocks noChangeArrowheads="1"/>
          </p:cNvSpPr>
          <p:nvPr/>
        </p:nvSpPr>
        <p:spPr bwMode="auto">
          <a:xfrm>
            <a:off x="1508125" y="5300663"/>
            <a:ext cx="654050" cy="366712"/>
          </a:xfrm>
          <a:prstGeom prst="rect">
            <a:avLst/>
          </a:prstGeom>
          <a:noFill/>
          <a:ln w="9525">
            <a:noFill/>
            <a:miter lim="800000"/>
            <a:headEnd/>
            <a:tailEnd/>
          </a:ln>
          <a:effectLst/>
        </p:spPr>
        <p:txBody>
          <a:bodyPr wrap="none">
            <a:prstTxWarp prst="textNoShape">
              <a:avLst/>
            </a:prstTxWarp>
            <a:spAutoFit/>
          </a:bodyPr>
          <a:lstStyle/>
          <a:p>
            <a:r>
              <a:rPr lang="en-US"/>
              <a:t>Cain</a:t>
            </a:r>
          </a:p>
        </p:txBody>
      </p:sp>
      <p:sp>
        <p:nvSpPr>
          <p:cNvPr id="139293" name="Line 29"/>
          <p:cNvSpPr>
            <a:spLocks noChangeShapeType="1"/>
          </p:cNvSpPr>
          <p:nvPr/>
        </p:nvSpPr>
        <p:spPr bwMode="auto">
          <a:xfrm flipH="1">
            <a:off x="2667000" y="4572000"/>
            <a:ext cx="2209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39294" name="Line 30"/>
          <p:cNvSpPr>
            <a:spLocks noChangeShapeType="1"/>
          </p:cNvSpPr>
          <p:nvPr/>
        </p:nvSpPr>
        <p:spPr bwMode="auto">
          <a:xfrm flipH="1">
            <a:off x="2667000" y="5029200"/>
            <a:ext cx="2209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endParaRPr lang="en-US"/>
          </a:p>
        </p:txBody>
      </p:sp>
      <p:sp>
        <p:nvSpPr>
          <p:cNvPr id="139295" name="Text Box 31"/>
          <p:cNvSpPr txBox="1">
            <a:spLocks noChangeArrowheads="1"/>
          </p:cNvSpPr>
          <p:nvPr/>
        </p:nvSpPr>
        <p:spPr bwMode="auto">
          <a:xfrm>
            <a:off x="2438400" y="4205288"/>
            <a:ext cx="2395538" cy="366712"/>
          </a:xfrm>
          <a:prstGeom prst="rect">
            <a:avLst/>
          </a:prstGeom>
          <a:noFill/>
          <a:ln w="9525">
            <a:noFill/>
            <a:miter lim="800000"/>
            <a:headEnd/>
            <a:tailEnd/>
          </a:ln>
          <a:effectLst/>
        </p:spPr>
        <p:txBody>
          <a:bodyPr wrap="none">
            <a:prstTxWarp prst="textNoShape">
              <a:avLst/>
            </a:prstTxWarp>
            <a:spAutoFit/>
          </a:bodyPr>
          <a:lstStyle/>
          <a:p>
            <a:r>
              <a:rPr lang="en-US"/>
              <a:t>Won love and respect</a:t>
            </a:r>
          </a:p>
        </p:txBody>
      </p:sp>
      <p:sp>
        <p:nvSpPr>
          <p:cNvPr id="139296" name="Text Box 32"/>
          <p:cNvSpPr txBox="1">
            <a:spLocks noChangeArrowheads="1"/>
          </p:cNvSpPr>
          <p:nvPr/>
        </p:nvSpPr>
        <p:spPr bwMode="auto">
          <a:xfrm>
            <a:off x="2651125" y="5148263"/>
            <a:ext cx="2154238" cy="366712"/>
          </a:xfrm>
          <a:prstGeom prst="rect">
            <a:avLst/>
          </a:prstGeom>
          <a:noFill/>
          <a:ln w="9525">
            <a:noFill/>
            <a:miter lim="800000"/>
            <a:headEnd/>
            <a:tailEnd/>
          </a:ln>
          <a:effectLst/>
        </p:spPr>
        <p:txBody>
          <a:bodyPr wrap="none">
            <a:prstTxWarp prst="textNoShape">
              <a:avLst/>
            </a:prstTxWarp>
            <a:spAutoFit/>
          </a:bodyPr>
          <a:lstStyle/>
          <a:p>
            <a:r>
              <a:rPr lang="en-US"/>
              <a:t>Offered his position</a:t>
            </a:r>
          </a:p>
        </p:txBody>
      </p:sp>
      <p:sp>
        <p:nvSpPr>
          <p:cNvPr id="139297" name="Line 33"/>
          <p:cNvSpPr>
            <a:spLocks noChangeShapeType="1"/>
          </p:cNvSpPr>
          <p:nvPr/>
        </p:nvSpPr>
        <p:spPr bwMode="auto">
          <a:xfrm flipV="1">
            <a:off x="1524000" y="3124200"/>
            <a:ext cx="0" cy="12192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39298" name="Text Box 34"/>
          <p:cNvSpPr txBox="1">
            <a:spLocks noChangeArrowheads="1"/>
          </p:cNvSpPr>
          <p:nvPr/>
        </p:nvSpPr>
        <p:spPr bwMode="auto">
          <a:xfrm>
            <a:off x="704850" y="3319463"/>
            <a:ext cx="666750" cy="641350"/>
          </a:xfrm>
          <a:prstGeom prst="rect">
            <a:avLst/>
          </a:prstGeom>
          <a:noFill/>
          <a:ln w="9525">
            <a:noFill/>
            <a:miter lim="800000"/>
            <a:headEnd/>
            <a:tailEnd/>
          </a:ln>
          <a:effectLst/>
        </p:spPr>
        <p:txBody>
          <a:bodyPr wrap="none">
            <a:prstTxWarp prst="textNoShape">
              <a:avLst/>
            </a:prstTxWarp>
            <a:spAutoFit/>
          </a:bodyPr>
          <a:lstStyle/>
          <a:p>
            <a:r>
              <a:rPr lang="en-US"/>
              <a:t>Filial</a:t>
            </a:r>
          </a:p>
          <a:p>
            <a:r>
              <a:rPr lang="en-US"/>
              <a:t>piety</a:t>
            </a:r>
          </a:p>
        </p:txBody>
      </p:sp>
      <p:sp>
        <p:nvSpPr>
          <p:cNvPr id="139299" name="Line 35"/>
          <p:cNvSpPr>
            <a:spLocks noChangeShapeType="1"/>
          </p:cNvSpPr>
          <p:nvPr/>
        </p:nvSpPr>
        <p:spPr bwMode="auto">
          <a:xfrm>
            <a:off x="2667000" y="2743200"/>
            <a:ext cx="2743200" cy="15240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39300" name="Text Box 36"/>
          <p:cNvSpPr txBox="1">
            <a:spLocks noChangeArrowheads="1"/>
          </p:cNvSpPr>
          <p:nvPr/>
        </p:nvSpPr>
        <p:spPr bwMode="auto">
          <a:xfrm>
            <a:off x="3184525" y="2633663"/>
            <a:ext cx="1022350" cy="641350"/>
          </a:xfrm>
          <a:prstGeom prst="rect">
            <a:avLst/>
          </a:prstGeom>
          <a:noFill/>
          <a:ln w="9525">
            <a:noFill/>
            <a:miter lim="800000"/>
            <a:headEnd/>
            <a:tailEnd/>
          </a:ln>
          <a:effectLst/>
        </p:spPr>
        <p:txBody>
          <a:bodyPr wrap="none">
            <a:prstTxWarp prst="textNoShape">
              <a:avLst/>
            </a:prstTxWarp>
            <a:spAutoFit/>
          </a:bodyPr>
          <a:lstStyle/>
          <a:p>
            <a:r>
              <a:rPr lang="en-US"/>
              <a:t>Tried to </a:t>
            </a:r>
          </a:p>
          <a:p>
            <a:r>
              <a:rPr lang="en-US"/>
              <a:t>       kill</a:t>
            </a:r>
          </a:p>
        </p:txBody>
      </p:sp>
      <p:sp>
        <p:nvSpPr>
          <p:cNvPr id="139301" name="Line 37"/>
          <p:cNvSpPr>
            <a:spLocks noChangeShapeType="1"/>
          </p:cNvSpPr>
          <p:nvPr/>
        </p:nvSpPr>
        <p:spPr bwMode="auto">
          <a:xfrm>
            <a:off x="2133600" y="3124200"/>
            <a:ext cx="0" cy="11430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39302" name="Line 38"/>
          <p:cNvSpPr>
            <a:spLocks noChangeShapeType="1"/>
          </p:cNvSpPr>
          <p:nvPr/>
        </p:nvSpPr>
        <p:spPr bwMode="auto">
          <a:xfrm flipH="1">
            <a:off x="2667000" y="1752600"/>
            <a:ext cx="2209800" cy="609600"/>
          </a:xfrm>
          <a:prstGeom prst="line">
            <a:avLst/>
          </a:prstGeom>
          <a:noFill/>
          <a:ln w="57150">
            <a:solidFill>
              <a:schemeClr val="tx1"/>
            </a:solidFill>
            <a:prstDash val="dash"/>
            <a:round/>
            <a:headEnd/>
            <a:tailEnd type="triangle" w="med" len="med"/>
          </a:ln>
          <a:effectLst/>
        </p:spPr>
        <p:txBody>
          <a:bodyPr wrap="none" anchor="ctr">
            <a:prstTxWarp prst="textNoShape">
              <a:avLst/>
            </a:prstTxWarp>
          </a:bodyPr>
          <a:lstStyle/>
          <a:p>
            <a:endParaRPr lang="en-US"/>
          </a:p>
        </p:txBody>
      </p:sp>
      <p:sp>
        <p:nvSpPr>
          <p:cNvPr id="139304" name="Text Box 40"/>
          <p:cNvSpPr txBox="1">
            <a:spLocks noChangeArrowheads="1"/>
          </p:cNvSpPr>
          <p:nvPr/>
        </p:nvSpPr>
        <p:spPr bwMode="auto">
          <a:xfrm>
            <a:off x="304800" y="5908675"/>
            <a:ext cx="8346318" cy="646331"/>
          </a:xfrm>
          <a:prstGeom prst="rect">
            <a:avLst/>
          </a:prstGeom>
          <a:noFill/>
          <a:ln w="9525">
            <a:noFill/>
            <a:miter lim="800000"/>
            <a:headEnd/>
            <a:tailEnd/>
          </a:ln>
          <a:effectLst/>
        </p:spPr>
        <p:txBody>
          <a:bodyPr wrap="none">
            <a:prstTxWarp prst="textNoShape">
              <a:avLst/>
            </a:prstTxWarp>
            <a:spAutoFit/>
          </a:bodyPr>
          <a:lstStyle/>
          <a:p>
            <a:r>
              <a:rPr lang="en-US" dirty="0">
                <a:latin typeface="Baskerville"/>
                <a:cs typeface="Baskerville"/>
              </a:rPr>
              <a:t>Jonathan made a covenant with David, because he loved him as his own soul.</a:t>
            </a:r>
          </a:p>
          <a:p>
            <a:r>
              <a:rPr lang="en-US" dirty="0">
                <a:latin typeface="Baskerville"/>
                <a:cs typeface="Baskerville"/>
              </a:rPr>
              <a:t>And Jonathan gave his robe and </a:t>
            </a:r>
            <a:r>
              <a:rPr lang="en-US" dirty="0" err="1">
                <a:latin typeface="Baskerville"/>
                <a:cs typeface="Baskerville"/>
              </a:rPr>
              <a:t>armour</a:t>
            </a:r>
            <a:r>
              <a:rPr lang="en-US" dirty="0">
                <a:latin typeface="Baskerville"/>
                <a:cs typeface="Baskerville"/>
              </a:rPr>
              <a:t> and sword and bow to David.</a:t>
            </a:r>
            <a:r>
              <a:rPr lang="en-US" dirty="0" smtClean="0">
                <a:latin typeface="Baskerville"/>
                <a:cs typeface="Baskerville"/>
              </a:rPr>
              <a:t>    </a:t>
            </a:r>
            <a:r>
              <a:rPr lang="en-US" sz="1600" dirty="0" smtClean="0"/>
              <a:t>I </a:t>
            </a:r>
            <a:r>
              <a:rPr lang="en-US" sz="1600" dirty="0"/>
              <a:t>Samuel 18:3-4</a:t>
            </a:r>
            <a:endParaRPr lang="en-US" dirty="0">
              <a:latin typeface="Lydian BT" pitchFamily="96" charset="0"/>
            </a:endParaRPr>
          </a:p>
        </p:txBody>
      </p:sp>
      <p:sp>
        <p:nvSpPr>
          <p:cNvPr id="139305" name="Line 41"/>
          <p:cNvSpPr>
            <a:spLocks noChangeShapeType="1"/>
          </p:cNvSpPr>
          <p:nvPr/>
        </p:nvSpPr>
        <p:spPr bwMode="auto">
          <a:xfrm flipH="1" flipV="1">
            <a:off x="2514600" y="2971800"/>
            <a:ext cx="2590800" cy="1447800"/>
          </a:xfrm>
          <a:prstGeom prst="line">
            <a:avLst/>
          </a:prstGeom>
          <a:noFill/>
          <a:ln w="57150">
            <a:solidFill>
              <a:schemeClr val="tx1"/>
            </a:solidFill>
            <a:round/>
            <a:headEnd/>
            <a:tailEnd type="triangle" w="med" len="med"/>
          </a:ln>
          <a:effectLst/>
        </p:spPr>
        <p:txBody>
          <a:bodyPr wrap="none" anchor="ctr">
            <a:prstTxWarp prst="textNoShape">
              <a:avLst/>
            </a:prstTxWarp>
          </a:bodyPr>
          <a:lstStyle/>
          <a:p>
            <a:endParaRPr lang="en-US"/>
          </a:p>
        </p:txBody>
      </p:sp>
      <p:sp>
        <p:nvSpPr>
          <p:cNvPr id="139306" name="Text Box 42"/>
          <p:cNvSpPr txBox="1">
            <a:spLocks noChangeArrowheads="1"/>
          </p:cNvSpPr>
          <p:nvPr/>
        </p:nvSpPr>
        <p:spPr bwMode="auto">
          <a:xfrm>
            <a:off x="2803525" y="3473450"/>
            <a:ext cx="666750" cy="641350"/>
          </a:xfrm>
          <a:prstGeom prst="rect">
            <a:avLst/>
          </a:prstGeom>
          <a:noFill/>
          <a:ln w="9525">
            <a:noFill/>
            <a:miter lim="800000"/>
            <a:headEnd/>
            <a:tailEnd/>
          </a:ln>
          <a:effectLst/>
        </p:spPr>
        <p:txBody>
          <a:bodyPr wrap="none">
            <a:prstTxWarp prst="textNoShape">
              <a:avLst/>
            </a:prstTxWarp>
            <a:spAutoFit/>
          </a:bodyPr>
          <a:lstStyle/>
          <a:p>
            <a:r>
              <a:rPr lang="en-US"/>
              <a:t>Filial</a:t>
            </a:r>
          </a:p>
          <a:p>
            <a:r>
              <a:rPr lang="en-US"/>
              <a:t>piety</a:t>
            </a:r>
          </a:p>
        </p:txBody>
      </p:sp>
      <p:sp>
        <p:nvSpPr>
          <p:cNvPr id="139307" name="Text Box 43"/>
          <p:cNvSpPr txBox="1">
            <a:spLocks noChangeArrowheads="1"/>
          </p:cNvSpPr>
          <p:nvPr/>
        </p:nvSpPr>
        <p:spPr bwMode="auto">
          <a:xfrm>
            <a:off x="6613525" y="1185863"/>
            <a:ext cx="1974850" cy="366712"/>
          </a:xfrm>
          <a:prstGeom prst="rect">
            <a:avLst/>
          </a:prstGeom>
          <a:noFill/>
          <a:ln w="9525">
            <a:noFill/>
            <a:miter lim="800000"/>
            <a:headEnd/>
            <a:tailEnd/>
          </a:ln>
          <a:effectLst/>
        </p:spPr>
        <p:txBody>
          <a:bodyPr wrap="none">
            <a:prstTxWarp prst="textNoShape">
              <a:avLst/>
            </a:prstTxWarp>
            <a:spAutoFit/>
          </a:bodyPr>
          <a:lstStyle/>
          <a:p>
            <a:r>
              <a:rPr lang="en-US"/>
              <a:t>Own sons corrupt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3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2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92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2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92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92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2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2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92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93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92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2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2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929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92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3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93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animBg="1"/>
      <p:bldP spid="139268" grpId="0"/>
      <p:bldP spid="139269" grpId="0" animBg="1"/>
      <p:bldP spid="139271" grpId="0" animBg="1"/>
      <p:bldP spid="139272" grpId="0"/>
      <p:bldP spid="139274" grpId="0" animBg="1"/>
      <p:bldP spid="139275" grpId="0"/>
      <p:bldP spid="139276" grpId="0"/>
      <p:bldP spid="139277" grpId="0" animBg="1"/>
      <p:bldP spid="139278" grpId="0" animBg="1"/>
      <p:bldP spid="139279" grpId="0" animBg="1"/>
      <p:bldP spid="139280" grpId="0"/>
      <p:bldP spid="139281" grpId="0"/>
      <p:bldP spid="139282" grpId="0"/>
      <p:bldP spid="139293" grpId="0" animBg="1"/>
      <p:bldP spid="139294" grpId="0" animBg="1"/>
      <p:bldP spid="139295" grpId="0"/>
      <p:bldP spid="139296" grpId="0"/>
      <p:bldP spid="139297" grpId="0" animBg="1"/>
      <p:bldP spid="139299" grpId="0" animBg="1"/>
      <p:bldP spid="139300" grpId="0"/>
      <p:bldP spid="139301" grpId="0" animBg="1"/>
      <p:bldP spid="139302" grpId="0" animBg="1"/>
      <p:bldP spid="139304" grpId="0"/>
      <p:bldP spid="139305" grpId="0" animBg="1"/>
      <p:bldP spid="139306" grpId="0"/>
      <p:bldP spid="139307" grpId="0"/>
    </p:bldLst>
  </p:timing>
</p:sld>
</file>

<file path=ppt/theme/theme1.xml><?xml version="1.0" encoding="utf-8"?>
<a:theme xmlns:a="http://schemas.openxmlformats.org/drawingml/2006/main" name="144spotlight02">
  <a:themeElements>
    <a:clrScheme name="144spotlight02 13">
      <a:dk1>
        <a:srgbClr val="292929"/>
      </a:dk1>
      <a:lt1>
        <a:srgbClr val="FFFFFF"/>
      </a:lt1>
      <a:dk2>
        <a:srgbClr val="3643A3"/>
      </a:dk2>
      <a:lt2>
        <a:srgbClr val="FFFFFF"/>
      </a:lt2>
      <a:accent1>
        <a:srgbClr val="993300"/>
      </a:accent1>
      <a:accent2>
        <a:srgbClr val="FF9900"/>
      </a:accent2>
      <a:accent3>
        <a:srgbClr val="AEB0CE"/>
      </a:accent3>
      <a:accent4>
        <a:srgbClr val="DADADA"/>
      </a:accent4>
      <a:accent5>
        <a:srgbClr val="CAADAA"/>
      </a:accent5>
      <a:accent6>
        <a:srgbClr val="E78A00"/>
      </a:accent6>
      <a:hlink>
        <a:srgbClr val="FFCC00"/>
      </a:hlink>
      <a:folHlink>
        <a:srgbClr val="FFFF66"/>
      </a:folHlink>
    </a:clrScheme>
    <a:fontScheme name="144spotlight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4spotlight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4spotlight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4spotlight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4spotlight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4spotlight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4spotlight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4spotlight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4spotlight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4spotlight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4spotlight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4spotlight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4spotlight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4spotlight02 13">
        <a:dk1>
          <a:srgbClr val="292929"/>
        </a:dk1>
        <a:lt1>
          <a:srgbClr val="FFFFFF"/>
        </a:lt1>
        <a:dk2>
          <a:srgbClr val="3643A3"/>
        </a:dk2>
        <a:lt2>
          <a:srgbClr val="FFFFFF"/>
        </a:lt2>
        <a:accent1>
          <a:srgbClr val="993300"/>
        </a:accent1>
        <a:accent2>
          <a:srgbClr val="FF9900"/>
        </a:accent2>
        <a:accent3>
          <a:srgbClr val="AEB0CE"/>
        </a:accent3>
        <a:accent4>
          <a:srgbClr val="DADADA"/>
        </a:accent4>
        <a:accent5>
          <a:srgbClr val="CAADAA"/>
        </a:accent5>
        <a:accent6>
          <a:srgbClr val="E78A00"/>
        </a:accent6>
        <a:hlink>
          <a:srgbClr val="FFCC00"/>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144spotlight02</Template>
  <TotalTime>596</TotalTime>
  <Words>2832</Words>
  <Application>Microsoft Office PowerPoint</Application>
  <PresentationFormat>On-screen Show (4:3)</PresentationFormat>
  <Paragraphs>463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Rounded MT Bold</vt:lpstr>
      <vt:lpstr>Franklin Gothic Medium</vt:lpstr>
      <vt:lpstr>宋体</vt:lpstr>
      <vt:lpstr>Lydian BT</vt:lpstr>
      <vt:lpstr>ＭＳ Ｐゴシック</vt:lpstr>
      <vt:lpstr>Baskerville</vt:lpstr>
      <vt:lpstr>144spotlight02</vt:lpstr>
      <vt:lpstr>God’s providence of restoration from  Abraham until Jesus</vt:lpstr>
      <vt:lpstr>PowerPoint Presentation</vt:lpstr>
      <vt:lpstr>Why is there is pattern?</vt:lpstr>
      <vt:lpstr>PowerPoint Presentation</vt:lpstr>
      <vt:lpstr>PowerPoint Presentation</vt:lpstr>
      <vt:lpstr>The people demand a king</vt:lpstr>
      <vt:lpstr>What will the king do?</vt:lpstr>
      <vt:lpstr>PowerPoint Presentation</vt:lpstr>
      <vt:lpstr>How did David inherit the throne?</vt:lpstr>
      <vt:lpstr>PowerPoint Presentation</vt:lpstr>
      <vt:lpstr>Lineage is the House of God</vt:lpstr>
      <vt:lpstr>David and Bathsheba</vt:lpstr>
      <vt:lpstr>Solomon becomes King</vt:lpstr>
      <vt:lpstr>PowerPoint Presentation</vt:lpstr>
      <vt:lpstr>Rehaboam and his subjects</vt:lpstr>
      <vt:lpstr>How was the kingdom divided?</vt:lpstr>
      <vt:lpstr>PowerPoint Presentation</vt:lpstr>
      <vt:lpstr>PowerPoint Presentation</vt:lpstr>
      <vt:lpstr>PowerPoint Presentation</vt:lpstr>
      <vt:lpstr>Worldwide reformation</vt:lpstr>
      <vt:lpstr>PowerPoint Presentation</vt:lpstr>
      <vt:lpstr>Empire of Alexander the Great (356 - 323 BC)</vt:lpstr>
      <vt:lpstr>Roman Empire</vt:lpstr>
      <vt:lpstr>PowerPoint Presentation</vt:lpstr>
      <vt:lpstr>PowerPoint Presentation</vt:lpstr>
      <vt:lpstr>PowerPoint Presentation</vt:lpstr>
      <vt:lpstr>PowerPoint Presentation</vt:lpstr>
    </vt:vector>
  </TitlesOfParts>
  <Company>William Haines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Haines</dc:creator>
  <cp:lastModifiedBy>Basia</cp:lastModifiedBy>
  <cp:revision>10</cp:revision>
  <cp:lastPrinted>2009-04-22T19:24:48Z</cp:lastPrinted>
  <dcterms:created xsi:type="dcterms:W3CDTF">2010-09-03T23:04:25Z</dcterms:created>
  <dcterms:modified xsi:type="dcterms:W3CDTF">2014-07-18T06:16:54Z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