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74"/>
  </p:notesMasterIdLst>
  <p:sldIdLst>
    <p:sldId id="256" r:id="rId2"/>
    <p:sldId id="264" r:id="rId3"/>
    <p:sldId id="268" r:id="rId4"/>
    <p:sldId id="269" r:id="rId5"/>
    <p:sldId id="270" r:id="rId6"/>
    <p:sldId id="307" r:id="rId7"/>
    <p:sldId id="275" r:id="rId8"/>
    <p:sldId id="273" r:id="rId9"/>
    <p:sldId id="274" r:id="rId10"/>
    <p:sldId id="281" r:id="rId11"/>
    <p:sldId id="288" r:id="rId12"/>
    <p:sldId id="257" r:id="rId13"/>
    <p:sldId id="276" r:id="rId14"/>
    <p:sldId id="278" r:id="rId15"/>
    <p:sldId id="261" r:id="rId16"/>
    <p:sldId id="283" r:id="rId17"/>
    <p:sldId id="277" r:id="rId18"/>
    <p:sldId id="313" r:id="rId19"/>
    <p:sldId id="279" r:id="rId20"/>
    <p:sldId id="284" r:id="rId21"/>
    <p:sldId id="289" r:id="rId22"/>
    <p:sldId id="314" r:id="rId23"/>
    <p:sldId id="290" r:id="rId24"/>
    <p:sldId id="291" r:id="rId25"/>
    <p:sldId id="328" r:id="rId26"/>
    <p:sldId id="295" r:id="rId27"/>
    <p:sldId id="326" r:id="rId28"/>
    <p:sldId id="296" r:id="rId29"/>
    <p:sldId id="315" r:id="rId30"/>
    <p:sldId id="316" r:id="rId31"/>
    <p:sldId id="297" r:id="rId32"/>
    <p:sldId id="317" r:id="rId33"/>
    <p:sldId id="300" r:id="rId34"/>
    <p:sldId id="349" r:id="rId35"/>
    <p:sldId id="301" r:id="rId36"/>
    <p:sldId id="318" r:id="rId37"/>
    <p:sldId id="280" r:id="rId38"/>
    <p:sldId id="319" r:id="rId39"/>
    <p:sldId id="282" r:id="rId40"/>
    <p:sldId id="285" r:id="rId41"/>
    <p:sldId id="337" r:id="rId42"/>
    <p:sldId id="286" r:id="rId43"/>
    <p:sldId id="338" r:id="rId44"/>
    <p:sldId id="287" r:id="rId45"/>
    <p:sldId id="310" r:id="rId46"/>
    <p:sldId id="325" r:id="rId47"/>
    <p:sldId id="320" r:id="rId48"/>
    <p:sldId id="306" r:id="rId49"/>
    <p:sldId id="327" r:id="rId50"/>
    <p:sldId id="322" r:id="rId51"/>
    <p:sldId id="321" r:id="rId52"/>
    <p:sldId id="324" r:id="rId53"/>
    <p:sldId id="339" r:id="rId54"/>
    <p:sldId id="341" r:id="rId55"/>
    <p:sldId id="342" r:id="rId56"/>
    <p:sldId id="343" r:id="rId57"/>
    <p:sldId id="350" r:id="rId58"/>
    <p:sldId id="340" r:id="rId59"/>
    <p:sldId id="344" r:id="rId60"/>
    <p:sldId id="323" r:id="rId61"/>
    <p:sldId id="330" r:id="rId62"/>
    <p:sldId id="331" r:id="rId63"/>
    <p:sldId id="329" r:id="rId64"/>
    <p:sldId id="332" r:id="rId65"/>
    <p:sldId id="334" r:id="rId66"/>
    <p:sldId id="347" r:id="rId67"/>
    <p:sldId id="351" r:id="rId68"/>
    <p:sldId id="348" r:id="rId69"/>
    <p:sldId id="335" r:id="rId70"/>
    <p:sldId id="333" r:id="rId71"/>
    <p:sldId id="263" r:id="rId72"/>
    <p:sldId id="345"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28" charset="0"/>
        <a:ea typeface="ＭＳ Ｐゴシック" pitchFamily="-128" charset="-128"/>
        <a:cs typeface="ＭＳ Ｐゴシック" pitchFamily="-128" charset="-128"/>
      </a:defRPr>
    </a:lvl1pPr>
    <a:lvl2pPr marL="457200" algn="l" rtl="0" eaLnBrk="0" fontAlgn="base" hangingPunct="0">
      <a:spcBef>
        <a:spcPct val="0"/>
      </a:spcBef>
      <a:spcAft>
        <a:spcPct val="0"/>
      </a:spcAft>
      <a:defRPr sz="2400" kern="1200">
        <a:solidFill>
          <a:schemeClr val="tx1"/>
        </a:solidFill>
        <a:latin typeface="Arial" pitchFamily="-128" charset="0"/>
        <a:ea typeface="ＭＳ Ｐゴシック" pitchFamily="-128" charset="-128"/>
        <a:cs typeface="ＭＳ Ｐゴシック" pitchFamily="-128" charset="-128"/>
      </a:defRPr>
    </a:lvl2pPr>
    <a:lvl3pPr marL="914400" algn="l" rtl="0" eaLnBrk="0" fontAlgn="base" hangingPunct="0">
      <a:spcBef>
        <a:spcPct val="0"/>
      </a:spcBef>
      <a:spcAft>
        <a:spcPct val="0"/>
      </a:spcAft>
      <a:defRPr sz="2400" kern="1200">
        <a:solidFill>
          <a:schemeClr val="tx1"/>
        </a:solidFill>
        <a:latin typeface="Arial" pitchFamily="-128" charset="0"/>
        <a:ea typeface="ＭＳ Ｐゴシック" pitchFamily="-128" charset="-128"/>
        <a:cs typeface="ＭＳ Ｐゴシック" pitchFamily="-128" charset="-128"/>
      </a:defRPr>
    </a:lvl3pPr>
    <a:lvl4pPr marL="1371600" algn="l" rtl="0" eaLnBrk="0" fontAlgn="base" hangingPunct="0">
      <a:spcBef>
        <a:spcPct val="0"/>
      </a:spcBef>
      <a:spcAft>
        <a:spcPct val="0"/>
      </a:spcAft>
      <a:defRPr sz="2400" kern="1200">
        <a:solidFill>
          <a:schemeClr val="tx1"/>
        </a:solidFill>
        <a:latin typeface="Arial" pitchFamily="-128" charset="0"/>
        <a:ea typeface="ＭＳ Ｐゴシック" pitchFamily="-128" charset="-128"/>
        <a:cs typeface="ＭＳ Ｐゴシック" pitchFamily="-128" charset="-128"/>
      </a:defRPr>
    </a:lvl4pPr>
    <a:lvl5pPr marL="1828800" algn="l" rtl="0" eaLnBrk="0" fontAlgn="base" hangingPunct="0">
      <a:spcBef>
        <a:spcPct val="0"/>
      </a:spcBef>
      <a:spcAft>
        <a:spcPct val="0"/>
      </a:spcAft>
      <a:defRPr sz="2400" kern="1200">
        <a:solidFill>
          <a:schemeClr val="tx1"/>
        </a:solidFill>
        <a:latin typeface="Arial" pitchFamily="-128" charset="0"/>
        <a:ea typeface="ＭＳ Ｐゴシック" pitchFamily="-128" charset="-128"/>
        <a:cs typeface="ＭＳ Ｐゴシック" pitchFamily="-128" charset="-128"/>
      </a:defRPr>
    </a:lvl5pPr>
    <a:lvl6pPr marL="2286000" algn="l" defTabSz="457200" rtl="0" eaLnBrk="1" latinLnBrk="0" hangingPunct="1">
      <a:defRPr sz="2400" kern="1200">
        <a:solidFill>
          <a:schemeClr val="tx1"/>
        </a:solidFill>
        <a:latin typeface="Arial" pitchFamily="-128" charset="0"/>
        <a:ea typeface="ＭＳ Ｐゴシック" pitchFamily="-128" charset="-128"/>
        <a:cs typeface="ＭＳ Ｐゴシック" pitchFamily="-128" charset="-128"/>
      </a:defRPr>
    </a:lvl6pPr>
    <a:lvl7pPr marL="2743200" algn="l" defTabSz="457200" rtl="0" eaLnBrk="1" latinLnBrk="0" hangingPunct="1">
      <a:defRPr sz="2400" kern="1200">
        <a:solidFill>
          <a:schemeClr val="tx1"/>
        </a:solidFill>
        <a:latin typeface="Arial" pitchFamily="-128" charset="0"/>
        <a:ea typeface="ＭＳ Ｐゴシック" pitchFamily="-128" charset="-128"/>
        <a:cs typeface="ＭＳ Ｐゴシック" pitchFamily="-128" charset="-128"/>
      </a:defRPr>
    </a:lvl7pPr>
    <a:lvl8pPr marL="3200400" algn="l" defTabSz="457200" rtl="0" eaLnBrk="1" latinLnBrk="0" hangingPunct="1">
      <a:defRPr sz="2400" kern="1200">
        <a:solidFill>
          <a:schemeClr val="tx1"/>
        </a:solidFill>
        <a:latin typeface="Arial" pitchFamily="-128" charset="0"/>
        <a:ea typeface="ＭＳ Ｐゴシック" pitchFamily="-128" charset="-128"/>
        <a:cs typeface="ＭＳ Ｐゴシック" pitchFamily="-128" charset="-128"/>
      </a:defRPr>
    </a:lvl8pPr>
    <a:lvl9pPr marL="3657600" algn="l" defTabSz="457200" rtl="0" eaLnBrk="1" latinLnBrk="0" hangingPunct="1">
      <a:defRPr sz="2400" kern="1200">
        <a:solidFill>
          <a:schemeClr val="tx1"/>
        </a:solidFill>
        <a:latin typeface="Arial" pitchFamily="-128" charset="0"/>
        <a:ea typeface="ＭＳ Ｐゴシック" pitchFamily="-128" charset="-128"/>
        <a:cs typeface="ＭＳ Ｐゴシック" pitchFamily="-128"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9289" autoAdjust="0"/>
  </p:normalViewPr>
  <p:slideViewPr>
    <p:cSldViewPr>
      <p:cViewPr>
        <p:scale>
          <a:sx n="55" d="100"/>
          <a:sy n="55" d="100"/>
        </p:scale>
        <p:origin x="-15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74"/>
    </p:cViewPr>
  </p:notesTextViewPr>
  <p:sorterViewPr>
    <p:cViewPr>
      <p:scale>
        <a:sx n="66" d="100"/>
        <a:sy n="66" d="100"/>
      </p:scale>
      <p:origin x="0" y="8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AE155-E946-41CF-A3B9-675692C70E41}" type="slidenum">
              <a:rPr lang="en-US"/>
              <a:pPr/>
              <a:t>‹#›</a:t>
            </a:fld>
            <a:endParaRPr lang="en-US"/>
          </a:p>
        </p:txBody>
      </p:sp>
    </p:spTree>
    <p:extLst>
      <p:ext uri="{BB962C8B-B14F-4D97-AF65-F5344CB8AC3E}">
        <p14:creationId xmlns:p14="http://schemas.microsoft.com/office/powerpoint/2010/main" val="27580703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8" charset="0"/>
        <a:ea typeface="ＭＳ Ｐゴシック" pitchFamily="-128" charset="-128"/>
        <a:cs typeface="ＭＳ Ｐゴシック" pitchFamily="-128" charset="-128"/>
      </a:defRPr>
    </a:lvl1pPr>
    <a:lvl2pPr marL="4572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2pPr>
    <a:lvl3pPr marL="9144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3pPr>
    <a:lvl4pPr marL="13716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4pPr>
    <a:lvl5pPr marL="18288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verroes#cite_note-Fakhry-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Indulgence#cite_note-4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Counter-Reformation#cite_note-ebo-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England"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John_Locke" TargetMode="External"/><Relationship Id="rId5" Type="http://schemas.openxmlformats.org/officeDocument/2006/relationships/hyperlink" Target="http://en.wikipedia.org/wiki/Empiricism" TargetMode="External"/><Relationship Id="rId4" Type="http://schemas.openxmlformats.org/officeDocument/2006/relationships/hyperlink" Target="http://en.wikipedia.org/wiki/Deis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5574F-34F8-4D48-999C-4C086E15ABA5}" type="slidenum">
              <a:rPr lang="en-US"/>
              <a:pPr/>
              <a:t>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7F442-C9B2-4AD3-B700-B65D514736DC}" type="slidenum">
              <a:rPr lang="en-US"/>
              <a:pPr/>
              <a:t>10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FCD68-AFA4-4ED7-82E4-CDEB0716AF2A}" type="slidenum">
              <a:rPr lang="en-US"/>
              <a:pPr/>
              <a:t>11</a:t>
            </a:fld>
            <a:endParaRPr lang="en-US"/>
          </a:p>
        </p:txBody>
      </p:sp>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83502-453A-4344-9BB9-72616D1C3C74}" type="slidenum">
              <a:rPr lang="en-US"/>
              <a:pPr/>
              <a:t>12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The trends of Hebraism and Hellenism had formed long ago and had encountered each other several times in the course of prior history. From 2000 B.C., the Minoan civilization flourished on the island of Crete, succeeded by the Mycenaean civilization on the Greek mainland. By the eleventh century, these civilizations had created a Cain-type Hellenic civilization, whose guiding ideology was humanism. Around the same time in the Near East, the Abel-type Hebraic civilization was born, with Jewish monotheism as its guiding ideology. This was the period of the united kingdom. Had the kings of Israel in that period laid the foundation for the Messiah and received him, this flourishing Hebraic civilization could have assimilated the waning Hellenic civilization to form one worldwide civilization. However, when the kings failed to fulfill the Will of God, this dispensation was not accomplished. Instead, after the Jews were taken into exile in Babylon, they returned only to be put under subjection to the Greeks in 333 B.C. and then to Rome in 63 B.C. Thus, during the centuries leading up to and including Jesus' time, Hebraism was placed under the dominion of Hellenism. </a:t>
            </a:r>
          </a:p>
          <a:p>
            <a:endParaRPr lang="en-US" dirty="0"/>
          </a:p>
          <a:p>
            <a:r>
              <a:rPr lang="en-US" dirty="0"/>
              <a:t>Gk need to separate from Satan especially sexual </a:t>
            </a:r>
            <a:r>
              <a:rPr lang="en-US" dirty="0" smtClean="0"/>
              <a:t>stuff</a:t>
            </a:r>
          </a:p>
          <a:p>
            <a:endParaRPr lang="en-US" dirty="0" smtClean="0"/>
          </a:p>
          <a:p>
            <a:r>
              <a:rPr lang="en-US" sz="1200" kern="1200" dirty="0" smtClean="0">
                <a:solidFill>
                  <a:schemeClr val="tx1"/>
                </a:solidFill>
                <a:latin typeface="Arial" pitchFamily="-128" charset="0"/>
                <a:ea typeface="ＭＳ Ｐゴシック" pitchFamily="-128" charset="-128"/>
                <a:cs typeface="ＭＳ Ｐゴシック" pitchFamily="-128" charset="-128"/>
              </a:rPr>
              <a:t>“How does luck work? Luck, or heavenly fate, always follows </a:t>
            </a:r>
            <a:r>
              <a:rPr lang="en-US" sz="1200" kern="1200" dirty="0" err="1" smtClean="0">
                <a:solidFill>
                  <a:schemeClr val="tx1"/>
                </a:solidFill>
                <a:latin typeface="Arial" pitchFamily="-128" charset="0"/>
                <a:ea typeface="ＭＳ Ｐゴシック" pitchFamily="-128" charset="-128"/>
                <a:cs typeface="ＭＳ Ｐゴシック" pitchFamily="-128" charset="-128"/>
              </a:rPr>
              <a:t>theheartistic</a:t>
            </a:r>
            <a:r>
              <a:rPr lang="en-US" sz="1200" kern="1200" dirty="0" smtClean="0">
                <a:solidFill>
                  <a:schemeClr val="tx1"/>
                </a:solidFill>
                <a:latin typeface="Arial" pitchFamily="-128" charset="0"/>
                <a:ea typeface="ＭＳ Ｐゴシック" pitchFamily="-128" charset="-128"/>
                <a:cs typeface="ＭＳ Ｐゴシック" pitchFamily="-128" charset="-128"/>
              </a:rPr>
              <a:t> current. Like the black current: if you follow it, you </a:t>
            </a:r>
            <a:r>
              <a:rPr lang="en-US" sz="1200" kern="1200" dirty="0" err="1" smtClean="0">
                <a:solidFill>
                  <a:schemeClr val="tx1"/>
                </a:solidFill>
                <a:latin typeface="Arial" pitchFamily="-128" charset="0"/>
                <a:ea typeface="ＭＳ Ｐゴシック" pitchFamily="-128" charset="-128"/>
                <a:cs typeface="ＭＳ Ｐゴシック" pitchFamily="-128" charset="-128"/>
              </a:rPr>
              <a:t>knowwhere</a:t>
            </a:r>
            <a:r>
              <a:rPr lang="en-US" sz="1200" kern="1200" dirty="0" smtClean="0">
                <a:solidFill>
                  <a:schemeClr val="tx1"/>
                </a:solidFill>
                <a:latin typeface="Arial" pitchFamily="-128" charset="0"/>
                <a:ea typeface="ＭＳ Ｐゴシック" pitchFamily="-128" charset="-128"/>
                <a:cs typeface="ＭＳ Ｐゴシック" pitchFamily="-128" charset="-128"/>
              </a:rPr>
              <a:t> you will go. If there is heavenly luck, that means the </a:t>
            </a:r>
            <a:r>
              <a:rPr lang="en-US" sz="1200" kern="1200" dirty="0" err="1" smtClean="0">
                <a:solidFill>
                  <a:schemeClr val="tx1"/>
                </a:solidFill>
                <a:latin typeface="Arial" pitchFamily="-128" charset="0"/>
                <a:ea typeface="ＭＳ Ｐゴシック" pitchFamily="-128" charset="-128"/>
                <a:cs typeface="ＭＳ Ｐゴシック" pitchFamily="-128" charset="-128"/>
              </a:rPr>
              <a:t>heartisticcurrent</a:t>
            </a:r>
            <a:r>
              <a:rPr lang="en-US" sz="1200" kern="1200" dirty="0" smtClean="0">
                <a:solidFill>
                  <a:schemeClr val="tx1"/>
                </a:solidFill>
                <a:latin typeface="Arial" pitchFamily="-128" charset="0"/>
                <a:ea typeface="ＭＳ Ｐゴシック" pitchFamily="-128" charset="-128"/>
                <a:cs typeface="ＭＳ Ｐゴシック" pitchFamily="-128" charset="-128"/>
              </a:rPr>
              <a:t> is being followed, and you're in luck. </a:t>
            </a:r>
            <a:r>
              <a:rPr lang="en-US" sz="1200" kern="1200" smtClean="0">
                <a:solidFill>
                  <a:schemeClr val="tx1"/>
                </a:solidFill>
                <a:latin typeface="Arial" pitchFamily="-128" charset="0"/>
                <a:ea typeface="ＭＳ Ｐゴシック" pitchFamily="-128" charset="-128"/>
                <a:cs typeface="ＭＳ Ｐゴシック" pitchFamily="-128" charset="-128"/>
              </a:rPr>
              <a:t>“ SMM 1990</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8A9F9-BE9E-4C02-AF5C-118970CCA02E}" type="slidenum">
              <a:rPr lang="en-US"/>
              <a:pPr/>
              <a:t>13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a:t>Cordoba a </a:t>
            </a:r>
            <a:r>
              <a:rPr lang="en-US" dirty="0">
                <a:latin typeface="Helvetica" pitchFamily="-128" charset="0"/>
              </a:rPr>
              <a:t>Umayyad dynasty rival to Abbasids of Baghdad. Lot of inter-communication between </a:t>
            </a:r>
            <a:r>
              <a:rPr lang="en-US" dirty="0" smtClean="0">
                <a:latin typeface="Helvetica" pitchFamily="-128" charset="0"/>
              </a:rPr>
              <a:t>them</a:t>
            </a:r>
          </a:p>
          <a:p>
            <a:endParaRPr lang="en-US" dirty="0" smtClean="0">
              <a:latin typeface="Helvetica" pitchFamily="-128" charset="0"/>
            </a:endParaRPr>
          </a:p>
          <a:p>
            <a:r>
              <a:rPr lang="en-US" dirty="0" smtClean="0">
                <a:latin typeface="Helvetica" pitchFamily="-128" charset="0"/>
              </a:rPr>
              <a:t>Maybe the messiah</a:t>
            </a:r>
            <a:r>
              <a:rPr lang="en-US" baseline="0" dirty="0" smtClean="0">
                <a:latin typeface="Helvetica" pitchFamily="-128" charset="0"/>
              </a:rPr>
              <a:t> could have come here.  Time of Charlemagne</a:t>
            </a:r>
            <a:endParaRPr lang="en-US" dirty="0">
              <a:latin typeface="Helvetica" pitchFamily="-12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F02E7-0356-4C4C-A0D3-C378872750B8}" type="slidenum">
              <a:rPr lang="en-US"/>
              <a:pPr/>
              <a:t>14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Translated Greek classics into Arabic in Baghdad. Distributed throughout Islamic Empire.</a:t>
            </a:r>
            <a:endParaRPr lang="en-US" dirty="0" smtClean="0"/>
          </a:p>
          <a:p>
            <a:endParaRPr lang="en-US" dirty="0" smtClean="0"/>
          </a:p>
          <a:p>
            <a:r>
              <a:rPr lang="en-US" dirty="0" smtClean="0"/>
              <a:t>Al-</a:t>
            </a:r>
            <a:r>
              <a:rPr lang="en-US" dirty="0" err="1" smtClean="0"/>
              <a:t>darabi</a:t>
            </a:r>
            <a:r>
              <a:rPr lang="en-US" dirty="0" smtClean="0"/>
              <a:t>. Based in Bagdad. polymath and one of the greatest scientists and philosophers of the Islamic world in his time. He was also a cosmologist, logician, musician, psychologist and sociologist. </a:t>
            </a:r>
            <a:r>
              <a:rPr lang="en-US" i="1" dirty="0" smtClean="0"/>
              <a:t>known to the Arabs as the 'Second Master' (after Aristotle) 'Father of Islamic </a:t>
            </a:r>
            <a:r>
              <a:rPr lang="en-US" i="1" dirty="0" err="1" smtClean="0"/>
              <a:t>Neoplatonism</a:t>
            </a:r>
            <a:r>
              <a:rPr lang="en-US" i="1" dirty="0" smtClean="0"/>
              <a:t> and while he was also saturated with </a:t>
            </a:r>
            <a:r>
              <a:rPr lang="en-US" i="1" dirty="0" err="1" smtClean="0"/>
              <a:t>Aristotelianism</a:t>
            </a:r>
            <a:r>
              <a:rPr lang="en-US" i="1" dirty="0" smtClean="0"/>
              <a:t> and certainly deploys the vocabulary of Aristotle, it is this </a:t>
            </a:r>
            <a:r>
              <a:rPr lang="en-US" i="1" dirty="0" err="1" smtClean="0"/>
              <a:t>Neoplatonic</a:t>
            </a:r>
            <a:r>
              <a:rPr lang="en-US" i="1" dirty="0" smtClean="0"/>
              <a:t> dimension which dominates much of his corpus. This is apparent in his most famous work, al-Madina al-fadila (The Virtuous City) which, far from being a copy or a clone of Plato's Republic, is imbued with the </a:t>
            </a:r>
            <a:r>
              <a:rPr lang="en-US" i="1" dirty="0" err="1" smtClean="0"/>
              <a:t>Neoplatonic</a:t>
            </a:r>
            <a:r>
              <a:rPr lang="en-US" i="1" dirty="0" smtClean="0"/>
              <a:t> concept of God.</a:t>
            </a:r>
          </a:p>
          <a:p>
            <a:endParaRPr lang="en-US" dirty="0" smtClean="0"/>
          </a:p>
          <a:p>
            <a:r>
              <a:rPr lang="en-US" dirty="0"/>
              <a:t>Avicenna. 7 learnt Koran. Medical texts standard works in Europe. Prayed to understand Aristotle.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3A8D5-0396-4E25-BBB6-B39D345C0C2E}" type="slidenum">
              <a:rPr lang="en-US"/>
              <a:pPr/>
              <a:t>15</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smtClean="0"/>
              <a:t>a master of Aristotelian philosophy, Islamic philosophy, Islamic theology, Maliki law and jurisprudence, logic, psychology, politics, Arabic music theory, and the sciences of medicine, astronomy, geography, mathematics, physics and celestial mechanics. He was born in Córdoba, Al Andalus, modern-day Spain, and died in Marrakech, modern-day Morocco. His school of philosophy is known as Averroism. He has been described by some</a:t>
            </a:r>
            <a:r>
              <a:rPr lang="en-US" baseline="30000" dirty="0" smtClean="0">
                <a:hlinkClick r:id="rId3"/>
              </a:rPr>
              <a:t>[1]</a:t>
            </a:r>
            <a:r>
              <a:rPr lang="en-US" dirty="0" smtClean="0"/>
              <a:t> as the founding father of secular thought in Western Europe and "one of the spiritual fathers of Europe,”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Averroes's works were spread over 20,000 pages covering a variety of different subjects, including early Islamic philosophy, logic in Islamic philosophy, Arabic medicine, Arabic mathematics, Arabic astronomy, Arabic grammar, Islamic theology, Sharia (Islamic law), and Fiqh (Islamic jurisprudence). In particular, his most important works dealt with Islamic philosophy, medicine and </a:t>
            </a:r>
            <a:r>
              <a:rPr lang="en-US" dirty="0" err="1" smtClean="0"/>
              <a:t>Fiqh</a:t>
            </a:r>
            <a:r>
              <a:rPr lang="en-US" dirty="0" smtClean="0"/>
              <a:t>. He wrote at least 67 original works, which included 28 works on philosophy, 20 on medicine, 8 on law, 5 on theology, and 4 on grammar, in addition to his commentaries on most of Aristotle's works and his commentary on Plato's </a:t>
            </a:r>
            <a:r>
              <a:rPr lang="en-US" i="1" dirty="0" smtClean="0"/>
              <a:t>The Republic</a:t>
            </a:r>
            <a:r>
              <a:rPr lang="en-US" dirty="0" smtClean="0"/>
              <a:t>.</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380E-EB9B-4C67-9ED3-0E22FDE7E2E6}" type="slidenum">
              <a:rPr lang="en-US"/>
              <a:pPr/>
              <a:t>16</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C7C5A-185E-4B62-B87C-1B97EF4508D2}" type="slidenum">
              <a:rPr lang="en-US"/>
              <a:pPr/>
              <a:t>17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Judaism - Hebraism and Hellenism but no nation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132E7-7317-4197-BBBC-95B179D912CB}" type="slidenum">
              <a:rPr lang="en-US"/>
              <a:pPr/>
              <a:t>18</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0C125-49C1-4922-9555-66D44ACE7D71}" type="slidenum">
              <a:rPr lang="en-US"/>
              <a:pPr/>
              <a:t>19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Summa theological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5ADE9-2102-4FAB-8853-2DCABC3C888B}" type="slidenum">
              <a:rPr lang="en-US"/>
              <a:pPr/>
              <a:t>2</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9605-CE52-4B34-A5D2-5E908163B40F}" type="slidenum">
              <a:rPr lang="en-US"/>
              <a:pPr/>
              <a:t>20</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AC5D8-2F87-4982-A529-59DCFF2C72F8}" type="slidenum">
              <a:rPr lang="en-US"/>
              <a:pPr/>
              <a:t>21</a:t>
            </a:fld>
            <a:endParaRPr lang="en-US"/>
          </a:p>
        </p:txBody>
      </p:sp>
      <p:sp>
        <p:nvSpPr>
          <p:cNvPr id="67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Lack of freedom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4D664-08EA-4B0D-B72E-324301203B52}" type="slidenum">
              <a:rPr lang="en-US"/>
              <a:pPr/>
              <a:t>22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Pope Alexander VI (1 January 1431 – 18 August 1503) Borgia family. 4 children by mistress. Nepotism. Because Alexander needed funds to carry out his various schemes, he began a series of confiscations, of which one of the victims was his own secretary. The process was a simple one: any cardinal, nobleman or official who was known to be rich would be accused of some offence; imprisonment and perhaps murder followed at once, and then the confiscation of his property. The least opposition to the Borgia was punished with death.</a:t>
            </a:r>
          </a:p>
          <a:p>
            <a:endParaRPr lang="en-US"/>
          </a:p>
          <a:p>
            <a:r>
              <a:rPr lang="en-US"/>
              <a:t>Girolamo Savonarola (21 September 1452, Ferrara, Emilia-Romagna – 23 May 1498, Florence) was an Italian  Dominican priest and leader of Florence from 1494 until his execution in 1498. He was known for his book burning, destruction of what he considered immoral art, and hostility to the Renaissance. He vehemently preached against the moral corruption of much of the clergy at the time, and his main opponent was Rodrigo Borgia, who was Pope Alexander VI from 1492, through Savonarola's death, to 1503).</a:t>
            </a:r>
          </a:p>
          <a:p>
            <a:r>
              <a:rPr lang="en-US"/>
              <a:t>Social strat - people do job brn to do. No social mobility. Can’t move. </a:t>
            </a:r>
          </a:p>
          <a:p>
            <a:endParaRPr lang="en-US"/>
          </a:p>
          <a:p>
            <a:r>
              <a:rPr lang="en-US"/>
              <a:t>Let us begin by looking back at medieval society and examining what influences it exerted upon the original nature of the people of that age which led them to embark upon the Renaissance and the Protestant Reformation. In the late Middle Ages, man's original mind was repressed, its free development blocked by the social environment of feudalism and the secularization and corruption of the Roman church. Faith is the path each person must walk in search of God. Faith should be nurtured through a direct vertical relationship between God and each individual. Yet in that age, the papacy and the clergy, with their rituals and dogmas, constrained the people's devotional life. Moreover, the rigid social stratification of feudalism did not allow for religious freedom. Meanwhile, religious offices were bought and sold. Bishops and priests often exploited their offices to lead lives of luxury and decadence. As a consequence, the papacy lost its sanctity and became no different than other institutions of worldly power. It lost the ability to guide the spiritual lives of the people. In this way, the social environment of the late Middle Ages blocked the path through which the original nature of the people could be restored. Fettered by such circumstances, medieval Europeans were prompted by the impulses of their innermost hearts to break down their social environment to open the way for the restoration of their original nature.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C1331-B375-4EB0-A65C-C548125FE4B9}" type="slidenum">
              <a:rPr lang="en-US"/>
              <a:pPr/>
              <a:t>23</a:t>
            </a:fld>
            <a:endParaRPr lang="en-US"/>
          </a:p>
        </p:txBody>
      </p:sp>
      <p:sp>
        <p:nvSpPr>
          <p:cNvPr id="69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Fredom of original mind. Like grass cracking concrete</a:t>
            </a:r>
          </a:p>
          <a:p>
            <a:r>
              <a:rPr lang="en-US"/>
              <a:t>Freedom to become perfect through fuliflling own responsibility</a:t>
            </a:r>
          </a:p>
          <a:p>
            <a:r>
              <a:rPr lang="en-US"/>
              <a:t>Freedom to make mistakes, to learn, to grow</a:t>
            </a:r>
          </a:p>
          <a:p>
            <a:r>
              <a:rPr lang="en-US"/>
              <a:t>Medieveal church - don’t have freedom to make mistake</a:t>
            </a:r>
          </a:p>
          <a:p>
            <a:r>
              <a:rPr lang="en-US"/>
              <a:t>Individual truth body -&gt; develop individuality. Reject conformism</a:t>
            </a:r>
          </a:p>
          <a:p>
            <a:endParaRPr lang="en-US"/>
          </a:p>
          <a:p>
            <a:r>
              <a:rPr lang="en-US"/>
              <a:t>God created physical environment first</a:t>
            </a:r>
          </a:p>
          <a:p>
            <a:r>
              <a:rPr lang="en-US"/>
              <a:t>Restoration external first and then internal. FofF which is external and symbolic then FofS which is internal an substantial</a:t>
            </a:r>
          </a:p>
          <a:p>
            <a:endParaRPr lang="en-US"/>
          </a:p>
          <a:p>
            <a:r>
              <a:rPr lang="en-US"/>
              <a:t>So for FforM first ext then int</a:t>
            </a:r>
          </a:p>
          <a:p>
            <a:r>
              <a:rPr lang="en-US"/>
              <a:t>As people pursued the recovery of the internal and external aspects of their original nature, the thought of the age branched out into two movements to recover the heritage of the past, which we distinguish in relative terms as Abel-type and Cain-type. </a:t>
            </a:r>
          </a:p>
          <a:p>
            <a:endParaRPr lang="en-US"/>
          </a:p>
          <a:p>
            <a:r>
              <a:rPr lang="en-US"/>
              <a:t>Had the popes and emperors who were responsible for restoring the foundation of faith in the Carolingian period not become faithless, the foundation for the Second Advent of the Messiah would have been established at that time. Hebraism would have completely assimilated Hellenism to form one worldwide civilization. Instead, their faithlessness and immorality allowed Satan to corrupt the guiding medieval ideology, which was founded upon Hebraism. As a consequence, God had to conduct a new dispensation for the separation of Satan. Just as God had divided fallen Adam into Cain and Abel to separate Satan, God divided the prevailing ideology of the Middle Ages into two trends of thought: the movements to revive Cain-type Hellenism and Abel-type Hebraism. These bore fruit in the Renaissance and the Reformation, respectively.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0A804-0940-44E7-B1FA-8DD0420EA031}" type="slidenum">
              <a:rPr lang="en-US"/>
              <a:pPr/>
              <a:t>24</a:t>
            </a:fld>
            <a:endParaRPr lang="en-US"/>
          </a:p>
        </p:txBody>
      </p:sp>
      <p:sp>
        <p:nvSpPr>
          <p:cNvPr id="71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Renasiaane was an expression of SS pursuit of HS aspect of human nature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7F769-E237-41D3-8A31-A2ECAE5FF543}" type="slidenum">
              <a:rPr lang="en-US"/>
              <a:pPr/>
              <a:t>25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dirty="0"/>
              <a:t>There is a general, but not unchallenged, consensus that the Renaissance began in Florence, Tuscany in the 14th century</a:t>
            </a:r>
            <a:r>
              <a:rPr lang="en-US" dirty="0" smtClean="0"/>
              <a:t>.  </a:t>
            </a:r>
            <a:r>
              <a:rPr lang="en-US" dirty="0"/>
              <a:t>Various theories have been proposed to account for its origins and characteristics, focusing on a variety of factors including the social and civic peculiarities of Florence  at the time; its political structure; the patronage of its dominant family, the Medici;[5]  and the migration of Greek scholars and texts to Italy following the Fall of Constantinople at the hands of the Ottoman Turks.</a:t>
            </a:r>
          </a:p>
          <a:p>
            <a:endParaRPr lang="en-US" dirty="0"/>
          </a:p>
          <a:p>
            <a:r>
              <a:rPr lang="en-US" dirty="0"/>
              <a:t>Historian and political philosopher Quentin Skinner points out that Otto of </a:t>
            </a:r>
            <a:r>
              <a:rPr lang="en-US" dirty="0" err="1"/>
              <a:t>Freising</a:t>
            </a:r>
            <a:r>
              <a:rPr lang="en-US" dirty="0"/>
              <a:t> (</a:t>
            </a:r>
            <a:r>
              <a:rPr lang="en-US" dirty="0" err="1"/>
              <a:t>c</a:t>
            </a:r>
            <a:r>
              <a:rPr lang="en-US" dirty="0"/>
              <a:t>. 1114 - 1158) , a German bishop visiting north Italy during the 12th century, noticed a widespread new form of political and social </a:t>
            </a:r>
            <a:r>
              <a:rPr lang="en-US" dirty="0" err="1"/>
              <a:t>organisation</a:t>
            </a:r>
            <a:r>
              <a:rPr lang="en-US" dirty="0"/>
              <a:t>, observing that Italy appeared to have exited from Feudalism so that its society was based on merchants and commerce. Linked to this was anti-monarchical thinking, represented in the famous early Renaissance fresco cycle Allegory of Good and Bad Government in Siena by </a:t>
            </a:r>
            <a:r>
              <a:rPr lang="en-US" dirty="0" err="1"/>
              <a:t>Ambrogio</a:t>
            </a:r>
            <a:r>
              <a:rPr lang="en-US" dirty="0"/>
              <a:t> Lorenzetti (painted 1338–1340) whose strong message is about the virtues of fairness, justice, republicanism and good administration. Holding both Church and Empire at bay, these city republics were devoted to notions of liberty. Skinner reports that there were many </a:t>
            </a:r>
            <a:r>
              <a:rPr lang="en-US" dirty="0" err="1"/>
              <a:t>defences</a:t>
            </a:r>
            <a:r>
              <a:rPr lang="en-US" dirty="0"/>
              <a:t> of liberty such as </a:t>
            </a:r>
            <a:r>
              <a:rPr lang="en-US" dirty="0" err="1"/>
              <a:t>Matteo</a:t>
            </a:r>
            <a:r>
              <a:rPr lang="en-US" dirty="0"/>
              <a:t> </a:t>
            </a:r>
            <a:r>
              <a:rPr lang="en-US" dirty="0" err="1"/>
              <a:t>Palmieri’s</a:t>
            </a:r>
            <a:r>
              <a:rPr lang="en-US" dirty="0"/>
              <a:t> (1406–1475) celebration of Florentine genius not only in art, sculpture and architecture, but “the remarkable efflorescence of moral, social and political philosophy that occurred in Florence at the same time”.[34]</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702C-6A0C-4D4B-BAD6-26138A01D977}" type="slidenum">
              <a:rPr lang="en-US"/>
              <a:pPr/>
              <a:t>26</a:t>
            </a:fld>
            <a:endParaRPr lang="en-US"/>
          </a:p>
        </p:txBody>
      </p:sp>
      <p:sp>
        <p:nvSpPr>
          <p:cNvPr id="79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Started 14c Italy</a:t>
            </a:r>
          </a:p>
          <a:p>
            <a:r>
              <a:rPr lang="en-GB"/>
              <a:t>Immitated Gk and Rm </a:t>
            </a:r>
          </a:p>
          <a:p>
            <a:r>
              <a:rPr lang="en-GB"/>
              <a:t>Transformed medieval way of life -&gt; ploitics, economics, religion</a:t>
            </a:r>
          </a:p>
          <a:p>
            <a:r>
              <a:rPr lang="en-GB"/>
              <a:t>Construction of modern worl</a:t>
            </a:r>
          </a:p>
          <a:p>
            <a:r>
              <a:rPr lang="en-GB"/>
              <a:t>Michelangelo 1475-1564</a:t>
            </a:r>
          </a:p>
          <a:p>
            <a:r>
              <a:rPr lang="en-GB"/>
              <a:t>Painter, sculptor, architect, poet, engineer</a:t>
            </a:r>
          </a:p>
          <a:p>
            <a:r>
              <a:rPr lang="en-GB"/>
              <a:t>Copernicus 1473-1543, Astronomer – formualted the first heliocentric model of the solar system – had been considered by Greek, Indian and Islamic scholars before</a:t>
            </a:r>
          </a:p>
          <a:p>
            <a:r>
              <a:rPr lang="en-US"/>
              <a:t>Perhaps the most significant development of the era was not a specific discovery, but rather a process for discovery, the scientific method.[53]  This revolutionary new way of learning about the world focused on empirical evidence, the importance of mathematics, and discarding the Aristotelian "final cause" in favor of a mechanical philosophy. Early and influential proponents of these ideas included Copernicus and Galileo. </a:t>
            </a:r>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77A49-3ADB-4D99-9D0E-D84D74821118}" type="slidenum">
              <a:rPr lang="en-US"/>
              <a:pPr/>
              <a:t>27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Nicolaus Copernicus (German: Nikolaus Kopernikus; in his youth, Niclas Koppernigk;[1]  Polish: Mikołaj Kopernik; Italian: Nicolò Copernico; 19 February 1473 – 24 May 1543) was a Renaissance  astronomer  and the first to formulate a comprehensive heliocentric  cosmology, which displaced the Earth from the center of the universe.[2]</a:t>
            </a:r>
          </a:p>
          <a:p>
            <a:endParaRPr lang="en-US"/>
          </a:p>
          <a:p>
            <a:r>
              <a:rPr lang="en-US"/>
              <a:t>Johannes Kepler (German pronunciation: [</a:t>
            </a:r>
            <a:r>
              <a:rPr lang="en-US">
                <a:latin typeface="Lucida Grande" pitchFamily="-128" charset="0"/>
              </a:rPr>
              <a:t>ˈ</a:t>
            </a:r>
            <a:r>
              <a:rPr lang="en-US"/>
              <a:t>k</a:t>
            </a:r>
            <a:r>
              <a:rPr lang="en-US">
                <a:latin typeface="Lucida Grande" pitchFamily="-128" charset="0"/>
              </a:rPr>
              <a:t>ɛ</a:t>
            </a:r>
            <a:r>
              <a:rPr lang="en-US"/>
              <a:t>pl</a:t>
            </a:r>
            <a:r>
              <a:rPr lang="en-US">
                <a:latin typeface="Lucida Grande" pitchFamily="-128" charset="0"/>
              </a:rPr>
              <a:t>ɐ</a:t>
            </a:r>
            <a:r>
              <a:rPr lang="en-US"/>
              <a:t>]; December 27, 1571 – November 15, 1630) was a German mathematician, astronomer  and astrologer, and key figure in the 17th century scientific revolution. He is best known for his eponymous laws of planetary motion, codified by later astronomers based on his works Astronomia nova, Harmonices Mundi, and Epitome of Copernican Astronomy. They also provided one of the foundations for Isaac Newton's theory of universal gravitation.</a:t>
            </a:r>
          </a:p>
          <a:p>
            <a:endParaRPr lang="en-US"/>
          </a:p>
          <a:p>
            <a:r>
              <a:rPr lang="en-US"/>
              <a:t>Galileo Galilei (Italian pronunciation: [</a:t>
            </a:r>
            <a:r>
              <a:rPr lang="en-US">
                <a:latin typeface="Lucida Grande" pitchFamily="-128" charset="0"/>
              </a:rPr>
              <a:t>ɡ</a:t>
            </a:r>
            <a:r>
              <a:rPr lang="en-US"/>
              <a:t>ali</a:t>
            </a:r>
            <a:r>
              <a:rPr lang="en-US">
                <a:latin typeface="Lucida Grande" pitchFamily="-128" charset="0"/>
              </a:rPr>
              <a:t>ˈ</a:t>
            </a:r>
            <a:r>
              <a:rPr lang="en-US"/>
              <a:t>l</a:t>
            </a:r>
            <a:r>
              <a:rPr lang="en-US">
                <a:latin typeface="Lucida Grande" pitchFamily="-128" charset="0"/>
              </a:rPr>
              <a:t>ɛ</a:t>
            </a:r>
            <a:r>
              <a:rPr lang="en-US"/>
              <a:t>o </a:t>
            </a:r>
            <a:r>
              <a:rPr lang="en-US">
                <a:latin typeface="Lucida Grande" pitchFamily="-128" charset="0"/>
              </a:rPr>
              <a:t>ɡ</a:t>
            </a:r>
            <a:r>
              <a:rPr lang="en-US"/>
              <a:t>ali</a:t>
            </a:r>
            <a:r>
              <a:rPr lang="en-US">
                <a:latin typeface="Lucida Grande" pitchFamily="-128" charset="0"/>
              </a:rPr>
              <a:t>ˈ</a:t>
            </a:r>
            <a:r>
              <a:rPr lang="en-US"/>
              <a:t>l</a:t>
            </a:r>
            <a:r>
              <a:rPr lang="en-US">
                <a:latin typeface="Lucida Grande" pitchFamily="-128" charset="0"/>
              </a:rPr>
              <a:t>ɛ</a:t>
            </a:r>
            <a:r>
              <a:rPr lang="en-US"/>
              <a:t>i]; 15 February 1564[4] – 8 January 1642)[1][5]  was an Italian physicist, mathematician, astronomer, philosopher, and flautist  who played a major role in the Scientific Revolution. His achievements include improvements to the telescope  and consequent astronomical observations, and support for Copernicanism. Galileo has been called the "father of modern observational astronomy,"[6]  the "father of modern physics,"[7]  the "father of science,"[7]  and "the Father of Modern Science."[8]  Stephen Hawking says, "Galileo, perhaps more than any other single person, was responsible for the birth of modern science."[9]</a:t>
            </a:r>
          </a:p>
          <a:p>
            <a:endParaRPr lang="en-US"/>
          </a:p>
          <a:p>
            <a:r>
              <a:rPr lang="en-US"/>
              <a:t>Francis Bacon, 1st Viscount of St. Alban, KC (22 January 1561 – 9 April 1626) was an English philosopher, statesman, scientist, lawyer, jurist  and author. He served both as Attorney General and Lord Chancellor of England. Although his political career ended in disgrace, he remained extremely influential through his works, especially as philosophical advocate and practitioner of the scientific revolution.</a:t>
            </a:r>
          </a:p>
          <a:p>
            <a:endParaRPr lang="en-US"/>
          </a:p>
          <a:p>
            <a:r>
              <a:rPr lang="en-US"/>
              <a:t>His works established and popularized deductive methodologies for scientific inquiry, often called the Baconian method or simply, the scientific method. His demand for a planned procedure of investigating all things natural marked a new turn in the rhetorical and theoretical framework for science, much of which still surrounds conceptions of proper methodology today.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A1F15-D187-4972-8E27-E72DC886D6CA}" type="slidenum">
              <a:rPr lang="en-US"/>
              <a:pPr/>
              <a:t>28</a:t>
            </a:fld>
            <a:endParaRPr lang="en-US"/>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Machiavelli – political philosopher, musician, poet, playwright – ‘The Prince’. – ‘Force and prudence are the might of all governments that ever have been or will be in the world’</a:t>
            </a:r>
          </a:p>
          <a:p>
            <a:r>
              <a:rPr lang="en-GB"/>
              <a:t>Shakespeare – pre-eminent dramatist. Poet and playwright. Competely-realised characters capable of expressing the wdie range of human experience – other characters were flat, or simple archetypes. So even villains command audience understanding – if not sympathy – flawed human beings, not monsters.</a:t>
            </a:r>
          </a:p>
          <a:p>
            <a:endParaRPr lang="en-GB"/>
          </a:p>
          <a:p>
            <a:r>
              <a:rPr lang="en-US"/>
              <a:t>Renaissance scholars were most interested in recovering and studying Latin and Greek literary, historical, and oratorical texts. Broadly speaking, this began in the fourteenth century with a Latin phase, when Renaissance scholars such as Petrarch, Coluccio Salutati (1331–1406), Niccolò de' Niccoli (1364–1437) and Poggio Bracciolini (1380–1459 AD) scoured the libraries of Europe in search of works by such Latin authors as Cicero, Livy and Seneca.</a:t>
            </a:r>
          </a:p>
          <a:p>
            <a:endParaRPr lang="en-US"/>
          </a:p>
          <a:p>
            <a:r>
              <a:rPr lang="en-US"/>
              <a:t>The fall of the Byzantine Empire in 1453, accompanied by the closure of its schools of higher learning by the Ottoman Turks, brought many other Greek scholars to Italy and beyond, who brought with them Greek manuscripts, and knowledge of the classical Greek literature, some of which had been lost for centuries in the West.[31]</a:t>
            </a:r>
          </a:p>
          <a:p>
            <a:endParaRPr lang="en-US"/>
          </a:p>
          <a:p>
            <a:r>
              <a:rPr lang="en-US"/>
              <a:t>humanism "a middle of the road definition... the movement to recover, interpret, and assimilate the language, literature, learning and values of ancient Greece and Rome".[43]  Above all, humanists asserted "the genius of man ... the unique and extraordinary ability of the human mind.</a:t>
            </a:r>
          </a:p>
          <a:p>
            <a:endParaRPr lang="en-US"/>
          </a:p>
          <a:p>
            <a:r>
              <a:rPr lang="en-US"/>
              <a:t>Pico della Mirandola who lived to only twenty-three years wrote what is often considered the manifesto  of the Renaissance, a vibrant defence of thinking, the Oration on the Dignity of Man.</a:t>
            </a:r>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32A43-3E6A-459A-8B9C-18A2B2338667}" type="slidenum">
              <a:rPr lang="en-US"/>
              <a:pPr/>
              <a:t>29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The Renaissance began in times of religious turmoil. The late Middle Ages saw a period of political intrigue surrounding the Papacy, culminating in the Western Schism, in which three men simultaneously claimed to be true Bishop  of Rome</a:t>
            </a:r>
          </a:p>
          <a:p>
            <a:endParaRPr lang="en-US"/>
          </a:p>
          <a:p>
            <a:r>
              <a:rPr lang="en-US"/>
              <a:t>the Renaissance had a profound effect on contemporary theology, particularly in the way people perceived the relationship between man and God.[14]  Many of the period's foremost theologians were followers of the humanist method, including Erasmus, Zwingli, Thomas More, Martin Luther, and John Calvin.</a:t>
            </a:r>
          </a:p>
          <a:p>
            <a:endParaRPr lang="en-US"/>
          </a:p>
          <a:p>
            <a:r>
              <a:rPr lang="en-US"/>
              <a:t>Churchmen such as Erasmus and Luther proposed reform to the Church, often based on humanist textual criticism of the New Testament.</a:t>
            </a:r>
          </a:p>
          <a:p>
            <a:endParaRPr lang="en-US"/>
          </a:p>
          <a:p>
            <a:r>
              <a:rPr lang="en-US"/>
              <a:t>However, a subtle shift took place in the way that intellectuals approached religion that was reflected in many other areas of cultural life.[14]  In addition, many Greek Christian works, including the Greek New Testament, were brought back from Byzantium to Western Europe and engaged Western scholars for the first time since late antiquity. This new engagement with Greek Christian works, and particularly the return to the original Greek of the New Testament promoted by humanists Lorenzo Valla and Erasmus, would help pave the way for the Protestant Reformation.</a:t>
            </a:r>
          </a:p>
          <a:p>
            <a:endParaRPr lang="en-US"/>
          </a:p>
          <a:p>
            <a:r>
              <a:rPr lang="en-US"/>
              <a:t>Erasmus of Rotteram was a classical scholar who wrote in a "pure" Latin style and enjoyed the sobriquet  "Prince of the Humanists." He has been called "the crowning glory of the Christian humanists."[2]  Using humanist techniques for working on texts, he prepared important new Latin and Greek editions of the New Testament. These raised questions that would be influential in the Protestant Reformation and Catholic Counter-Reformation. He also wrote The Praise of Folly, Handbook of a Christian Knight, On Civility in Children, Copia: Foundations of the Abundant Style, Julius Exclusus, and many other works.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CBCD8-DB07-4036-BEB9-A87563EB5094}" type="slidenum">
              <a:rPr lang="en-US"/>
              <a:pPr/>
              <a:t>3</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4CC6A-88C9-400B-83C7-900EEB38188E}" type="slidenum">
              <a:rPr lang="en-US"/>
              <a:pPr/>
              <a:t>30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Pursued repressed internal aspirations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096F6-2D41-49CE-ACB6-024A84FC2A8B}" type="slidenum">
              <a:rPr lang="en-US"/>
              <a:pPr/>
              <a:t>31</a:t>
            </a:fld>
            <a:endParaRPr lang="en-US"/>
          </a:p>
        </p:txBody>
      </p:sp>
      <p:sp>
        <p:nvSpPr>
          <p:cNvPr id="839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Accordingly, as medieval Europeans sought to realize the external aspirations of their original nature, they also began to pursue its repressed internal aspirations. They called for the revival of the spirit of early Christianity, when believers zealously lived for the Will of God, guided by the words of Jesus and the apostles. This medieval movement to revive Hebraism began with John Wycliffe (1324-1384), Master Balliol, a professor of theology at Oxford University, who translated the Bible into English. He asserted that neither the papacy nor the priesthood could determine the standard of faith, but only the Bible itself. Demonstrating that many of the dogmas, ceremonies and rules of the Church had no basis in Scripture, he denounced the priesthood for its decadence, exploitation of the people and abuse of power. </a:t>
            </a:r>
            <a:r>
              <a:rPr lang="en-US" dirty="0" err="1" smtClean="0"/>
              <a:t>Lollards</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Council of Constance declared Wycliffe (on 4 May 1415) a stiff-necked heretic and under the ban of the Church. It was decreed that his books be burned and his remains be exhumed. The exhumation was carried out in 1428 when, at the command of Pope Martin V, his remains were dug up, burned, and the ashes cast into the River Swift, which flows through </a:t>
            </a:r>
            <a:r>
              <a:rPr lang="en-US" dirty="0" err="1" smtClean="0"/>
              <a:t>Lutterworth</a:t>
            </a:r>
            <a:r>
              <a:rPr lang="en-US" dirty="0" smtClean="0"/>
              <a:t>.</a:t>
            </a:r>
          </a:p>
          <a:p>
            <a:endParaRPr lang="en-US" dirty="0" smtClean="0"/>
          </a:p>
          <a:p>
            <a:r>
              <a:rPr lang="en-US" dirty="0" smtClean="0"/>
              <a:t>The false doctrine and scandalous conduct of the "pardoners" were an immediate occasion of the Protestant Reformation. In 1517, Pope Leo X offered indulgences for those who gave alms to rebuild St. Peter's Basilica in Rome. The aggressive marketing practices of Johann Tetzel in promoting this cause provoked Martin Luther to write his Ninety-Five Theses, condemning what he saw as the purchase and sale of salvation. In Thesis 28 Luther objected to a saying attributed to Tetzel: "As soon as a coin in the coffer rings, a soul from purgatory springs”. The Ninety-Five Theses not only denounced such transactions as worldly but denied the Pope's right to grant pardons on God's behalf in the first place: the only thing indulgences guaranteed, Luther said, was an increase in profit and greed, because the pardon of the Church was in God's power alone.</a:t>
            </a:r>
            <a:r>
              <a:rPr lang="en-US" baseline="30000" dirty="0" smtClean="0">
                <a:hlinkClick r:id="rId3"/>
              </a:rPr>
              <a:t>[41]</a:t>
            </a:r>
            <a:endParaRPr lang="en-US" baseline="30000" dirty="0" smtClean="0"/>
          </a:p>
          <a:p>
            <a:endParaRPr lang="en-GB" dirty="0" smtClean="0"/>
          </a:p>
          <a:p>
            <a:r>
              <a:rPr lang="en-GB" dirty="0"/>
              <a:t>Martin Luther – German monk, theologian, church reformer. 1883-1546</a:t>
            </a:r>
          </a:p>
          <a:p>
            <a:r>
              <a:rPr lang="en-GB" dirty="0"/>
              <a:t>challenged authority of Papacy – Bible source of religious authority. Church as priesthood of ALL believers. Salvation through faith in Jesus – does not need mediation of the church. </a:t>
            </a:r>
            <a:r>
              <a:rPr lang="en-GB" dirty="0" smtClean="0"/>
              <a:t>Translated </a:t>
            </a:r>
            <a:r>
              <a:rPr lang="en-GB" dirty="0"/>
              <a:t>Bible into German vernacular. Justification by faith alone. 95 theses nailed to door of church in Wittenberg. Church had over 5,000 relics including vials of the milk of the virgin Mary, straw from the manger of Jesus and the body of one of the innocents massacred by Herod. Leo X sold </a:t>
            </a:r>
            <a:r>
              <a:rPr lang="en-GB" dirty="0" smtClean="0"/>
              <a:t>indulgence for St </a:t>
            </a:r>
            <a:r>
              <a:rPr lang="en-GB" dirty="0"/>
              <a:t>Peter’s remit penalty for sin in</a:t>
            </a:r>
            <a:r>
              <a:rPr lang="en-GB" dirty="0" smtClean="0"/>
              <a:t> next life</a:t>
            </a: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57FB2-8B32-4B5B-88BE-073EDD75D426}" type="slidenum">
              <a:rPr lang="en-US"/>
              <a:pPr/>
              <a:t>32</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The </a:t>
            </a:r>
            <a:r>
              <a:rPr lang="en-US" b="1" dirty="0" smtClean="0"/>
              <a:t>European wars of religion</a:t>
            </a:r>
            <a:r>
              <a:rPr lang="en-US" dirty="0" smtClean="0"/>
              <a:t> were a series of wars waged in Europe from ca. 1524 to 1648, following the onset of the Protestant Reformation in Western and Northern Europe. Although sometimes unconnected, all of these wars were strongly influenced by the religious change of the period, and the conflict and rivalry that it produced. Spanish </a:t>
            </a:r>
            <a:r>
              <a:rPr lang="en-US" dirty="0"/>
              <a:t>Armada </a:t>
            </a:r>
            <a:r>
              <a:rPr lang="en-US" dirty="0" smtClean="0"/>
              <a:t>1588</a:t>
            </a:r>
          </a:p>
          <a:p>
            <a:r>
              <a:rPr lang="en-US" dirty="0" smtClean="0"/>
              <a:t>gave Lutheranism official status within the domains of the Holy Roman Empire.</a:t>
            </a:r>
          </a:p>
          <a:p>
            <a:r>
              <a:rPr lang="en-US" dirty="0" smtClean="0"/>
              <a:t>The </a:t>
            </a:r>
            <a:r>
              <a:rPr lang="en-US" b="1" dirty="0" smtClean="0"/>
              <a:t>Thirty Years' War</a:t>
            </a:r>
            <a:r>
              <a:rPr lang="en-US" dirty="0" smtClean="0"/>
              <a:t> (1618–1648) was fought primarily in what is now Germany, and at various points involved most countries in Europe. It was one of the most destructive conflicts in European history.</a:t>
            </a:r>
          </a:p>
          <a:p>
            <a:r>
              <a:rPr lang="en-US" dirty="0" smtClean="0"/>
              <a:t>The origins of the conflict and goals of the participants were complex, and no single cause can accurately be described as the main reason for the fighting. Initially, the war was fought largely as a religious conflict between Protestants and Catholics in the Holy Roman Empire, although disputes over the internal politics and balance of power within the Empire played a significant part. Gradually, the war developed into a more general conflict involving most of the European powers</a:t>
            </a:r>
          </a:p>
          <a:p>
            <a:r>
              <a:rPr lang="en-US" dirty="0"/>
              <a:t>The male population of the German states was reduced by almost half.[53]  The population of the Czech lands declined by a third due to war, disease, famine and the expulsion of Protestant Czechs</a:t>
            </a:r>
          </a:p>
          <a:p>
            <a:r>
              <a:rPr lang="en-US" dirty="0"/>
              <a:t>The Swedish armies alone may have destroyed up to 2,000 castles, 18,000 villages and 1,500 towns in Germany, one-third of all German towns</a:t>
            </a:r>
          </a:p>
          <a:p>
            <a:r>
              <a:rPr lang="en-US" dirty="0"/>
              <a:t>One result of the war was the division of Germany into many territories — all of which, despite their membership in the Empire, won de facto  sovereignty. This limited the power of the Holy Roman Empire and decentralized German power.</a:t>
            </a:r>
          </a:p>
          <a:p>
            <a:r>
              <a:rPr lang="en-US" dirty="0"/>
              <a:t>the rulers of the Imperial States to independently decide their religious worship. Protestants and Catholics were redefined as equal before the law, and Calvinism  was given legal recognition. Also, each of the 400 or so princes of the Holy Roman Empire were given equal authority to that of the Emperor, de-centralizing the government and effectively ending the power of the Holy Roman Empire.[3]  [4]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A31EF-08E6-4BC2-BE60-449C7D8F7DFA}" type="slidenum">
              <a:rPr lang="en-US"/>
              <a:pPr/>
              <a:t>33</a:t>
            </a:fld>
            <a:endParaRPr lang="en-US"/>
          </a:p>
        </p:txBody>
      </p:sp>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The </a:t>
            </a:r>
            <a:r>
              <a:rPr lang="en-US" b="1" dirty="0" smtClean="0"/>
              <a:t>Counter-Reformation</a:t>
            </a:r>
            <a:r>
              <a:rPr lang="en-US" dirty="0" smtClean="0"/>
              <a:t> (also the </a:t>
            </a:r>
            <a:r>
              <a:rPr lang="en-US" b="1" dirty="0" smtClean="0"/>
              <a:t>Catholic Revival</a:t>
            </a:r>
            <a:r>
              <a:rPr lang="en-US" baseline="30000" dirty="0" smtClean="0">
                <a:hlinkClick r:id="rId3"/>
              </a:rPr>
              <a:t>[1]</a:t>
            </a:r>
            <a:r>
              <a:rPr lang="en-US" dirty="0" smtClean="0"/>
              <a:t> or </a:t>
            </a:r>
            <a:r>
              <a:rPr lang="en-US" b="1" dirty="0" smtClean="0"/>
              <a:t>Catholic Reformation</a:t>
            </a:r>
            <a:r>
              <a:rPr lang="en-US" dirty="0" smtClean="0"/>
              <a:t>) denotes the period of Catholic revival beginning with the Council of Trent (1545–1563) and ending at the close of the Thirty Years' War, 1648 as a response to the Protestant Reformation. The Counter-Reformation was a comprehensive effort, composed of four major elements:</a:t>
            </a:r>
          </a:p>
          <a:p>
            <a:r>
              <a:rPr lang="en-US" dirty="0" smtClean="0"/>
              <a:t>Ecclesiastical or structural reconfiguration</a:t>
            </a:r>
          </a:p>
          <a:p>
            <a:r>
              <a:rPr lang="en-US" dirty="0" smtClean="0"/>
              <a:t>Religious orders</a:t>
            </a:r>
          </a:p>
          <a:p>
            <a:r>
              <a:rPr lang="en-US" dirty="0" smtClean="0"/>
              <a:t>Spiritual movements</a:t>
            </a:r>
          </a:p>
          <a:p>
            <a:r>
              <a:rPr lang="en-US" dirty="0" smtClean="0"/>
              <a:t>Political dimensions</a:t>
            </a:r>
          </a:p>
          <a:p>
            <a:r>
              <a:rPr lang="en-US" dirty="0" smtClean="0"/>
              <a:t>Such reforms included the foundation of seminaries for the proper training of priests in the spiritual life and the theological traditions of the Church, the reform of religious life by returning orders to their spiritual foundations, and new spiritual movements focusing on the devotional life and a personal relationship with Christ, including the Spanish mystics and the French school of spirituality. It also involved political activities that included the Roman Inquisition.</a:t>
            </a:r>
          </a:p>
          <a:p>
            <a:r>
              <a:rPr lang="en-US" dirty="0" smtClean="0"/>
              <a:t>However, in this movement to strengthen the authority of the Catholic Church, it has been argued that it also inadvertently helped set the stage for the Scientific Revolution, which would eventually present a more fundamental challenge to that authority.</a:t>
            </a:r>
          </a:p>
          <a:p>
            <a:endParaRPr lang="en-GB" dirty="0" smtClean="0"/>
          </a:p>
          <a:p>
            <a:endParaRPr lang="en-GB" dirty="0" smtClean="0"/>
          </a:p>
          <a:p>
            <a:r>
              <a:rPr lang="en-GB" dirty="0" smtClean="0"/>
              <a:t>RC retrenched. Saint </a:t>
            </a:r>
            <a:r>
              <a:rPr lang="en-GB" dirty="0"/>
              <a:t>Ignatius of Loyola, 1491-1556. Founder of Jesuits – direct service to the Pope. Complied ‘Spiritual Exercises’ . Fought against the Protestant Reformation. Key companion – Francis Xavier (went to Japan)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FCD68-AFA4-4ED7-82E4-CDEB0716AF2A}" type="slidenum">
              <a:rPr lang="en-US"/>
              <a:pPr/>
              <a:t>34</a:t>
            </a:fld>
            <a:endParaRPr lang="en-US"/>
          </a:p>
        </p:txBody>
      </p:sp>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8C7D5-85D2-4388-BCCA-4836C55154F7}" type="slidenum">
              <a:rPr lang="en-US"/>
              <a:pPr/>
              <a:t>35</a:t>
            </a:fld>
            <a:endParaRPr lang="en-US"/>
          </a:p>
        </p:txBody>
      </p:sp>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78CE6-A017-4DE8-857C-1C2A304DFBE4}" type="slidenum">
              <a:rPr lang="en-US"/>
              <a:pPr/>
              <a:t>36</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smtClean="0"/>
              <a:t>God and</a:t>
            </a:r>
            <a:r>
              <a:rPr lang="en-US" baseline="0" dirty="0" smtClean="0"/>
              <a:t> religion pushed a little to the edge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69C1F-C422-46CA-AE1A-B87E20B0A9F2}" type="slidenum">
              <a:rPr lang="en-US"/>
              <a:pPr/>
              <a:t>37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Deism is a religious  and philosophical belief that a supreme being created the universe, and that this (and religious truth in general) can be determined using reason and observation of the natural world alone, without the need for either faith or organized religion. Many Deists reject the notion that God intervenes in human affairs, for example through miracles and revelations. </a:t>
            </a:r>
          </a:p>
          <a:p>
            <a:r>
              <a:rPr lang="en-US" dirty="0"/>
              <a:t>In the realm of religion, Herbert believed that there were five common </a:t>
            </a:r>
            <a:r>
              <a:rPr lang="en-US" dirty="0" smtClean="0"/>
              <a:t>notions</a:t>
            </a:r>
          </a:p>
          <a:p>
            <a:endParaRPr lang="en-US" dirty="0"/>
          </a:p>
          <a:p>
            <a:r>
              <a:rPr lang="en-US" dirty="0"/>
              <a:t>    * There is one Supreme God.</a:t>
            </a:r>
          </a:p>
          <a:p>
            <a:r>
              <a:rPr lang="en-US" dirty="0"/>
              <a:t>    * He ought to be worshipped.</a:t>
            </a:r>
          </a:p>
          <a:p>
            <a:r>
              <a:rPr lang="en-US" dirty="0"/>
              <a:t>    * Virtue and piety are the chief parts of divine worship.</a:t>
            </a:r>
          </a:p>
          <a:p>
            <a:r>
              <a:rPr lang="en-US" dirty="0"/>
              <a:t>    * We ought to be sorry for our sins and repent of them</a:t>
            </a:r>
          </a:p>
          <a:p>
            <a:r>
              <a:rPr lang="en-US" dirty="0"/>
              <a:t>    * Divine goodness doth dispense rewards and punishments both in this life and after it.</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Lord Herbert of </a:t>
            </a:r>
            <a:r>
              <a:rPr lang="en-US" dirty="0" err="1" smtClean="0"/>
              <a:t>Cherbury</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Matthew Tindal</a:t>
            </a:r>
            <a:r>
              <a:rPr lang="en-US" dirty="0" smtClean="0"/>
              <a:t> (1657 – 16 August 1733) was an eminent </a:t>
            </a:r>
            <a:r>
              <a:rPr lang="en-US" dirty="0" smtClean="0">
                <a:hlinkClick r:id="rId3" tooltip="England"/>
              </a:rPr>
              <a:t>English</a:t>
            </a:r>
            <a:r>
              <a:rPr lang="en-US" dirty="0" smtClean="0"/>
              <a:t> </a:t>
            </a:r>
            <a:r>
              <a:rPr lang="en-US" dirty="0" smtClean="0">
                <a:hlinkClick r:id="rId4" tooltip="Deism"/>
              </a:rPr>
              <a:t>deist</a:t>
            </a:r>
            <a:r>
              <a:rPr lang="en-US" dirty="0" smtClean="0"/>
              <a:t> author. His works, highly influential at the dawn of the Enlightenment, caused great controversy and challenged the Christian consensus of his time. </a:t>
            </a:r>
            <a:r>
              <a:rPr lang="en-US" i="1" dirty="0" smtClean="0"/>
              <a:t>Christianity as Old as the Creation; or, the Gospel a Republication of the Religion of Nature</a:t>
            </a:r>
            <a:r>
              <a:rPr lang="en-US" dirty="0" smtClean="0"/>
              <a:t> came to be regarded as the "Bible" of deism. Tindal's redefined the foundation of deist epistemology as knowledge based on experience or human reason. This effectively widened the gap between traditional Christians and what he called "Christian deists" since this new foundation required that revealed truth be validated through human reason. Tindal's system was based on the </a:t>
            </a:r>
            <a:r>
              <a:rPr lang="en-US" dirty="0" smtClean="0">
                <a:hlinkClick r:id="rId5" tooltip="Empiricism"/>
              </a:rPr>
              <a:t>empirical</a:t>
            </a:r>
            <a:r>
              <a:rPr lang="en-US" dirty="0" smtClean="0"/>
              <a:t> principles of </a:t>
            </a:r>
            <a:r>
              <a:rPr lang="en-US" dirty="0" smtClean="0">
                <a:hlinkClick r:id="rId6" tooltip="John Locke"/>
              </a:rPr>
              <a:t>Locke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John </a:t>
            </a:r>
            <a:r>
              <a:rPr lang="en-US" b="1" dirty="0" err="1" smtClean="0"/>
              <a:t>Toland</a:t>
            </a:r>
            <a:r>
              <a:rPr lang="en-US" dirty="0" smtClean="0"/>
              <a:t> (1670 – 1722) was a rationalist philosopher and freethinker, and occasional satirist, who wrote numerous books and pamphlets on political philosophy and philosophy of religion, which are early expressions of the philosophy of the Age of Enlightenment. Born in Ireland, he was influenced by the philosophy of John Locke.</a:t>
            </a:r>
            <a:r>
              <a:rPr lang="en-US" baseline="0" dirty="0" smtClean="0"/>
              <a:t> </a:t>
            </a:r>
            <a:r>
              <a:rPr lang="en-US" i="1" dirty="0" smtClean="0"/>
              <a:t>Christianity Not Mysterious</a:t>
            </a:r>
            <a:r>
              <a:rPr lang="en-US" dirty="0" smtClean="0"/>
              <a:t>, </a:t>
            </a:r>
            <a:r>
              <a:rPr lang="en-US" dirty="0" err="1" smtClean="0"/>
              <a:t>Toland's</a:t>
            </a:r>
            <a:r>
              <a:rPr lang="en-US" dirty="0" smtClean="0"/>
              <a:t> views became gradually more radical. His opposition to hierarchy in the church also led to opposition to hierarchy in the state; bishops and kings, in other words, were as bad as each other, and monarchy had no God-given sanction as a form of government. First person</a:t>
            </a:r>
            <a:r>
              <a:rPr lang="en-US" baseline="0" dirty="0" smtClean="0"/>
              <a:t> to be called a free thinker. Advocate of liberty. Pantheist and basically atheist.</a:t>
            </a:r>
            <a:r>
              <a:rPr lang="en-US" dirty="0" smtClean="0"/>
              <a:t> All revelation is human revelation; that which is not rendered understandable is to be rejected as gibberish.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William Law</a:t>
            </a:r>
            <a:r>
              <a:rPr lang="en-US" baseline="0" dirty="0" smtClean="0"/>
              <a:t> </a:t>
            </a:r>
            <a:r>
              <a:rPr lang="en-US" dirty="0" smtClean="0"/>
              <a:t>(1686 – 9 April 1761) was a</a:t>
            </a:r>
            <a:r>
              <a:rPr lang="en-US" baseline="0" dirty="0" smtClean="0"/>
              <a:t> </a:t>
            </a:r>
            <a:r>
              <a:rPr lang="en-US" dirty="0" smtClean="0"/>
              <a:t>cleric, divine and theological writer. Wrote </a:t>
            </a:r>
            <a:r>
              <a:rPr lang="en-US" i="1" dirty="0" smtClean="0"/>
              <a:t>Case of Reason</a:t>
            </a:r>
            <a:r>
              <a:rPr lang="en-US" dirty="0" smtClean="0"/>
              <a:t> (1732), in answer to Tindal's </a:t>
            </a:r>
            <a:r>
              <a:rPr lang="en-US" i="1" dirty="0" smtClean="0"/>
              <a:t>Christianity as old as the Creation</a:t>
            </a:r>
            <a:r>
              <a:rPr lang="en-US" dirty="0" smtClean="0"/>
              <a:t>. </a:t>
            </a:r>
          </a:p>
          <a:p>
            <a:endParaRPr lang="en-US" dirty="0" smtClean="0"/>
          </a:p>
          <a:p>
            <a:r>
              <a:rPr lang="en-US" b="1" dirty="0" smtClean="0"/>
              <a:t>Joseph Butler</a:t>
            </a:r>
            <a:r>
              <a:rPr lang="en-US" dirty="0" smtClean="0"/>
              <a:t> 1692 -1752) was an bishop, theologian, apologist, and philosopher. </a:t>
            </a:r>
            <a:r>
              <a:rPr lang="en-US" i="1" dirty="0" smtClean="0"/>
              <a:t>Analogy of Religion, Natural and Revealed</a:t>
            </a:r>
            <a:r>
              <a:rPr lang="en-US" dirty="0" smtClean="0"/>
              <a:t> (1736). The </a:t>
            </a:r>
            <a:r>
              <a:rPr lang="en-US" i="1" dirty="0" smtClean="0"/>
              <a:t>Analogy</a:t>
            </a:r>
            <a:r>
              <a:rPr lang="en-US" dirty="0" smtClean="0"/>
              <a:t> is an important work of Christian apologetics</a:t>
            </a:r>
            <a:r>
              <a:rPr lang="en-US" baseline="0" dirty="0" smtClean="0"/>
              <a:t> </a:t>
            </a:r>
            <a:r>
              <a:rPr lang="en-US" dirty="0" smtClean="0"/>
              <a:t> in the history of the controversies over deism. Butler's apologetic concentrated on "the general analogy between the principles of divine government, as set forth by the biblical revelation, and those observable in the course of nature, [an analogy which] leads us to the warrantable conclusion that there is one Author of both.” Butler's arguments combined a cumulative case for faith using probabilistic reasoning to persuade deists and others to reconsider orthodox faith. Aspects of his apologetic reasoning are reflected in the writings of twentieth century Christian apologists such as C. S. Lewis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b="1" dirty="0" smtClean="0"/>
              <a:t>Thomas Hobbes </a:t>
            </a:r>
            <a:r>
              <a:rPr lang="en-US" dirty="0" smtClean="0"/>
              <a:t>(1588 – 1679) was an English philosopher, best known today for his work on political philosophy. His 1651 book </a:t>
            </a:r>
            <a:r>
              <a:rPr lang="en-US" i="1" dirty="0" smtClean="0"/>
              <a:t>Leviathan</a:t>
            </a:r>
            <a:r>
              <a:rPr lang="en-US" dirty="0" smtClean="0"/>
              <a:t> established the foundation for most of Western political philosophy from the perspective of social contract theory.</a:t>
            </a:r>
          </a:p>
          <a:p>
            <a:endParaRPr lang="en-US" dirty="0" smtClean="0"/>
          </a:p>
          <a:p>
            <a:r>
              <a:rPr lang="en-US" dirty="0"/>
              <a:t> </a:t>
            </a:r>
            <a:r>
              <a:rPr lang="en-GB" dirty="0"/>
              <a:t>John Locke 1632-1704</a:t>
            </a:r>
          </a:p>
          <a:p>
            <a:r>
              <a:rPr lang="en-GB" dirty="0"/>
              <a:t>English philosopher – first of British Empiricists. Important for ‘social contract’ theory – philosophy to define the self </a:t>
            </a:r>
            <a:r>
              <a:rPr lang="en-GB" dirty="0" smtClean="0"/>
              <a:t>through </a:t>
            </a:r>
            <a:r>
              <a:rPr lang="en-GB" dirty="0"/>
              <a:t>a continuity of ‘consciousness’. Mind is blank slate, ‘tabula rasa’, no innate ideas. Influenced ideas in </a:t>
            </a:r>
            <a:r>
              <a:rPr lang="en-GB" dirty="0" smtClean="0"/>
              <a:t>Constitution </a:t>
            </a:r>
            <a:r>
              <a:rPr lang="en-GB" dirty="0"/>
              <a:t>of US and Declaration of </a:t>
            </a:r>
            <a:r>
              <a:rPr lang="en-GB" dirty="0" smtClean="0"/>
              <a:t>Independence</a:t>
            </a:r>
          </a:p>
          <a:p>
            <a:endParaRPr lang="en-GB" dirty="0" smtClean="0"/>
          </a:p>
          <a:p>
            <a:r>
              <a:rPr lang="en-GB" dirty="0"/>
              <a:t>NEWTON: 1643-1727, English physicist, mathematician, astronomer, natural philosopher. Universal gravitation, laws of motion, groundwork for classical mechanics, optics. Credited, along with Leibniz, for calculus</a:t>
            </a:r>
            <a:endParaRPr lang="en-GB" dirty="0" smtClean="0"/>
          </a:p>
          <a:p>
            <a:endParaRPr lang="en-US" dirty="0" smtClean="0"/>
          </a:p>
          <a:p>
            <a:r>
              <a:rPr lang="en-US" b="1" dirty="0" smtClean="0"/>
              <a:t>George Berkeley</a:t>
            </a:r>
            <a:r>
              <a:rPr lang="en-US" dirty="0" smtClean="0"/>
              <a:t> (1685 – 1753), also known as </a:t>
            </a:r>
            <a:r>
              <a:rPr lang="en-US" b="1" dirty="0" smtClean="0"/>
              <a:t>Bishop Berkeley</a:t>
            </a:r>
            <a:r>
              <a:rPr lang="en-US" dirty="0" smtClean="0"/>
              <a:t> (Bishop of Cloyne), was an Anglo-Irish philosopher whose primary achievement was the advancement of a theory he called "immaterialism" (later referred to as "subjective idealism" by others). This theory denies the existence of material substance and instead contends that familiar objects like tables and chairs are only ideas in the minds of perceivers, and as a result cannot exist without being perceived. Thus, as Berkeley famously put it, for physical objects </a:t>
            </a:r>
            <a:r>
              <a:rPr lang="en-US" i="1" dirty="0" smtClean="0"/>
              <a:t>"</a:t>
            </a:r>
            <a:r>
              <a:rPr lang="en-US" i="1" dirty="0" err="1" smtClean="0"/>
              <a:t>esse</a:t>
            </a:r>
            <a:r>
              <a:rPr lang="en-US" i="1" dirty="0" smtClean="0"/>
              <a:t> </a:t>
            </a:r>
            <a:r>
              <a:rPr lang="en-US" i="1" dirty="0" err="1" smtClean="0"/>
              <a:t>est</a:t>
            </a:r>
            <a:r>
              <a:rPr lang="en-US" i="1" dirty="0" smtClean="0"/>
              <a:t> </a:t>
            </a:r>
            <a:r>
              <a:rPr lang="en-US" i="1" dirty="0" err="1" smtClean="0"/>
              <a:t>percipi</a:t>
            </a:r>
            <a:r>
              <a:rPr lang="en-US" i="1" dirty="0" smtClean="0"/>
              <a:t>"</a:t>
            </a:r>
            <a:r>
              <a:rPr lang="en-US" dirty="0" smtClean="0"/>
              <a:t> ("to be is to be perceived"). His chief philosophical work </a:t>
            </a:r>
            <a:r>
              <a:rPr lang="en-US" i="1" dirty="0" smtClean="0"/>
              <a:t>A Treatise Concerning the Principles of Human Knowledge</a:t>
            </a:r>
            <a:r>
              <a:rPr lang="en-US" dirty="0" smtClean="0"/>
              <a:t> in 1710. In 1732, he published </a:t>
            </a:r>
            <a:r>
              <a:rPr lang="en-US" i="1" dirty="0" smtClean="0"/>
              <a:t>Alciphron</a:t>
            </a:r>
            <a:r>
              <a:rPr lang="en-US" dirty="0" smtClean="0"/>
              <a:t>, a Christian apologetic against the free-thinkers such as Tindal and </a:t>
            </a:r>
            <a:r>
              <a:rPr lang="en-US" dirty="0" err="1" smtClean="0"/>
              <a:t>Toland</a:t>
            </a:r>
            <a:r>
              <a:rPr lang="en-US" dirty="0" smtClean="0"/>
              <a:t>. The city of Berkeley, California, was named after him</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CD08F-2406-433A-ADE8-E367B745E353}" type="slidenum">
              <a:rPr lang="en-US"/>
              <a:pPr/>
              <a:t>38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Religious leaders in </a:t>
            </a:r>
            <a:r>
              <a:rPr lang="en-US" dirty="0" err="1"/>
              <a:t>communcation</a:t>
            </a:r>
            <a:r>
              <a:rPr lang="en-US" dirty="0"/>
              <a:t> with philosophers</a:t>
            </a:r>
          </a:p>
          <a:p>
            <a:r>
              <a:rPr lang="en-US" dirty="0"/>
              <a:t>Wesley 15th of 19 </a:t>
            </a:r>
            <a:r>
              <a:rPr lang="en-US" dirty="0" smtClean="0"/>
              <a:t>children</a:t>
            </a:r>
            <a:r>
              <a:rPr lang="en-US" dirty="0"/>
              <a:t>. His mother was 25th child. travelled generally on horseback, preaching two or three times each day. Stephen Tomkins writes that he "rode 250,000 miles, gave </a:t>
            </a:r>
            <a:r>
              <a:rPr lang="en-US" dirty="0" smtClean="0"/>
              <a:t>away </a:t>
            </a:r>
            <a:r>
              <a:rPr lang="en-US" dirty="0"/>
              <a:t>30,000 pounds, . . . and preached more than 40,000 sermons. Wesley was the first to put the phrase 'agree to disagree' in print Because of his charitable nature he died poor, leaving as the result of his life's work 135,000 members and 541 itinerant preachers under the name "Methodist". Religious pluralism</a:t>
            </a:r>
          </a:p>
          <a:p>
            <a:r>
              <a:rPr lang="en-US" dirty="0"/>
              <a:t>Puritans anti-Catholic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B1FE3-7483-42CB-B807-37B3E30C89F9}" type="slidenum">
              <a:rPr lang="en-US"/>
              <a:pPr/>
              <a:t>39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a:t>In Scotland, the Enlightenment was </a:t>
            </a:r>
            <a:r>
              <a:rPr lang="en-US" dirty="0" err="1"/>
              <a:t>characterised</a:t>
            </a:r>
            <a:r>
              <a:rPr lang="en-US" dirty="0"/>
              <a:t> by a thoroughgoing empiricism  and practicality where the chief virtues were held to be improvement, virtue, and practical benefit for both the individual  and society as a whole.</a:t>
            </a:r>
          </a:p>
          <a:p>
            <a:endParaRPr lang="en-US" dirty="0"/>
          </a:p>
          <a:p>
            <a:r>
              <a:rPr lang="en-US" dirty="0"/>
              <a:t>The learned Scots were remarkably unlike the French </a:t>
            </a:r>
            <a:r>
              <a:rPr lang="en-US" dirty="0" err="1"/>
              <a:t>philosophes</a:t>
            </a:r>
            <a:r>
              <a:rPr lang="en-US" dirty="0"/>
              <a:t>; indeed, they were unlike any other group of philosophers that ever existed.</a:t>
            </a:r>
          </a:p>
          <a:p>
            <a:endParaRPr lang="en-US" dirty="0"/>
          </a:p>
          <a:p>
            <a:r>
              <a:rPr lang="en-US" dirty="0"/>
              <a:t>In the Scottish </a:t>
            </a:r>
            <a:r>
              <a:rPr lang="en-US" dirty="0" smtClean="0"/>
              <a:t>group </a:t>
            </a:r>
            <a:r>
              <a:rPr lang="en-US" dirty="0"/>
              <a:t>there was little of the bristling, charged, and exclusionary </a:t>
            </a:r>
            <a:r>
              <a:rPr lang="en-US" dirty="0" err="1"/>
              <a:t>fervour</a:t>
            </a:r>
            <a:r>
              <a:rPr lang="en-US" dirty="0"/>
              <a:t> of the Diderot-</a:t>
            </a:r>
            <a:r>
              <a:rPr lang="en-US" dirty="0" err="1"/>
              <a:t>d’Alembert</a:t>
            </a:r>
            <a:r>
              <a:rPr lang="en-US" dirty="0"/>
              <a:t> circle; or of the ruthless atmosphere found in Germany in the group that included Fichte, the Schelling brothers, and Hegel; or of the conscious glamour of the existentialists in postwar Paris. The Scots vigorously disagreed with one another, but they lacked the temperament  for the high moral drama of quarrels, renunciations, and reconciliation. Hutcheson, Hume  and Smith, along with Adam Ferguson and Thomas Reid, were all widely known, but none of them were remotely cult figures in the style of Hegel, Marx, Emerson, Wittgenstein, Sartre, or Foucault.</a:t>
            </a:r>
          </a:p>
          <a:p>
            <a:endParaRPr lang="en-US" dirty="0"/>
          </a:p>
          <a:p>
            <a:r>
              <a:rPr lang="en-US" dirty="0"/>
              <a:t>To an astonishing degree, the men supported one another’s projects and publications, which they may have debated at a club that included amateurs (say, poetry-writing doctors, or lawyers with an interest in science) or in the fumy back room of some dark Edinburgh tavern.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473E5-7BCA-4DBE-93B9-0313638A70BC}" type="slidenum">
              <a:rPr lang="en-US"/>
              <a:pPr/>
              <a:t>4</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7173-90DE-463A-AE57-3AA15BE85EEB}" type="slidenum">
              <a:rPr lang="en-US"/>
              <a:pPr/>
              <a:t>40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On this basis comes industrial revolution.</a:t>
            </a:r>
            <a:r>
              <a:rPr lang="en-US" baseline="0" dirty="0" smtClean="0"/>
              <a:t> Freedom of speech and thought and meeting and inquiry and publishing and research etc. law of contract, Henry VIII abolished internal tariffs -&gt; single market, free internal trade, justice, law, </a:t>
            </a:r>
          </a:p>
          <a:p>
            <a:endParaRPr lang="en-US" baseline="0" dirty="0" smtClean="0"/>
          </a:p>
          <a:p>
            <a:r>
              <a:rPr lang="en-US" dirty="0" smtClean="0"/>
              <a:t>God's spiritual providence of restoration during the two thousand years since Jesus' day has prepared a democratic social and legal environment which will protect Christ at the Second Advent. Jesus was killed after being branded a heretic by the Jews and a rebel by the Roman Empire. In contrast, even if Christ at the Second Advent is persecuted as a heretic, in the democratic society to which he will come, such accusations will not be sufficient grounds for him to be condemned to death. 3.3.2</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a:t>
            </a:r>
            <a:r>
              <a:rPr lang="en-US" b="1" dirty="0" smtClean="0"/>
              <a:t>British Empire</a:t>
            </a:r>
            <a:r>
              <a:rPr lang="en-US" dirty="0" smtClean="0"/>
              <a:t> comprised the dominions, colonies, protectorates, mandates and other territories ruled or administered by the United Kingdom. It originated with the overseas colonies and trading posts established by England in the late 16th and early 17th centuries. At its height it was the largest empire in history and, for over a century, was the foremost global power. By 1922 the British Empire held sway over about 458 million people, one-quarter of the world's population at the time, and covered more than 13 million square miles (34 million km</a:t>
            </a:r>
            <a:r>
              <a:rPr lang="en-US" baseline="30000" dirty="0" smtClean="0"/>
              <a:t>2</a:t>
            </a:r>
            <a:r>
              <a:rPr lang="en-US" dirty="0" smtClean="0"/>
              <a:t>), almost a quarter of the Earth's total land area. As a result, its political, linguistic and cultural legacy is widespread. At the peak of its power, it was often said that "the sun never sets on the British Empire" because its span across the globe ensured that the sun was always shining on at least one of its numerous territories.</a:t>
            </a:r>
          </a:p>
          <a:p>
            <a:r>
              <a:rPr lang="en-US" dirty="0" smtClean="0"/>
              <a:t>During the Age of Discovery in the 15th and 16th centuries, Portugal and Spain pioneered European exploration of the globe, and in the process established large overseas empires. Envious of the great wealth these empires bestowed, England, France and the Netherlands began to establish colonies and trade networks of their own in the Americas and Asia. A series of wars in the 17th and 18th centuries with the Netherlands and France left England (Britain, following the 1707 Act of Union with Scotland) the dominant colonial power in North America and India. The loss of the Thirteen Colonies in North America in 1783 after a war of independence deprived Britain of some of its most populous colonies. British attention soon turned towards Africa, Asia and the Pacific. Following the defeat of Napoleonic France in 1815, Britain enjoyed a century of almost unchallenged dominance, and expanded its imperial holdings across the globe. Increasing degrees of autonomy were granted to its white settler colonies, some of which were reclassified as dominions.</a:t>
            </a:r>
          </a:p>
          <a:p>
            <a:endParaRPr lang="en-US" dirty="0" smtClean="0"/>
          </a:p>
          <a:p>
            <a:r>
              <a:rPr lang="en-US" dirty="0" smtClean="0"/>
              <a:t>The growth of Germany and the United States had eroded Britain's economic lead by the end of the 19th century. Subsequent military and economic tensions between Britain and Germany were major causes of the First World War, during which Britain relied heavily upon its Empire. The conflict placed enormous financial strain on Britain, and although the Empire achieved its largest territorial extent immediately after the war, it was no longer a peerless industrial or military power. The Second World War saw Britain's colonies in South-East Asia occupied by Japan, which damaged British prestige and accelerated the decline of the Empire, despite the eventual victory of Britain and its allies. India, Britain's most valuable and populous colony, won independence within two years of the end of the war.</a:t>
            </a:r>
          </a:p>
          <a:p>
            <a:endParaRPr lang="en-US" dirty="0" smtClean="0"/>
          </a:p>
          <a:p>
            <a:r>
              <a:rPr lang="en-US" dirty="0" smtClean="0"/>
              <a:t>During the remainder of the 20th century, as part of a larger decolonisation movement by European powers, most of the territories of the British Empire became independent, ending with the handover of Hong Kong to the People's Republic of China in 1997. Fourteen territories remain under British sovereignty, the British overseas territories. After independence, many former British colonies joined the Commonwealth of Nations, a free association of independent states. Sixteen Commonwealth nations share their head of state, Queen Elizabeth II, as Commonwealth realms.</a:t>
            </a:r>
          </a:p>
          <a:p>
            <a:r>
              <a:rPr lang="en-US" dirty="0" smtClean="0"/>
              <a:t>Gifts of British empire </a:t>
            </a:r>
          </a:p>
          <a:p>
            <a:pPr marL="228600" indent="-228600">
              <a:buAutoNum type="arabicPeriod"/>
            </a:pPr>
            <a:r>
              <a:rPr lang="en-US" dirty="0" smtClean="0"/>
              <a:t>English</a:t>
            </a:r>
            <a:r>
              <a:rPr lang="en-US" baseline="0" dirty="0" smtClean="0"/>
              <a:t> language</a:t>
            </a:r>
          </a:p>
          <a:p>
            <a:pPr marL="228600" indent="-228600">
              <a:buAutoNum type="arabicPeriod"/>
            </a:pPr>
            <a:r>
              <a:rPr lang="en-US" baseline="0" dirty="0" smtClean="0"/>
              <a:t>Common law</a:t>
            </a:r>
          </a:p>
          <a:p>
            <a:pPr marL="228600" indent="-228600">
              <a:buAutoNum type="arabicPeriod"/>
            </a:pPr>
            <a:r>
              <a:rPr lang="en-US" baseline="0" dirty="0" smtClean="0"/>
              <a:t>Representative government</a:t>
            </a:r>
          </a:p>
          <a:p>
            <a:pPr marL="228600" indent="-228600">
              <a:buAutoNum type="arabicPeriod"/>
            </a:pPr>
            <a:r>
              <a:rPr lang="en-US" baseline="0" dirty="0" smtClean="0"/>
              <a:t>English land tenure</a:t>
            </a:r>
          </a:p>
          <a:p>
            <a:pPr marL="228600" indent="-228600">
              <a:buAutoNum type="arabicPeriod"/>
            </a:pPr>
            <a:r>
              <a:rPr lang="en-US" baseline="0" dirty="0" smtClean="0"/>
              <a:t>English and Scottish banking</a:t>
            </a:r>
          </a:p>
          <a:p>
            <a:pPr marL="228600" indent="-228600">
              <a:buAutoNum type="arabicPeriod"/>
            </a:pPr>
            <a:r>
              <a:rPr lang="en-US" baseline="0" dirty="0" smtClean="0"/>
              <a:t>Protestantism</a:t>
            </a:r>
          </a:p>
          <a:p>
            <a:pPr marL="228600" indent="-228600">
              <a:buAutoNum type="arabicPeriod"/>
            </a:pPr>
            <a:r>
              <a:rPr lang="en-US" baseline="0" dirty="0" smtClean="0"/>
              <a:t>Games and sports</a:t>
            </a:r>
          </a:p>
          <a:p>
            <a:pPr marL="228600" indent="-228600">
              <a:buAutoNum type="arabicPeriod"/>
            </a:pPr>
            <a:r>
              <a:rPr lang="en-US" baseline="0" dirty="0" smtClean="0"/>
              <a:t>Limited state</a:t>
            </a:r>
          </a:p>
          <a:p>
            <a:pPr marL="228600" indent="-228600">
              <a:buAutoNum type="arabicPeriod"/>
            </a:pPr>
            <a:r>
              <a:rPr lang="en-US" baseline="0" dirty="0" smtClean="0"/>
              <a:t>The idea of Liberty</a:t>
            </a:r>
            <a:endParaRPr lang="en-US" dirty="0" smtClean="0"/>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2C2CE-2126-4325-986F-F99873C82A82}" type="slidenum">
              <a:rPr lang="en-US"/>
              <a:pPr/>
              <a:t>42</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sz="1200" kern="1200" dirty="0" smtClean="0">
                <a:solidFill>
                  <a:schemeClr val="tx1"/>
                </a:solidFill>
                <a:latin typeface="Arial" pitchFamily="-128" charset="0"/>
                <a:ea typeface="ＭＳ Ｐゴシック" pitchFamily="-128" charset="-128"/>
                <a:cs typeface="ＭＳ Ｐゴシック" pitchFamily="-128" charset="-128"/>
              </a:rPr>
              <a:t>Jean </a:t>
            </a:r>
            <a:r>
              <a:rPr lang="en-US" sz="1200" kern="1200" dirty="0" err="1" smtClean="0">
                <a:solidFill>
                  <a:schemeClr val="tx1"/>
                </a:solidFill>
                <a:latin typeface="Arial" pitchFamily="-128" charset="0"/>
                <a:ea typeface="ＭＳ Ｐゴシック" pitchFamily="-128" charset="-128"/>
                <a:cs typeface="ＭＳ Ｐゴシック" pitchFamily="-128" charset="-128"/>
              </a:rPr>
              <a:t>Bodin</a:t>
            </a:r>
            <a:r>
              <a:rPr lang="en-US" sz="1200" kern="1200" dirty="0" smtClean="0">
                <a:solidFill>
                  <a:schemeClr val="tx1"/>
                </a:solidFill>
                <a:latin typeface="Arial" pitchFamily="-128" charset="0"/>
                <a:ea typeface="ＭＳ Ｐゴシック" pitchFamily="-128" charset="-128"/>
                <a:cs typeface="ＭＳ Ｐゴシック" pitchFamily="-128" charset="-128"/>
              </a:rPr>
              <a:t>, (1530-1596) who was renowned for his powerful intellect and breadth of knowledge and was truly a renaissance man: </a:t>
            </a:r>
            <a:r>
              <a:rPr lang="en-US" sz="1200" i="1" kern="1200" dirty="0" smtClean="0">
                <a:solidFill>
                  <a:schemeClr val="tx1"/>
                </a:solidFill>
                <a:latin typeface="Arial" pitchFamily="-128" charset="0"/>
                <a:ea typeface="ＭＳ Ｐゴシック" pitchFamily="-128" charset="-128"/>
                <a:cs typeface="ＭＳ Ｐゴシック" pitchFamily="-128" charset="-128"/>
              </a:rPr>
              <a:t>“His works on political and legal thought set him apart as one of the most brilliant minds of the period. Although he is perhaps less known for his writing on religious questions of his day, his Colloquium remains a unique contribution to religious dialogue. It circulated in its Latin manuscript form, but it was not published until the nineteenth century. Marion L. Kuntz offers the first English translation of this masterpiece. Structured as a conversation between a Catholic, a Jew, a Lutheran, a Calvinist, a Muslim, a skeptic, and a philosophical naturalist, the Colloquium encourages religious tolerance and poses challenging questions for anyone interested in the nature of religious and philosophical thought. </a:t>
            </a:r>
            <a:r>
              <a:rPr lang="en-US" sz="1200" i="1" kern="1200" dirty="0" err="1" smtClean="0">
                <a:solidFill>
                  <a:schemeClr val="tx1"/>
                </a:solidFill>
                <a:latin typeface="Arial" pitchFamily="-128" charset="0"/>
                <a:ea typeface="ＭＳ Ｐゴシック" pitchFamily="-128" charset="-128"/>
                <a:cs typeface="ＭＳ Ｐゴシック" pitchFamily="-128" charset="-128"/>
              </a:rPr>
              <a:t>Bodin</a:t>
            </a:r>
            <a:r>
              <a:rPr lang="en-US" sz="1200" i="1" kern="1200" dirty="0" smtClean="0">
                <a:solidFill>
                  <a:schemeClr val="tx1"/>
                </a:solidFill>
                <a:latin typeface="Arial" pitchFamily="-128" charset="0"/>
                <a:ea typeface="ＭＳ Ｐゴシック" pitchFamily="-128" charset="-128"/>
                <a:cs typeface="ＭＳ Ｐゴシック" pitchFamily="-128" charset="-128"/>
              </a:rPr>
              <a:t> also came up with idea of divine right of kings. The Six Books of the Commonwealth represents the sum total of legal and political thought of the French Renaissance. His Method for the Easy Comprehension of History is at the pinnacle of early-modern, European humanism's </a:t>
            </a:r>
            <a:r>
              <a:rPr lang="en-US" sz="1200" i="1" kern="1200" dirty="0" err="1" smtClean="0">
                <a:solidFill>
                  <a:schemeClr val="tx1"/>
                </a:solidFill>
                <a:latin typeface="Arial" pitchFamily="-128" charset="0"/>
                <a:ea typeface="ＭＳ Ｐゴシック" pitchFamily="-128" charset="-128"/>
                <a:cs typeface="ＭＳ Ｐゴシック" pitchFamily="-128" charset="-128"/>
              </a:rPr>
              <a:t>Ars</a:t>
            </a:r>
            <a:r>
              <a:rPr lang="en-US" sz="1200" i="1" kern="1200" dirty="0" smtClean="0">
                <a:solidFill>
                  <a:schemeClr val="tx1"/>
                </a:solidFill>
                <a:latin typeface="Arial" pitchFamily="-128" charset="0"/>
                <a:ea typeface="ＭＳ Ｐゴシック" pitchFamily="-128" charset="-128"/>
                <a:cs typeface="ＭＳ Ｐゴシック" pitchFamily="-128" charset="-128"/>
              </a:rPr>
              <a:t> </a:t>
            </a:r>
            <a:r>
              <a:rPr lang="en-US" sz="1200" i="1" kern="1200" dirty="0" err="1" smtClean="0">
                <a:solidFill>
                  <a:schemeClr val="tx1"/>
                </a:solidFill>
                <a:latin typeface="Arial" pitchFamily="-128" charset="0"/>
                <a:ea typeface="ＭＳ Ｐゴシック" pitchFamily="-128" charset="-128"/>
                <a:cs typeface="ＭＳ Ｐゴシック" pitchFamily="-128" charset="-128"/>
              </a:rPr>
              <a:t>historica</a:t>
            </a:r>
            <a:r>
              <a:rPr lang="en-US" sz="1200" i="1" kern="1200" dirty="0" smtClean="0">
                <a:solidFill>
                  <a:schemeClr val="tx1"/>
                </a:solidFill>
                <a:latin typeface="Arial" pitchFamily="-128" charset="0"/>
                <a:ea typeface="ＭＳ Ｐゴシック" pitchFamily="-128" charset="-128"/>
                <a:cs typeface="ＭＳ Ｐゴシック" pitchFamily="-128" charset="-128"/>
              </a:rPr>
              <a:t>. Finally, his work Colloquium of the Seven about Secrets of the Sublime, …”</a:t>
            </a:r>
            <a:endParaRPr lang="en-US" dirty="0" smtClean="0"/>
          </a:p>
          <a:p>
            <a:r>
              <a:rPr lang="en-US" dirty="0" smtClean="0"/>
              <a:t>Voltaire </a:t>
            </a:r>
            <a:r>
              <a:rPr lang="en-US" dirty="0"/>
              <a:t>- mocked religion</a:t>
            </a:r>
          </a:p>
          <a:p>
            <a:r>
              <a:rPr lang="en-US" dirty="0"/>
              <a:t>Rousseau - totalitarian democracy</a:t>
            </a:r>
          </a:p>
          <a:p>
            <a:r>
              <a:rPr lang="en-US" dirty="0" err="1"/>
              <a:t>Encyclopedists</a:t>
            </a:r>
            <a:r>
              <a:rPr lang="en-US" dirty="0"/>
              <a:t> - atheistic materialists</a:t>
            </a:r>
          </a:p>
          <a:p>
            <a:r>
              <a:rPr lang="en-US" dirty="0" err="1"/>
              <a:t>Robspeare</a:t>
            </a:r>
            <a:r>
              <a:rPr lang="en-US" dirty="0"/>
              <a:t> - idealist dictator</a:t>
            </a:r>
          </a:p>
          <a:p>
            <a:r>
              <a:rPr lang="en-US" dirty="0" err="1"/>
              <a:t>Napoleaon</a:t>
            </a:r>
            <a:endParaRPr lang="en-US" dirty="0"/>
          </a:p>
          <a:p>
            <a:r>
              <a:rPr lang="en-US" dirty="0"/>
              <a:t>Disputative</a:t>
            </a:r>
          </a:p>
          <a:p>
            <a:r>
              <a:rPr lang="en-US" dirty="0"/>
              <a:t>Revolutionary Enlightenment, more dominant in France, was represented by the thought of Denis Diderot (1713–1784), Baron </a:t>
            </a:r>
            <a:r>
              <a:rPr lang="en-US" dirty="0" err="1"/>
              <a:t>d'Holbach</a:t>
            </a:r>
            <a:r>
              <a:rPr lang="en-US" dirty="0"/>
              <a:t> (1723–1789), Jean le </a:t>
            </a:r>
            <a:r>
              <a:rPr lang="en-US" dirty="0" err="1"/>
              <a:t>Rond</a:t>
            </a:r>
            <a:r>
              <a:rPr lang="en-US" dirty="0"/>
              <a:t> </a:t>
            </a:r>
            <a:r>
              <a:rPr lang="en-US" dirty="0" err="1"/>
              <a:t>d'Alembert</a:t>
            </a:r>
            <a:r>
              <a:rPr lang="en-US" dirty="0"/>
              <a:t> (1717–1783) and Claude </a:t>
            </a:r>
            <a:r>
              <a:rPr lang="en-US" dirty="0" err="1"/>
              <a:t>Adrien</a:t>
            </a:r>
            <a:r>
              <a:rPr lang="en-US" dirty="0"/>
              <a:t> </a:t>
            </a:r>
            <a:r>
              <a:rPr lang="en-US" dirty="0" err="1"/>
              <a:t>Helvétius</a:t>
            </a:r>
            <a:r>
              <a:rPr lang="en-US" dirty="0"/>
              <a:t> (1715–1771)</a:t>
            </a:r>
            <a:r>
              <a:rPr lang="en-US" dirty="0" smtClean="0"/>
              <a:t>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Saint Simon:</a:t>
            </a:r>
            <a:r>
              <a:rPr lang="en-US" baseline="0" dirty="0" smtClean="0"/>
              <a:t> </a:t>
            </a:r>
            <a:r>
              <a:rPr lang="en-US" dirty="0" smtClean="0"/>
              <a:t>he advocated a form of state technocratic socialism, an arrangement where industrial chiefs should control society. In place of the church, he felt the direction of society should fall to the men of science. Men who are fitted to organize society for productive </a:t>
            </a:r>
            <a:r>
              <a:rPr lang="en-US" dirty="0" err="1" smtClean="0"/>
              <a:t>labour</a:t>
            </a:r>
            <a:r>
              <a:rPr lang="en-US" dirty="0" smtClean="0"/>
              <a:t> are entitled to rule it.</a:t>
            </a:r>
          </a:p>
          <a:p>
            <a:endParaRPr lang="en-US" dirty="0" smtClean="0"/>
          </a:p>
          <a:p>
            <a:r>
              <a:rPr lang="en-US" dirty="0"/>
              <a:t>Universalism - one size fits all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Rise of Napoleon 1795-1805</a:t>
            </a:r>
            <a:r>
              <a:rPr lang="en-US" dirty="0" smtClean="0"/>
              <a:t/>
            </a:r>
            <a:br>
              <a:rPr lang="en-US" dirty="0" smtClean="0"/>
            </a:br>
            <a:r>
              <a:rPr lang="en-US" dirty="0" smtClean="0"/>
              <a:t>At the time of the French Revolution, Napoleon was a lowly army cadet. The revolution opened the army to promotion on the basis of talent - in the old regime, you became an officer through noble birth, patronage or by bribing officials. As a military genius with ruthless ambition, Napoleon rose rapidly in the revolutionary armies. France was being attacked on all sides as the kings of Europe feared the revolution would spread, and that its ideas of liberty and equality would appeal to their own subjects. It was a time of great opportunity for an ambitious young army officer.</a:t>
            </a:r>
          </a:p>
          <a:p>
            <a:r>
              <a:rPr lang="en-US" b="1" dirty="0" smtClean="0"/>
              <a:t>1795</a:t>
            </a:r>
            <a:r>
              <a:rPr lang="en-US" dirty="0" smtClean="0"/>
              <a:t> - appointed commander of French revolutionary forces in Italy</a:t>
            </a:r>
            <a:br>
              <a:rPr lang="en-US" dirty="0" smtClean="0"/>
            </a:br>
            <a:r>
              <a:rPr lang="en-US" b="1" dirty="0" smtClean="0"/>
              <a:t>1797 </a:t>
            </a:r>
            <a:r>
              <a:rPr lang="en-US" dirty="0" smtClean="0"/>
              <a:t>- appointed to command French forces for invasion of England</a:t>
            </a:r>
            <a:br>
              <a:rPr lang="en-US" dirty="0" smtClean="0"/>
            </a:br>
            <a:r>
              <a:rPr lang="en-US" b="1" dirty="0" smtClean="0"/>
              <a:t>1798</a:t>
            </a:r>
            <a:r>
              <a:rPr lang="en-US" dirty="0" smtClean="0"/>
              <a:t> - sailed down the Mediterranean to invade Egypt.</a:t>
            </a:r>
            <a:br>
              <a:rPr lang="en-US" dirty="0" smtClean="0"/>
            </a:br>
            <a:r>
              <a:rPr lang="en-US" b="1" dirty="0" smtClean="0"/>
              <a:t>1799</a:t>
            </a:r>
            <a:r>
              <a:rPr lang="en-US" dirty="0" smtClean="0"/>
              <a:t> - followed by British Admiral Nelson, who defeated the French fleet at the </a:t>
            </a:r>
            <a:r>
              <a:rPr lang="en-US" b="1" dirty="0" smtClean="0"/>
              <a:t>battle of the Nile</a:t>
            </a:r>
            <a:r>
              <a:rPr lang="en-US" dirty="0" smtClean="0"/>
              <a:t> - ending hopes of extending the French Empire in the Middle East and blocking British trade with India. Napoleon returned to Paris. Things were going badly for the French, and he led a military coup which overthrew the weak government (the "Directory"), replacing it with a military junta called the Consuls.</a:t>
            </a:r>
            <a:br>
              <a:rPr lang="en-US" dirty="0" smtClean="0"/>
            </a:br>
            <a:r>
              <a:rPr lang="en-US" b="1" dirty="0" smtClean="0"/>
              <a:t>1802</a:t>
            </a:r>
            <a:r>
              <a:rPr lang="en-US" dirty="0" smtClean="0"/>
              <a:t> - after successfully beating off the hostile coalition led by Britain, the Consuls made a temporary peace.</a:t>
            </a:r>
            <a:br>
              <a:rPr lang="en-US" dirty="0" smtClean="0"/>
            </a:br>
            <a:r>
              <a:rPr lang="en-US" b="1" dirty="0" smtClean="0"/>
              <a:t>1803 </a:t>
            </a:r>
            <a:r>
              <a:rPr lang="en-US" dirty="0" smtClean="0"/>
              <a:t>- to raise money for another war everyone expected, Napoleon sold the French colony of Louisiana in north America - a huge area from New Orleans up the Mississippi to the Canadian border. The USA bought it for $3 million (the "Louisiana Purchase"), borrowing the money from British and Dutch bankers!</a:t>
            </a:r>
            <a:br>
              <a:rPr lang="en-US" dirty="0" smtClean="0"/>
            </a:br>
            <a:r>
              <a:rPr lang="en-US" dirty="0" smtClean="0"/>
              <a:t>With his war chest full, </a:t>
            </a:r>
            <a:r>
              <a:rPr lang="en-US" b="1" dirty="0" smtClean="0"/>
              <a:t>Napoleon planned to invade England</a:t>
            </a:r>
            <a:r>
              <a:rPr lang="en-US" dirty="0" smtClean="0"/>
              <a:t>. He massed a "Grand </a:t>
            </a:r>
            <a:r>
              <a:rPr lang="en-US" dirty="0" err="1" smtClean="0"/>
              <a:t>Armée</a:t>
            </a:r>
            <a:r>
              <a:rPr lang="en-US" dirty="0" smtClean="0"/>
              <a:t>" camped on the hills above Boulogne, and set about building a flotilla of barges by which they could invade England. This set off panic reaction across the Channel, with enormous resources poured into strengthening </a:t>
            </a:r>
            <a:r>
              <a:rPr lang="en-US" dirty="0" err="1" smtClean="0"/>
              <a:t>defences</a:t>
            </a:r>
            <a:r>
              <a:rPr lang="en-US" dirty="0" smtClean="0"/>
              <a:t> against invasion - the Royal Military Canal around Romney Marsh, the ring of coastal gun turrets called Martello Towers, and huge fortifications on the hills either side of Dover </a:t>
            </a:r>
            <a:r>
              <a:rPr lang="en-US" dirty="0" err="1" smtClean="0"/>
              <a:t>harbour</a:t>
            </a:r>
            <a:r>
              <a:rPr lang="en-US" dirty="0" smtClean="0"/>
              <a:t>.</a:t>
            </a:r>
            <a:br>
              <a:rPr lang="en-US" dirty="0" smtClean="0"/>
            </a:br>
            <a:r>
              <a:rPr lang="en-US" b="1" dirty="0" smtClean="0"/>
              <a:t>1804</a:t>
            </a:r>
            <a:r>
              <a:rPr lang="en-US" dirty="0" smtClean="0"/>
              <a:t> - elected "Consul for life", then crowned himself as "Emperor of France" in Paris, in the presence of the Pope.</a:t>
            </a:r>
            <a:br>
              <a:rPr lang="en-US" dirty="0" smtClean="0"/>
            </a:br>
            <a:r>
              <a:rPr lang="en-US" b="1" dirty="0" smtClean="0"/>
              <a:t>1805</a:t>
            </a:r>
            <a:r>
              <a:rPr lang="en-US" dirty="0" smtClean="0"/>
              <a:t> - British Admiral Nelson defeats combined French and Spanish fleets in the </a:t>
            </a:r>
            <a:r>
              <a:rPr lang="en-US" b="1" dirty="0" smtClean="0"/>
              <a:t>battle of Trafalgar</a:t>
            </a:r>
            <a:r>
              <a:rPr lang="en-US" dirty="0" smtClean="0"/>
              <a:t>.</a:t>
            </a:r>
          </a:p>
          <a:p>
            <a:r>
              <a:rPr lang="en-US" b="1" dirty="0" smtClean="0"/>
              <a:t>1805 </a:t>
            </a:r>
            <a:r>
              <a:rPr lang="en-US" dirty="0" smtClean="0"/>
              <a:t>- Napoleon was forced to abandon plans to invade England (he </a:t>
            </a:r>
            <a:r>
              <a:rPr lang="en-US" dirty="0" err="1" smtClean="0"/>
              <a:t>realised</a:t>
            </a:r>
            <a:r>
              <a:rPr lang="en-US" dirty="0" smtClean="0"/>
              <a:t> he could not stop the British fleet attacking his troop-carrying barges as they crossed the Straits of Dover).</a:t>
            </a:r>
            <a:br>
              <a:rPr lang="en-US" dirty="0" smtClean="0"/>
            </a:br>
            <a:r>
              <a:rPr lang="en-US" dirty="0" smtClean="0"/>
              <a:t>Meanwhile he had already marched his army eastwards, and defeated the Russians and Austrians at the </a:t>
            </a:r>
            <a:r>
              <a:rPr lang="en-US" b="1" dirty="0" smtClean="0"/>
              <a:t>battle of Austerlitz</a:t>
            </a:r>
            <a:r>
              <a:rPr lang="en-US" dirty="0" smtClean="0"/>
              <a:t>.</a:t>
            </a:r>
            <a:br>
              <a:rPr lang="en-US" dirty="0" smtClean="0"/>
            </a:br>
            <a:r>
              <a:rPr lang="en-US" b="1" dirty="0" smtClean="0"/>
              <a:t>1806</a:t>
            </a:r>
            <a:r>
              <a:rPr lang="en-US" dirty="0" smtClean="0"/>
              <a:t> - With opposition to the east greatly weakened, Napoleon united most of the small German states into the "Confederation of the Rhine" under his control. He destroyed the Prussian army at the </a:t>
            </a:r>
            <a:r>
              <a:rPr lang="en-US" b="1" dirty="0" smtClean="0"/>
              <a:t>battle of Jena</a:t>
            </a:r>
            <a:r>
              <a:rPr lang="en-US" dirty="0" smtClean="0"/>
              <a:t>, and took over Prussia's Polish territories.</a:t>
            </a:r>
            <a:br>
              <a:rPr lang="en-US" dirty="0" smtClean="0"/>
            </a:br>
            <a:r>
              <a:rPr lang="en-US" dirty="0" smtClean="0"/>
              <a:t>To undermine the British war effort, he started the </a:t>
            </a:r>
            <a:r>
              <a:rPr lang="en-US" b="1" dirty="0" smtClean="0"/>
              <a:t>"Continental System"</a:t>
            </a:r>
            <a:r>
              <a:rPr lang="en-US" dirty="0" smtClean="0"/>
              <a:t>: his Customs Officers were ordered to stop British goods being landed in France or anywhere in Europe under French control. He hoped this embargo would ruin British trade and industry, which provided the wealth that enabled Britain to keep a powerful navy and large armies.</a:t>
            </a:r>
            <a:br>
              <a:rPr lang="en-US" dirty="0" smtClean="0"/>
            </a:br>
            <a:r>
              <a:rPr lang="en-US" b="1" dirty="0" smtClean="0"/>
              <a:t>1807</a:t>
            </a:r>
            <a:r>
              <a:rPr lang="en-US" dirty="0" smtClean="0"/>
              <a:t> - He made peace with Britain's other potential coalition ally, Russia. Napoleon agreed to allow Russia a "sphere of influence" round its borders. He established a Duchy of Warsaw to keep most of Poland under French control.</a:t>
            </a:r>
            <a:br>
              <a:rPr lang="en-US" dirty="0" smtClean="0"/>
            </a:br>
            <a:r>
              <a:rPr lang="en-US" b="1" dirty="0" smtClean="0"/>
              <a:t>1808</a:t>
            </a:r>
            <a:r>
              <a:rPr lang="en-US" dirty="0" smtClean="0"/>
              <a:t> - He invaded Spain and Portugal, setting up his brother as King of Spain.</a:t>
            </a:r>
            <a:br>
              <a:rPr lang="en-US" dirty="0" smtClean="0"/>
            </a:br>
            <a:r>
              <a:rPr lang="en-US" b="1" dirty="0" smtClean="0"/>
              <a:t>1809</a:t>
            </a:r>
            <a:r>
              <a:rPr lang="en-US" dirty="0" smtClean="0"/>
              <a:t> - A British expeditionary army into Spain was beaten at </a:t>
            </a:r>
            <a:r>
              <a:rPr lang="en-US" b="1" dirty="0" smtClean="0"/>
              <a:t>Corunna</a:t>
            </a:r>
            <a:r>
              <a:rPr lang="en-US" dirty="0" smtClean="0"/>
              <a:t>, and almost driven into the sea. </a:t>
            </a:r>
            <a:r>
              <a:rPr lang="en-US" dirty="0" err="1" smtClean="0"/>
              <a:t>Reorganised</a:t>
            </a:r>
            <a:r>
              <a:rPr lang="en-US" dirty="0" smtClean="0"/>
              <a:t> under the Duke of Wellington, the British fought through the peninsula until 1814, helped by fierce resistance by Spanish peasants who waged a guerrilla war that tied up French forces.</a:t>
            </a:r>
            <a:endParaRPr lang="en-US" b="1" dirty="0" smtClean="0"/>
          </a:p>
          <a:p>
            <a:r>
              <a:rPr lang="en-US" b="1" dirty="0" smtClean="0"/>
              <a:t>1810</a:t>
            </a:r>
            <a:r>
              <a:rPr lang="en-US" dirty="0" smtClean="0"/>
              <a:t> - Napoleon was at the height of his powers. His main enemy Britain was almost isolated: France had made peace with Britain's main former coalition allies: Russia, Austria and Prussia, having weakened them in decisive land battles. The French Empire ruled over 10 million of Europe's 175 million inhabitants. Only Britain's continued sea power stopped France taking over the distant Spanish and Dutch colonies in America, India and the Far East to create an even bigger world empire.</a:t>
            </a:r>
          </a:p>
          <a:p>
            <a:r>
              <a:rPr lang="en-US" b="1" dirty="0" smtClean="0"/>
              <a:t>1812</a:t>
            </a:r>
            <a:r>
              <a:rPr lang="en-US" dirty="0" smtClean="0"/>
              <a:t> - Napoleon decided to invade Russia. They had stopped boycotting British goods, and Napoleon suspected they were going to re-join the coalition with Britain. He led the Grand Army from Poland, beating the Russians at the </a:t>
            </a:r>
            <a:r>
              <a:rPr lang="en-US" b="1" dirty="0" smtClean="0"/>
              <a:t>battle of Borodino</a:t>
            </a:r>
            <a:r>
              <a:rPr lang="en-US" dirty="0" smtClean="0"/>
              <a:t> at the gates of Moscow. But the Russians beat him with a "scorched earth" policy, destroying everything so there was no food or shelter for the French army. Napoleon was forced to </a:t>
            </a:r>
            <a:r>
              <a:rPr lang="en-US" b="1" dirty="0" smtClean="0"/>
              <a:t>retreat from Moscow</a:t>
            </a:r>
            <a:r>
              <a:rPr lang="en-US" dirty="0" smtClean="0"/>
              <a:t>. In the cruel Russian winter, only 100,000 men out of 600,000 made it back to France.</a:t>
            </a:r>
          </a:p>
          <a:p>
            <a:r>
              <a:rPr lang="en-US" b="1" dirty="0" smtClean="0"/>
              <a:t>1813 </a:t>
            </a:r>
            <a:r>
              <a:rPr lang="en-US" dirty="0" smtClean="0"/>
              <a:t>- Encouraged by the French catastrophe, Prussia and Austria switched sides, allied with Britain who financed them to declare war on France. Napoleon won several early battles, but the enlarged coalition routed him in the "battle of Nations" at </a:t>
            </a:r>
            <a:r>
              <a:rPr lang="en-US" b="1" dirty="0" smtClean="0"/>
              <a:t>Leipzig</a:t>
            </a:r>
            <a:r>
              <a:rPr lang="en-US" dirty="0" smtClean="0"/>
              <a:t>. Together they invaded France, and French public opinion turned against Napoleon and his endless wars.</a:t>
            </a:r>
          </a:p>
          <a:p>
            <a:endParaRPr lang="en-US" dirty="0" smtClean="0"/>
          </a:p>
          <a:p>
            <a:r>
              <a:rPr lang="en-US" dirty="0" smtClean="0"/>
              <a:t>The </a:t>
            </a:r>
            <a:r>
              <a:rPr lang="en-US" b="1" dirty="0" smtClean="0"/>
              <a:t>Napoleonic Wars</a:t>
            </a:r>
            <a:r>
              <a:rPr lang="en-US" dirty="0" smtClean="0"/>
              <a:t> were a series of wars declared against Napoleon's French Empire by opposing coalitions that ran from 1803 to 1815. As a continuation of the wars sparked by the French Revolution of 1789, they </a:t>
            </a:r>
            <a:r>
              <a:rPr lang="en-US" dirty="0" err="1" smtClean="0"/>
              <a:t>revolutionised</a:t>
            </a:r>
            <a:r>
              <a:rPr lang="en-US" dirty="0" smtClean="0"/>
              <a:t> European armies and played out on an unprecedented scale, mainly due to the application of modern mass conscription. French power rose quickly as Napoleon's armies conquered much of Europe but collapsed rapidly after France's disastrous invasion of Russia in 1812. Napoleon's empire ultimately suffered complete military defeat resulting in the restoration of the Bourbon monarchy in France. The wars resulted in the dissolution of the Holy Roman Empire and sowed the seeds of nascent nationalism in Germany and Italy that would lead to the two nations' individual consolidation later in the century. Meanwhile, the global Spanish Empire began to unravel as French occupation of Spain weakened Spain's hold over its colonies, providing an opening for nationalist revolutions in Spanish America. As a direct result of the Napoleonic wars, the British Empire became the foremost world power for the next century</a:t>
            </a:r>
            <a:r>
              <a:rPr lang="en-US" baseline="0" dirty="0" smtClean="0"/>
              <a:t> </a:t>
            </a:r>
            <a:r>
              <a:rPr lang="en-US" dirty="0" smtClean="0"/>
              <a:t>thus beginning </a:t>
            </a:r>
            <a:r>
              <a:rPr lang="en-US" i="1" dirty="0" smtClean="0"/>
              <a:t>Pax Britannica</a:t>
            </a:r>
            <a:r>
              <a:rPr lang="en-US" dirty="0" smtClean="0"/>
              <a:t>.</a:t>
            </a:r>
          </a:p>
          <a:p>
            <a:endParaRPr lang="en-US" dirty="0" smtClean="0"/>
          </a:p>
          <a:p>
            <a:r>
              <a:rPr lang="en-US" dirty="0" smtClean="0"/>
              <a:t>The Napoleonic Wars brought great changes both to Europe and the Americas. Napoleon had succeeded in bringing most of Western Europe under one rule—a feat that had not been accomplished since the days of the Roman Empire (although Charlemagne had nearly done so around 800 CE). However, France's constant warfare with the combined forces of the other major powers of Europe for over two decades finally took its toll. By the end of the Napoleonic Wars, France no longer held the role of the dominant power in Europe, as it had since the times of Louis XIV. In its place, the United Kingdom emerged as by far the most powerful country in the world and the Royal Navy gained unquestioned naval superiority across the globe. This, coupled with Britain's large and powerful industrial economy, made it perhaps the first truly global superpower and ushered in the </a:t>
            </a:r>
            <a:r>
              <a:rPr lang="en-US" i="1" dirty="0" smtClean="0"/>
              <a:t>Pax Britannica</a:t>
            </a:r>
            <a:r>
              <a:rPr lang="en-US" dirty="0" smtClean="0"/>
              <a:t> that lasted for the next 100 years.</a:t>
            </a:r>
          </a:p>
          <a:p>
            <a:endParaRPr lang="en-US" dirty="0" smtClean="0"/>
          </a:p>
          <a:p>
            <a:r>
              <a:rPr lang="en-US" dirty="0" smtClean="0"/>
              <a:t>In most European countries, subjugation in the French Empire bought with it many products of the French Revolution including democracy, due process in courts, abolition of privileges, etc.</a:t>
            </a:r>
            <a:r>
              <a:rPr lang="en-US" baseline="30000" dirty="0" smtClean="0"/>
              <a:t> </a:t>
            </a:r>
            <a:r>
              <a:rPr lang="en-US" dirty="0" smtClean="0"/>
              <a:t>The increasing prosperity of the middle classes with rising commerce and industry meant that restored European monarchs found it difficult to restore pre-revolutionary absolutism,</a:t>
            </a:r>
            <a:r>
              <a:rPr lang="en-US" baseline="30000" dirty="0" smtClean="0"/>
              <a:t> </a:t>
            </a:r>
            <a:r>
              <a:rPr lang="en-US" dirty="0" smtClean="0"/>
              <a:t>their basic laws—an enduring legacy of the Napoleonic Code.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Another concept emerged – that of a unified Europe.</a:t>
            </a:r>
            <a:r>
              <a:rPr lang="en-US" baseline="30000" dirty="0" smtClean="0"/>
              <a:t> </a:t>
            </a:r>
            <a:r>
              <a:rPr lang="en-US" dirty="0" smtClean="0"/>
              <a:t>After his defeat, Napoleon deplored the fact that his dream of a free and peaceful "European association" remained unaccomplished.</a:t>
            </a:r>
            <a:r>
              <a:rPr lang="en-US" baseline="30000" dirty="0" smtClean="0"/>
              <a:t> </a:t>
            </a:r>
            <a:r>
              <a:rPr lang="en-US" dirty="0" smtClean="0"/>
              <a:t>Such a European association would share the same principles of government, system of measurement, currency and Civil Code. Some one-and-a-half centuries later, and after another major conflagration (the Second World War), several of these ideals re-emerged in the form of the European Union.</a:t>
            </a:r>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B6CCF-BB8C-4C59-A3DF-C8E9F89716B5}" type="slidenum">
              <a:rPr lang="en-US"/>
              <a:pPr/>
              <a:t>44</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dirty="0" smtClean="0"/>
              <a:t>"Counter-Enlightenment"</a:t>
            </a:r>
            <a:r>
              <a:rPr lang="en-US" dirty="0" smtClean="0"/>
              <a:t> is a term used to refer to a movement that arose in the late-eighteenth and early-nineteenth centuries in opposition to the eighteenth century Enlightenment. The term is usually associated with Isaiah Berlin, who is often credited with coining it, perhaps taking up a passing remark of the German philosopher Friedrich Nietzsche, who used the term </a:t>
            </a:r>
            <a:r>
              <a:rPr lang="en-US" i="1" dirty="0" err="1" smtClean="0"/>
              <a:t>Gegenaufklärung</a:t>
            </a:r>
            <a:r>
              <a:rPr lang="en-US" dirty="0" smtClean="0"/>
              <a:t> at the end of the nineteenth century. It has not been widely used since. The first known use of the term 'counter-enlightenment' in English was in 1949. Berlin published widely about the Enlightenment and its enemies and did much to </a:t>
            </a:r>
            <a:r>
              <a:rPr lang="en-US" dirty="0" err="1" smtClean="0"/>
              <a:t>popularise</a:t>
            </a:r>
            <a:r>
              <a:rPr lang="en-US" dirty="0" smtClean="0"/>
              <a:t> the concept of a Counter-Enlightenment movement that he </a:t>
            </a:r>
            <a:r>
              <a:rPr lang="en-US" dirty="0" err="1" smtClean="0"/>
              <a:t>characterised</a:t>
            </a:r>
            <a:r>
              <a:rPr lang="en-US" dirty="0" smtClean="0"/>
              <a:t> as relativist, anti-rationalist, vitalist and organic and which he associated most closely with German Romanticism. Some recent scholarship has challenged this view for focusing too narrowly on Germany and stopping abruptly in the early nineteenth century, thereby ignoring the Enlightenment's many subsequent critics, particularly in the twentieth century</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A8736-0236-48CB-9C80-E8F54857126F}" type="slidenum">
              <a:rPr lang="en-US"/>
              <a:pPr/>
              <a:t>45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Pietism</a:t>
            </a:r>
            <a:r>
              <a:rPr lang="en-US" dirty="0" smtClean="0"/>
              <a:t> (from the word piety) was a movement within Lutheranism, lasting from the late 17th century to the mid-18th century and later. It proved to be very influential throughout Protestantism and Anabaptism, inspiring Anglican priest John Wesley and Alexander Mack to begin the Brethren movement. The </a:t>
            </a:r>
            <a:r>
              <a:rPr lang="en-US" dirty="0" err="1" smtClean="0"/>
              <a:t>Pietist</a:t>
            </a:r>
            <a:r>
              <a:rPr lang="en-US" dirty="0" smtClean="0"/>
              <a:t> movement combined the Lutheranism of the time with the Reformed emphasis on individual piety and living a vigorous Christian life. Though pietism shares an emphasis on personal behavior with the Puritan movement, and the two are often confused, there are important differences, particularly in the concept of the role of religion in government. The main difference between the new Pietistic Lutheran school and the orthodox Lutherans arose from the </a:t>
            </a:r>
            <a:r>
              <a:rPr lang="en-US" dirty="0" err="1" smtClean="0"/>
              <a:t>Pietists</a:t>
            </a:r>
            <a:r>
              <a:rPr lang="en-US" dirty="0" smtClean="0"/>
              <a:t>' conception of Christianity as chiefly consisting in a change of heart and consequent holiness of life. Orthodox Lutherans rejected this viewpoint as a gross simplification, stressing the need for the church and for sound theological underpinnings. As forerunners of the </a:t>
            </a:r>
            <a:r>
              <a:rPr lang="en-US" dirty="0" err="1" smtClean="0"/>
              <a:t>Pietists</a:t>
            </a:r>
            <a:r>
              <a:rPr lang="en-US" dirty="0" smtClean="0"/>
              <a:t> in the strict sense, certain voices had been heard bewailing the shortcomings of the Church and advocating a revival of practical and devout Christianity. Amongst them were Christian mystic </a:t>
            </a:r>
            <a:r>
              <a:rPr lang="en-US" dirty="0" err="1" smtClean="0"/>
              <a:t>Jakob</a:t>
            </a:r>
            <a:r>
              <a:rPr lang="en-US" dirty="0" smtClean="0"/>
              <a:t> </a:t>
            </a:r>
            <a:r>
              <a:rPr lang="en-US" dirty="0" err="1" smtClean="0"/>
              <a:t>Böhme</a:t>
            </a:r>
            <a:r>
              <a:rPr lang="en-US" dirty="0" smtClean="0"/>
              <a:t>. </a:t>
            </a:r>
            <a:r>
              <a:rPr lang="en-US" dirty="0" err="1" smtClean="0"/>
              <a:t>Spener</a:t>
            </a:r>
            <a:r>
              <a:rPr lang="en-US" dirty="0" smtClean="0"/>
              <a:t> founded</a:t>
            </a:r>
            <a:r>
              <a:rPr lang="en-US" baseline="0" dirty="0" smtClean="0"/>
              <a:t> Halle University</a:t>
            </a:r>
            <a:endParaRPr lang="en-US" dirty="0" smtClean="0"/>
          </a:p>
          <a:p>
            <a:endParaRPr lang="en-US" dirty="0" smtClean="0"/>
          </a:p>
          <a:p>
            <a:r>
              <a:rPr lang="en-US" dirty="0" smtClean="0"/>
              <a:t>Leibniz </a:t>
            </a:r>
            <a:r>
              <a:rPr lang="en-US" dirty="0"/>
              <a:t>proposed the idea that everything in the universe consisted of monads, which he conceived of essentially as “spiritual atoms” that constitute our perception of the world but lack physical dimension. Unlike many figures in the French and English Enlightenment, Leibniz was very religious and in fact saw monads as reflections of a structured, harmonious universe—the work of a perfect God. Leibniz’s deep religious faith and affinity for tradition kept him conservative in his approach to his work, permeated his writings, and paved the way for the mysticism of the rest of the German Enlightenment</a:t>
            </a:r>
            <a:r>
              <a:rPr lang="en-US" dirty="0" smtClean="0"/>
              <a:t>. Leibniz a Platonist</a:t>
            </a:r>
            <a:r>
              <a:rPr lang="en-US" baseline="0" dirty="0" smtClean="0"/>
              <a:t> and not a Christian. Rarely went to church although involved in Prot-</a:t>
            </a:r>
            <a:r>
              <a:rPr lang="en-US" baseline="0" dirty="0" err="1" smtClean="0"/>
              <a:t>Cath</a:t>
            </a:r>
            <a:r>
              <a:rPr lang="en-US" baseline="0" smtClean="0"/>
              <a:t> reunion.</a:t>
            </a:r>
            <a:endParaRPr lang="en-US" smtClean="0"/>
          </a:p>
          <a:p>
            <a:endParaRPr lang="en-US" dirty="0"/>
          </a:p>
          <a:p>
            <a:r>
              <a:rPr lang="en-US" dirty="0"/>
              <a:t>Kant’s work with skepticism perfectly sums up the German Enlightenment’s mistrust of empiricism. The Critique suggests that we all are born with our own ideas and perceptions of the world and, as such, can never know what is “real” and what is “our perception.” In other words, reality is in the eyes of the beholder. However, because nothing really exists separate from its existence in the eyes of the observer, then perceptions and observations in the world cannot be trusted. As a result, empirical evidence cannot be trusted either. By thus stating that only a select few universal truths in the world were valid, Kant effectively disagreed with the premise of the entire French Enlightenment</a:t>
            </a:r>
            <a:r>
              <a:rPr lang="en-US" dirty="0" smtClean="0"/>
              <a:t>. Kant’s transcendental idealism was a modest philosophical doctrine about the difference between appearances and things in themselves, which claimed that the objects of human cognition are appearances and not things in themselves. Fichte, Schelling, and Hegel radicalized this view, transforming Kant’s transcendental idealism into absolute idealism, which holds that things in themselves are a contradiction in terms, because a thing must be an object of our consciousness if it is to be an object at all. The German idealists attempted to derive all the different parts of philosophy from a single, first principle. This first principle came to be known as </a:t>
            </a:r>
            <a:r>
              <a:rPr lang="en-US" i="1" dirty="0" smtClean="0"/>
              <a:t>the absolute,</a:t>
            </a:r>
            <a:r>
              <a:rPr lang="en-US" dirty="0" smtClean="0"/>
              <a:t> because the absolute, or unconditional, must precede all the principles which are conditioned by the difference between one principle and another.</a:t>
            </a:r>
          </a:p>
          <a:p>
            <a:endParaRPr lang="en-US" dirty="0" smtClean="0"/>
          </a:p>
          <a:p>
            <a:r>
              <a:rPr lang="en-US" dirty="0" smtClean="0"/>
              <a:t>Goethe’s novel  </a:t>
            </a:r>
            <a:r>
              <a:rPr lang="en-US" dirty="0"/>
              <a:t>The Sorrows of Young </a:t>
            </a:r>
            <a:r>
              <a:rPr lang="en-US" dirty="0" err="1"/>
              <a:t>Werther</a:t>
            </a:r>
            <a:r>
              <a:rPr lang="en-US" dirty="0"/>
              <a:t>   (1774), about a young boy who falls for an unattainable girl and eventually kills himself out of despair, had an unimaginable impact on German youth at the time. It is primarily for that work that Goethe is considered the most prominent figure in Germany's Sturm und </a:t>
            </a:r>
            <a:r>
              <a:rPr lang="en-US" dirty="0" err="1"/>
              <a:t>Drang</a:t>
            </a:r>
            <a:r>
              <a:rPr lang="en-US" dirty="0"/>
              <a:t> (“storm and stress”) movement, a roughly twenty-year period from the 1760s to 1780s in which young German intellectuals, inspired by Rousseau’s emphasis on emotion, revolted against optimism and reason and plunged into darker, more anarchic themes.</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Sturm und </a:t>
            </a:r>
            <a:r>
              <a:rPr lang="en-US" b="1" i="1" dirty="0" err="1" smtClean="0"/>
              <a:t>Drang</a:t>
            </a:r>
            <a:r>
              <a:rPr lang="en-US" dirty="0" smtClean="0"/>
              <a:t>  literally "Storm and Urge", although usually translated as "Storm and Stress” is the name of a movement in German literature and music taking place from the late 1760s through the early 1780s, in which individual subjectivity and, in particular, extremes of emotion were given free expression in reaction to the perceived constraints of rationalism imposed by the Enlightenment and associated aesthetic movements. The philosopher Johann Georg Hamann is considered to be the ideologue of </a:t>
            </a:r>
            <a:r>
              <a:rPr lang="en-US" i="1" dirty="0" smtClean="0"/>
              <a:t>Sturm und </a:t>
            </a:r>
            <a:r>
              <a:rPr lang="en-US" i="1" dirty="0" err="1" smtClean="0"/>
              <a:t>Drang</a:t>
            </a:r>
            <a:r>
              <a:rPr lang="en-US" dirty="0" smtClean="0"/>
              <a:t>, and Johann Wolfgang von Goethe was a notable proponent of the movement; though he and Friedrich Schiller ended their period of association with it by initiating what would become Weimar Classicism.</a:t>
            </a:r>
          </a:p>
          <a:p>
            <a:endParaRPr lang="en-US" dirty="0" smtClean="0"/>
          </a:p>
          <a:p>
            <a:r>
              <a:rPr lang="en-US" dirty="0"/>
              <a:t>Goethe released numerous essays, poems, and critiques over the following thirty years, then unveiled the literary masterpiece that would solidify his place in history. The first part of the epic verse drama Faust was published in 1808, the second in 1832. The work—a retelling of the German legend of a man who promises his soul to the devil in exchange for knowledge and power (previously told in Christopher Marlowe’s 1604 Dr. Faustus)—was massively successful. Goethe, however, died the same year that the second part was published.</a:t>
            </a:r>
            <a:endParaRPr lang="en-US" dirty="0" smtClean="0"/>
          </a:p>
          <a:p>
            <a:endParaRPr lang="en-US" dirty="0" smtClean="0"/>
          </a:p>
          <a:p>
            <a:r>
              <a:rPr lang="en-US" dirty="0"/>
              <a:t>Romanticism movement that arose primarily in late eighteenth and early nineteenth century Germany against the rationalism, universalism and empiricism  commonly associated with the Enlightenment.</a:t>
            </a:r>
            <a:r>
              <a:rPr lang="en-US" dirty="0" smtClean="0"/>
              <a:t> </a:t>
            </a:r>
          </a:p>
          <a:p>
            <a:endParaRPr lang="en-US" dirty="0" smtClean="0"/>
          </a:p>
          <a:p>
            <a:r>
              <a:rPr lang="en-US" dirty="0"/>
              <a:t>Counter-Enlightenment thought did not really 'take off' until the Germans 'rebelled against the dead hand of France in the realms of culture, art and philosophy, and avenged themselves by launching the great counter-attack against the Enlightenment.' This reaction was led by the </a:t>
            </a:r>
            <a:r>
              <a:rPr lang="en-US" dirty="0" smtClean="0"/>
              <a:t>Konigsberg </a:t>
            </a:r>
            <a:r>
              <a:rPr lang="en-US" dirty="0" err="1" smtClean="0"/>
              <a:t>Pietist</a:t>
            </a:r>
            <a:r>
              <a:rPr lang="en-US" dirty="0" smtClean="0"/>
              <a:t> </a:t>
            </a:r>
            <a:r>
              <a:rPr lang="en-US" dirty="0"/>
              <a:t>philosopher J. G. </a:t>
            </a:r>
            <a:r>
              <a:rPr lang="en-US" dirty="0" err="1"/>
              <a:t>Hamann</a:t>
            </a:r>
            <a:r>
              <a:rPr lang="en-US" dirty="0"/>
              <a:t>, (1730-1788) 'the most passionate, consistent, extreme and implacable enemy of the Enlightenment', according to Berlin. This German reaction to the imperialistic universalism of the French Enlightenment and Revolution, which had been forced on them first by the Francophile Frederick II of Prussia, then by the armies of Revolutionary France, and finally by Napoleon, was crucial to the epochal shift of consciousness that occurred in Europe at this time, leading eventually to Romanticism. According to Berlin, the surprising and unintended consequence of this revolt against the Enlightenment has been pluralism, which owes more to the Enlightenment's enemies than it does to its proponents, most of whom were monists whose political, intellectual and ideological offspring have often been terror and totalitarianism.</a:t>
            </a:r>
            <a:endParaRPr lang="en-US" dirty="0" smtClean="0"/>
          </a:p>
          <a:p>
            <a:endParaRPr lang="en-US" dirty="0" smtClean="0"/>
          </a:p>
          <a:p>
            <a:r>
              <a:rPr lang="en-US" dirty="0"/>
              <a:t>Twentieth-century interpretations of Hegel were mostly shaped by British Idealism, logical positivism, Marxism, and Fascism. The Italian Fascist Giovanni Gentile, according to </a:t>
            </a:r>
            <a:r>
              <a:rPr lang="en-US" dirty="0" err="1"/>
              <a:t>Benedetto</a:t>
            </a:r>
            <a:r>
              <a:rPr lang="en-US" dirty="0"/>
              <a:t> Croce, "...holds the honor of having been the most rigorous neo-Hegelian in the entire history of Western philosophy and the dishonor of having been the official philosopher of Fascism in Italy."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48A01-E911-4C18-8A5E-2A931FB43931}" type="slidenum">
              <a:rPr lang="en-US"/>
              <a:pPr/>
              <a:t>46</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dirty="0" smtClean="0"/>
              <a:t>Johann Gottlieb Fichte</a:t>
            </a:r>
            <a:r>
              <a:rPr lang="en-US" dirty="0" smtClean="0"/>
              <a:t> (May 19, 1762 – January 27, 1814 was a German philosopher. He was one of the founding figures of the philosophical movement known as German idealism, a movement that developed from the theoretical and ethical writings of Immanuel Kant. Fichte is often perceived as a figure whose philosophy forms a bridge between the ideas of Kant and the German Idealist Hegel. Recently, philosophers and scholars have begun to appreciate Fichte as an important philosopher in his own right due to his original insights into the nature of self-consciousness or self-awareness. Like Descartes and Kant before him, he was motivated by the problem of subjectivity and consciousness. Fichte also wrote political philosophy and is considered one of the fathers of German nationalism. In 1805, Fichte was appointed to a professorship. The disaster at Jena in 1806, in which Napoleon completely crushed the Prussian army, drove him to </a:t>
            </a:r>
            <a:r>
              <a:rPr lang="en-US" dirty="0" err="1" smtClean="0"/>
              <a:t>Königsberg</a:t>
            </a:r>
            <a:r>
              <a:rPr lang="en-US" dirty="0" smtClean="0"/>
              <a:t> for a time, but he returned to Berlin in 1807 and continued his literary activity.</a:t>
            </a:r>
            <a:endParaRPr lang="en-US" baseline="30000"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deplorable situation of Germany stirred him to the depths and led him to deliver the famous </a:t>
            </a:r>
            <a:r>
              <a:rPr lang="en-US" i="1" dirty="0" smtClean="0"/>
              <a:t>Addresses to the German Nation</a:t>
            </a:r>
            <a:r>
              <a:rPr lang="en-US" dirty="0" smtClean="0"/>
              <a:t> (1808) which guided the uprising against Napoleon. Fichte made important contributions to political nationalism in Germany. In his </a:t>
            </a:r>
            <a:r>
              <a:rPr lang="en-US" i="1" dirty="0" smtClean="0"/>
              <a:t>Addresses to the German Nation</a:t>
            </a:r>
            <a:r>
              <a:rPr lang="en-US" dirty="0" smtClean="0"/>
              <a:t> (1808), a series of speeches delivered in Berlin under French occupation, he urged the German peoples to "have character and be German"--entailed in his idea of </a:t>
            </a:r>
            <a:r>
              <a:rPr lang="en-US" dirty="0" err="1" smtClean="0"/>
              <a:t>Germaness</a:t>
            </a:r>
            <a:r>
              <a:rPr lang="en-US" dirty="0" smtClean="0"/>
              <a:t> was anti-</a:t>
            </a:r>
            <a:r>
              <a:rPr lang="en-US" dirty="0" err="1" smtClean="0"/>
              <a:t>semitism</a:t>
            </a:r>
            <a:r>
              <a:rPr lang="en-US" dirty="0" smtClean="0"/>
              <a:t>, since he argued that "making Jews free German citizens would hurt the German nation”. Historian Robert Nisbet thought him to be "the true author of National Socialism”.</a:t>
            </a:r>
            <a:r>
              <a:rPr lang="en-US" baseline="3000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30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Jewish liberal philosopher Isaiah Berlin listed Fichte, along with his fellow German idealist G.W.F. Hegel, French materialist and utilitarian </a:t>
            </a:r>
            <a:r>
              <a:rPr lang="en-US" i="1" dirty="0" smtClean="0"/>
              <a:t>philosophe</a:t>
            </a:r>
            <a:r>
              <a:rPr lang="en-US" dirty="0" smtClean="0"/>
              <a:t> Claude Adrien Helvétius, Swiss collectivist </a:t>
            </a:r>
            <a:r>
              <a:rPr lang="en-US" i="1" dirty="0" err="1" smtClean="0"/>
              <a:t>philosophe</a:t>
            </a:r>
            <a:r>
              <a:rPr lang="en-US" dirty="0" smtClean="0"/>
              <a:t> Jean-Jacques Rousseau, French utopian socialist Henri de Saint-Simon, and Savoyard conservative Joseph de Maistre as thinkers who constituted the ideological basis for modern authoritarianism, in his book </a:t>
            </a:r>
            <a:r>
              <a:rPr lang="en-US" i="1" dirty="0" smtClean="0"/>
              <a:t>Freedom and Its Betrayal: Six Enemies of Human Liberty</a:t>
            </a:r>
            <a:r>
              <a:rPr lang="en-US" i="0" dirty="0" smtClean="0"/>
              <a:t>.</a:t>
            </a:r>
            <a:endParaRPr lang="en-US" dirty="0" smtClean="0"/>
          </a:p>
          <a:p>
            <a:endParaRPr lang="en-US" dirty="0" smtClean="0"/>
          </a:p>
          <a:p>
            <a:r>
              <a:rPr lang="en-US" b="1" dirty="0" smtClean="0"/>
              <a:t>Georg Wilhelm Friedrich Hegel</a:t>
            </a:r>
            <a:r>
              <a:rPr lang="en-US" dirty="0" smtClean="0"/>
              <a:t> ( (August 27, 1770 – November 14, 1831) was a German philosopher, one of the creators of German Idealism. His historicist and idealist account of reality as a whole revolutionized European philosophy and was an important precursor to Continental philosophy and Marxism.</a:t>
            </a:r>
          </a:p>
          <a:p>
            <a:r>
              <a:rPr lang="en-US" dirty="0" smtClean="0"/>
              <a:t>Hegel developed a comprehensive philosophical framework, or "system", of Absolute idealism to account in an integrated and developmental way for the relation of mind and nature, the subject and object of knowledge, and psychology, the state, history, art,</a:t>
            </a:r>
            <a:r>
              <a:rPr lang="en-US" baseline="0" dirty="0" smtClean="0"/>
              <a:t> </a:t>
            </a:r>
            <a:r>
              <a:rPr lang="en-US" dirty="0" smtClean="0"/>
              <a:t> religion and philosophy. In particular, he developed the concept that mind or spirit manifested itself in a set of contradictions and oppositions that it ultimately integrated and united, without eliminating either pole or reducing one to the other. Examples of such contradictions include those between nature and freedom, and between immanence and transcendence.</a:t>
            </a:r>
            <a:endParaRPr lang="en-US" smtClean="0"/>
          </a:p>
          <a:p>
            <a:endParaRPr lang="en-US" smtClean="0"/>
          </a:p>
          <a:p>
            <a:pPr>
              <a:lnSpc>
                <a:spcPct val="90000"/>
              </a:lnSpc>
            </a:pPr>
            <a:r>
              <a:rPr lang="en-US" sz="1200" dirty="0" smtClean="0"/>
              <a:t>Those who maintain that God created man in God’s image and likeness have got it the wrong way around, according to some thinkers.  According to them, the truth is that man has created God in man’s image and likeness.</a:t>
            </a:r>
            <a:r>
              <a:rPr lang="en-US" sz="1200" baseline="0" dirty="0" smtClean="0"/>
              <a:t> </a:t>
            </a:r>
            <a:r>
              <a:rPr lang="en-US" sz="1200" dirty="0" smtClean="0"/>
              <a:t>Ludwig Feuerbach (1804-1872) says the following: “Such are a man’s thoughts and dispositions, such is his God;” “Consciousness of God is self-consciousness, knowledge of God is self-knowledge;” and “All attributes of the divine nature are attributes of the human nature.” Thus, for Feuerbach, God is a human creation, and each person thinks of God as a being who personifies her own thoughts, interests, and values.  Because human thoughts, interests, and values can differ, there may be as many different conceptions of God as there are believers in God.  For Feuerbach then, “consciousness of God is the self-consciousness of man.”  However, Feuerbach says that we are not aware that our consciousness of God is really a kind of consciousness of ourselves.  In fact, our ignorance of this matter “is fundamental to the peculiar nature of religion.”</a:t>
            </a:r>
          </a:p>
          <a:p>
            <a:pPr>
              <a:lnSpc>
                <a:spcPct val="90000"/>
              </a:lnSpc>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For Sigmund Freud (1856-1939) God is also a projection of the human mind, and represents a supreme parent or father figure.  Children think that their parents are all-knowing and all-powerful, but later find that they are not.  The need for an all-knowing and all-powerful figure which a parent once fulfilled now is fulfilled by the concept of God as father.</a:t>
            </a:r>
          </a:p>
          <a:p>
            <a:endParaRPr lang="en-US" dirty="0" smtClean="0"/>
          </a:p>
          <a:p>
            <a:r>
              <a:rPr kumimoji="1" lang="en-US" sz="1200" dirty="0" smtClean="0">
                <a:solidFill>
                  <a:srgbClr val="FFFF00"/>
                </a:solidFill>
              </a:rPr>
              <a:t>Nietzsche</a:t>
            </a:r>
            <a:r>
              <a:rPr kumimoji="1" lang="en-US" sz="1400" dirty="0" smtClean="0">
                <a:solidFill>
                  <a:srgbClr val="FFFF00"/>
                </a:solidFill>
              </a:rPr>
              <a:t> :</a:t>
            </a:r>
            <a:r>
              <a:rPr kumimoji="1" lang="en-US" sz="1400" baseline="0" dirty="0" smtClean="0">
                <a:solidFill>
                  <a:srgbClr val="FFFF00"/>
                </a:solidFill>
              </a:rPr>
              <a:t> </a:t>
            </a:r>
            <a:r>
              <a:rPr lang="en-US" dirty="0" smtClean="0"/>
              <a:t>"God is dead" never meant that Nietzsche believed in an actual God who first existed and then died in a literal sense. It may be more appropriate to consider the statement as Nietzsche's way of saying that the conventional "God" of 19th century middle class Christianity is no longer a viable or believable source of any received wisdom. Nietzsche recognizes the crisis which the death of God represents for existing moral considerations, because "When one gives up the Christian faith, one pulls the right to Christian morality out from under one's feet. This morality is by no means self-evident... By breaking one main concept out of Christianity, the faith in God, one breaks the whole: nothing necessary remains in one's hands.” This is why in "The Madman", a work which primarily addresses atheists, the problem is to retain any system of values in the absence of a divine order.</a:t>
            </a:r>
            <a:r>
              <a:rPr lang="en-US" baseline="0" dirty="0" smtClean="0"/>
              <a:t> </a:t>
            </a:r>
            <a:r>
              <a:rPr lang="en-US" dirty="0" smtClean="0"/>
              <a:t>The death of God is a way of saying that humans are no longer able to believe in any such cosmic order since they themselves no longer recognize it. The death of God will lead, Nietzsche says, not only to the rejection of a belief of cosmic or physical order but also to a rejection of absolute values themselves — to the rejection of belief in an objective and universal moral law, binding upon all individuals. In this manner, the loss of an absolute basis for morality leads to nihilism. This nihilism is what Nietzsche worked to find a solution for by re-evaluating the foundations of human values. This meant, to Nietzsche, looking for foundations that went deeper than Christian values. He would find a basis in the "will to power" that he described as "the essence of reality."</a:t>
            </a:r>
          </a:p>
          <a:p>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610E2-B595-45E3-B0F7-F25CC076A7C3}" type="slidenum">
              <a:rPr lang="en-US"/>
              <a:pPr/>
              <a:t>47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DFC95-FBC0-4D69-B6D5-F687442C6D20}" type="slidenum">
              <a:rPr lang="en-US"/>
              <a:pPr/>
              <a:t>48</a:t>
            </a:fld>
            <a:endParaRPr lang="en-US"/>
          </a:p>
        </p:txBody>
      </p:sp>
      <p:sp>
        <p:nvSpPr>
          <p:cNvPr id="103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A0038-AE74-4C77-9207-E660D46F8C47}" type="slidenum">
              <a:rPr lang="en-US"/>
              <a:pPr/>
              <a:t>49</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France, German enlightenments invaded by Satan. British one </a:t>
            </a:r>
            <a:r>
              <a:rPr lang="en-US" dirty="0" smtClean="0"/>
              <a:t>not</a:t>
            </a:r>
          </a:p>
          <a:p>
            <a:endParaRPr lang="en-US" dirty="0" smtClean="0"/>
          </a:p>
          <a:p>
            <a:r>
              <a:rPr lang="en-US" dirty="0" smtClean="0"/>
              <a:t>Democracy is Britain</a:t>
            </a:r>
            <a:r>
              <a:rPr lang="en-US" baseline="0" dirty="0" smtClean="0"/>
              <a:t> grew out of the church. Parliament met in Chapter House of Westminster Abbey for centuries before moving to Palace of Westminster. Peace basis of English political life. Keeping the King’s Peace. Justice of the Peace. Breaking the peace. Very Biblical.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7A1F4-A453-4637-9F1F-BC5BD3E549AD}" type="slidenum">
              <a:rPr lang="en-US"/>
              <a:pPr/>
              <a:t>5</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According to Islamic tradition, the Stone fell from Heaven to show Adam and Eve where to build an altar and offer a sacrifice to God. The Altar became the first temple on Earth. Muslims believe that the stone was originally pure and dazzling white, but has since turned black because of the sins it has absorbed over the years.[7] Islamic tradition holds that Adam's altar and the stone were lost in the process of Noah's Flood and forgotten. It was Abraham who found the Black Stone at the original site of Adam's altar when the Archangel Gabriel revealed it to him.[8] Abraham ordered his son—and the ancestor of Muhammad--Ishmael to build a new temple in which to imbed the Stone. This new temple is the Kaaba in Mecca.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BC009-A3C8-44F8-83E8-66CCEF737457}" type="slidenum">
              <a:rPr lang="en-US"/>
              <a:pPr/>
              <a:t>50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95804-F2B9-40A8-81AD-3614FB52FBC4}" type="slidenum">
              <a:rPr lang="en-US"/>
              <a:pPr/>
              <a:t>51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7514A-9EEC-4135-AC64-14FF8E6FB4EB}" type="slidenum">
              <a:rPr lang="en-US"/>
              <a:pPr/>
              <a:t>52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Cf football, games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t>Industrial Revolution</a:t>
            </a:r>
            <a:r>
              <a:rPr lang="en-US" dirty="0" smtClean="0"/>
              <a:t> was a period from the 18th to the 19th century where major changes in agriculture, manufacturing, mining, transportation, and technology had a profound effect on the socioeconomic and cultural conditions of the times. It began in the United Kingdom, then subsequently spread throughout Europe, North America, and eventually the world.</a:t>
            </a:r>
          </a:p>
          <a:p>
            <a:r>
              <a:rPr lang="en-US" dirty="0" smtClean="0"/>
              <a:t>The Industrial Revolution marks a major turning point in human history; almost every aspect of daily life was influenced in some way. Most notably, average income and population began to exhibit unprecedented sustained growth. In the two centuries following 1800, the world's average per capita income increased over 10-fold, while the world's population increased over 6-fold</a:t>
            </a:r>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James Watt</a:t>
            </a:r>
            <a:r>
              <a:rPr lang="en-US" dirty="0" smtClean="0"/>
              <a:t> (1736 – 1819) was a Scottish inventor and mechanical engineer whose improvements to the Newcomen steam engine were fundamental to the changes brought by the Industrial Revolution in both the Kingdom of Great Britain and the world.</a:t>
            </a:r>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Abraham Darby I</a:t>
            </a:r>
            <a:r>
              <a:rPr lang="en-US" dirty="0" smtClean="0"/>
              <a:t> (1678 – 1717) was the first, and most famous, of three generations with that name in an English Quaker family that played an important role in the Industrial Revolution. He developed a method of producing pig iron in a blast furnace fuelled by coke rather than charcoal. This was a major step forward in the production of iron as a raw material for the Industrial Revolution.</a:t>
            </a:r>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ese</a:t>
            </a:r>
            <a:r>
              <a:rPr lang="en-US" dirty="0" smtClean="0"/>
              <a:t> represent three 'leading sectors', in which there were key innovations, which allowed the economic take off by which the Industrial Revolution is usually defined. This is not to belittle many other inventions, particularly in the textile industry. Without some earlier ones, such as the spinning jenny and flying shuttle in the textile industry and the smelting of pig iron with coke, these achievements might have been impossible. Later inventions such as the power loom and Richard Trevithick's high pressure steam engine were also important in the growing </a:t>
            </a:r>
            <a:r>
              <a:rPr lang="en-US" dirty="0" err="1" smtClean="0"/>
              <a:t>industrialisation</a:t>
            </a:r>
            <a:r>
              <a:rPr lang="en-US" dirty="0" smtClean="0"/>
              <a:t> of Britain. The application of steam engines to powering cotton mills and ironworks enabled these to be built in places that were most convenient because other resources were available, rather than where there was water to power a watermill.</a:t>
            </a:r>
          </a:p>
          <a:p>
            <a:r>
              <a:rPr lang="en-US" dirty="0" smtClean="0"/>
              <a:t>In the textile sector, such mills became the model for the </a:t>
            </a:r>
            <a:r>
              <a:rPr lang="en-US" dirty="0" err="1" smtClean="0"/>
              <a:t>organisation</a:t>
            </a:r>
            <a:r>
              <a:rPr lang="en-US" dirty="0" smtClean="0"/>
              <a:t> of human </a:t>
            </a:r>
            <a:r>
              <a:rPr lang="en-US" dirty="0" err="1" smtClean="0"/>
              <a:t>labour</a:t>
            </a:r>
            <a:r>
              <a:rPr lang="en-US" dirty="0" smtClean="0"/>
              <a:t> in factories, </a:t>
            </a:r>
            <a:r>
              <a:rPr lang="en-US" dirty="0" err="1" smtClean="0"/>
              <a:t>epitomised</a:t>
            </a:r>
            <a:r>
              <a:rPr lang="en-US" dirty="0" smtClean="0"/>
              <a:t> by Cottonopolis, the name given to the vast collection of cotton mills, factories and administration offices based in Manchester. The assembly line system greatly improved efficiency, both in this and other industries. With a series of men trained to do a single task on a product, then having it moved along to the next worker, the number of finished goods also rose significantly.</a:t>
            </a:r>
          </a:p>
          <a:p>
            <a:r>
              <a:rPr lang="en-US" dirty="0" smtClean="0"/>
              <a:t>Also important was the 1756 rediscovery of concrete (based on hydraulic lime mortar) by the British engineer John Smeaton, which had been lost for 1300 years.</a:t>
            </a:r>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Arkwright partnered with Jedediah Strutt and Samuel Need, wealthy hosiery manufacturers, who were nonconformists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Edward (Edmund) Cartwright</a:t>
            </a:r>
            <a:r>
              <a:rPr lang="en-US" dirty="0" smtClean="0"/>
              <a:t> (1743 – 1823) was an English clergyman and inventor of the power loom.</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Benjamin Huntsman</a:t>
            </a:r>
            <a:r>
              <a:rPr lang="en-US" dirty="0" smtClean="0"/>
              <a:t> (1704 – 1776) was an English inventor and manufacturer of cast or crucible steel.</a:t>
            </a:r>
            <a:r>
              <a:rPr lang="en-US" baseline="30000" dirty="0" smtClean="0"/>
              <a:t> </a:t>
            </a:r>
            <a:r>
              <a:rPr lang="en-US" dirty="0" smtClean="0"/>
              <a:t>Huntsman was born the third son of a Quaker farmer in Epworth, Lincolnshire. His parents were Germans who had emigrated only a few years before his birth.</a:t>
            </a:r>
          </a:p>
          <a:p>
            <a:r>
              <a:rPr lang="en-US" b="1" dirty="0" smtClean="0"/>
              <a:t>Thomas </a:t>
            </a:r>
            <a:r>
              <a:rPr lang="en-US" b="1" dirty="0" err="1" smtClean="0"/>
              <a:t>Newcomen</a:t>
            </a:r>
            <a:r>
              <a:rPr lang="en-US" dirty="0" smtClean="0"/>
              <a:t> (born shortly before 24 February 1664; died 5 August 1729) was an ironmonger by trade and a Baptist lay preacher by calling. </a:t>
            </a:r>
            <a:r>
              <a:rPr lang="en-US" dirty="0" err="1" smtClean="0"/>
              <a:t>Newcomen</a:t>
            </a:r>
            <a:r>
              <a:rPr lang="en-US" dirty="0" smtClean="0"/>
              <a:t> created the first practical steam engine for pumping water, the Newcomen steam engine. Consequently, he can be regarded as a forefather of the Industrial Revolution.</a:t>
            </a:r>
          </a:p>
          <a:p>
            <a:r>
              <a:rPr lang="en-US" dirty="0" smtClean="0"/>
              <a:t>James Watt’s parents were</a:t>
            </a:r>
            <a:r>
              <a:rPr lang="en-US" baseline="0" dirty="0" smtClean="0"/>
              <a:t> b</a:t>
            </a:r>
            <a:r>
              <a:rPr lang="en-US" dirty="0" smtClean="0"/>
              <a:t>oth were Presbyterians and strong Covenanters.</a:t>
            </a:r>
            <a:endParaRPr lang="en-US" baseline="30000" dirty="0" smtClean="0"/>
          </a:p>
          <a:p>
            <a:endParaRPr lang="en-US" baseline="30000" dirty="0" smtClean="0"/>
          </a:p>
          <a:p>
            <a:r>
              <a:rPr lang="en-US" dirty="0" smtClean="0"/>
              <a:t>Huguenots from </a:t>
            </a:r>
            <a:r>
              <a:rPr lang="en-US" dirty="0" err="1" smtClean="0"/>
              <a:t>Waldensians</a:t>
            </a:r>
            <a:r>
              <a:rPr lang="en-US" dirty="0" smtClean="0"/>
              <a:t>.</a:t>
            </a:r>
            <a:r>
              <a:rPr lang="en-US" baseline="0" dirty="0" smtClean="0"/>
              <a:t> </a:t>
            </a:r>
            <a:r>
              <a:rPr lang="en-US" dirty="0" smtClean="0"/>
              <a:t>Since the seventeenth century, Huguenots have been commonly designated "French Protestants", the title being suggested by their German co-religionists or "Calvinists". Protestants in France were inspired by the writings of John Calvin in the 1530s</a:t>
            </a:r>
          </a:p>
          <a:p>
            <a:r>
              <a:rPr lang="en-US" dirty="0" smtClean="0"/>
              <a:t>Huguenot migrants possessed considerable knowledge of the textiles industries –especially silk-making. The </a:t>
            </a:r>
            <a:r>
              <a:rPr lang="en-US" dirty="0" err="1" smtClean="0"/>
              <a:t>Courtauld</a:t>
            </a:r>
            <a:r>
              <a:rPr lang="en-US" dirty="0" smtClean="0"/>
              <a:t> family established a prospering silk industry at Braintree,</a:t>
            </a:r>
          </a:p>
          <a:p>
            <a:r>
              <a:rPr lang="en-US" dirty="0" smtClean="0"/>
              <a:t>Elsewhere, the Huguenot brothers Henry and Sealy </a:t>
            </a:r>
            <a:r>
              <a:rPr lang="en-US" dirty="0" err="1" smtClean="0"/>
              <a:t>Fourdrinier</a:t>
            </a:r>
            <a:r>
              <a:rPr lang="en-US" dirty="0" smtClean="0"/>
              <a:t> invented their revolutionary papermaking machine and Henry Bessemer, born in England of a Huguenot family, pioneered the first cheap, mass-production steel making process.</a:t>
            </a:r>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F2D43-42B3-43D0-B92B-7724054BFFB2}" type="slidenum">
              <a:rPr lang="en-US"/>
              <a:pPr/>
              <a:t>60</a:t>
            </a:fld>
            <a:endParaRPr lang="en-US"/>
          </a:p>
        </p:txBody>
      </p:sp>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C19F0-FE54-4019-AF6C-2AB555F9A851}" type="slidenum">
              <a:rPr lang="en-US"/>
              <a:pPr/>
              <a:t>61</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07CDE-07A8-424A-B790-CCC90F3846D8}" type="slidenum">
              <a:rPr lang="en-US"/>
              <a:pPr/>
              <a:t>6</a:t>
            </a:fld>
            <a:endParaRPr lang="en-US"/>
          </a:p>
        </p:txBody>
      </p:sp>
      <p:sp>
        <p:nvSpPr>
          <p:cNvPr id="105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D50AC-7A4B-4953-86C9-AD09F9FE0555}" type="slidenum">
              <a:rPr lang="en-US"/>
              <a:pPr/>
              <a:t>62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5DFEB-5936-4C58-8AE3-2053728469C3}" type="slidenum">
              <a:rPr lang="en-US"/>
              <a:pPr/>
              <a:t>63</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84D1E-BA90-4C1C-84C1-5C8DD2F35389}" type="slidenum">
              <a:rPr lang="en-US"/>
              <a:pPr/>
              <a:t>64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Butter mountains. Unwanted products. </a:t>
            </a:r>
          </a:p>
          <a:p>
            <a:r>
              <a:rPr lang="en-US" dirty="0" smtClean="0"/>
              <a:t>Versailles 30,000 workers</a:t>
            </a:r>
          </a:p>
          <a:p>
            <a:endParaRPr lang="en-US" dirty="0" smtClean="0"/>
          </a:p>
          <a:p>
            <a:r>
              <a:rPr lang="en-US" b="1" dirty="0" smtClean="0"/>
              <a:t>Calculation necessary for planning is impossible</a:t>
            </a:r>
            <a:r>
              <a:rPr lang="en-US" dirty="0" smtClean="0"/>
              <a:t>:</a:t>
            </a:r>
            <a:r>
              <a:rPr lang="en-US" baseline="0" dirty="0" smtClean="0"/>
              <a:t> </a:t>
            </a:r>
            <a:r>
              <a:rPr lang="en-GB" sz="1200" kern="1200" dirty="0" smtClean="0">
                <a:solidFill>
                  <a:schemeClr val="tx1"/>
                </a:solidFill>
                <a:latin typeface="Arial" pitchFamily="-128" charset="0"/>
                <a:ea typeface="ＭＳ Ｐゴシック" pitchFamily="-128" charset="-128"/>
                <a:cs typeface="ＭＳ Ｐゴシック" pitchFamily="-128" charset="-128"/>
              </a:rPr>
              <a:t>Ludwig von </a:t>
            </a:r>
            <a:r>
              <a:rPr lang="en-GB" sz="1200" kern="1200" dirty="0" err="1" smtClean="0">
                <a:solidFill>
                  <a:schemeClr val="tx1"/>
                </a:solidFill>
                <a:latin typeface="Arial" pitchFamily="-128" charset="0"/>
                <a:ea typeface="ＭＳ Ｐゴシック" pitchFamily="-128" charset="-128"/>
                <a:cs typeface="ＭＳ Ｐゴシック" pitchFamily="-128" charset="-128"/>
              </a:rPr>
              <a:t>Mises</a:t>
            </a:r>
            <a:r>
              <a:rPr lang="en-GB" sz="1200" kern="1200" dirty="0" smtClean="0">
                <a:solidFill>
                  <a:schemeClr val="tx1"/>
                </a:solidFill>
                <a:latin typeface="Arial" pitchFamily="-128" charset="0"/>
                <a:ea typeface="ＭＳ Ｐゴシック" pitchFamily="-128" charset="-128"/>
                <a:cs typeface="ＭＳ Ｐゴシック" pitchFamily="-128" charset="-128"/>
              </a:rPr>
              <a:t> (1881-1973) initiated this devastating critique of socialist economics based on the impossibility of calculation in a socialist economy. The advantage of the free market is that it enables economic calculations to be made so that scarce resources are not squandered. There are limitless ways of doing different things with natural resources, labour and capital. The problem is in deciding what is the best and most advantageous—which should be implemented because it is urgent, and which postponed or discarded. In the free market these decisions are made based on market prices.</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In a modern economy there are billions of market exchanges between the producers, distributers and consumers. There are thus also billions of prices which each represent the value of a commodity to the person buying or selling it. These prices will typically be subject to constant change. The structure of the relative prices will be in a state of constant change because resources and preferences are not static. </a:t>
            </a:r>
          </a:p>
          <a:p>
            <a:endParaRPr lang="en-US" dirty="0" smtClean="0"/>
          </a:p>
          <a:p>
            <a:r>
              <a:rPr lang="en-GB" sz="1200" b="1" kern="1200" dirty="0" smtClean="0">
                <a:solidFill>
                  <a:schemeClr val="tx1"/>
                </a:solidFill>
                <a:latin typeface="Arial" pitchFamily="-128" charset="0"/>
                <a:ea typeface="ＭＳ Ｐゴシック" pitchFamily="-128" charset="-128"/>
                <a:cs typeface="ＭＳ Ｐゴシック" pitchFamily="-128" charset="-128"/>
              </a:rPr>
              <a:t>Knowledge</a:t>
            </a:r>
            <a:r>
              <a:rPr lang="en-GB" sz="1200" b="1" kern="1200" baseline="0" dirty="0" smtClean="0">
                <a:solidFill>
                  <a:schemeClr val="tx1"/>
                </a:solidFill>
                <a:latin typeface="Arial" pitchFamily="-128" charset="0"/>
                <a:ea typeface="ＭＳ Ｐゴシック" pitchFamily="-128" charset="-128"/>
                <a:cs typeface="ＭＳ Ｐゴシック" pitchFamily="-128" charset="-128"/>
              </a:rPr>
              <a:t> necessary for planning is inaccessible:</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Polanyi's thesis attacks the notion that there can be objective knowledge upon which to base economic planning. Most knowledge is tacit, practical, local, implicit, inchoate, traditional knowledge embodied in skills, intuitions, relationships, hunches, flairs and disposi­tions, which can never be formulated explicitly or articulated in a way that would be of any scientific value. Theoretical knowledge is just the visible tip. Thus the market is valuable because it is a device for,</a:t>
            </a:r>
          </a:p>
          <a:p>
            <a:r>
              <a:rPr lang="en-GB" sz="1200" kern="1200" dirty="0" smtClean="0">
                <a:solidFill>
                  <a:schemeClr val="tx1"/>
                </a:solidFill>
                <a:latin typeface="Arial" pitchFamily="-128" charset="0"/>
                <a:ea typeface="ＭＳ Ｐゴシック" pitchFamily="-128" charset="-128"/>
                <a:cs typeface="ＭＳ Ｐゴシック" pitchFamily="-128" charset="-128"/>
              </a:rPr>
              <a:t> </a:t>
            </a:r>
          </a:p>
          <a:p>
            <a:r>
              <a:rPr lang="en-GB" sz="1200" kern="1200" dirty="0" smtClean="0">
                <a:solidFill>
                  <a:schemeClr val="tx1"/>
                </a:solidFill>
                <a:latin typeface="Arial" pitchFamily="-128" charset="0"/>
                <a:ea typeface="ＭＳ Ｐゴシック" pitchFamily="-128" charset="-128"/>
                <a:cs typeface="ＭＳ Ｐゴシック" pitchFamily="-128" charset="-128"/>
              </a:rPr>
              <a:t>. . . the transmission and utilization of unarticulated, and sometimes </a:t>
            </a:r>
            <a:r>
              <a:rPr lang="en-GB" sz="1200" kern="1200" dirty="0" err="1" smtClean="0">
                <a:solidFill>
                  <a:schemeClr val="tx1"/>
                </a:solidFill>
                <a:latin typeface="Arial" pitchFamily="-128" charset="0"/>
                <a:ea typeface="ＭＳ Ｐゴシック" pitchFamily="-128" charset="-128"/>
                <a:cs typeface="ＭＳ Ｐゴシック" pitchFamily="-128" charset="-128"/>
              </a:rPr>
              <a:t>inarticulable</a:t>
            </a:r>
            <a:r>
              <a:rPr lang="en-GB" sz="1200" kern="1200" dirty="0" smtClean="0">
                <a:solidFill>
                  <a:schemeClr val="tx1"/>
                </a:solidFill>
                <a:latin typeface="Arial" pitchFamily="-128" charset="0"/>
                <a:ea typeface="ＭＳ Ｐゴシック" pitchFamily="-128" charset="-128"/>
                <a:cs typeface="ＭＳ Ｐゴシック" pitchFamily="-128" charset="-128"/>
              </a:rPr>
              <a:t>, tacit and local knowledge.</a:t>
            </a:r>
          </a:p>
          <a:p>
            <a:r>
              <a:rPr lang="en-GB" sz="1200" kern="1200" dirty="0" smtClean="0">
                <a:solidFill>
                  <a:schemeClr val="tx1"/>
                </a:solidFill>
                <a:latin typeface="Arial" pitchFamily="-128" charset="0"/>
                <a:ea typeface="ＭＳ Ｐゴシック" pitchFamily="-128" charset="-128"/>
                <a:cs typeface="ＭＳ Ｐゴシック" pitchFamily="-128" charset="-128"/>
              </a:rPr>
              <a:t>John Gray, </a:t>
            </a:r>
            <a:r>
              <a:rPr lang="en-GB" sz="1200" u="sng" kern="1200" dirty="0" smtClean="0">
                <a:solidFill>
                  <a:schemeClr val="tx1"/>
                </a:solidFill>
                <a:latin typeface="Arial" pitchFamily="-128" charset="0"/>
                <a:ea typeface="ＭＳ Ｐゴシック" pitchFamily="-128" charset="-128"/>
                <a:cs typeface="ＭＳ Ｐゴシック" pitchFamily="-128" charset="-128"/>
              </a:rPr>
              <a:t>The Moral Foundations of Market Institutions</a:t>
            </a:r>
            <a:r>
              <a:rPr lang="en-GB" sz="1200" kern="1200" dirty="0" smtClean="0">
                <a:solidFill>
                  <a:schemeClr val="tx1"/>
                </a:solidFill>
                <a:latin typeface="Arial" pitchFamily="-128" charset="0"/>
                <a:ea typeface="ＭＳ Ｐゴシック" pitchFamily="-128" charset="-128"/>
                <a:cs typeface="ＭＳ Ｐゴシック" pitchFamily="-128" charset="-128"/>
              </a:rPr>
              <a:t> (London: Institute of Economic Affairs, 1992), 8.</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latin typeface="Arial" pitchFamily="-128" charset="0"/>
                <a:ea typeface="ＭＳ Ｐゴシック" pitchFamily="-128" charset="-128"/>
                <a:cs typeface="ＭＳ Ｐゴシック" pitchFamily="-128" charset="-128"/>
              </a:rPr>
              <a:t>Knowledge</a:t>
            </a:r>
            <a:r>
              <a:rPr lang="en-GB" sz="1200" b="1" kern="1200" baseline="0" dirty="0" smtClean="0">
                <a:solidFill>
                  <a:schemeClr val="tx1"/>
                </a:solidFill>
                <a:latin typeface="Arial" pitchFamily="-128" charset="0"/>
                <a:ea typeface="ＭＳ Ｐゴシック" pitchFamily="-128" charset="-128"/>
                <a:cs typeface="ＭＳ Ｐゴシック" pitchFamily="-128" charset="-128"/>
              </a:rPr>
              <a:t> necessary for planning does not exist</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G.L.S. Shackle. He argued that planning was impossible, not because the knowledge was inaccessible, but because the knowledge planners would need to plan successfully did not exist. The future is unknowable in every detail. We make a guess, or extrapolate and make predictions, but there are always singularities and novelties which defy being incorporated into a plan. Such changes may be wrought by war, political upheaval, the weather, panics, fashion and people's subjective unpredictable whims, fancies and predilections. We cannot know what people will choose in the future because they are free to choose and to change. G.L.S. Shackle, </a:t>
            </a:r>
            <a:r>
              <a:rPr lang="en-GB" sz="1200" u="sng" kern="1200" dirty="0" err="1" smtClean="0">
                <a:solidFill>
                  <a:schemeClr val="tx1"/>
                </a:solidFill>
                <a:latin typeface="Arial" pitchFamily="-128" charset="0"/>
                <a:ea typeface="ＭＳ Ｐゴシック" pitchFamily="-128" charset="-128"/>
                <a:cs typeface="ＭＳ Ｐゴシック" pitchFamily="-128" charset="-128"/>
              </a:rPr>
              <a:t>Epistemics</a:t>
            </a:r>
            <a:r>
              <a:rPr lang="en-GB" sz="1200" u="sng" kern="1200" dirty="0" smtClean="0">
                <a:solidFill>
                  <a:schemeClr val="tx1"/>
                </a:solidFill>
                <a:latin typeface="Arial" pitchFamily="-128" charset="0"/>
                <a:ea typeface="ＭＳ Ｐゴシック" pitchFamily="-128" charset="-128"/>
                <a:cs typeface="ＭＳ Ｐゴシック" pitchFamily="-128" charset="-128"/>
              </a:rPr>
              <a:t> and Economics: A Critique of Economic Doctrine</a:t>
            </a:r>
            <a:r>
              <a:rPr lang="en-GB" sz="1200" kern="1200" dirty="0" smtClean="0">
                <a:solidFill>
                  <a:schemeClr val="tx1"/>
                </a:solidFill>
                <a:latin typeface="Arial" pitchFamily="-128" charset="0"/>
                <a:ea typeface="ＭＳ Ｐゴシック" pitchFamily="-128" charset="-128"/>
                <a:cs typeface="ＭＳ Ｐゴシック" pitchFamily="-128" charset="-128"/>
              </a:rPr>
              <a:t> (Cambridge: Cambridge University Press, 1972).</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No price mechanism</a:t>
            </a:r>
            <a:r>
              <a:rPr lang="en-US" baseline="0" dirty="0" smtClean="0"/>
              <a:t> which indicates about supply and demand, shortages and excesses. Billions of calculations and feedback loops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pitchFamily="-128" charset="0"/>
                <a:ea typeface="ＭＳ Ｐゴシック" pitchFamily="-128" charset="-128"/>
                <a:cs typeface="ＭＳ Ｐゴシック" pitchFamily="-128" charset="-128"/>
              </a:rPr>
              <a:t>Hayek deepened </a:t>
            </a:r>
            <a:r>
              <a:rPr lang="en-GB" sz="1200" kern="1200" dirty="0" err="1" smtClean="0">
                <a:solidFill>
                  <a:schemeClr val="tx1"/>
                </a:solidFill>
                <a:latin typeface="Arial" pitchFamily="-128" charset="0"/>
                <a:ea typeface="ＭＳ Ｐゴシック" pitchFamily="-128" charset="-128"/>
                <a:cs typeface="ＭＳ Ｐゴシック" pitchFamily="-128" charset="-128"/>
              </a:rPr>
              <a:t>Mises</a:t>
            </a:r>
            <a:r>
              <a:rPr lang="en-GB" sz="1200" kern="1200" dirty="0" smtClean="0">
                <a:solidFill>
                  <a:schemeClr val="tx1"/>
                </a:solidFill>
                <a:latin typeface="Arial" pitchFamily="-128" charset="0"/>
                <a:ea typeface="ＭＳ Ｐゴシック" pitchFamily="-128" charset="-128"/>
                <a:cs typeface="ＭＳ Ｐゴシック" pitchFamily="-128" charset="-128"/>
              </a:rPr>
              <a:t> critique of socialism by showing that it is not merely a </a:t>
            </a:r>
            <a:r>
              <a:rPr lang="en-GB" sz="1200" kern="1200" dirty="0" err="1" smtClean="0">
                <a:solidFill>
                  <a:schemeClr val="tx1"/>
                </a:solidFill>
                <a:latin typeface="Arial" pitchFamily="-128" charset="0"/>
                <a:ea typeface="ＭＳ Ｐゴシック" pitchFamily="-128" charset="-128"/>
                <a:cs typeface="ＭＳ Ｐゴシック" pitchFamily="-128" charset="-128"/>
              </a:rPr>
              <a:t>calculational</a:t>
            </a:r>
            <a:r>
              <a:rPr lang="en-GB" sz="1200" kern="1200" dirty="0" smtClean="0">
                <a:solidFill>
                  <a:schemeClr val="tx1"/>
                </a:solidFill>
                <a:latin typeface="Arial" pitchFamily="-128" charset="0"/>
                <a:ea typeface="ＭＳ Ｐゴシック" pitchFamily="-128" charset="-128"/>
                <a:cs typeface="ＭＳ Ｐゴシック" pitchFamily="-128" charset="-128"/>
              </a:rPr>
              <a:t> problem, but that no one has the knowledge required to make the necessary calculations even if they were possible. For Hayek the role of the market is primarily epistemic, in that it is a device for transmitting and generating information that is otherwise distributed throughout society. Knowledge of the economy is mainly local knowledge of fleeting economic environments. It is often embodied in skills or in entrepreneurial insight, a sensitivity for </a:t>
            </a:r>
            <a:r>
              <a:rPr lang="en-GB" sz="1200" i="1" kern="1200" dirty="0" err="1" smtClean="0">
                <a:solidFill>
                  <a:schemeClr val="tx1"/>
                </a:solidFill>
                <a:latin typeface="Arial" pitchFamily="-128" charset="0"/>
                <a:ea typeface="ＭＳ Ｐゴシック" pitchFamily="-128" charset="-128"/>
                <a:cs typeface="ＭＳ Ｐゴシック" pitchFamily="-128" charset="-128"/>
              </a:rPr>
              <a:t>kairós</a:t>
            </a:r>
            <a:r>
              <a:rPr lang="en-GB" sz="1200" kern="1200" dirty="0" smtClean="0">
                <a:solidFill>
                  <a:schemeClr val="tx1"/>
                </a:solidFill>
                <a:latin typeface="Arial" pitchFamily="-128" charset="0"/>
                <a:ea typeface="ＭＳ Ｐゴシック" pitchFamily="-128" charset="-128"/>
                <a:cs typeface="ＭＳ Ｐゴシック" pitchFamily="-128" charset="-128"/>
              </a:rPr>
              <a:t>, the propitious, non-recurring moment for action. Little of it is propositional or factual. The price mechanism is thus the way that information is communicated. To know that there is a shortage of a particular good, one does not have to know the whole circumstance of the industry, its suppliers, and labour problems. One has only to look at the price. The price mechanism is extremely sensitive to all the factors affecting the economy. Price is thus knowledge. </a:t>
            </a:r>
            <a:r>
              <a:rPr lang="en-GB" sz="1200" kern="1200" dirty="0" err="1" smtClean="0">
                <a:solidFill>
                  <a:schemeClr val="tx1"/>
                </a:solidFill>
                <a:latin typeface="Arial" pitchFamily="-128" charset="0"/>
                <a:ea typeface="ＭＳ Ｐゴシック" pitchFamily="-128" charset="-128"/>
                <a:cs typeface="ＭＳ Ｐゴシック" pitchFamily="-128" charset="-128"/>
              </a:rPr>
              <a:t>Radnitzky</a:t>
            </a:r>
            <a:r>
              <a:rPr lang="en-GB" sz="1200" kern="1200" dirty="0" smtClean="0">
                <a:solidFill>
                  <a:schemeClr val="tx1"/>
                </a:solidFill>
                <a:latin typeface="Arial" pitchFamily="-128" charset="0"/>
                <a:ea typeface="ＭＳ Ｐゴシック" pitchFamily="-128" charset="-128"/>
                <a:cs typeface="ＭＳ Ｐゴシック" pitchFamily="-128" charset="-128"/>
              </a:rPr>
              <a:t>, 170.</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pitchFamily="-128" charset="0"/>
                <a:ea typeface="ＭＳ Ｐゴシック" pitchFamily="-128" charset="-128"/>
                <a:cs typeface="ＭＳ Ｐゴシック" pitchFamily="-128" charset="-128"/>
              </a:rPr>
              <a:t>Polanyi furthered the epistemological critique of socialism through his understanding of knowledge. All knowledge, he says, is </a:t>
            </a:r>
            <a:r>
              <a:rPr lang="en-GB" sz="1200" i="1" kern="1200" dirty="0" smtClean="0">
                <a:solidFill>
                  <a:schemeClr val="tx1"/>
                </a:solidFill>
                <a:latin typeface="Arial" pitchFamily="-128" charset="0"/>
                <a:ea typeface="ＭＳ Ｐゴシック" pitchFamily="-128" charset="-128"/>
                <a:cs typeface="ＭＳ Ｐゴシック" pitchFamily="-128" charset="-128"/>
              </a:rPr>
              <a:t>tacit</a:t>
            </a:r>
            <a:r>
              <a:rPr lang="en-GB" sz="1200" kern="1200" dirty="0" smtClean="0">
                <a:solidFill>
                  <a:schemeClr val="tx1"/>
                </a:solidFill>
                <a:latin typeface="Arial" pitchFamily="-128" charset="0"/>
                <a:ea typeface="ＭＳ Ｐゴシック" pitchFamily="-128" charset="-128"/>
                <a:cs typeface="ＭＳ Ｐゴシック" pitchFamily="-128" charset="-128"/>
              </a:rPr>
              <a:t> knowledge or at least rooted in tacit knowledge. There is no such thing as knowledge which is wholly explicit. For example when we are aware of the knowledge of driving a car (A) while driving the car (B), our awareness of (A) is a </a:t>
            </a:r>
            <a:r>
              <a:rPr lang="en-GB" sz="1200" i="1" kern="1200" dirty="0" smtClean="0">
                <a:solidFill>
                  <a:schemeClr val="tx1"/>
                </a:solidFill>
                <a:latin typeface="Arial" pitchFamily="-128" charset="0"/>
                <a:ea typeface="ＭＳ Ｐゴシック" pitchFamily="-128" charset="-128"/>
                <a:cs typeface="ＭＳ Ｐゴシック" pitchFamily="-128" charset="-128"/>
              </a:rPr>
              <a:t>subsidiary awareness</a:t>
            </a:r>
            <a:r>
              <a:rPr lang="en-GB" sz="1200" kern="1200" dirty="0" smtClean="0">
                <a:solidFill>
                  <a:schemeClr val="tx1"/>
                </a:solidFill>
                <a:latin typeface="Arial" pitchFamily="-128" charset="0"/>
                <a:ea typeface="ＭＳ Ｐゴシック" pitchFamily="-128" charset="-128"/>
                <a:cs typeface="ＭＳ Ｐゴシック" pitchFamily="-128" charset="-128"/>
              </a:rPr>
              <a:t>. It is (B) which is the </a:t>
            </a:r>
            <a:r>
              <a:rPr lang="en-GB" sz="1200" i="1" kern="1200" dirty="0" smtClean="0">
                <a:solidFill>
                  <a:schemeClr val="tx1"/>
                </a:solidFill>
                <a:latin typeface="Arial" pitchFamily="-128" charset="0"/>
                <a:ea typeface="ＭＳ Ｐゴシック" pitchFamily="-128" charset="-128"/>
                <a:cs typeface="ＭＳ Ｐゴシック" pitchFamily="-128" charset="-128"/>
              </a:rPr>
              <a:t>focal</a:t>
            </a:r>
            <a:r>
              <a:rPr lang="en-GB" sz="1200" kern="1200" dirty="0" smtClean="0">
                <a:solidFill>
                  <a:schemeClr val="tx1"/>
                </a:solidFill>
                <a:latin typeface="Arial" pitchFamily="-128" charset="0"/>
                <a:ea typeface="ＭＳ Ｐゴシック" pitchFamily="-128" charset="-128"/>
                <a:cs typeface="ＭＳ Ｐゴシック" pitchFamily="-128" charset="-128"/>
              </a:rPr>
              <a:t> point of our attention. While we are focusing on the driving itself (B), the knowledge (A) may be unidentifiable. The driving itself gives the meaning to the knowledge of driving. When we switch our attention to (A) it loses its previous meaning. This Polanyi say is the structure of tacit knowing. He also distinguishes between tacit and explicit knowledge. A driving manual is an example of explicit knowledge (though of course it is rooted in the tacit knowledge of the author who can drive). Memorizing the manual does not mean one has learnt how to drive. Michael Polanyi, "The Logic of Tacit Inference," </a:t>
            </a:r>
            <a:r>
              <a:rPr lang="en-GB" sz="1200" u="sng" kern="1200" dirty="0" smtClean="0">
                <a:solidFill>
                  <a:schemeClr val="tx1"/>
                </a:solidFill>
                <a:latin typeface="Arial" pitchFamily="-128" charset="0"/>
                <a:ea typeface="ＭＳ Ｐゴシック" pitchFamily="-128" charset="-128"/>
                <a:cs typeface="ＭＳ Ｐゴシック" pitchFamily="-128" charset="-128"/>
              </a:rPr>
              <a:t>Knowing and Being</a:t>
            </a:r>
            <a:r>
              <a:rPr lang="en-GB" sz="1200" kern="1200" dirty="0" smtClean="0">
                <a:solidFill>
                  <a:schemeClr val="tx1"/>
                </a:solidFill>
                <a:latin typeface="Arial" pitchFamily="-128" charset="0"/>
                <a:ea typeface="ＭＳ Ｐゴシック" pitchFamily="-128" charset="-128"/>
                <a:cs typeface="ＭＳ Ｐゴシック" pitchFamily="-128" charset="-128"/>
              </a:rPr>
              <a:t> (Chicago: University of Chicago Press, 1969), 144.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Arial" pitchFamily="-128" charset="0"/>
              <a:ea typeface="ＭＳ Ｐゴシック" pitchFamily="-128" charset="-128"/>
              <a:cs typeface="ＭＳ Ｐゴシック" pitchFamily="-12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Arial" pitchFamily="-128" charset="0"/>
              <a:ea typeface="ＭＳ Ｐゴシック" pitchFamily="-128" charset="-128"/>
              <a:cs typeface="ＭＳ Ｐゴシック" pitchFamily="-12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pitchFamily="-128" charset="0"/>
                <a:ea typeface="ＭＳ Ｐゴシック" pitchFamily="-128" charset="-128"/>
                <a:cs typeface="ＭＳ Ｐゴシック" pitchFamily="-128" charset="-128"/>
              </a:rPr>
              <a:t>As applied to the economic sphere, Polanyi's thesis attacks the notion that there can be objective knowledge upon which to base economic planning. Most knowledge is tacit, practical, local, implicit, inchoate, traditional knowledge embodied in skills, intuitions, relationships, hunches, flairs and disposi­tions, which can never be formulated explicitly or articulated in a way that would be of any scientific value. Theoretical knowledge is just the visible tip</a:t>
            </a:r>
            <a:r>
              <a:rPr lang="en-GB"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Arial" pitchFamily="-128" charset="0"/>
              <a:ea typeface="ＭＳ Ｐゴシック" pitchFamily="-128" charset="-128"/>
              <a:cs typeface="ＭＳ Ｐゴシック" pitchFamily="-12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pitchFamily="-128" charset="0"/>
                <a:ea typeface="ＭＳ Ｐゴシック" pitchFamily="-128" charset="-128"/>
                <a:cs typeface="ＭＳ Ｐゴシック" pitchFamily="-128" charset="-128"/>
              </a:rPr>
              <a:t>The next step in the epistemological critique of socialist planning was that of G.L.S. Shackle. He argued that planning was impossible, not because the knowledge was inaccessible, but because the knowledge planners would need to plan successfully did not exist. The future is unknowable in every detail. We make a guess, or extrapolate and make predictions, but there are always singularities and novelties which defy being incorporated into a plan. Such changes may be wrought by war, political upheaval, the weather, panics, fashion and people's subjective unpredictable whims, fancies and predilections. We cannot know what people will choose in the future because they are free to choose and to change. The economy is not an equilibrium but a dynamic process. With the growth of scientific knowledge should come the realisation that the knowledge that we have is far smaller than the knowledge that we do not have. The market is the only way to make use of knowledge we do not have and which no one has explicitly. Socialism is therefore impossible because it faces </a:t>
            </a:r>
            <a:r>
              <a:rPr lang="en-GB" sz="1200" kern="1200" dirty="0" err="1" smtClean="0">
                <a:solidFill>
                  <a:schemeClr val="tx1"/>
                </a:solidFill>
                <a:latin typeface="Arial" pitchFamily="-128" charset="0"/>
                <a:ea typeface="ＭＳ Ｐゴシック" pitchFamily="-128" charset="-128"/>
                <a:cs typeface="ＭＳ Ｐゴシック" pitchFamily="-128" charset="-128"/>
              </a:rPr>
              <a:t>calculational</a:t>
            </a:r>
            <a:r>
              <a:rPr lang="en-GB" sz="1200" kern="1200" dirty="0" smtClean="0">
                <a:solidFill>
                  <a:schemeClr val="tx1"/>
                </a:solidFill>
                <a:latin typeface="Arial" pitchFamily="-128" charset="0"/>
                <a:ea typeface="ＭＳ Ｐゴシック" pitchFamily="-128" charset="-128"/>
                <a:cs typeface="ＭＳ Ｐゴシック" pitchFamily="-128" charset="-128"/>
              </a:rPr>
              <a:t> chaos.</a:t>
            </a:r>
            <a:r>
              <a:rPr lang="en-GB" dirty="0" smtClean="0"/>
              <a:t> </a:t>
            </a:r>
            <a:r>
              <a:rPr lang="en-GB" sz="1200" kern="1200" dirty="0" smtClean="0">
                <a:solidFill>
                  <a:schemeClr val="tx1"/>
                </a:solidFill>
                <a:latin typeface="Arial" pitchFamily="-128" charset="0"/>
                <a:ea typeface="ＭＳ Ｐゴシック" pitchFamily="-128" charset="-128"/>
                <a:cs typeface="ＭＳ Ｐゴシック" pitchFamily="-128" charset="-128"/>
              </a:rPr>
              <a:t>G.L.S. Shackle, </a:t>
            </a:r>
            <a:r>
              <a:rPr lang="en-GB" sz="1200" u="sng" kern="1200" dirty="0" err="1" smtClean="0">
                <a:solidFill>
                  <a:schemeClr val="tx1"/>
                </a:solidFill>
                <a:latin typeface="Arial" pitchFamily="-128" charset="0"/>
                <a:ea typeface="ＭＳ Ｐゴシック" pitchFamily="-128" charset="-128"/>
                <a:cs typeface="ＭＳ Ｐゴシック" pitchFamily="-128" charset="-128"/>
              </a:rPr>
              <a:t>Epistemics</a:t>
            </a:r>
            <a:r>
              <a:rPr lang="en-GB" sz="1200" u="sng" kern="1200" dirty="0" smtClean="0">
                <a:solidFill>
                  <a:schemeClr val="tx1"/>
                </a:solidFill>
                <a:latin typeface="Arial" pitchFamily="-128" charset="0"/>
                <a:ea typeface="ＭＳ Ｐゴシック" pitchFamily="-128" charset="-128"/>
                <a:cs typeface="ＭＳ Ｐゴシック" pitchFamily="-128" charset="-128"/>
              </a:rPr>
              <a:t> and Economics: A Critique of Economic Doctrine</a:t>
            </a:r>
            <a:r>
              <a:rPr lang="en-GB" sz="1200" kern="1200" dirty="0" smtClean="0">
                <a:solidFill>
                  <a:schemeClr val="tx1"/>
                </a:solidFill>
                <a:latin typeface="Arial" pitchFamily="-128" charset="0"/>
                <a:ea typeface="ＭＳ Ｐゴシック" pitchFamily="-128" charset="-128"/>
                <a:cs typeface="ＭＳ Ｐゴシック" pitchFamily="-128" charset="-128"/>
              </a:rPr>
              <a:t> (Cambridge: Cambridge University Press, 1972).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Arial" pitchFamily="-128" charset="0"/>
              <a:ea typeface="ＭＳ Ｐゴシック" pitchFamily="-128" charset="-128"/>
              <a:cs typeface="ＭＳ Ｐゴシック" pitchFamily="-128" charset="-128"/>
            </a:endParaRPr>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Butter mountains. Unwanted products. </a:t>
            </a:r>
          </a:p>
          <a:p>
            <a:r>
              <a:rPr lang="en-US" dirty="0" smtClean="0"/>
              <a:t>Versailles 30,000 workers</a:t>
            </a:r>
          </a:p>
          <a:p>
            <a:endParaRPr lang="en-US" dirty="0" smtClean="0"/>
          </a:p>
          <a:p>
            <a:r>
              <a:rPr lang="en-US" b="1" dirty="0" smtClean="0"/>
              <a:t>Calculation necessary for planning is impossible</a:t>
            </a:r>
            <a:r>
              <a:rPr lang="en-US" dirty="0" smtClean="0"/>
              <a:t>:</a:t>
            </a:r>
            <a:r>
              <a:rPr lang="en-US" baseline="0" dirty="0" smtClean="0"/>
              <a:t> </a:t>
            </a:r>
            <a:r>
              <a:rPr lang="en-GB" sz="1200" kern="1200" dirty="0" smtClean="0">
                <a:solidFill>
                  <a:schemeClr val="tx1"/>
                </a:solidFill>
                <a:latin typeface="Arial" pitchFamily="-128" charset="0"/>
                <a:ea typeface="ＭＳ Ｐゴシック" pitchFamily="-128" charset="-128"/>
                <a:cs typeface="ＭＳ Ｐゴシック" pitchFamily="-128" charset="-128"/>
              </a:rPr>
              <a:t>Ludwig von </a:t>
            </a:r>
            <a:r>
              <a:rPr lang="en-GB" sz="1200" kern="1200" dirty="0" err="1" smtClean="0">
                <a:solidFill>
                  <a:schemeClr val="tx1"/>
                </a:solidFill>
                <a:latin typeface="Arial" pitchFamily="-128" charset="0"/>
                <a:ea typeface="ＭＳ Ｐゴシック" pitchFamily="-128" charset="-128"/>
                <a:cs typeface="ＭＳ Ｐゴシック" pitchFamily="-128" charset="-128"/>
              </a:rPr>
              <a:t>Mises</a:t>
            </a:r>
            <a:r>
              <a:rPr lang="en-GB" sz="1200" kern="1200" dirty="0" smtClean="0">
                <a:solidFill>
                  <a:schemeClr val="tx1"/>
                </a:solidFill>
                <a:latin typeface="Arial" pitchFamily="-128" charset="0"/>
                <a:ea typeface="ＭＳ Ｐゴシック" pitchFamily="-128" charset="-128"/>
                <a:cs typeface="ＭＳ Ｐゴシック" pitchFamily="-128" charset="-128"/>
              </a:rPr>
              <a:t> (1881-1973) initiated this devastating critique of socialist economics based on the impossibility of calculation in a socialist economy. The advantage of the free market is that it enables economic calculations to be made so that scarce resources are not squandered. There are limitless ways of doing different things with natural resources, labour and capital. The problem is in deciding what is the best and most advantageous—which should be implemented because it is urgent, and which postponed or discarded. In the free market these decisions are made based on market prices.</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In a modern economy there are billions of market exchanges between the producers, distributers and consumers. There are thus also billions of prices which each represent the value of a commodity to the person buying or selling it. These prices will typically be subject to constant change. The structure of the relative prices will be in a state of constant change because resources and preferences are not static. </a:t>
            </a:r>
          </a:p>
          <a:p>
            <a:endParaRPr lang="en-US" dirty="0" smtClean="0"/>
          </a:p>
          <a:p>
            <a:r>
              <a:rPr lang="en-GB" sz="1200" b="1" kern="1200" dirty="0" smtClean="0">
                <a:solidFill>
                  <a:schemeClr val="tx1"/>
                </a:solidFill>
                <a:latin typeface="Arial" pitchFamily="-128" charset="0"/>
                <a:ea typeface="ＭＳ Ｐゴシック" pitchFamily="-128" charset="-128"/>
                <a:cs typeface="ＭＳ Ｐゴシック" pitchFamily="-128" charset="-128"/>
              </a:rPr>
              <a:t>Knowledge</a:t>
            </a:r>
            <a:r>
              <a:rPr lang="en-GB" sz="1200" b="1" kern="1200" baseline="0" dirty="0" smtClean="0">
                <a:solidFill>
                  <a:schemeClr val="tx1"/>
                </a:solidFill>
                <a:latin typeface="Arial" pitchFamily="-128" charset="0"/>
                <a:ea typeface="ＭＳ Ｐゴシック" pitchFamily="-128" charset="-128"/>
                <a:cs typeface="ＭＳ Ｐゴシック" pitchFamily="-128" charset="-128"/>
              </a:rPr>
              <a:t> necessary for planning is inaccessible:</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Polanyi's thesis attacks the notion that there can be objective knowledge upon which to base economic planning. Most knowledge is tacit, practical, local, implicit, inchoate, traditional knowledge embodied in skills, intuitions, relationships, hunches, flairs and disposi­tions, which can never be formulated explicitly or articulated in a way that would be of any scientific value. Theoretical knowledge is just the visible tip. Thus the market is valuable because it is a device for,</a:t>
            </a:r>
          </a:p>
          <a:p>
            <a:r>
              <a:rPr lang="en-GB" sz="1200" kern="1200" dirty="0" smtClean="0">
                <a:solidFill>
                  <a:schemeClr val="tx1"/>
                </a:solidFill>
                <a:latin typeface="Arial" pitchFamily="-128" charset="0"/>
                <a:ea typeface="ＭＳ Ｐゴシック" pitchFamily="-128" charset="-128"/>
                <a:cs typeface="ＭＳ Ｐゴシック" pitchFamily="-128" charset="-128"/>
              </a:rPr>
              <a:t> </a:t>
            </a:r>
          </a:p>
          <a:p>
            <a:r>
              <a:rPr lang="en-GB" sz="1200" kern="1200" dirty="0" smtClean="0">
                <a:solidFill>
                  <a:schemeClr val="tx1"/>
                </a:solidFill>
                <a:latin typeface="Arial" pitchFamily="-128" charset="0"/>
                <a:ea typeface="ＭＳ Ｐゴシック" pitchFamily="-128" charset="-128"/>
                <a:cs typeface="ＭＳ Ｐゴシック" pitchFamily="-128" charset="-128"/>
              </a:rPr>
              <a:t>. . . the transmission and utilization of unarticulated, and sometimes </a:t>
            </a:r>
            <a:r>
              <a:rPr lang="en-GB" sz="1200" kern="1200" dirty="0" err="1" smtClean="0">
                <a:solidFill>
                  <a:schemeClr val="tx1"/>
                </a:solidFill>
                <a:latin typeface="Arial" pitchFamily="-128" charset="0"/>
                <a:ea typeface="ＭＳ Ｐゴシック" pitchFamily="-128" charset="-128"/>
                <a:cs typeface="ＭＳ Ｐゴシック" pitchFamily="-128" charset="-128"/>
              </a:rPr>
              <a:t>inarticulable</a:t>
            </a:r>
            <a:r>
              <a:rPr lang="en-GB" sz="1200" kern="1200" dirty="0" smtClean="0">
                <a:solidFill>
                  <a:schemeClr val="tx1"/>
                </a:solidFill>
                <a:latin typeface="Arial" pitchFamily="-128" charset="0"/>
                <a:ea typeface="ＭＳ Ｐゴシック" pitchFamily="-128" charset="-128"/>
                <a:cs typeface="ＭＳ Ｐゴシック" pitchFamily="-128" charset="-128"/>
              </a:rPr>
              <a:t>, tacit and local knowledge.</a:t>
            </a:r>
          </a:p>
          <a:p>
            <a:r>
              <a:rPr lang="en-GB" sz="1200" kern="1200" dirty="0" smtClean="0">
                <a:solidFill>
                  <a:schemeClr val="tx1"/>
                </a:solidFill>
                <a:latin typeface="Arial" pitchFamily="-128" charset="0"/>
                <a:ea typeface="ＭＳ Ｐゴシック" pitchFamily="-128" charset="-128"/>
                <a:cs typeface="ＭＳ Ｐゴシック" pitchFamily="-128" charset="-128"/>
              </a:rPr>
              <a:t>John Gray, </a:t>
            </a:r>
            <a:r>
              <a:rPr lang="en-GB" sz="1200" u="sng" kern="1200" dirty="0" smtClean="0">
                <a:solidFill>
                  <a:schemeClr val="tx1"/>
                </a:solidFill>
                <a:latin typeface="Arial" pitchFamily="-128" charset="0"/>
                <a:ea typeface="ＭＳ Ｐゴシック" pitchFamily="-128" charset="-128"/>
                <a:cs typeface="ＭＳ Ｐゴシック" pitchFamily="-128" charset="-128"/>
              </a:rPr>
              <a:t>The Moral Foundations of Market Institutions</a:t>
            </a:r>
            <a:r>
              <a:rPr lang="en-GB" sz="1200" kern="1200" dirty="0" smtClean="0">
                <a:solidFill>
                  <a:schemeClr val="tx1"/>
                </a:solidFill>
                <a:latin typeface="Arial" pitchFamily="-128" charset="0"/>
                <a:ea typeface="ＭＳ Ｐゴシック" pitchFamily="-128" charset="-128"/>
                <a:cs typeface="ＭＳ Ｐゴシック" pitchFamily="-128" charset="-128"/>
              </a:rPr>
              <a:t> (London: Institute of Economic Affairs, 1992), 8.</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latin typeface="Arial" pitchFamily="-128" charset="0"/>
                <a:ea typeface="ＭＳ Ｐゴシック" pitchFamily="-128" charset="-128"/>
                <a:cs typeface="ＭＳ Ｐゴシック" pitchFamily="-128" charset="-128"/>
              </a:rPr>
              <a:t>Knowledge</a:t>
            </a:r>
            <a:r>
              <a:rPr lang="en-GB" sz="1200" b="1" kern="1200" baseline="0" dirty="0" smtClean="0">
                <a:solidFill>
                  <a:schemeClr val="tx1"/>
                </a:solidFill>
                <a:latin typeface="Arial" pitchFamily="-128" charset="0"/>
                <a:ea typeface="ＭＳ Ｐゴシック" pitchFamily="-128" charset="-128"/>
                <a:cs typeface="ＭＳ Ｐゴシック" pitchFamily="-128" charset="-128"/>
              </a:rPr>
              <a:t> necessary for planning does not exist</a:t>
            </a:r>
            <a:r>
              <a:rPr lang="en-GB" sz="1200" kern="1200" baseline="0" dirty="0" smtClean="0">
                <a:solidFill>
                  <a:schemeClr val="tx1"/>
                </a:solidFill>
                <a:latin typeface="Arial" pitchFamily="-128" charset="0"/>
                <a:ea typeface="ＭＳ Ｐゴシック" pitchFamily="-128" charset="-128"/>
                <a:cs typeface="ＭＳ Ｐゴシック" pitchFamily="-128" charset="-128"/>
              </a:rPr>
              <a:t>: </a:t>
            </a:r>
            <a:r>
              <a:rPr lang="en-GB" sz="1200" kern="1200" dirty="0" smtClean="0">
                <a:solidFill>
                  <a:schemeClr val="tx1"/>
                </a:solidFill>
                <a:latin typeface="Arial" pitchFamily="-128" charset="0"/>
                <a:ea typeface="ＭＳ Ｐゴシック" pitchFamily="-128" charset="-128"/>
                <a:cs typeface="ＭＳ Ｐゴシック" pitchFamily="-128" charset="-128"/>
              </a:rPr>
              <a:t>G.L.S. Shackle. He argued that planning was impossible, not because the knowledge was inaccessible, but because the knowledge planners would need to plan successfully did not exist. The future is unknowable in every detail. We make a guess, or extrapolate and make predictions, but there are always singularities and novelties which defy being incorporated into a plan. Such changes may be wrought by war, political upheaval, the weather, panics, fashion and people's subjective unpredictable whims, fancies and predilections. We cannot know what people will choose in the future because they are free to choose and to change. G.L.S. Shackle, </a:t>
            </a:r>
            <a:r>
              <a:rPr lang="en-GB" sz="1200" u="sng" kern="1200" dirty="0" err="1" smtClean="0">
                <a:solidFill>
                  <a:schemeClr val="tx1"/>
                </a:solidFill>
                <a:latin typeface="Arial" pitchFamily="-128" charset="0"/>
                <a:ea typeface="ＭＳ Ｐゴシック" pitchFamily="-128" charset="-128"/>
                <a:cs typeface="ＭＳ Ｐゴシック" pitchFamily="-128" charset="-128"/>
              </a:rPr>
              <a:t>Epistemics</a:t>
            </a:r>
            <a:r>
              <a:rPr lang="en-GB" sz="1200" u="sng" kern="1200" dirty="0" smtClean="0">
                <a:solidFill>
                  <a:schemeClr val="tx1"/>
                </a:solidFill>
                <a:latin typeface="Arial" pitchFamily="-128" charset="0"/>
                <a:ea typeface="ＭＳ Ｐゴシック" pitchFamily="-128" charset="-128"/>
                <a:cs typeface="ＭＳ Ｐゴシック" pitchFamily="-128" charset="-128"/>
              </a:rPr>
              <a:t> and Economics: A Critique of Economic Doctrine</a:t>
            </a:r>
            <a:r>
              <a:rPr lang="en-GB" sz="1200" kern="1200" dirty="0" smtClean="0">
                <a:solidFill>
                  <a:schemeClr val="tx1"/>
                </a:solidFill>
                <a:latin typeface="Arial" pitchFamily="-128" charset="0"/>
                <a:ea typeface="ＭＳ Ｐゴシック" pitchFamily="-128" charset="-128"/>
                <a:cs typeface="ＭＳ Ｐゴシック" pitchFamily="-128" charset="-128"/>
              </a:rPr>
              <a:t> (Cambridge: Cambridge University Press, 1972).</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8AE155-E946-41CF-A3B9-675692C70E41}" type="slidenum">
              <a:rPr lang="en-US" smtClean="0"/>
              <a:pPr/>
              <a:t>68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2928-4B69-4E89-8DEC-8ACB0D45100A}" type="slidenum">
              <a:rPr lang="en-US"/>
              <a:pPr/>
              <a:t>71</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EF32F3-6E29-4159-BA6B-F0ACEE343750}" type="slidenum">
              <a:rPr lang="en-GB"/>
              <a:pPr/>
              <a:t>72</a:t>
            </a:fld>
            <a:endParaRPr lang="en-GB"/>
          </a:p>
        </p:txBody>
      </p:sp>
      <p:sp>
        <p:nvSpPr>
          <p:cNvPr id="270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BA9E3D6-339D-4C09-BD26-C66CC91F1683}" type="slidenum">
              <a:rPr lang="en-GB" sz="1200">
                <a:latin typeface="Franklin Gothic Medium" pitchFamily="-68" charset="0"/>
              </a:rPr>
              <a:pPr algn="r" eaLnBrk="0" hangingPunct="0"/>
              <a:t>72</a:t>
            </a:fld>
            <a:endParaRPr lang="en-GB" sz="1200">
              <a:latin typeface="Franklin Gothic Medium" pitchFamily="-68" charset="0"/>
            </a:endParaRPr>
          </a:p>
        </p:txBody>
      </p:sp>
      <p:sp>
        <p:nvSpPr>
          <p:cNvPr id="2703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03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B166A-BE54-4518-844E-8818528AEC3E}" type="slidenum">
              <a:rPr lang="en-US"/>
              <a:pPr/>
              <a:t>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7DE11-2F05-4BB1-AF6D-420AA890BBEB}" type="slidenum">
              <a:rPr lang="en-US"/>
              <a:pPr/>
              <a:t>8</a:t>
            </a:fld>
            <a:endParaRPr lang="en-US"/>
          </a:p>
        </p:txBody>
      </p:sp>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dirty="0"/>
              <a:t>Muhammad saw himself as the successor to Abraham, Moses, David and Jesus and the inheritor of their legacy and position. Thus he expected Jews and Christians to recognise the legitimacy of his revelation and authority as a prophet.</a:t>
            </a:r>
          </a:p>
          <a:p>
            <a:r>
              <a:rPr lang="en-GB" dirty="0"/>
              <a:t>By building the Dome of the Rock Muslims were claiming the legacy of Abraham and the Temple. </a:t>
            </a:r>
          </a:p>
          <a:p>
            <a:r>
              <a:rPr lang="en-GB" dirty="0"/>
              <a:t>The </a:t>
            </a:r>
            <a:r>
              <a:rPr lang="en-GB" dirty="0" err="1"/>
              <a:t>Qu’ran</a:t>
            </a:r>
            <a:r>
              <a:rPr lang="en-GB" dirty="0"/>
              <a:t> teaches Muslims to respect Jews and Christians and their scriptures</a:t>
            </a:r>
          </a:p>
          <a:p>
            <a:r>
              <a:rPr lang="en-GB" dirty="0" err="1"/>
              <a:t>Ibn</a:t>
            </a:r>
            <a:r>
              <a:rPr lang="en-GB" dirty="0"/>
              <a:t> </a:t>
            </a:r>
            <a:r>
              <a:rPr lang="en-GB" dirty="0" err="1"/>
              <a:t>Khaldun</a:t>
            </a:r>
            <a:r>
              <a:rPr lang="en-GB" dirty="0"/>
              <a:t>, the greatest of all Islamic historians and a key witness from the period just after the Crusades, compares Islam with Christianity and Judaism in this respect:</a:t>
            </a:r>
          </a:p>
          <a:p>
            <a:r>
              <a:rPr lang="en-GB" dirty="0"/>
              <a:t>In the Muslim community, the holy war is a religious duty, because of the universalism of the Muslim mission and the obligation to convert everybody to Islam either by persuasion or force . . . The other religious groups did not have a universal mission, and the holy war was not a religious duty to them, save only for purposes of defence.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BD842-00CB-460B-8986-4DC418FC5F58}" type="slidenum">
              <a:rPr lang="en-US"/>
              <a:pPr/>
              <a:t>9</a:t>
            </a:fld>
            <a:endParaRPr lang="en-US"/>
          </a:p>
        </p:txBody>
      </p:sp>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Spain invaded in 711. </a:t>
            </a:r>
          </a:p>
          <a:p>
            <a:r>
              <a:rPr lang="en-GB"/>
              <a:t>Muslim expansion into Europe halted in 732 at the Battle of Tours by Charles Martel</a:t>
            </a:r>
          </a:p>
          <a:p>
            <a:r>
              <a:rPr lang="en-GB"/>
              <a:t>Huge expansion in very short time. Pressure on Europe from east and west. Jihad for 1000 years until temporary stop after defeat at gates of Vienna in 1683</a:t>
            </a:r>
          </a:p>
          <a:p>
            <a:r>
              <a:rPr lang="en-GB"/>
              <a:t>Muslim sharia law has concept of waqf – any land conquered by Muslims has been consecrated as belonging to all future generations of Muslims until day of resurrection and can never be relinquished.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5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65892" name="Rectangle 4"/>
          <p:cNvSpPr>
            <a:spLocks noGrp="1" noChangeArrowheads="1"/>
          </p:cNvSpPr>
          <p:nvPr>
            <p:ph type="dt" sz="half" idx="2"/>
          </p:nvPr>
        </p:nvSpPr>
        <p:spPr/>
        <p:txBody>
          <a:bodyPr/>
          <a:lstStyle>
            <a:lvl1pPr>
              <a:defRPr/>
            </a:lvl1pPr>
          </a:lstStyle>
          <a:p>
            <a:endParaRPr lang="en-US"/>
          </a:p>
        </p:txBody>
      </p:sp>
      <p:sp>
        <p:nvSpPr>
          <p:cNvPr id="165893" name="Rectangle 5"/>
          <p:cNvSpPr>
            <a:spLocks noGrp="1" noChangeArrowheads="1"/>
          </p:cNvSpPr>
          <p:nvPr>
            <p:ph type="ftr" sz="quarter" idx="3"/>
          </p:nvPr>
        </p:nvSpPr>
        <p:spPr/>
        <p:txBody>
          <a:bodyPr/>
          <a:lstStyle>
            <a:lvl1pPr>
              <a:defRPr/>
            </a:lvl1pPr>
          </a:lstStyle>
          <a:p>
            <a:endParaRPr lang="en-US"/>
          </a:p>
        </p:txBody>
      </p:sp>
      <p:sp>
        <p:nvSpPr>
          <p:cNvPr id="165894" name="Rectangle 6"/>
          <p:cNvSpPr>
            <a:spLocks noGrp="1" noChangeArrowheads="1"/>
          </p:cNvSpPr>
          <p:nvPr>
            <p:ph type="sldNum" sz="quarter" idx="4"/>
          </p:nvPr>
        </p:nvSpPr>
        <p:spPr/>
        <p:txBody>
          <a:bodyPr/>
          <a:lstStyle>
            <a:lvl1pPr>
              <a:defRPr/>
            </a:lvl1pPr>
          </a:lstStyle>
          <a:p>
            <a:fld id="{B1FDD559-B340-4888-AC3D-B7713DC7CB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F3F628F-D265-4608-AD3E-C98EBE0025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A968B55-CBE0-4D9C-BC25-86F1F67BB89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700A9F90-1DFB-4D7D-9427-D9A96D3796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849F192B-BDF1-48DE-8EFA-3EB1D12B8D4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A9644D3C-B89B-49C1-A0B5-FAC49C7A6F2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065B05F4-655D-488B-9481-72D7AB77FC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0796D8A-ED98-4C83-95C8-63B20CAB7C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7235444-46F4-4FB6-AB49-9F2F9FBF994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0B4B87D-090D-437F-B6C0-8A1D35E9A66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4BDAD40-4C64-40D0-A71E-1418EFB4399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6E3408D-27A9-4C79-B456-4A63D03FE9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DFD6C87-9B2C-4AE3-8AA2-9D2E3B4AE2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F9BC1F1-A8F0-470E-8AA5-200A4185310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72114E5-6BCA-4BC4-835A-E2D40F2080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endParaRPr lang="en-US"/>
          </a:p>
        </p:txBody>
      </p:sp>
      <p:sp>
        <p:nvSpPr>
          <p:cNvPr id="164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endParaRPr lang="en-US"/>
          </a:p>
        </p:txBody>
      </p:sp>
      <p:sp>
        <p:nvSpPr>
          <p:cNvPr id="164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fld id="{08318809-60BC-401A-A53A-18AC476B88D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ctr" rtl="0" fontAlgn="base">
        <a:spcBef>
          <a:spcPct val="0"/>
        </a:spcBef>
        <a:spcAft>
          <a:spcPct val="0"/>
        </a:spcAft>
        <a:defRPr sz="4400">
          <a:solidFill>
            <a:srgbClr val="FDFDA2"/>
          </a:solidFill>
          <a:latin typeface="+mj-lt"/>
          <a:ea typeface="+mj-ea"/>
          <a:cs typeface="+mj-cs"/>
        </a:defRPr>
      </a:lvl1pPr>
      <a:lvl2pPr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2pPr>
      <a:lvl3pPr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3pPr>
      <a:lvl4pPr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4pPr>
      <a:lvl5pPr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5pPr>
      <a:lvl6pPr marL="457200"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6pPr>
      <a:lvl7pPr marL="914400"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7pPr>
      <a:lvl8pPr marL="1371600"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8pPr>
      <a:lvl9pPr marL="1828800" algn="ctr" rtl="0" fontAlgn="base">
        <a:spcBef>
          <a:spcPct val="0"/>
        </a:spcBef>
        <a:spcAft>
          <a:spcPct val="0"/>
        </a:spcAft>
        <a:defRPr sz="4400">
          <a:solidFill>
            <a:srgbClr val="FDFDA2"/>
          </a:solidFill>
          <a:latin typeface="Arial Rounded MT Bold" pitchFamily="-128" charset="0"/>
          <a:ea typeface="Osaka" pitchFamily="-128" charset="-128"/>
          <a:cs typeface="Osaka" pitchFamily="-12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Who made the foundation for the second advent of the messiah?</a:t>
            </a:r>
            <a:endParaRPr lang="en-US" dirty="0"/>
          </a:p>
        </p:txBody>
      </p:sp>
      <p:sp>
        <p:nvSpPr>
          <p:cNvPr id="2051" name="Rectangle 3"/>
          <p:cNvSpPr>
            <a:spLocks noGrp="1" noChangeArrowheads="1"/>
          </p:cNvSpPr>
          <p:nvPr>
            <p:ph type="subTitle" idx="1"/>
          </p:nvPr>
        </p:nvSpPr>
        <p:spPr/>
        <p:txBody>
          <a:bodyPr/>
          <a:lstStyle/>
          <a:p>
            <a:r>
              <a:rPr lang="en-US" dirty="0"/>
              <a:t>The last 400 years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kumimoji="1" lang="en-US" dirty="0" smtClean="0"/>
              <a:t>Will the </a:t>
            </a:r>
            <a:r>
              <a:rPr kumimoji="1" lang="en-US" dirty="0"/>
              <a:t>messiah</a:t>
            </a:r>
            <a:r>
              <a:rPr kumimoji="1" lang="en-US" dirty="0" smtClean="0"/>
              <a:t> be born </a:t>
            </a:r>
            <a:r>
              <a:rPr kumimoji="1" lang="en-US" dirty="0"/>
              <a:t>in a Muslim country?</a:t>
            </a:r>
          </a:p>
        </p:txBody>
      </p:sp>
      <p:sp>
        <p:nvSpPr>
          <p:cNvPr id="51203" name="Rectangle 3"/>
          <p:cNvSpPr>
            <a:spLocks noGrp="1" noChangeArrowheads="1"/>
          </p:cNvSpPr>
          <p:nvPr>
            <p:ph type="body" idx="1"/>
          </p:nvPr>
        </p:nvSpPr>
        <p:spPr/>
        <p:txBody>
          <a:bodyPr/>
          <a:lstStyle/>
          <a:p>
            <a:r>
              <a:rPr kumimoji="1" lang="en-US" sz="2800" dirty="0"/>
              <a:t>Foundation for the Messiah</a:t>
            </a:r>
          </a:p>
          <a:p>
            <a:pPr lvl="1"/>
            <a:r>
              <a:rPr kumimoji="1" lang="en-US" sz="2400" dirty="0"/>
              <a:t>Foundation of Faith</a:t>
            </a:r>
          </a:p>
          <a:p>
            <a:pPr lvl="2"/>
            <a:r>
              <a:rPr kumimoji="1" lang="en-US" sz="2000" dirty="0"/>
              <a:t>Separation from Satan</a:t>
            </a:r>
          </a:p>
          <a:p>
            <a:pPr lvl="2"/>
            <a:r>
              <a:rPr kumimoji="1" lang="en-US" sz="2000" dirty="0"/>
              <a:t>Time period</a:t>
            </a:r>
          </a:p>
          <a:p>
            <a:pPr lvl="1"/>
            <a:r>
              <a:rPr kumimoji="1" lang="en-US" sz="2400" dirty="0"/>
              <a:t>Foundation of Substance</a:t>
            </a:r>
          </a:p>
          <a:p>
            <a:pPr lvl="2"/>
            <a:r>
              <a:rPr kumimoji="1" lang="en-US" sz="2000" dirty="0"/>
              <a:t>Cain and Abel unity</a:t>
            </a:r>
          </a:p>
          <a:p>
            <a:pPr lvl="2"/>
            <a:r>
              <a:rPr kumimoji="1" lang="en-US" sz="2000" dirty="0"/>
              <a:t>Internal and external</a:t>
            </a:r>
          </a:p>
          <a:p>
            <a:pPr lvl="2"/>
            <a:r>
              <a:rPr kumimoji="1" lang="en-US" sz="2000" dirty="0"/>
              <a:t>Faith and reason</a:t>
            </a:r>
          </a:p>
          <a:p>
            <a:pPr lvl="2"/>
            <a:r>
              <a:rPr kumimoji="1" lang="en-US" sz="2000" dirty="0"/>
              <a:t>Science and religion</a:t>
            </a:r>
          </a:p>
          <a:p>
            <a:pPr lvl="2"/>
            <a:r>
              <a:rPr kumimoji="1" lang="en-US" sz="2000" dirty="0"/>
              <a:t>Hellenism and Hebraism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0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71800" y="76200"/>
            <a:ext cx="2857548" cy="954107"/>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b="1" dirty="0"/>
              <a:t>Original nature </a:t>
            </a:r>
          </a:p>
          <a:p>
            <a:pPr eaLnBrk="1" hangingPunct="1"/>
            <a:r>
              <a:rPr lang="en-US" sz="2800" b="1" dirty="0"/>
              <a:t>of human being</a:t>
            </a:r>
          </a:p>
        </p:txBody>
      </p:sp>
      <p:sp>
        <p:nvSpPr>
          <p:cNvPr id="64515" name="Text Box 3"/>
          <p:cNvSpPr txBox="1">
            <a:spLocks noChangeArrowheads="1"/>
          </p:cNvSpPr>
          <p:nvPr/>
        </p:nvSpPr>
        <p:spPr bwMode="auto">
          <a:xfrm>
            <a:off x="1066800" y="1570038"/>
            <a:ext cx="2540028"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Internal aspect</a:t>
            </a:r>
            <a:endParaRPr lang="en-US" sz="2800" dirty="0"/>
          </a:p>
        </p:txBody>
      </p:sp>
      <p:sp>
        <p:nvSpPr>
          <p:cNvPr id="64516" name="Text Box 4"/>
          <p:cNvSpPr txBox="1">
            <a:spLocks noChangeArrowheads="1"/>
          </p:cNvSpPr>
          <p:nvPr/>
        </p:nvSpPr>
        <p:spPr bwMode="auto">
          <a:xfrm>
            <a:off x="5181600" y="1571625"/>
            <a:ext cx="2659602"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External aspect</a:t>
            </a:r>
            <a:endParaRPr lang="en-US" sz="2800" dirty="0"/>
          </a:p>
        </p:txBody>
      </p:sp>
      <p:sp>
        <p:nvSpPr>
          <p:cNvPr id="64517" name="Text Box 5"/>
          <p:cNvSpPr txBox="1">
            <a:spLocks noChangeArrowheads="1"/>
          </p:cNvSpPr>
          <p:nvPr/>
        </p:nvSpPr>
        <p:spPr bwMode="auto">
          <a:xfrm>
            <a:off x="1295400" y="2957513"/>
            <a:ext cx="1721069"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Hebraism</a:t>
            </a:r>
            <a:endParaRPr lang="en-US" sz="2800" dirty="0"/>
          </a:p>
        </p:txBody>
      </p:sp>
      <p:sp>
        <p:nvSpPr>
          <p:cNvPr id="64518" name="Text Box 6"/>
          <p:cNvSpPr txBox="1">
            <a:spLocks noChangeArrowheads="1"/>
          </p:cNvSpPr>
          <p:nvPr/>
        </p:nvSpPr>
        <p:spPr bwMode="auto">
          <a:xfrm>
            <a:off x="5486400" y="2952750"/>
            <a:ext cx="1761044"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Hellenism</a:t>
            </a:r>
            <a:endParaRPr lang="en-US" sz="2800" dirty="0"/>
          </a:p>
        </p:txBody>
      </p:sp>
      <p:sp>
        <p:nvSpPr>
          <p:cNvPr id="64519" name="AutoShape 7"/>
          <p:cNvSpPr>
            <a:spLocks noChangeArrowheads="1"/>
          </p:cNvSpPr>
          <p:nvPr/>
        </p:nvSpPr>
        <p:spPr bwMode="auto">
          <a:xfrm>
            <a:off x="6172200" y="2043113"/>
            <a:ext cx="485775" cy="976312"/>
          </a:xfrm>
          <a:prstGeom prst="downArrow">
            <a:avLst>
              <a:gd name="adj1" fmla="val 50000"/>
              <a:gd name="adj2" fmla="val 50245"/>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64520" name="AutoShape 8"/>
          <p:cNvSpPr>
            <a:spLocks noChangeArrowheads="1"/>
          </p:cNvSpPr>
          <p:nvPr/>
        </p:nvSpPr>
        <p:spPr bwMode="auto">
          <a:xfrm>
            <a:off x="1981200" y="2119313"/>
            <a:ext cx="485775" cy="976312"/>
          </a:xfrm>
          <a:prstGeom prst="downArrow">
            <a:avLst>
              <a:gd name="adj1" fmla="val 50000"/>
              <a:gd name="adj2" fmla="val 50245"/>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4521" name="Line 9"/>
          <p:cNvSpPr>
            <a:spLocks noChangeShapeType="1"/>
          </p:cNvSpPr>
          <p:nvPr/>
        </p:nvSpPr>
        <p:spPr bwMode="auto">
          <a:xfrm flipH="1">
            <a:off x="2466975" y="1022350"/>
            <a:ext cx="1952625" cy="547688"/>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sp>
        <p:nvSpPr>
          <p:cNvPr id="64522" name="Line 10"/>
          <p:cNvSpPr>
            <a:spLocks noChangeShapeType="1"/>
          </p:cNvSpPr>
          <p:nvPr/>
        </p:nvSpPr>
        <p:spPr bwMode="auto">
          <a:xfrm>
            <a:off x="4419600" y="1022350"/>
            <a:ext cx="1981200" cy="547688"/>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64523" name="Group 11"/>
          <p:cNvGrpSpPr>
            <a:grpSpLocks/>
          </p:cNvGrpSpPr>
          <p:nvPr/>
        </p:nvGrpSpPr>
        <p:grpSpPr bwMode="auto">
          <a:xfrm rot="16200000">
            <a:off x="3792538" y="2532063"/>
            <a:ext cx="865188" cy="1439863"/>
            <a:chOff x="2016" y="1824"/>
            <a:chExt cx="635" cy="909"/>
          </a:xfrm>
        </p:grpSpPr>
        <p:sp>
          <p:nvSpPr>
            <p:cNvPr id="64524" name="Freeform 12"/>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64525" name="Freeform 13"/>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grpSp>
        <p:nvGrpSpPr>
          <p:cNvPr id="64526" name="Group 14"/>
          <p:cNvGrpSpPr>
            <a:grpSpLocks/>
          </p:cNvGrpSpPr>
          <p:nvPr/>
        </p:nvGrpSpPr>
        <p:grpSpPr bwMode="auto">
          <a:xfrm rot="16200000">
            <a:off x="3944938" y="1131887"/>
            <a:ext cx="865188" cy="1439863"/>
            <a:chOff x="2016" y="1824"/>
            <a:chExt cx="635" cy="909"/>
          </a:xfrm>
        </p:grpSpPr>
        <p:sp>
          <p:nvSpPr>
            <p:cNvPr id="645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64528" name="Freeform 1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sp>
        <p:nvSpPr>
          <p:cNvPr id="64529" name="Rectangle 17"/>
          <p:cNvSpPr>
            <a:spLocks noChangeArrowheads="1"/>
          </p:cNvSpPr>
          <p:nvPr/>
        </p:nvSpPr>
        <p:spPr bwMode="auto">
          <a:xfrm>
            <a:off x="990600" y="3733800"/>
            <a:ext cx="6946900" cy="1311275"/>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50000"/>
              </a:spcBef>
            </a:pPr>
            <a:r>
              <a:rPr lang="en-US" sz="2000" dirty="0">
                <a:latin typeface="Franklin Gothic Medium" pitchFamily="-128" charset="0"/>
              </a:rPr>
              <a:t>Movements to restore original human nature</a:t>
            </a:r>
          </a:p>
          <a:p>
            <a:pPr algn="ctr" eaLnBrk="1" hangingPunct="1">
              <a:spcBef>
                <a:spcPct val="50000"/>
              </a:spcBef>
            </a:pPr>
            <a:r>
              <a:rPr lang="en-US" sz="2000" dirty="0">
                <a:latin typeface="Franklin Gothic Medium" pitchFamily="-128" charset="0"/>
              </a:rPr>
              <a:t>Both are good and necessary</a:t>
            </a:r>
          </a:p>
          <a:p>
            <a:pPr algn="ctr" eaLnBrk="1" hangingPunct="1">
              <a:spcBef>
                <a:spcPct val="50000"/>
              </a:spcBef>
            </a:pPr>
            <a:r>
              <a:rPr lang="en-US" sz="2000" dirty="0">
                <a:latin typeface="Franklin Gothic Medium" pitchFamily="-128" charset="0"/>
              </a:rPr>
              <a:t>Both need to be integrated with Hebraism in subject position</a:t>
            </a:r>
          </a:p>
        </p:txBody>
      </p:sp>
      <p:sp>
        <p:nvSpPr>
          <p:cNvPr id="64530" name="Text Box 18"/>
          <p:cNvSpPr txBox="1">
            <a:spLocks noChangeArrowheads="1"/>
          </p:cNvSpPr>
          <p:nvPr/>
        </p:nvSpPr>
        <p:spPr bwMode="auto">
          <a:xfrm>
            <a:off x="609600" y="5181600"/>
            <a:ext cx="7848600" cy="1339850"/>
          </a:xfrm>
          <a:prstGeom prst="rect">
            <a:avLst/>
          </a:prstGeom>
          <a:noFill/>
          <a:ln w="28575">
            <a:solidFill>
              <a:schemeClr val="tx1"/>
            </a:solidFill>
            <a:miter lim="800000"/>
            <a:headEnd/>
            <a:tailEnd/>
          </a:ln>
        </p:spPr>
        <p:txBody>
          <a:bodyPr>
            <a:prstTxWarp prst="textNoShape">
              <a:avLst/>
            </a:prstTxWarp>
            <a:spAutoFit/>
          </a:bodyPr>
          <a:lstStyle/>
          <a:p>
            <a:r>
              <a:rPr lang="en-US" sz="2000" dirty="0"/>
              <a:t>Only by Cain-type Hellenism submitting to Abel-type Hebraism could Satan be separated from the prevailing spirit of the age. Then the foundation of substance necessary for receiving Christ at the Second Advent could be established worldwide.</a:t>
            </a:r>
            <a:r>
              <a:rPr lang="en-US" sz="2000" dirty="0" smtClean="0"/>
              <a:t> 		</a:t>
            </a:r>
            <a:r>
              <a:rPr lang="en-US" sz="1800" dirty="0" smtClean="0"/>
              <a:t>EDP</a:t>
            </a:r>
            <a:r>
              <a:rPr lang="en-US" sz="1800" dirty="0"/>
              <a:t>, 350</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5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5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P spid="64516" grpId="0"/>
      <p:bldP spid="64517" grpId="0"/>
      <p:bldP spid="64518" grpId="0"/>
      <p:bldP spid="64519" grpId="0" animBg="1"/>
      <p:bldP spid="64520" grpId="0" animBg="1"/>
      <p:bldP spid="64521" grpId="0" animBg="1"/>
      <p:bldP spid="64522" grpId="0" animBg="1"/>
      <p:bldP spid="64529" grpId="0"/>
      <p:bldP spid="64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r>
              <a:rPr kumimoji="1" lang="en-US" dirty="0"/>
              <a:t>Hebraism and Hellenism</a:t>
            </a:r>
          </a:p>
        </p:txBody>
      </p:sp>
      <p:sp>
        <p:nvSpPr>
          <p:cNvPr id="5123" name="Rectangle 3"/>
          <p:cNvSpPr>
            <a:spLocks noGrp="1" noChangeArrowheads="1"/>
          </p:cNvSpPr>
          <p:nvPr>
            <p:ph type="body" sz="half" idx="1"/>
          </p:nvPr>
        </p:nvSpPr>
        <p:spPr>
          <a:xfrm>
            <a:off x="228600" y="1295400"/>
            <a:ext cx="4495800" cy="4876800"/>
          </a:xfrm>
        </p:spPr>
        <p:txBody>
          <a:bodyPr/>
          <a:lstStyle/>
          <a:p>
            <a:r>
              <a:rPr kumimoji="1" lang="en-US" sz="3600" b="1" dirty="0"/>
              <a:t>Israel</a:t>
            </a:r>
            <a:endParaRPr kumimoji="1" lang="en-US" dirty="0" smtClean="0"/>
          </a:p>
          <a:p>
            <a:r>
              <a:rPr kumimoji="1" lang="en-US" dirty="0" smtClean="0"/>
              <a:t>Spiritual culture, Abel</a:t>
            </a:r>
          </a:p>
          <a:p>
            <a:r>
              <a:rPr kumimoji="1" lang="en-US" dirty="0" smtClean="0"/>
              <a:t>Listening </a:t>
            </a:r>
          </a:p>
          <a:p>
            <a:r>
              <a:rPr kumimoji="1" lang="en-US" dirty="0" smtClean="0"/>
              <a:t>Free will</a:t>
            </a:r>
          </a:p>
          <a:p>
            <a:r>
              <a:rPr kumimoji="1" lang="en-US" dirty="0"/>
              <a:t>Theist</a:t>
            </a:r>
            <a:endParaRPr kumimoji="1" lang="en-US" dirty="0" smtClean="0"/>
          </a:p>
          <a:p>
            <a:r>
              <a:rPr kumimoji="1" lang="en-US" dirty="0" smtClean="0"/>
              <a:t>Divine laws</a:t>
            </a:r>
          </a:p>
          <a:p>
            <a:r>
              <a:rPr kumimoji="1" lang="en-US" dirty="0"/>
              <a:t>Revelation, faith</a:t>
            </a:r>
          </a:p>
          <a:p>
            <a:r>
              <a:rPr kumimoji="1" lang="en-US" dirty="0"/>
              <a:t>Worshipping community</a:t>
            </a:r>
          </a:p>
          <a:p>
            <a:r>
              <a:rPr kumimoji="1" lang="en-US" dirty="0"/>
              <a:t>Modest dress</a:t>
            </a:r>
          </a:p>
          <a:p>
            <a:r>
              <a:rPr kumimoji="1" lang="en-US" dirty="0"/>
              <a:t>Sexually conservative</a:t>
            </a:r>
          </a:p>
        </p:txBody>
      </p:sp>
      <p:sp>
        <p:nvSpPr>
          <p:cNvPr id="5124" name="Rectangle 4"/>
          <p:cNvSpPr>
            <a:spLocks noGrp="1" noChangeArrowheads="1"/>
          </p:cNvSpPr>
          <p:nvPr>
            <p:ph type="body" sz="half" idx="2"/>
          </p:nvPr>
        </p:nvSpPr>
        <p:spPr>
          <a:xfrm>
            <a:off x="4953000" y="1295400"/>
            <a:ext cx="4038600" cy="4495800"/>
          </a:xfrm>
        </p:spPr>
        <p:txBody>
          <a:bodyPr/>
          <a:lstStyle/>
          <a:p>
            <a:r>
              <a:rPr kumimoji="1" lang="en-US" sz="3600" b="1" dirty="0"/>
              <a:t>Greece</a:t>
            </a:r>
            <a:endParaRPr kumimoji="1" lang="en-US" dirty="0" smtClean="0"/>
          </a:p>
          <a:p>
            <a:r>
              <a:rPr kumimoji="1" lang="en-US" dirty="0" smtClean="0"/>
              <a:t>Material culture, Cain</a:t>
            </a:r>
          </a:p>
          <a:p>
            <a:r>
              <a:rPr kumimoji="1" lang="en-US" dirty="0" smtClean="0"/>
              <a:t>Seeing </a:t>
            </a:r>
          </a:p>
          <a:p>
            <a:r>
              <a:rPr kumimoji="1" lang="en-US" dirty="0" smtClean="0"/>
              <a:t>Fate </a:t>
            </a:r>
          </a:p>
          <a:p>
            <a:r>
              <a:rPr kumimoji="1" lang="en-US" dirty="0"/>
              <a:t>Humanist</a:t>
            </a:r>
            <a:endParaRPr kumimoji="1" lang="en-US" dirty="0" smtClean="0"/>
          </a:p>
          <a:p>
            <a:r>
              <a:rPr kumimoji="1" lang="en-US" dirty="0" smtClean="0"/>
              <a:t>Human laws</a:t>
            </a:r>
          </a:p>
          <a:p>
            <a:r>
              <a:rPr kumimoji="1" lang="en-US" dirty="0"/>
              <a:t>Reason, science</a:t>
            </a:r>
          </a:p>
          <a:p>
            <a:r>
              <a:rPr kumimoji="1" lang="en-US" dirty="0"/>
              <a:t>Political community</a:t>
            </a:r>
          </a:p>
          <a:p>
            <a:r>
              <a:rPr kumimoji="1" lang="en-US" dirty="0"/>
              <a:t>Exercise in nude</a:t>
            </a:r>
          </a:p>
          <a:p>
            <a:r>
              <a:rPr kumimoji="1" lang="en-US" dirty="0"/>
              <a:t>Sexually liberal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P spid="512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kumimoji="1" lang="en-US"/>
              <a:t>Islamic Spain - </a:t>
            </a:r>
            <a:r>
              <a:rPr kumimoji="1" lang="en-US">
                <a:latin typeface="Arial" pitchFamily="-128" charset="0"/>
              </a:rPr>
              <a:t>Al-Andalus</a:t>
            </a:r>
            <a:br>
              <a:rPr kumimoji="1" lang="en-US">
                <a:latin typeface="Arial" pitchFamily="-128" charset="0"/>
              </a:rPr>
            </a:br>
            <a:r>
              <a:rPr kumimoji="1" lang="en-US" sz="3200">
                <a:latin typeface="Arial" pitchFamily="-128" charset="0"/>
              </a:rPr>
              <a:t>711-1492</a:t>
            </a:r>
            <a:endParaRPr kumimoji="1" lang="en-US">
              <a:latin typeface="Arial" pitchFamily="-128" charset="0"/>
            </a:endParaRPr>
          </a:p>
        </p:txBody>
      </p:sp>
      <p:sp>
        <p:nvSpPr>
          <p:cNvPr id="39939" name="Rectangle 3"/>
          <p:cNvSpPr>
            <a:spLocks noGrp="1" noChangeArrowheads="1"/>
          </p:cNvSpPr>
          <p:nvPr>
            <p:ph type="body" sz="half" idx="1"/>
          </p:nvPr>
        </p:nvSpPr>
        <p:spPr>
          <a:xfrm>
            <a:off x="533400" y="1828800"/>
            <a:ext cx="4572000" cy="5105400"/>
          </a:xfrm>
        </p:spPr>
        <p:txBody>
          <a:bodyPr/>
          <a:lstStyle/>
          <a:p>
            <a:r>
              <a:rPr kumimoji="1" lang="en-US" sz="2800" dirty="0"/>
              <a:t>Caliphate of Cordoba </a:t>
            </a:r>
            <a:r>
              <a:rPr kumimoji="1" lang="en-US" sz="2400" dirty="0"/>
              <a:t>929-1031</a:t>
            </a:r>
          </a:p>
          <a:p>
            <a:r>
              <a:rPr kumimoji="1" lang="en-US" sz="2800" dirty="0"/>
              <a:t>Golden age of culture, science, art, architecture, philosophy, libraries, medicine, astronomy</a:t>
            </a:r>
          </a:p>
          <a:p>
            <a:r>
              <a:rPr kumimoji="1" lang="en-US" sz="2800" dirty="0"/>
              <a:t>Relatively tolerant of Jews and </a:t>
            </a:r>
            <a:r>
              <a:rPr kumimoji="1" lang="en-US" sz="2800" dirty="0" smtClean="0"/>
              <a:t>Christians</a:t>
            </a:r>
          </a:p>
          <a:p>
            <a:r>
              <a:rPr kumimoji="1" lang="en-US" sz="2800" dirty="0" smtClean="0"/>
              <a:t>Possibility of messiah?</a:t>
            </a:r>
            <a:endParaRPr kumimoji="1" lang="en-US" sz="2800" dirty="0"/>
          </a:p>
        </p:txBody>
      </p:sp>
      <p:pic>
        <p:nvPicPr>
          <p:cNvPr id="39942" name="Picture 6" descr="mezroof"/>
          <p:cNvPicPr>
            <a:picLocks noGrp="1" noChangeAspect="1" noChangeArrowheads="1"/>
          </p:cNvPicPr>
          <p:nvPr>
            <p:ph sz="quarter" idx="2"/>
          </p:nvPr>
        </p:nvPicPr>
        <p:blipFill>
          <a:blip r:embed="rId3"/>
          <a:srcRect/>
          <a:stretch>
            <a:fillRect/>
          </a:stretch>
        </p:blipFill>
        <p:spPr>
          <a:xfrm>
            <a:off x="5570537" y="1981200"/>
            <a:ext cx="2963863" cy="1981200"/>
          </a:xfrm>
        </p:spPr>
      </p:pic>
      <p:pic>
        <p:nvPicPr>
          <p:cNvPr id="39943" name="Picture 7" descr="20_Mezquita_Cordoba"/>
          <p:cNvPicPr>
            <a:picLocks noGrp="1" noChangeAspect="1" noChangeArrowheads="1"/>
          </p:cNvPicPr>
          <p:nvPr>
            <p:ph sz="quarter" idx="3"/>
          </p:nvPr>
        </p:nvPicPr>
        <p:blipFill>
          <a:blip r:embed="rId4"/>
          <a:srcRect/>
          <a:stretch>
            <a:fillRect/>
          </a:stretch>
        </p:blipFill>
        <p:spPr>
          <a:xfrm>
            <a:off x="5461000" y="4114800"/>
            <a:ext cx="3149600" cy="2362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r>
              <a:rPr kumimoji="1" lang="en-US" b="1" dirty="0"/>
              <a:t>How did Islamic thought develop?</a:t>
            </a:r>
            <a:endParaRPr kumimoji="1" lang="en-US" b="1" dirty="0">
              <a:latin typeface="Arial" pitchFamily="-128" charset="0"/>
            </a:endParaRPr>
          </a:p>
        </p:txBody>
      </p:sp>
      <p:sp>
        <p:nvSpPr>
          <p:cNvPr id="46083" name="Rectangle 3"/>
          <p:cNvSpPr>
            <a:spLocks noGrp="1" noChangeArrowheads="1"/>
          </p:cNvSpPr>
          <p:nvPr>
            <p:ph type="body" idx="1"/>
          </p:nvPr>
        </p:nvSpPr>
        <p:spPr>
          <a:xfrm>
            <a:off x="685800" y="1828800"/>
            <a:ext cx="7772400" cy="4114800"/>
          </a:xfrm>
        </p:spPr>
        <p:txBody>
          <a:bodyPr/>
          <a:lstStyle/>
          <a:p>
            <a:pPr>
              <a:lnSpc>
                <a:spcPct val="90000"/>
              </a:lnSpc>
            </a:pPr>
            <a:r>
              <a:rPr kumimoji="1" lang="en-US" sz="2600" dirty="0"/>
              <a:t>Al-</a:t>
            </a:r>
            <a:r>
              <a:rPr kumimoji="1" lang="en-US" sz="2600" dirty="0" err="1"/>
              <a:t>Farabi</a:t>
            </a:r>
            <a:r>
              <a:rPr kumimoji="1" lang="en-US" sz="2600" dirty="0"/>
              <a:t> (870-950) Turkic/Persian</a:t>
            </a:r>
          </a:p>
          <a:p>
            <a:pPr lvl="1">
              <a:lnSpc>
                <a:spcPct val="90000"/>
              </a:lnSpc>
            </a:pPr>
            <a:r>
              <a:rPr kumimoji="1" lang="en-US" sz="2600" dirty="0"/>
              <a:t> Revelation and philosophy 2 ways to same truth</a:t>
            </a:r>
          </a:p>
          <a:p>
            <a:pPr>
              <a:lnSpc>
                <a:spcPct val="90000"/>
              </a:lnSpc>
            </a:pPr>
            <a:r>
              <a:rPr kumimoji="1" lang="en-US" sz="2600" dirty="0"/>
              <a:t>Avicenna (980-1037) Uzbekistan</a:t>
            </a:r>
          </a:p>
          <a:p>
            <a:pPr lvl="1">
              <a:lnSpc>
                <a:spcPct val="90000"/>
              </a:lnSpc>
            </a:pPr>
            <a:r>
              <a:rPr kumimoji="1" lang="en-US" sz="2600" dirty="0"/>
              <a:t> Physician, philosopher, scientist</a:t>
            </a:r>
          </a:p>
          <a:p>
            <a:pPr lvl="1">
              <a:lnSpc>
                <a:spcPct val="90000"/>
              </a:lnSpc>
            </a:pPr>
            <a:r>
              <a:rPr kumimoji="1" lang="en-US" sz="2600" dirty="0"/>
              <a:t> </a:t>
            </a:r>
            <a:r>
              <a:rPr kumimoji="1" lang="en-US" sz="2600" dirty="0" err="1"/>
              <a:t>Synthesised</a:t>
            </a:r>
            <a:r>
              <a:rPr kumimoji="1" lang="en-US" sz="2600" dirty="0"/>
              <a:t> Islam and Aristotle	</a:t>
            </a:r>
          </a:p>
          <a:p>
            <a:pPr>
              <a:lnSpc>
                <a:spcPct val="90000"/>
              </a:lnSpc>
            </a:pPr>
            <a:r>
              <a:rPr kumimoji="1" lang="en-US" sz="2600" dirty="0"/>
              <a:t>Al-</a:t>
            </a:r>
            <a:r>
              <a:rPr kumimoji="1" lang="en-US" sz="2600" dirty="0" err="1"/>
              <a:t>Ghazali</a:t>
            </a:r>
            <a:r>
              <a:rPr kumimoji="1" lang="en-US" sz="2600" dirty="0"/>
              <a:t> (1058-1111) Persia</a:t>
            </a:r>
          </a:p>
          <a:p>
            <a:pPr lvl="1">
              <a:lnSpc>
                <a:spcPct val="90000"/>
              </a:lnSpc>
            </a:pPr>
            <a:r>
              <a:rPr kumimoji="1" lang="en-US" sz="2600" dirty="0"/>
              <a:t> </a:t>
            </a:r>
            <a:r>
              <a:rPr kumimoji="1" lang="en-US" sz="2600" dirty="0" err="1"/>
              <a:t>Systematised</a:t>
            </a:r>
            <a:r>
              <a:rPr kumimoji="1" lang="en-US" sz="2600" dirty="0"/>
              <a:t> Sufism</a:t>
            </a:r>
          </a:p>
          <a:p>
            <a:pPr lvl="1">
              <a:lnSpc>
                <a:spcPct val="90000"/>
              </a:lnSpc>
            </a:pPr>
            <a:r>
              <a:rPr kumimoji="1" lang="en-US" sz="2600" dirty="0"/>
              <a:t> </a:t>
            </a:r>
            <a:r>
              <a:rPr kumimoji="1" lang="en-US" sz="2600" dirty="0" err="1"/>
              <a:t>Criticised</a:t>
            </a:r>
            <a:r>
              <a:rPr kumimoji="1" lang="en-US" sz="2600" dirty="0"/>
              <a:t> Avicenna in </a:t>
            </a:r>
            <a:r>
              <a:rPr kumimoji="1" lang="en-US" sz="2600" i="1" dirty="0"/>
              <a:t>Incoherence of the Philosophers</a:t>
            </a:r>
            <a:endParaRPr kumimoji="1" lang="en-US" sz="2600" dirty="0"/>
          </a:p>
          <a:p>
            <a:pPr lvl="1">
              <a:lnSpc>
                <a:spcPct val="90000"/>
              </a:lnSpc>
            </a:pPr>
            <a:r>
              <a:rPr kumimoji="1" lang="en-US" sz="2600" i="1" dirty="0"/>
              <a:t> </a:t>
            </a:r>
            <a:r>
              <a:rPr kumimoji="1" lang="en-US" sz="2600" dirty="0"/>
              <a:t>Rejected Plato and Aristotle</a:t>
            </a:r>
            <a:endParaRPr kumimoji="1" lang="en-US" sz="2600" i="1" dirty="0"/>
          </a:p>
          <a:p>
            <a:pPr>
              <a:lnSpc>
                <a:spcPct val="90000"/>
              </a:lnSpc>
              <a:buFontTx/>
              <a:buNone/>
            </a:pPr>
            <a:endParaRPr kumimoji="1"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228600"/>
            <a:ext cx="7772400" cy="1143000"/>
          </a:xfrm>
        </p:spPr>
        <p:txBody>
          <a:bodyPr/>
          <a:lstStyle/>
          <a:p>
            <a:r>
              <a:rPr kumimoji="1" lang="en-US" dirty="0"/>
              <a:t>Averroes </a:t>
            </a:r>
            <a:r>
              <a:rPr kumimoji="1" lang="en-US" sz="3200" dirty="0"/>
              <a:t>(1126-1198)</a:t>
            </a:r>
            <a:endParaRPr kumimoji="1" lang="en-US" dirty="0"/>
          </a:p>
        </p:txBody>
      </p:sp>
      <p:sp>
        <p:nvSpPr>
          <p:cNvPr id="1027" name="Rectangle 3"/>
          <p:cNvSpPr>
            <a:spLocks noGrp="1" noChangeArrowheads="1"/>
          </p:cNvSpPr>
          <p:nvPr>
            <p:ph type="body" sz="half" idx="1"/>
          </p:nvPr>
        </p:nvSpPr>
        <p:spPr>
          <a:xfrm>
            <a:off x="685800" y="1676400"/>
            <a:ext cx="3810000" cy="4114800"/>
          </a:xfrm>
        </p:spPr>
        <p:txBody>
          <a:bodyPr/>
          <a:lstStyle/>
          <a:p>
            <a:pPr>
              <a:lnSpc>
                <a:spcPct val="90000"/>
              </a:lnSpc>
            </a:pPr>
            <a:r>
              <a:rPr kumimoji="1" lang="en-US" sz="2600" dirty="0"/>
              <a:t>Cordova, Spain</a:t>
            </a:r>
          </a:p>
          <a:p>
            <a:pPr>
              <a:lnSpc>
                <a:spcPct val="90000"/>
              </a:lnSpc>
            </a:pPr>
            <a:r>
              <a:rPr kumimoji="1" lang="en-US" sz="2600" dirty="0"/>
              <a:t>Physician, mathematician, jurist</a:t>
            </a:r>
          </a:p>
          <a:p>
            <a:pPr>
              <a:lnSpc>
                <a:spcPct val="90000"/>
              </a:lnSpc>
            </a:pPr>
            <a:r>
              <a:rPr kumimoji="1" lang="en-US" sz="2600" dirty="0"/>
              <a:t>Commentator on Plato and Aristotle</a:t>
            </a:r>
          </a:p>
          <a:p>
            <a:pPr>
              <a:lnSpc>
                <a:spcPct val="90000"/>
              </a:lnSpc>
            </a:pPr>
            <a:r>
              <a:rPr kumimoji="1" lang="en-US" sz="2600" dirty="0"/>
              <a:t>Reconciled Islam and Aristotle</a:t>
            </a:r>
          </a:p>
          <a:p>
            <a:pPr>
              <a:lnSpc>
                <a:spcPct val="90000"/>
              </a:lnSpc>
            </a:pPr>
            <a:r>
              <a:rPr kumimoji="1" lang="en-US" sz="2600" i="1" dirty="0"/>
              <a:t>Incoherence of the incoherence</a:t>
            </a:r>
          </a:p>
          <a:p>
            <a:pPr>
              <a:lnSpc>
                <a:spcPct val="90000"/>
              </a:lnSpc>
            </a:pPr>
            <a:r>
              <a:rPr kumimoji="1" lang="en-US" sz="2600" dirty="0"/>
              <a:t>Exiled, books burnt, disowned by Islamic scholars</a:t>
            </a:r>
          </a:p>
        </p:txBody>
      </p:sp>
      <p:pic>
        <p:nvPicPr>
          <p:cNvPr id="1029" name="Picture 5" descr="averrhoes"/>
          <p:cNvPicPr>
            <a:picLocks noGrp="1" noChangeAspect="1" noChangeArrowheads="1"/>
          </p:cNvPicPr>
          <p:nvPr>
            <p:ph sz="half" idx="2"/>
          </p:nvPr>
        </p:nvPicPr>
        <p:blipFill>
          <a:blip r:embed="rId3"/>
          <a:srcRect/>
          <a:stretch>
            <a:fillRect/>
          </a:stretch>
        </p:blipFill>
        <p:spPr>
          <a:xfrm>
            <a:off x="4994275" y="1981200"/>
            <a:ext cx="3116263"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09600" y="609600"/>
            <a:ext cx="7772400" cy="1143000"/>
          </a:xfrm>
        </p:spPr>
        <p:txBody>
          <a:bodyPr/>
          <a:lstStyle/>
          <a:p>
            <a:r>
              <a:rPr kumimoji="1" lang="en-US"/>
              <a:t>Islam</a:t>
            </a:r>
          </a:p>
        </p:txBody>
      </p:sp>
      <p:sp>
        <p:nvSpPr>
          <p:cNvPr id="55299" name="Rectangle 3"/>
          <p:cNvSpPr>
            <a:spLocks noGrp="1" noChangeArrowheads="1"/>
          </p:cNvSpPr>
          <p:nvPr>
            <p:ph type="subTitle" idx="1"/>
          </p:nvPr>
        </p:nvSpPr>
        <p:spPr>
          <a:xfrm>
            <a:off x="1066800" y="2133600"/>
            <a:ext cx="7162800" cy="3657600"/>
          </a:xfrm>
        </p:spPr>
        <p:txBody>
          <a:bodyPr/>
          <a:lstStyle/>
          <a:p>
            <a:r>
              <a:rPr kumimoji="1" lang="en-US"/>
              <a:t>Hebraism but rejected Hellenism</a:t>
            </a:r>
          </a:p>
          <a:p>
            <a:endParaRPr kumimoji="1" lang="en-US"/>
          </a:p>
          <a:p>
            <a:r>
              <a:rPr kumimoji="1" lang="en-US"/>
              <a:t>No foundation to receive Messiah</a:t>
            </a:r>
          </a:p>
          <a:p>
            <a:endParaRPr kumimoji="1" lang="en-US"/>
          </a:p>
          <a:p>
            <a:r>
              <a:rPr kumimoji="1" lang="en-US"/>
              <a:t>Cultural, economic, political decline</a:t>
            </a:r>
          </a:p>
          <a:p>
            <a:endParaRPr kumimoji="1" lang="en-US"/>
          </a:p>
          <a:p>
            <a:r>
              <a:rPr kumimoji="1" lang="en-US"/>
              <a:t>Islamic extremism</a:t>
            </a:r>
          </a:p>
        </p:txBody>
      </p:sp>
      <p:sp>
        <p:nvSpPr>
          <p:cNvPr id="55301" name="Text Box 5"/>
          <p:cNvSpPr txBox="1">
            <a:spLocks noChangeArrowheads="1"/>
          </p:cNvSpPr>
          <p:nvPr/>
        </p:nvSpPr>
        <p:spPr bwMode="auto">
          <a:xfrm>
            <a:off x="2286000" y="2743200"/>
            <a:ext cx="4198938" cy="457200"/>
          </a:xfrm>
          <a:prstGeom prst="rect">
            <a:avLst/>
          </a:prstGeom>
          <a:noFill/>
          <a:ln w="9525">
            <a:noFill/>
            <a:miter lim="800000"/>
            <a:headEnd/>
            <a:tailEnd/>
          </a:ln>
        </p:spPr>
        <p:txBody>
          <a:bodyPr wrap="none">
            <a:prstTxWarp prst="textNoShape">
              <a:avLst/>
            </a:prstTxWarp>
            <a:spAutoFit/>
          </a:bodyPr>
          <a:lstStyle/>
          <a:p>
            <a:r>
              <a:rPr lang="en-US"/>
              <a:t>Very limited religious freedom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P spid="553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7200"/>
            <a:ext cx="7772400" cy="1143000"/>
          </a:xfrm>
        </p:spPr>
        <p:txBody>
          <a:bodyPr/>
          <a:lstStyle/>
          <a:p>
            <a:r>
              <a:rPr kumimoji="1" lang="en-US" dirty="0" err="1"/>
              <a:t>Maimonedes</a:t>
            </a:r>
            <a:r>
              <a:rPr kumimoji="1" lang="en-US" dirty="0"/>
              <a:t> </a:t>
            </a:r>
            <a:r>
              <a:rPr kumimoji="1" lang="en-US" sz="3200" dirty="0"/>
              <a:t>(1135-1204)</a:t>
            </a:r>
            <a:endParaRPr kumimoji="1" lang="en-US" dirty="0"/>
          </a:p>
        </p:txBody>
      </p:sp>
      <p:sp>
        <p:nvSpPr>
          <p:cNvPr id="43011" name="Rectangle 3"/>
          <p:cNvSpPr>
            <a:spLocks noGrp="1" noChangeArrowheads="1"/>
          </p:cNvSpPr>
          <p:nvPr>
            <p:ph type="body" sz="half" idx="1"/>
          </p:nvPr>
        </p:nvSpPr>
        <p:spPr>
          <a:xfrm>
            <a:off x="685800" y="1981200"/>
            <a:ext cx="4267200" cy="4114800"/>
          </a:xfrm>
        </p:spPr>
        <p:txBody>
          <a:bodyPr/>
          <a:lstStyle/>
          <a:p>
            <a:r>
              <a:rPr kumimoji="1" lang="en-US" sz="2600" dirty="0"/>
              <a:t>Born Cordoba</a:t>
            </a:r>
          </a:p>
          <a:p>
            <a:r>
              <a:rPr kumimoji="1" lang="en-US" sz="2600" dirty="0" err="1"/>
              <a:t>Almohades</a:t>
            </a:r>
            <a:r>
              <a:rPr kumimoji="1" lang="en-US" sz="2600" dirty="0"/>
              <a:t> invaded 1148</a:t>
            </a:r>
          </a:p>
          <a:p>
            <a:r>
              <a:rPr kumimoji="1" lang="en-US" sz="2600" dirty="0"/>
              <a:t>Physician, philosopher, commentator on </a:t>
            </a:r>
            <a:r>
              <a:rPr kumimoji="1" lang="en-US" sz="2600" dirty="0" err="1"/>
              <a:t>Mishnah</a:t>
            </a:r>
            <a:endParaRPr kumimoji="1" lang="en-US" sz="2600" dirty="0"/>
          </a:p>
          <a:p>
            <a:r>
              <a:rPr kumimoji="1" lang="en-US" sz="2600" dirty="0"/>
              <a:t>Learnt from Averroes</a:t>
            </a:r>
          </a:p>
          <a:p>
            <a:r>
              <a:rPr kumimoji="1" lang="en-US" sz="2600" dirty="0"/>
              <a:t>Reconciled Torah and Aristotle</a:t>
            </a:r>
          </a:p>
          <a:p>
            <a:r>
              <a:rPr kumimoji="1" lang="en-US" sz="2600" i="1" dirty="0"/>
              <a:t>Guide for the Perplexed</a:t>
            </a:r>
            <a:endParaRPr kumimoji="1" lang="en-US" sz="2600" dirty="0"/>
          </a:p>
          <a:p>
            <a:r>
              <a:rPr kumimoji="1" lang="en-US" sz="2600" dirty="0"/>
              <a:t>Basis of Orthodox Judaism</a:t>
            </a:r>
          </a:p>
        </p:txBody>
      </p:sp>
      <p:pic>
        <p:nvPicPr>
          <p:cNvPr id="43014" name="Picture 6" descr="maimonides"/>
          <p:cNvPicPr>
            <a:picLocks noGrp="1" noChangeAspect="1" noChangeArrowheads="1"/>
          </p:cNvPicPr>
          <p:nvPr>
            <p:ph sz="half" idx="2"/>
          </p:nvPr>
        </p:nvPicPr>
        <p:blipFill>
          <a:blip r:embed="rId3"/>
          <a:srcRect/>
          <a:stretch>
            <a:fillRect/>
          </a:stretch>
        </p:blipFill>
        <p:spPr>
          <a:xfrm>
            <a:off x="5303838" y="1981200"/>
            <a:ext cx="2497137"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kumimoji="1" lang="en-US"/>
              <a:t>Judaism</a:t>
            </a:r>
          </a:p>
        </p:txBody>
      </p:sp>
      <p:sp>
        <p:nvSpPr>
          <p:cNvPr id="116739" name="Rectangle 3"/>
          <p:cNvSpPr>
            <a:spLocks noGrp="1" noChangeArrowheads="1"/>
          </p:cNvSpPr>
          <p:nvPr>
            <p:ph type="body" idx="1"/>
          </p:nvPr>
        </p:nvSpPr>
        <p:spPr/>
        <p:txBody>
          <a:bodyPr/>
          <a:lstStyle/>
          <a:p>
            <a:pPr algn="ctr">
              <a:buFontTx/>
              <a:buNone/>
            </a:pPr>
            <a:r>
              <a:rPr kumimoji="1" lang="en-US" sz="2800"/>
              <a:t>Synthesis of Hebraism and Hellenism</a:t>
            </a:r>
          </a:p>
          <a:p>
            <a:pPr algn="ctr">
              <a:buFontTx/>
              <a:buNone/>
            </a:pPr>
            <a:endParaRPr kumimoji="1" lang="en-US" sz="2800"/>
          </a:p>
          <a:p>
            <a:pPr algn="ctr">
              <a:buFontTx/>
              <a:buNone/>
            </a:pPr>
            <a:r>
              <a:rPr kumimoji="1" lang="en-US" sz="2800"/>
              <a:t>Basis for Jewish culture and contribution to world culture and civilisation</a:t>
            </a:r>
          </a:p>
          <a:p>
            <a:pPr algn="ctr">
              <a:buFontTx/>
              <a:buNone/>
            </a:pPr>
            <a:endParaRPr kumimoji="1" lang="en-US" sz="2800"/>
          </a:p>
          <a:p>
            <a:pPr algn="ctr">
              <a:buFontTx/>
              <a:buNone/>
            </a:pPr>
            <a:r>
              <a:rPr kumimoji="1" lang="en-US" sz="2800"/>
              <a:t>No country so no national foundation</a:t>
            </a:r>
          </a:p>
          <a:p>
            <a:pPr algn="ctr">
              <a:buFontTx/>
              <a:buNone/>
            </a:pPr>
            <a:endParaRPr kumimoji="1" lang="en-US" sz="2800"/>
          </a:p>
          <a:p>
            <a:pPr algn="ctr">
              <a:buFontTx/>
              <a:buNone/>
            </a:pPr>
            <a:r>
              <a:rPr kumimoji="1" lang="en-US" sz="2800"/>
              <a:t>No foundation to receive the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kumimoji="1" lang="en-US"/>
              <a:t>Thomas Aquinas </a:t>
            </a:r>
            <a:r>
              <a:rPr kumimoji="1" lang="en-US" sz="3600"/>
              <a:t>(1225-1274)</a:t>
            </a:r>
            <a:endParaRPr kumimoji="1" lang="en-US"/>
          </a:p>
        </p:txBody>
      </p:sp>
      <p:sp>
        <p:nvSpPr>
          <p:cNvPr id="49155" name="Rectangle 3"/>
          <p:cNvSpPr>
            <a:spLocks noGrp="1" noChangeArrowheads="1"/>
          </p:cNvSpPr>
          <p:nvPr>
            <p:ph type="body" sz="half" idx="1"/>
          </p:nvPr>
        </p:nvSpPr>
        <p:spPr>
          <a:xfrm>
            <a:off x="381000" y="1981200"/>
            <a:ext cx="4114800" cy="4114800"/>
          </a:xfrm>
        </p:spPr>
        <p:txBody>
          <a:bodyPr/>
          <a:lstStyle/>
          <a:p>
            <a:r>
              <a:rPr kumimoji="1" lang="en-US" sz="2800" dirty="0"/>
              <a:t>Philosopher, theologian, monk</a:t>
            </a:r>
          </a:p>
          <a:p>
            <a:r>
              <a:rPr kumimoji="1" lang="en-US" sz="2800" dirty="0"/>
              <a:t>Combined Aristotle and </a:t>
            </a:r>
            <a:r>
              <a:rPr kumimoji="1" lang="en-US" sz="2800" dirty="0" smtClean="0"/>
              <a:t>Christian </a:t>
            </a:r>
            <a:r>
              <a:rPr kumimoji="1" lang="en-US" sz="2800" dirty="0"/>
              <a:t>thought</a:t>
            </a:r>
          </a:p>
          <a:p>
            <a:r>
              <a:rPr kumimoji="1" lang="en-US" sz="2800" dirty="0"/>
              <a:t>Medieval synthesis</a:t>
            </a:r>
          </a:p>
          <a:p>
            <a:r>
              <a:rPr kumimoji="1" lang="en-US" sz="2800" dirty="0"/>
              <a:t>Basis of Western Christianity</a:t>
            </a:r>
          </a:p>
        </p:txBody>
      </p:sp>
      <p:pic>
        <p:nvPicPr>
          <p:cNvPr id="49157" name="Picture 5" descr="aquinas"/>
          <p:cNvPicPr>
            <a:picLocks noGrp="1" noChangeAspect="1" noChangeArrowheads="1"/>
          </p:cNvPicPr>
          <p:nvPr>
            <p:ph sz="half" idx="2"/>
          </p:nvPr>
        </p:nvPicPr>
        <p:blipFill>
          <a:blip r:embed="rId3"/>
          <a:srcRect b="3012"/>
          <a:stretch>
            <a:fillRect/>
          </a:stretch>
        </p:blipFill>
        <p:spPr>
          <a:xfrm>
            <a:off x="5070475" y="1981200"/>
            <a:ext cx="2963863" cy="3990975"/>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kumimoji="1" lang="en-GB"/>
              <a:t>Abraham’s family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752600"/>
            <a:ext cx="7772400" cy="1143000"/>
          </a:xfrm>
        </p:spPr>
        <p:txBody>
          <a:bodyPr/>
          <a:lstStyle/>
          <a:p>
            <a:r>
              <a:rPr kumimoji="1" lang="en-US"/>
              <a:t>European Christianity</a:t>
            </a:r>
          </a:p>
        </p:txBody>
      </p:sp>
      <p:sp>
        <p:nvSpPr>
          <p:cNvPr id="57347" name="Rectangle 3"/>
          <p:cNvSpPr>
            <a:spLocks noGrp="1" noChangeArrowheads="1"/>
          </p:cNvSpPr>
          <p:nvPr>
            <p:ph type="subTitle" idx="1"/>
          </p:nvPr>
        </p:nvSpPr>
        <p:spPr>
          <a:xfrm>
            <a:off x="1371600" y="3352800"/>
            <a:ext cx="6400800" cy="1752600"/>
          </a:xfrm>
        </p:spPr>
        <p:txBody>
          <a:bodyPr/>
          <a:lstStyle/>
          <a:p>
            <a:r>
              <a:rPr kumimoji="1" lang="en-US"/>
              <a:t>Synthesis of Hebraism and Hellenism</a:t>
            </a:r>
          </a:p>
          <a:p>
            <a:endParaRPr kumimoji="1" lang="en-US"/>
          </a:p>
          <a:p>
            <a:r>
              <a:rPr kumimoji="1" lang="en-US"/>
              <a:t>Foundation to receive the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edieval church"/>
          <p:cNvPicPr>
            <a:picLocks noChangeAspect="1" noChangeArrowheads="1"/>
          </p:cNvPicPr>
          <p:nvPr/>
        </p:nvPicPr>
        <p:blipFill>
          <a:blip r:embed="rId3">
            <a:clrChange>
              <a:clrFrom>
                <a:srgbClr val="00009C"/>
              </a:clrFrom>
              <a:clrTo>
                <a:srgbClr val="00009C">
                  <a:alpha val="0"/>
                </a:srgbClr>
              </a:clrTo>
            </a:clrChange>
          </a:blip>
          <a:srcRect/>
          <a:stretch>
            <a:fillRect/>
          </a:stretch>
        </p:blipFill>
        <p:spPr bwMode="auto">
          <a:xfrm>
            <a:off x="3640138" y="593725"/>
            <a:ext cx="1863725" cy="5324475"/>
          </a:xfrm>
          <a:prstGeom prst="rect">
            <a:avLst/>
          </a:prstGeom>
          <a:noFill/>
          <a:ln w="9525">
            <a:noFill/>
            <a:miter lim="800000"/>
            <a:headEnd/>
            <a:tailEnd/>
          </a:ln>
        </p:spPr>
      </p:pic>
      <p:grpSp>
        <p:nvGrpSpPr>
          <p:cNvPr id="66563" name="Group 3"/>
          <p:cNvGrpSpPr>
            <a:grpSpLocks noChangeAspect="1"/>
          </p:cNvGrpSpPr>
          <p:nvPr/>
        </p:nvGrpSpPr>
        <p:grpSpPr bwMode="auto">
          <a:xfrm>
            <a:off x="5664200" y="2751138"/>
            <a:ext cx="3251200" cy="2095500"/>
            <a:chOff x="2935" y="1476"/>
            <a:chExt cx="2439" cy="1572"/>
          </a:xfrm>
        </p:grpSpPr>
        <p:grpSp>
          <p:nvGrpSpPr>
            <p:cNvPr id="66564" name="Group 4"/>
            <p:cNvGrpSpPr>
              <a:grpSpLocks noChangeAspect="1"/>
            </p:cNvGrpSpPr>
            <p:nvPr/>
          </p:nvGrpSpPr>
          <p:grpSpPr bwMode="auto">
            <a:xfrm>
              <a:off x="3734" y="2114"/>
              <a:ext cx="844" cy="934"/>
              <a:chOff x="1905" y="2047"/>
              <a:chExt cx="1950" cy="2160"/>
            </a:xfrm>
          </p:grpSpPr>
          <p:sp>
            <p:nvSpPr>
              <p:cNvPr id="66565" name="Oval 5"/>
              <p:cNvSpPr>
                <a:spLocks noChangeAspect="1" noChangeArrowheads="1"/>
              </p:cNvSpPr>
              <p:nvPr/>
            </p:nvSpPr>
            <p:spPr bwMode="auto">
              <a:xfrm>
                <a:off x="1905" y="2257"/>
                <a:ext cx="1950" cy="1950"/>
              </a:xfrm>
              <a:prstGeom prst="ellipse">
                <a:avLst/>
              </a:prstGeom>
              <a:solidFill>
                <a:srgbClr val="006B00"/>
              </a:solidFill>
              <a:ln w="9525">
                <a:noFill/>
                <a:round/>
                <a:headEnd/>
                <a:tailEnd/>
              </a:ln>
              <a:effectLst/>
            </p:spPr>
            <p:txBody>
              <a:bodyPr wrap="none" anchor="ctr">
                <a:prstTxWarp prst="textNoShape">
                  <a:avLst/>
                </a:prstTxWarp>
              </a:bodyPr>
              <a:lstStyle/>
              <a:p>
                <a:endParaRPr lang="en-US"/>
              </a:p>
            </p:txBody>
          </p:sp>
          <p:sp>
            <p:nvSpPr>
              <p:cNvPr id="66566" name="Oval 6"/>
              <p:cNvSpPr>
                <a:spLocks noChangeAspect="1" noChangeArrowheads="1"/>
              </p:cNvSpPr>
              <p:nvPr/>
            </p:nvSpPr>
            <p:spPr bwMode="auto">
              <a:xfrm>
                <a:off x="2086" y="2160"/>
                <a:ext cx="1587" cy="1587"/>
              </a:xfrm>
              <a:prstGeom prst="ellipse">
                <a:avLst/>
              </a:prstGeom>
              <a:solidFill>
                <a:srgbClr val="007800"/>
              </a:solidFill>
              <a:ln w="9525">
                <a:noFill/>
                <a:round/>
                <a:headEnd/>
                <a:tailEnd/>
              </a:ln>
              <a:effectLst/>
            </p:spPr>
            <p:txBody>
              <a:bodyPr wrap="none" anchor="ctr">
                <a:prstTxWarp prst="textNoShape">
                  <a:avLst/>
                </a:prstTxWarp>
              </a:bodyPr>
              <a:lstStyle/>
              <a:p>
                <a:endParaRPr lang="en-US"/>
              </a:p>
            </p:txBody>
          </p:sp>
          <p:sp>
            <p:nvSpPr>
              <p:cNvPr id="66567" name="Oval 7"/>
              <p:cNvSpPr>
                <a:spLocks noChangeAspect="1" noChangeArrowheads="1"/>
              </p:cNvSpPr>
              <p:nvPr/>
            </p:nvSpPr>
            <p:spPr bwMode="auto">
              <a:xfrm>
                <a:off x="2290" y="2137"/>
                <a:ext cx="1179" cy="1179"/>
              </a:xfrm>
              <a:prstGeom prst="ellipse">
                <a:avLst/>
              </a:prstGeom>
              <a:solidFill>
                <a:srgbClr val="008C28"/>
              </a:solidFill>
              <a:ln w="9525">
                <a:noFill/>
                <a:round/>
                <a:headEnd/>
                <a:tailEnd/>
              </a:ln>
              <a:effectLst/>
            </p:spPr>
            <p:txBody>
              <a:bodyPr wrap="none" anchor="ctr">
                <a:prstTxWarp prst="textNoShape">
                  <a:avLst/>
                </a:prstTxWarp>
              </a:bodyPr>
              <a:lstStyle/>
              <a:p>
                <a:endParaRPr lang="en-US"/>
              </a:p>
            </p:txBody>
          </p:sp>
          <p:sp>
            <p:nvSpPr>
              <p:cNvPr id="66568" name="Oval 8"/>
              <p:cNvSpPr>
                <a:spLocks noChangeAspect="1" noChangeArrowheads="1"/>
              </p:cNvSpPr>
              <p:nvPr/>
            </p:nvSpPr>
            <p:spPr bwMode="auto">
              <a:xfrm>
                <a:off x="2426" y="2047"/>
                <a:ext cx="907" cy="907"/>
              </a:xfrm>
              <a:prstGeom prst="ellipse">
                <a:avLst/>
              </a:prstGeom>
              <a:solidFill>
                <a:srgbClr val="00A050"/>
              </a:solidFill>
              <a:ln w="9525">
                <a:noFill/>
                <a:round/>
                <a:headEnd/>
                <a:tailEnd/>
              </a:ln>
              <a:effectLst/>
            </p:spPr>
            <p:txBody>
              <a:bodyPr wrap="none" anchor="ctr">
                <a:prstTxWarp prst="textNoShape">
                  <a:avLst/>
                </a:prstTxWarp>
              </a:bodyPr>
              <a:lstStyle/>
              <a:p>
                <a:endParaRPr lang="en-US"/>
              </a:p>
            </p:txBody>
          </p:sp>
        </p:grpSp>
        <p:sp>
          <p:nvSpPr>
            <p:cNvPr id="66569" name="Line 9"/>
            <p:cNvSpPr>
              <a:spLocks noChangeAspect="1" noChangeShapeType="1"/>
            </p:cNvSpPr>
            <p:nvPr/>
          </p:nvSpPr>
          <p:spPr bwMode="auto">
            <a:xfrm flipH="1" flipV="1">
              <a:off x="3814" y="1930"/>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70" name="Line 10"/>
            <p:cNvSpPr>
              <a:spLocks noChangeAspect="1" noChangeShapeType="1"/>
            </p:cNvSpPr>
            <p:nvPr/>
          </p:nvSpPr>
          <p:spPr bwMode="auto">
            <a:xfrm flipV="1">
              <a:off x="4158" y="1930"/>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71" name="Line 11"/>
            <p:cNvSpPr>
              <a:spLocks noChangeAspect="1" noChangeShapeType="1"/>
            </p:cNvSpPr>
            <p:nvPr/>
          </p:nvSpPr>
          <p:spPr bwMode="auto">
            <a:xfrm flipH="1" flipV="1">
              <a:off x="4158" y="1586"/>
              <a:ext cx="343" cy="344"/>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72" name="Line 12"/>
            <p:cNvSpPr>
              <a:spLocks noChangeAspect="1" noChangeShapeType="1"/>
            </p:cNvSpPr>
            <p:nvPr/>
          </p:nvSpPr>
          <p:spPr bwMode="auto">
            <a:xfrm flipV="1">
              <a:off x="3814" y="1586"/>
              <a:ext cx="344" cy="344"/>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73" name="Oval 13"/>
            <p:cNvSpPr>
              <a:spLocks noChangeAspect="1" noChangeArrowheads="1"/>
            </p:cNvSpPr>
            <p:nvPr/>
          </p:nvSpPr>
          <p:spPr bwMode="auto">
            <a:xfrm>
              <a:off x="3698" y="1777"/>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grpSp>
          <p:nvGrpSpPr>
            <p:cNvPr id="66574" name="Group 14"/>
            <p:cNvGrpSpPr>
              <a:grpSpLocks noChangeAspect="1"/>
            </p:cNvGrpSpPr>
            <p:nvPr/>
          </p:nvGrpSpPr>
          <p:grpSpPr bwMode="auto">
            <a:xfrm>
              <a:off x="3994" y="1765"/>
              <a:ext cx="328" cy="327"/>
              <a:chOff x="2339" y="1729"/>
              <a:chExt cx="1081" cy="1081"/>
            </a:xfrm>
          </p:grpSpPr>
          <p:sp>
            <p:nvSpPr>
              <p:cNvPr id="66575" name="Freeform 15"/>
              <p:cNvSpPr>
                <a:spLocks noChangeAspect="1"/>
              </p:cNvSpPr>
              <p:nvPr/>
            </p:nvSpPr>
            <p:spPr bwMode="auto">
              <a:xfrm>
                <a:off x="2339"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6576" name="Group 16"/>
              <p:cNvGrpSpPr>
                <a:grpSpLocks noChangeAspect="1"/>
              </p:cNvGrpSpPr>
              <p:nvPr/>
            </p:nvGrpSpPr>
            <p:grpSpPr bwMode="auto">
              <a:xfrm rot="5400000">
                <a:off x="2339" y="1929"/>
                <a:ext cx="1081" cy="681"/>
                <a:chOff x="128" y="1933"/>
                <a:chExt cx="1081" cy="681"/>
              </a:xfrm>
            </p:grpSpPr>
            <p:sp>
              <p:nvSpPr>
                <p:cNvPr id="66577" name="Freeform 17"/>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6578" name="Freeform 18"/>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6579" name="Freeform 19"/>
              <p:cNvSpPr>
                <a:spLocks noChangeAspect="1"/>
              </p:cNvSpPr>
              <p:nvPr/>
            </p:nvSpPr>
            <p:spPr bwMode="auto">
              <a:xfrm rot="10800000">
                <a:off x="2339"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sp>
          <p:nvSpPr>
            <p:cNvPr id="66580" name="Oval 20"/>
            <p:cNvSpPr>
              <a:spLocks noChangeAspect="1" noChangeArrowheads="1"/>
            </p:cNvSpPr>
            <p:nvPr/>
          </p:nvSpPr>
          <p:spPr bwMode="auto">
            <a:xfrm>
              <a:off x="4334" y="1777"/>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6581" name="Oval 21"/>
            <p:cNvSpPr>
              <a:spLocks noChangeAspect="1" noChangeArrowheads="1"/>
            </p:cNvSpPr>
            <p:nvPr/>
          </p:nvSpPr>
          <p:spPr bwMode="auto">
            <a:xfrm>
              <a:off x="4011" y="2094"/>
              <a:ext cx="288" cy="289"/>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6582" name="Oval 22"/>
            <p:cNvSpPr>
              <a:spLocks noChangeAspect="1" noChangeArrowheads="1"/>
            </p:cNvSpPr>
            <p:nvPr/>
          </p:nvSpPr>
          <p:spPr bwMode="auto">
            <a:xfrm>
              <a:off x="4014" y="1476"/>
              <a:ext cx="288" cy="288"/>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6583" name="Line 23"/>
            <p:cNvSpPr>
              <a:spLocks noChangeAspect="1" noChangeShapeType="1"/>
            </p:cNvSpPr>
            <p:nvPr/>
          </p:nvSpPr>
          <p:spPr bwMode="auto">
            <a:xfrm flipH="1" flipV="1">
              <a:off x="4566" y="2231"/>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84" name="Line 24"/>
            <p:cNvSpPr>
              <a:spLocks noChangeAspect="1" noChangeShapeType="1"/>
            </p:cNvSpPr>
            <p:nvPr/>
          </p:nvSpPr>
          <p:spPr bwMode="auto">
            <a:xfrm flipV="1">
              <a:off x="4910" y="2231"/>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85" name="Line 25"/>
            <p:cNvSpPr>
              <a:spLocks noChangeAspect="1" noChangeShapeType="1"/>
            </p:cNvSpPr>
            <p:nvPr/>
          </p:nvSpPr>
          <p:spPr bwMode="auto">
            <a:xfrm flipH="1" flipV="1">
              <a:off x="4910" y="1888"/>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86" name="Line 26"/>
            <p:cNvSpPr>
              <a:spLocks noChangeAspect="1" noChangeShapeType="1"/>
            </p:cNvSpPr>
            <p:nvPr/>
          </p:nvSpPr>
          <p:spPr bwMode="auto">
            <a:xfrm flipV="1">
              <a:off x="4566" y="1888"/>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87" name="Oval 27"/>
            <p:cNvSpPr>
              <a:spLocks noChangeAspect="1" noChangeArrowheads="1"/>
            </p:cNvSpPr>
            <p:nvPr/>
          </p:nvSpPr>
          <p:spPr bwMode="auto">
            <a:xfrm>
              <a:off x="4450" y="2079"/>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sp>
          <p:nvSpPr>
            <p:cNvPr id="66588" name="Freeform 28"/>
            <p:cNvSpPr>
              <a:spLocks noChangeAspect="1"/>
            </p:cNvSpPr>
            <p:nvPr/>
          </p:nvSpPr>
          <p:spPr bwMode="auto">
            <a:xfrm>
              <a:off x="4746" y="2128"/>
              <a:ext cx="328" cy="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6589" name="Group 29"/>
            <p:cNvGrpSpPr>
              <a:grpSpLocks noChangeAspect="1"/>
            </p:cNvGrpSpPr>
            <p:nvPr/>
          </p:nvGrpSpPr>
          <p:grpSpPr bwMode="auto">
            <a:xfrm rot="5400000">
              <a:off x="4746" y="2127"/>
              <a:ext cx="328" cy="206"/>
              <a:chOff x="128" y="1933"/>
              <a:chExt cx="1081" cy="681"/>
            </a:xfrm>
          </p:grpSpPr>
          <p:sp>
            <p:nvSpPr>
              <p:cNvPr id="66590" name="Freeform 30"/>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6591" name="Freeform 31"/>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6592" name="Freeform 32"/>
            <p:cNvSpPr>
              <a:spLocks noChangeAspect="1"/>
            </p:cNvSpPr>
            <p:nvPr/>
          </p:nvSpPr>
          <p:spPr bwMode="auto">
            <a:xfrm rot="10800000">
              <a:off x="4746" y="2260"/>
              <a:ext cx="328" cy="74"/>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66593" name="Oval 33"/>
            <p:cNvSpPr>
              <a:spLocks noChangeAspect="1" noChangeArrowheads="1"/>
            </p:cNvSpPr>
            <p:nvPr/>
          </p:nvSpPr>
          <p:spPr bwMode="auto">
            <a:xfrm>
              <a:off x="5086" y="2079"/>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6594" name="Oval 34"/>
            <p:cNvSpPr>
              <a:spLocks noChangeAspect="1" noChangeArrowheads="1"/>
            </p:cNvSpPr>
            <p:nvPr/>
          </p:nvSpPr>
          <p:spPr bwMode="auto">
            <a:xfrm>
              <a:off x="4763" y="2396"/>
              <a:ext cx="288" cy="288"/>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6595" name="Oval 35"/>
            <p:cNvSpPr>
              <a:spLocks noChangeAspect="1" noChangeArrowheads="1"/>
            </p:cNvSpPr>
            <p:nvPr/>
          </p:nvSpPr>
          <p:spPr bwMode="auto">
            <a:xfrm>
              <a:off x="4766" y="1777"/>
              <a:ext cx="288" cy="289"/>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6596" name="Line 36"/>
            <p:cNvSpPr>
              <a:spLocks noChangeAspect="1" noChangeShapeType="1"/>
            </p:cNvSpPr>
            <p:nvPr/>
          </p:nvSpPr>
          <p:spPr bwMode="auto">
            <a:xfrm flipH="1" flipV="1">
              <a:off x="3052" y="2231"/>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97" name="Line 37"/>
            <p:cNvSpPr>
              <a:spLocks noChangeAspect="1" noChangeShapeType="1"/>
            </p:cNvSpPr>
            <p:nvPr/>
          </p:nvSpPr>
          <p:spPr bwMode="auto">
            <a:xfrm flipV="1">
              <a:off x="3395" y="2231"/>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98" name="Line 38"/>
            <p:cNvSpPr>
              <a:spLocks noChangeAspect="1" noChangeShapeType="1"/>
            </p:cNvSpPr>
            <p:nvPr/>
          </p:nvSpPr>
          <p:spPr bwMode="auto">
            <a:xfrm flipH="1" flipV="1">
              <a:off x="3395" y="1888"/>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599" name="Line 39"/>
            <p:cNvSpPr>
              <a:spLocks noChangeAspect="1" noChangeShapeType="1"/>
            </p:cNvSpPr>
            <p:nvPr/>
          </p:nvSpPr>
          <p:spPr bwMode="auto">
            <a:xfrm flipV="1">
              <a:off x="3052" y="1888"/>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6600" name="Oval 40"/>
            <p:cNvSpPr>
              <a:spLocks noChangeAspect="1" noChangeArrowheads="1"/>
            </p:cNvSpPr>
            <p:nvPr/>
          </p:nvSpPr>
          <p:spPr bwMode="auto">
            <a:xfrm>
              <a:off x="2935" y="2079"/>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grpSp>
          <p:nvGrpSpPr>
            <p:cNvPr id="66601" name="Group 41"/>
            <p:cNvGrpSpPr>
              <a:grpSpLocks noChangeAspect="1"/>
            </p:cNvGrpSpPr>
            <p:nvPr/>
          </p:nvGrpSpPr>
          <p:grpSpPr bwMode="auto">
            <a:xfrm>
              <a:off x="3232" y="2066"/>
              <a:ext cx="327" cy="328"/>
              <a:chOff x="2339" y="1729"/>
              <a:chExt cx="1081" cy="1081"/>
            </a:xfrm>
          </p:grpSpPr>
          <p:sp>
            <p:nvSpPr>
              <p:cNvPr id="66602" name="Freeform 42"/>
              <p:cNvSpPr>
                <a:spLocks noChangeAspect="1"/>
              </p:cNvSpPr>
              <p:nvPr/>
            </p:nvSpPr>
            <p:spPr bwMode="auto">
              <a:xfrm>
                <a:off x="2339"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6603" name="Group 43"/>
              <p:cNvGrpSpPr>
                <a:grpSpLocks noChangeAspect="1"/>
              </p:cNvGrpSpPr>
              <p:nvPr/>
            </p:nvGrpSpPr>
            <p:grpSpPr bwMode="auto">
              <a:xfrm rot="5400000">
                <a:off x="2339" y="1929"/>
                <a:ext cx="1081" cy="681"/>
                <a:chOff x="128" y="1933"/>
                <a:chExt cx="1081" cy="681"/>
              </a:xfrm>
            </p:grpSpPr>
            <p:sp>
              <p:nvSpPr>
                <p:cNvPr id="66604" name="Freeform 44"/>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6605" name="Freeform 45"/>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6606" name="Freeform 46"/>
              <p:cNvSpPr>
                <a:spLocks noChangeAspect="1"/>
              </p:cNvSpPr>
              <p:nvPr/>
            </p:nvSpPr>
            <p:spPr bwMode="auto">
              <a:xfrm rot="10800000">
                <a:off x="2339"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sp>
          <p:nvSpPr>
            <p:cNvPr id="66607" name="Oval 47"/>
            <p:cNvSpPr>
              <a:spLocks noChangeAspect="1" noChangeArrowheads="1"/>
            </p:cNvSpPr>
            <p:nvPr/>
          </p:nvSpPr>
          <p:spPr bwMode="auto">
            <a:xfrm>
              <a:off x="3571" y="2079"/>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6608" name="Oval 48"/>
            <p:cNvSpPr>
              <a:spLocks noChangeAspect="1" noChangeArrowheads="1"/>
            </p:cNvSpPr>
            <p:nvPr/>
          </p:nvSpPr>
          <p:spPr bwMode="auto">
            <a:xfrm>
              <a:off x="3248" y="2396"/>
              <a:ext cx="288" cy="288"/>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6609" name="Oval 49"/>
            <p:cNvSpPr>
              <a:spLocks noChangeAspect="1" noChangeArrowheads="1"/>
            </p:cNvSpPr>
            <p:nvPr/>
          </p:nvSpPr>
          <p:spPr bwMode="auto">
            <a:xfrm>
              <a:off x="3251" y="1777"/>
              <a:ext cx="288" cy="289"/>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grpSp>
      <p:sp>
        <p:nvSpPr>
          <p:cNvPr id="66610" name="Rectangle 50"/>
          <p:cNvSpPr>
            <a:spLocks noChangeArrowheads="1"/>
          </p:cNvSpPr>
          <p:nvPr/>
        </p:nvSpPr>
        <p:spPr bwMode="auto">
          <a:xfrm>
            <a:off x="58738" y="2781489"/>
            <a:ext cx="2725737" cy="1569660"/>
          </a:xfrm>
          <a:prstGeom prst="rect">
            <a:avLst/>
          </a:prstGeom>
          <a:noFill/>
          <a:ln w="9525">
            <a:noFill/>
            <a:miter lim="800000"/>
            <a:headEnd/>
            <a:tailEnd/>
          </a:ln>
          <a:effectLst/>
        </p:spPr>
        <p:txBody>
          <a:bodyPr anchor="ctr" anchorCtr="1">
            <a:prstTxWarp prst="textNoShape">
              <a:avLst/>
            </a:prstTxWarp>
            <a:spAutoFit/>
          </a:bodyPr>
          <a:lstStyle/>
          <a:p>
            <a:r>
              <a:rPr lang="en-US" altLang="zh-CN" sz="32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rPr>
              <a:t>God’s Work Through History</a:t>
            </a:r>
            <a:endParaRPr lang="sk-SK" sz="32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endParaRPr>
          </a:p>
        </p:txBody>
      </p:sp>
      <p:sp>
        <p:nvSpPr>
          <p:cNvPr id="66611" name="Rectangle 51"/>
          <p:cNvSpPr>
            <a:spLocks noChangeArrowheads="1"/>
          </p:cNvSpPr>
          <p:nvPr/>
        </p:nvSpPr>
        <p:spPr bwMode="auto">
          <a:xfrm>
            <a:off x="5524500" y="1905819"/>
            <a:ext cx="3578225" cy="487313"/>
          </a:xfrm>
          <a:prstGeom prst="rect">
            <a:avLst/>
          </a:prstGeom>
          <a:noFill/>
          <a:ln w="9525">
            <a:noFill/>
            <a:miter lim="800000"/>
            <a:headEnd/>
            <a:tailEnd/>
          </a:ln>
          <a:effectLst/>
        </p:spPr>
        <p:txBody>
          <a:bodyPr anchor="ctr" anchorCtr="1">
            <a:prstTxWarp prst="textNoShape">
              <a:avLst/>
            </a:prstTxWarp>
            <a:spAutoFit/>
          </a:bodyPr>
          <a:lstStyle/>
          <a:p>
            <a:pPr>
              <a:lnSpc>
                <a:spcPct val="90000"/>
              </a:lnSpc>
            </a:pPr>
            <a:r>
              <a:rPr lang="en-US" altLang="zh-CN" sz="28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rPr>
              <a:t>The Three Blessings</a:t>
            </a:r>
            <a:endParaRPr lang="sk-SK" sz="28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endParaRPr>
          </a:p>
        </p:txBody>
      </p:sp>
      <p:sp>
        <p:nvSpPr>
          <p:cNvPr id="66612" name="Line 52"/>
          <p:cNvSpPr>
            <a:spLocks noChangeShapeType="1"/>
          </p:cNvSpPr>
          <p:nvPr/>
        </p:nvSpPr>
        <p:spPr bwMode="auto">
          <a:xfrm>
            <a:off x="2466975" y="3598863"/>
            <a:ext cx="860425" cy="0"/>
          </a:xfrm>
          <a:prstGeom prst="line">
            <a:avLst/>
          </a:prstGeom>
          <a:noFill/>
          <a:ln w="152400">
            <a:solidFill>
              <a:schemeClr val="tx1"/>
            </a:solidFill>
            <a:round/>
            <a:headEnd/>
            <a:tailEnd type="triangle" w="med" len="sm"/>
          </a:ln>
          <a:effectLst/>
        </p:spPr>
        <p:txBody>
          <a:bodyPr>
            <a:prstTxWarp prst="textNoShape">
              <a:avLst/>
            </a:prstTxWarp>
          </a:bodyPr>
          <a:lstStyle/>
          <a:p>
            <a:endParaRPr lang="en-US"/>
          </a:p>
        </p:txBody>
      </p:sp>
      <p:sp>
        <p:nvSpPr>
          <p:cNvPr id="66613" name="Freeform 53"/>
          <p:cNvSpPr>
            <a:spLocks noChangeAspect="1"/>
          </p:cNvSpPr>
          <p:nvPr/>
        </p:nvSpPr>
        <p:spPr bwMode="auto">
          <a:xfrm>
            <a:off x="2897188" y="3036888"/>
            <a:ext cx="1433512" cy="1046162"/>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70000"/>
            </a:srgbClr>
          </a:solidFill>
          <a:ln w="3175">
            <a:solidFill>
              <a:schemeClr val="bg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kumimoji="1" lang="en-US"/>
              <a:t>Late medieval society</a:t>
            </a:r>
          </a:p>
        </p:txBody>
      </p:sp>
      <p:sp>
        <p:nvSpPr>
          <p:cNvPr id="118787" name="Rectangle 3"/>
          <p:cNvSpPr>
            <a:spLocks noGrp="1" noChangeArrowheads="1"/>
          </p:cNvSpPr>
          <p:nvPr>
            <p:ph type="body" idx="1"/>
          </p:nvPr>
        </p:nvSpPr>
        <p:spPr>
          <a:xfrm>
            <a:off x="685800" y="1981200"/>
            <a:ext cx="8001000" cy="4648200"/>
          </a:xfrm>
        </p:spPr>
        <p:txBody>
          <a:bodyPr/>
          <a:lstStyle/>
          <a:p>
            <a:pPr>
              <a:lnSpc>
                <a:spcPct val="90000"/>
              </a:lnSpc>
            </a:pPr>
            <a:r>
              <a:rPr kumimoji="1" lang="en-US" sz="2800" dirty="0"/>
              <a:t>Original mind repressed and free development blocked by</a:t>
            </a:r>
          </a:p>
          <a:p>
            <a:pPr lvl="1">
              <a:lnSpc>
                <a:spcPct val="90000"/>
              </a:lnSpc>
            </a:pPr>
            <a:r>
              <a:rPr kumimoji="1" lang="en-US" sz="2400" dirty="0"/>
              <a:t>Feudalism - social stratification</a:t>
            </a:r>
          </a:p>
          <a:p>
            <a:pPr lvl="2">
              <a:lnSpc>
                <a:spcPct val="90000"/>
              </a:lnSpc>
            </a:pPr>
            <a:r>
              <a:rPr kumimoji="1" lang="en-US" sz="2000" dirty="0"/>
              <a:t>Little social or economic freedom</a:t>
            </a:r>
          </a:p>
          <a:p>
            <a:pPr lvl="2">
              <a:lnSpc>
                <a:spcPct val="90000"/>
              </a:lnSpc>
            </a:pPr>
            <a:r>
              <a:rPr kumimoji="1" lang="en-US" sz="2000" dirty="0"/>
              <a:t>Little social mobility</a:t>
            </a:r>
          </a:p>
          <a:p>
            <a:pPr lvl="1">
              <a:lnSpc>
                <a:spcPct val="90000"/>
              </a:lnSpc>
            </a:pPr>
            <a:r>
              <a:rPr kumimoji="1" lang="en-US" sz="2400" dirty="0"/>
              <a:t>Church - </a:t>
            </a:r>
            <a:r>
              <a:rPr kumimoji="1" lang="en-US" sz="2400" dirty="0" err="1"/>
              <a:t>secularisation</a:t>
            </a:r>
            <a:r>
              <a:rPr kumimoji="1" lang="en-US" sz="2400" dirty="0"/>
              <a:t> and corruption</a:t>
            </a:r>
          </a:p>
          <a:p>
            <a:pPr lvl="2">
              <a:lnSpc>
                <a:spcPct val="90000"/>
              </a:lnSpc>
            </a:pPr>
            <a:r>
              <a:rPr kumimoji="1" lang="en-US" sz="2000" dirty="0"/>
              <a:t>Ritualistic, dogmatic, simony, loss of spiritual authority</a:t>
            </a:r>
          </a:p>
          <a:p>
            <a:pPr lvl="2">
              <a:lnSpc>
                <a:spcPct val="90000"/>
              </a:lnSpc>
            </a:pPr>
            <a:r>
              <a:rPr kumimoji="1" lang="en-US" sz="2000" dirty="0"/>
              <a:t>No religious freedom</a:t>
            </a:r>
          </a:p>
          <a:p>
            <a:pPr>
              <a:lnSpc>
                <a:spcPct val="90000"/>
              </a:lnSpc>
            </a:pPr>
            <a:r>
              <a:rPr kumimoji="1" lang="en-US" sz="2800" dirty="0"/>
              <a:t>Path of restoration of original nature blocked</a:t>
            </a:r>
          </a:p>
          <a:p>
            <a:pPr lvl="1">
              <a:lnSpc>
                <a:spcPct val="90000"/>
              </a:lnSpc>
            </a:pPr>
            <a:r>
              <a:rPr kumimoji="1" lang="en-US" sz="2400" dirty="0"/>
              <a:t>Impulse of heart to </a:t>
            </a:r>
            <a:r>
              <a:rPr kumimoji="1" lang="en-US" sz="2400" dirty="0" err="1"/>
              <a:t>realise</a:t>
            </a:r>
            <a:r>
              <a:rPr kumimoji="1" lang="en-US" sz="2400" dirty="0"/>
              <a:t> 3 blessings irrepressible </a:t>
            </a:r>
          </a:p>
          <a:p>
            <a:pPr lvl="1">
              <a:lnSpc>
                <a:spcPct val="90000"/>
              </a:lnSpc>
              <a:buFontTx/>
              <a:buNone/>
            </a:pPr>
            <a:r>
              <a:rPr kumimoji="1" lang="en-US" sz="2400" dirty="0"/>
              <a:t>			 Breakdown barriers</a:t>
            </a:r>
          </a:p>
          <a:p>
            <a:pPr lvl="1">
              <a:lnSpc>
                <a:spcPct val="90000"/>
              </a:lnSpc>
            </a:pPr>
            <a:endParaRPr kumimoji="1" lang="en-US" sz="2400" dirty="0"/>
          </a:p>
        </p:txBody>
      </p:sp>
      <p:sp>
        <p:nvSpPr>
          <p:cNvPr id="118789" name="Line 5"/>
          <p:cNvSpPr>
            <a:spLocks noChangeShapeType="1"/>
          </p:cNvSpPr>
          <p:nvPr/>
        </p:nvSpPr>
        <p:spPr bwMode="auto">
          <a:xfrm>
            <a:off x="1219200" y="6096000"/>
            <a:ext cx="13716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78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87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7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878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787">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P spid="1187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1750" y="2422079"/>
            <a:ext cx="1847850" cy="1077218"/>
          </a:xfrm>
          <a:prstGeom prst="rect">
            <a:avLst/>
          </a:prstGeom>
          <a:noFill/>
          <a:ln w="9525">
            <a:noFill/>
            <a:miter lim="800000"/>
            <a:headEnd/>
            <a:tailEnd/>
          </a:ln>
          <a:effectLst/>
        </p:spPr>
        <p:txBody>
          <a:bodyPr anchor="ctr" anchorCtr="1">
            <a:prstTxWarp prst="textNoShape">
              <a:avLst/>
            </a:prstTxWarp>
            <a:spAutoFit/>
          </a:bodyPr>
          <a:lstStyle/>
          <a:p>
            <a:r>
              <a:rPr lang="en-US" altLang="zh-CN" sz="32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rPr>
              <a:t>God’s Work</a:t>
            </a:r>
            <a:endParaRPr lang="sk-SK" sz="32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endParaRPr>
          </a:p>
        </p:txBody>
      </p:sp>
      <p:sp>
        <p:nvSpPr>
          <p:cNvPr id="68611" name="Line 3"/>
          <p:cNvSpPr>
            <a:spLocks noChangeShapeType="1"/>
          </p:cNvSpPr>
          <p:nvPr/>
        </p:nvSpPr>
        <p:spPr bwMode="auto">
          <a:xfrm>
            <a:off x="4938713" y="2216150"/>
            <a:ext cx="1046162" cy="0"/>
          </a:xfrm>
          <a:prstGeom prst="line">
            <a:avLst/>
          </a:prstGeom>
          <a:noFill/>
          <a:ln w="139700">
            <a:solidFill>
              <a:schemeClr val="tx1"/>
            </a:solidFill>
            <a:round/>
            <a:headEnd/>
            <a:tailEnd type="triangle" w="med" len="sm"/>
          </a:ln>
          <a:effectLst/>
        </p:spPr>
        <p:txBody>
          <a:bodyPr>
            <a:prstTxWarp prst="textNoShape">
              <a:avLst/>
            </a:prstTxWarp>
          </a:bodyPr>
          <a:lstStyle/>
          <a:p>
            <a:endParaRPr lang="en-US"/>
          </a:p>
        </p:txBody>
      </p:sp>
      <p:pic>
        <p:nvPicPr>
          <p:cNvPr id="68612" name="Picture 4" descr="medieval church broken top"/>
          <p:cNvPicPr>
            <a:picLocks noChangeAspect="1" noChangeArrowheads="1"/>
          </p:cNvPicPr>
          <p:nvPr/>
        </p:nvPicPr>
        <p:blipFill>
          <a:blip r:embed="rId3">
            <a:clrChange>
              <a:clrFrom>
                <a:srgbClr val="010042"/>
              </a:clrFrom>
              <a:clrTo>
                <a:srgbClr val="010042">
                  <a:alpha val="0"/>
                </a:srgbClr>
              </a:clrTo>
            </a:clrChange>
          </a:blip>
          <a:srcRect/>
          <a:stretch>
            <a:fillRect/>
          </a:stretch>
        </p:blipFill>
        <p:spPr bwMode="auto">
          <a:xfrm>
            <a:off x="3124200" y="228600"/>
            <a:ext cx="2130425" cy="1760538"/>
          </a:xfrm>
          <a:prstGeom prst="rect">
            <a:avLst/>
          </a:prstGeom>
          <a:noFill/>
          <a:ln w="9525">
            <a:noFill/>
            <a:miter lim="800000"/>
            <a:headEnd/>
            <a:tailEnd/>
          </a:ln>
        </p:spPr>
      </p:pic>
      <p:pic>
        <p:nvPicPr>
          <p:cNvPr id="68613" name="Picture 5" descr="medieval church broken down"/>
          <p:cNvPicPr>
            <a:picLocks noChangeAspect="1" noChangeArrowheads="1"/>
          </p:cNvPicPr>
          <p:nvPr/>
        </p:nvPicPr>
        <p:blipFill>
          <a:blip r:embed="rId4">
            <a:clrChange>
              <a:clrFrom>
                <a:srgbClr val="00009C"/>
              </a:clrFrom>
              <a:clrTo>
                <a:srgbClr val="00009C">
                  <a:alpha val="0"/>
                </a:srgbClr>
              </a:clrTo>
            </a:clrChange>
          </a:blip>
          <a:srcRect/>
          <a:stretch>
            <a:fillRect/>
          </a:stretch>
        </p:blipFill>
        <p:spPr bwMode="auto">
          <a:xfrm>
            <a:off x="3409950" y="3962400"/>
            <a:ext cx="2087563" cy="1379538"/>
          </a:xfrm>
          <a:prstGeom prst="rect">
            <a:avLst/>
          </a:prstGeom>
          <a:noFill/>
        </p:spPr>
      </p:pic>
      <p:pic>
        <p:nvPicPr>
          <p:cNvPr id="68614" name="Picture 6" descr="medieval church broken mid"/>
          <p:cNvPicPr>
            <a:picLocks noChangeAspect="1" noChangeArrowheads="1"/>
          </p:cNvPicPr>
          <p:nvPr/>
        </p:nvPicPr>
        <p:blipFill>
          <a:blip r:embed="rId5">
            <a:clrChange>
              <a:clrFrom>
                <a:srgbClr val="00007A"/>
              </a:clrFrom>
              <a:clrTo>
                <a:srgbClr val="00007A">
                  <a:alpha val="0"/>
                </a:srgbClr>
              </a:clrTo>
            </a:clrChange>
          </a:blip>
          <a:srcRect/>
          <a:stretch>
            <a:fillRect/>
          </a:stretch>
        </p:blipFill>
        <p:spPr bwMode="auto">
          <a:xfrm>
            <a:off x="3300413" y="2398713"/>
            <a:ext cx="1997075" cy="1289050"/>
          </a:xfrm>
          <a:prstGeom prst="rect">
            <a:avLst/>
          </a:prstGeom>
          <a:noFill/>
        </p:spPr>
      </p:pic>
      <p:sp>
        <p:nvSpPr>
          <p:cNvPr id="68615" name="Line 7"/>
          <p:cNvSpPr>
            <a:spLocks noChangeShapeType="1"/>
          </p:cNvSpPr>
          <p:nvPr/>
        </p:nvSpPr>
        <p:spPr bwMode="auto">
          <a:xfrm flipV="1">
            <a:off x="4938713" y="3835400"/>
            <a:ext cx="1065212" cy="3175"/>
          </a:xfrm>
          <a:prstGeom prst="line">
            <a:avLst/>
          </a:prstGeom>
          <a:noFill/>
          <a:ln w="139700">
            <a:solidFill>
              <a:schemeClr val="tx1"/>
            </a:solidFill>
            <a:round/>
            <a:headEnd/>
            <a:tailEnd type="triangle" w="med" len="sm"/>
          </a:ln>
          <a:effectLst/>
        </p:spPr>
        <p:txBody>
          <a:bodyPr>
            <a:prstTxWarp prst="textNoShape">
              <a:avLst/>
            </a:prstTxWarp>
          </a:bodyPr>
          <a:lstStyle/>
          <a:p>
            <a:endParaRPr lang="en-US"/>
          </a:p>
        </p:txBody>
      </p:sp>
      <p:sp>
        <p:nvSpPr>
          <p:cNvPr id="68616" name="Text Box 8"/>
          <p:cNvSpPr txBox="1">
            <a:spLocks noChangeAspect="1" noChangeArrowheads="1"/>
          </p:cNvSpPr>
          <p:nvPr/>
        </p:nvSpPr>
        <p:spPr bwMode="auto">
          <a:xfrm>
            <a:off x="2474913" y="1987550"/>
            <a:ext cx="2395537" cy="455613"/>
          </a:xfrm>
          <a:prstGeom prst="rect">
            <a:avLst/>
          </a:prstGeom>
          <a:noFill/>
          <a:ln w="9525">
            <a:noFill/>
            <a:miter lim="800000"/>
            <a:headEnd/>
            <a:tailEnd/>
          </a:ln>
          <a:effectLst/>
        </p:spPr>
        <p:txBody>
          <a:bodyPr lIns="36000" tIns="25200" rIns="36000">
            <a:prstTxWarp prst="textNoShape">
              <a:avLst/>
            </a:prstTxWarp>
            <a:spAutoFit/>
          </a:bodyPr>
          <a:lstStyle/>
          <a:p>
            <a:pPr eaLnBrk="1" hangingPunct="1">
              <a:lnSpc>
                <a:spcPct val="90000"/>
              </a:lnSpc>
            </a:pPr>
            <a:r>
              <a:rPr lang="en-US" sz="2800" b="1">
                <a:effectLst>
                  <a:outerShdw blurRad="38100" dist="38100" dir="2700000" algn="tl">
                    <a:srgbClr val="000000"/>
                  </a:outerShdw>
                </a:effectLst>
                <a:latin typeface="Franklin Gothic Medium" pitchFamily="-128" charset="0"/>
              </a:rPr>
              <a:t>Renaissance</a:t>
            </a:r>
          </a:p>
        </p:txBody>
      </p:sp>
      <p:sp>
        <p:nvSpPr>
          <p:cNvPr id="68617" name="Text Box 9"/>
          <p:cNvSpPr txBox="1">
            <a:spLocks noChangeAspect="1" noChangeArrowheads="1"/>
          </p:cNvSpPr>
          <p:nvPr/>
        </p:nvSpPr>
        <p:spPr bwMode="auto">
          <a:xfrm>
            <a:off x="2454275" y="3586163"/>
            <a:ext cx="2371725" cy="455612"/>
          </a:xfrm>
          <a:prstGeom prst="rect">
            <a:avLst/>
          </a:prstGeom>
          <a:noFill/>
          <a:ln w="9525">
            <a:noFill/>
            <a:miter lim="800000"/>
            <a:headEnd/>
            <a:tailEnd/>
          </a:ln>
          <a:effectLst/>
        </p:spPr>
        <p:txBody>
          <a:bodyPr lIns="36000" tIns="25200" rIns="36000">
            <a:prstTxWarp prst="textNoShape">
              <a:avLst/>
            </a:prstTxWarp>
            <a:spAutoFit/>
          </a:bodyPr>
          <a:lstStyle/>
          <a:p>
            <a:pPr eaLnBrk="1" hangingPunct="1">
              <a:lnSpc>
                <a:spcPct val="90000"/>
              </a:lnSpc>
            </a:pPr>
            <a:r>
              <a:rPr lang="en-US" sz="2800" b="1">
                <a:effectLst>
                  <a:outerShdw blurRad="38100" dist="38100" dir="2700000" algn="tl">
                    <a:srgbClr val="000000"/>
                  </a:outerShdw>
                </a:effectLst>
                <a:latin typeface="Franklin Gothic Medium" pitchFamily="-128" charset="0"/>
              </a:rPr>
              <a:t>Reformation</a:t>
            </a:r>
          </a:p>
        </p:txBody>
      </p:sp>
      <p:sp>
        <p:nvSpPr>
          <p:cNvPr id="68618" name="Line 10"/>
          <p:cNvSpPr>
            <a:spLocks noChangeShapeType="1"/>
          </p:cNvSpPr>
          <p:nvPr/>
        </p:nvSpPr>
        <p:spPr bwMode="auto">
          <a:xfrm flipV="1">
            <a:off x="1619250" y="2355850"/>
            <a:ext cx="765175" cy="539750"/>
          </a:xfrm>
          <a:prstGeom prst="line">
            <a:avLst/>
          </a:prstGeom>
          <a:noFill/>
          <a:ln w="114300">
            <a:solidFill>
              <a:schemeClr val="tx1"/>
            </a:solidFill>
            <a:round/>
            <a:headEnd/>
            <a:tailEnd type="triangle" w="med" len="sm"/>
          </a:ln>
          <a:effectLst/>
        </p:spPr>
        <p:txBody>
          <a:bodyPr>
            <a:prstTxWarp prst="textNoShape">
              <a:avLst/>
            </a:prstTxWarp>
          </a:bodyPr>
          <a:lstStyle/>
          <a:p>
            <a:endParaRPr lang="en-US"/>
          </a:p>
        </p:txBody>
      </p:sp>
      <p:sp>
        <p:nvSpPr>
          <p:cNvPr id="68619" name="Line 11"/>
          <p:cNvSpPr>
            <a:spLocks noChangeShapeType="1"/>
          </p:cNvSpPr>
          <p:nvPr/>
        </p:nvSpPr>
        <p:spPr bwMode="auto">
          <a:xfrm>
            <a:off x="1619250" y="3124200"/>
            <a:ext cx="765175" cy="579438"/>
          </a:xfrm>
          <a:prstGeom prst="line">
            <a:avLst/>
          </a:prstGeom>
          <a:noFill/>
          <a:ln w="114300">
            <a:solidFill>
              <a:schemeClr val="tx1"/>
            </a:solidFill>
            <a:round/>
            <a:headEnd/>
            <a:tailEnd type="triangle" w="med" len="sm"/>
          </a:ln>
          <a:effectLst/>
        </p:spPr>
        <p:txBody>
          <a:bodyPr>
            <a:prstTxWarp prst="textNoShape">
              <a:avLst/>
            </a:prstTxWarp>
          </a:bodyPr>
          <a:lstStyle/>
          <a:p>
            <a:endParaRPr lang="en-US"/>
          </a:p>
        </p:txBody>
      </p:sp>
      <p:grpSp>
        <p:nvGrpSpPr>
          <p:cNvPr id="68620" name="Group 12"/>
          <p:cNvGrpSpPr>
            <a:grpSpLocks noChangeAspect="1"/>
          </p:cNvGrpSpPr>
          <p:nvPr/>
        </p:nvGrpSpPr>
        <p:grpSpPr bwMode="auto">
          <a:xfrm>
            <a:off x="5624513" y="1981200"/>
            <a:ext cx="3251200" cy="2095500"/>
            <a:chOff x="2935" y="1476"/>
            <a:chExt cx="2439" cy="1572"/>
          </a:xfrm>
        </p:grpSpPr>
        <p:grpSp>
          <p:nvGrpSpPr>
            <p:cNvPr id="68621" name="Group 13"/>
            <p:cNvGrpSpPr>
              <a:grpSpLocks noChangeAspect="1"/>
            </p:cNvGrpSpPr>
            <p:nvPr/>
          </p:nvGrpSpPr>
          <p:grpSpPr bwMode="auto">
            <a:xfrm>
              <a:off x="3734" y="2114"/>
              <a:ext cx="844" cy="934"/>
              <a:chOff x="1905" y="2047"/>
              <a:chExt cx="1950" cy="2160"/>
            </a:xfrm>
          </p:grpSpPr>
          <p:sp>
            <p:nvSpPr>
              <p:cNvPr id="68622" name="Oval 14"/>
              <p:cNvSpPr>
                <a:spLocks noChangeAspect="1" noChangeArrowheads="1"/>
              </p:cNvSpPr>
              <p:nvPr/>
            </p:nvSpPr>
            <p:spPr bwMode="auto">
              <a:xfrm>
                <a:off x="1905" y="2257"/>
                <a:ext cx="1950" cy="1950"/>
              </a:xfrm>
              <a:prstGeom prst="ellipse">
                <a:avLst/>
              </a:prstGeom>
              <a:solidFill>
                <a:srgbClr val="006B00"/>
              </a:solidFill>
              <a:ln w="9525">
                <a:noFill/>
                <a:round/>
                <a:headEnd/>
                <a:tailEnd/>
              </a:ln>
              <a:effectLst/>
            </p:spPr>
            <p:txBody>
              <a:bodyPr wrap="none" anchor="ctr">
                <a:prstTxWarp prst="textNoShape">
                  <a:avLst/>
                </a:prstTxWarp>
              </a:bodyPr>
              <a:lstStyle/>
              <a:p>
                <a:endParaRPr lang="en-US"/>
              </a:p>
            </p:txBody>
          </p:sp>
          <p:sp>
            <p:nvSpPr>
              <p:cNvPr id="68623" name="Oval 15"/>
              <p:cNvSpPr>
                <a:spLocks noChangeAspect="1" noChangeArrowheads="1"/>
              </p:cNvSpPr>
              <p:nvPr/>
            </p:nvSpPr>
            <p:spPr bwMode="auto">
              <a:xfrm>
                <a:off x="2086" y="2160"/>
                <a:ext cx="1587" cy="1587"/>
              </a:xfrm>
              <a:prstGeom prst="ellipse">
                <a:avLst/>
              </a:prstGeom>
              <a:solidFill>
                <a:srgbClr val="007800"/>
              </a:solidFill>
              <a:ln w="9525">
                <a:noFill/>
                <a:round/>
                <a:headEnd/>
                <a:tailEnd/>
              </a:ln>
              <a:effectLst/>
            </p:spPr>
            <p:txBody>
              <a:bodyPr wrap="none" anchor="ctr">
                <a:prstTxWarp prst="textNoShape">
                  <a:avLst/>
                </a:prstTxWarp>
              </a:bodyPr>
              <a:lstStyle/>
              <a:p>
                <a:endParaRPr lang="en-US"/>
              </a:p>
            </p:txBody>
          </p:sp>
          <p:sp>
            <p:nvSpPr>
              <p:cNvPr id="68624" name="Oval 16"/>
              <p:cNvSpPr>
                <a:spLocks noChangeAspect="1" noChangeArrowheads="1"/>
              </p:cNvSpPr>
              <p:nvPr/>
            </p:nvSpPr>
            <p:spPr bwMode="auto">
              <a:xfrm>
                <a:off x="2290" y="2137"/>
                <a:ext cx="1179" cy="1179"/>
              </a:xfrm>
              <a:prstGeom prst="ellipse">
                <a:avLst/>
              </a:prstGeom>
              <a:solidFill>
                <a:srgbClr val="008C28"/>
              </a:solidFill>
              <a:ln w="9525">
                <a:noFill/>
                <a:round/>
                <a:headEnd/>
                <a:tailEnd/>
              </a:ln>
              <a:effectLst/>
            </p:spPr>
            <p:txBody>
              <a:bodyPr wrap="none" anchor="ctr">
                <a:prstTxWarp prst="textNoShape">
                  <a:avLst/>
                </a:prstTxWarp>
              </a:bodyPr>
              <a:lstStyle/>
              <a:p>
                <a:endParaRPr lang="en-US"/>
              </a:p>
            </p:txBody>
          </p:sp>
          <p:sp>
            <p:nvSpPr>
              <p:cNvPr id="68625" name="Oval 17"/>
              <p:cNvSpPr>
                <a:spLocks noChangeAspect="1" noChangeArrowheads="1"/>
              </p:cNvSpPr>
              <p:nvPr/>
            </p:nvSpPr>
            <p:spPr bwMode="auto">
              <a:xfrm>
                <a:off x="2426" y="2047"/>
                <a:ext cx="907" cy="907"/>
              </a:xfrm>
              <a:prstGeom prst="ellipse">
                <a:avLst/>
              </a:prstGeom>
              <a:solidFill>
                <a:srgbClr val="00A050"/>
              </a:solidFill>
              <a:ln w="9525">
                <a:noFill/>
                <a:round/>
                <a:headEnd/>
                <a:tailEnd/>
              </a:ln>
              <a:effectLst/>
            </p:spPr>
            <p:txBody>
              <a:bodyPr wrap="none" anchor="ctr">
                <a:prstTxWarp prst="textNoShape">
                  <a:avLst/>
                </a:prstTxWarp>
              </a:bodyPr>
              <a:lstStyle/>
              <a:p>
                <a:endParaRPr lang="en-US"/>
              </a:p>
            </p:txBody>
          </p:sp>
        </p:grpSp>
        <p:sp>
          <p:nvSpPr>
            <p:cNvPr id="68626" name="Line 18"/>
            <p:cNvSpPr>
              <a:spLocks noChangeAspect="1" noChangeShapeType="1"/>
            </p:cNvSpPr>
            <p:nvPr/>
          </p:nvSpPr>
          <p:spPr bwMode="auto">
            <a:xfrm flipH="1" flipV="1">
              <a:off x="3814" y="1930"/>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27" name="Line 19"/>
            <p:cNvSpPr>
              <a:spLocks noChangeAspect="1" noChangeShapeType="1"/>
            </p:cNvSpPr>
            <p:nvPr/>
          </p:nvSpPr>
          <p:spPr bwMode="auto">
            <a:xfrm flipV="1">
              <a:off x="4158" y="1930"/>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28" name="Line 20"/>
            <p:cNvSpPr>
              <a:spLocks noChangeAspect="1" noChangeShapeType="1"/>
            </p:cNvSpPr>
            <p:nvPr/>
          </p:nvSpPr>
          <p:spPr bwMode="auto">
            <a:xfrm flipH="1" flipV="1">
              <a:off x="4158" y="1586"/>
              <a:ext cx="343" cy="344"/>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29" name="Line 21"/>
            <p:cNvSpPr>
              <a:spLocks noChangeAspect="1" noChangeShapeType="1"/>
            </p:cNvSpPr>
            <p:nvPr/>
          </p:nvSpPr>
          <p:spPr bwMode="auto">
            <a:xfrm flipV="1">
              <a:off x="3814" y="1586"/>
              <a:ext cx="344" cy="344"/>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30" name="Oval 22"/>
            <p:cNvSpPr>
              <a:spLocks noChangeAspect="1" noChangeArrowheads="1"/>
            </p:cNvSpPr>
            <p:nvPr/>
          </p:nvSpPr>
          <p:spPr bwMode="auto">
            <a:xfrm>
              <a:off x="3698" y="1777"/>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grpSp>
          <p:nvGrpSpPr>
            <p:cNvPr id="68631" name="Group 23"/>
            <p:cNvGrpSpPr>
              <a:grpSpLocks noChangeAspect="1"/>
            </p:cNvGrpSpPr>
            <p:nvPr/>
          </p:nvGrpSpPr>
          <p:grpSpPr bwMode="auto">
            <a:xfrm>
              <a:off x="3994" y="1765"/>
              <a:ext cx="328" cy="327"/>
              <a:chOff x="2339" y="1729"/>
              <a:chExt cx="1081" cy="1081"/>
            </a:xfrm>
          </p:grpSpPr>
          <p:sp>
            <p:nvSpPr>
              <p:cNvPr id="68632" name="Freeform 24"/>
              <p:cNvSpPr>
                <a:spLocks noChangeAspect="1"/>
              </p:cNvSpPr>
              <p:nvPr/>
            </p:nvSpPr>
            <p:spPr bwMode="auto">
              <a:xfrm>
                <a:off x="2339"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8633" name="Group 25"/>
              <p:cNvGrpSpPr>
                <a:grpSpLocks noChangeAspect="1"/>
              </p:cNvGrpSpPr>
              <p:nvPr/>
            </p:nvGrpSpPr>
            <p:grpSpPr bwMode="auto">
              <a:xfrm rot="5400000">
                <a:off x="2339" y="1929"/>
                <a:ext cx="1081" cy="681"/>
                <a:chOff x="128" y="1933"/>
                <a:chExt cx="1081" cy="681"/>
              </a:xfrm>
            </p:grpSpPr>
            <p:sp>
              <p:nvSpPr>
                <p:cNvPr id="68634" name="Freeform 26"/>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8635" name="Freeform 27"/>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8636" name="Freeform 28"/>
              <p:cNvSpPr>
                <a:spLocks noChangeAspect="1"/>
              </p:cNvSpPr>
              <p:nvPr/>
            </p:nvSpPr>
            <p:spPr bwMode="auto">
              <a:xfrm rot="10800000">
                <a:off x="2339"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sp>
          <p:nvSpPr>
            <p:cNvPr id="68637" name="Oval 29"/>
            <p:cNvSpPr>
              <a:spLocks noChangeAspect="1" noChangeArrowheads="1"/>
            </p:cNvSpPr>
            <p:nvPr/>
          </p:nvSpPr>
          <p:spPr bwMode="auto">
            <a:xfrm>
              <a:off x="4334" y="1777"/>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8638" name="Oval 30"/>
            <p:cNvSpPr>
              <a:spLocks noChangeAspect="1" noChangeArrowheads="1"/>
            </p:cNvSpPr>
            <p:nvPr/>
          </p:nvSpPr>
          <p:spPr bwMode="auto">
            <a:xfrm>
              <a:off x="4011" y="2094"/>
              <a:ext cx="288" cy="289"/>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8639" name="Oval 31"/>
            <p:cNvSpPr>
              <a:spLocks noChangeAspect="1" noChangeArrowheads="1"/>
            </p:cNvSpPr>
            <p:nvPr/>
          </p:nvSpPr>
          <p:spPr bwMode="auto">
            <a:xfrm>
              <a:off x="4014" y="1476"/>
              <a:ext cx="288" cy="288"/>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8640" name="Line 32"/>
            <p:cNvSpPr>
              <a:spLocks noChangeAspect="1" noChangeShapeType="1"/>
            </p:cNvSpPr>
            <p:nvPr/>
          </p:nvSpPr>
          <p:spPr bwMode="auto">
            <a:xfrm flipH="1" flipV="1">
              <a:off x="4566" y="2231"/>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41" name="Line 33"/>
            <p:cNvSpPr>
              <a:spLocks noChangeAspect="1" noChangeShapeType="1"/>
            </p:cNvSpPr>
            <p:nvPr/>
          </p:nvSpPr>
          <p:spPr bwMode="auto">
            <a:xfrm flipV="1">
              <a:off x="4910" y="2231"/>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42" name="Line 34"/>
            <p:cNvSpPr>
              <a:spLocks noChangeAspect="1" noChangeShapeType="1"/>
            </p:cNvSpPr>
            <p:nvPr/>
          </p:nvSpPr>
          <p:spPr bwMode="auto">
            <a:xfrm flipH="1" flipV="1">
              <a:off x="4910" y="1888"/>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43" name="Line 35"/>
            <p:cNvSpPr>
              <a:spLocks noChangeAspect="1" noChangeShapeType="1"/>
            </p:cNvSpPr>
            <p:nvPr/>
          </p:nvSpPr>
          <p:spPr bwMode="auto">
            <a:xfrm flipV="1">
              <a:off x="4566" y="1888"/>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44" name="Oval 36"/>
            <p:cNvSpPr>
              <a:spLocks noChangeAspect="1" noChangeArrowheads="1"/>
            </p:cNvSpPr>
            <p:nvPr/>
          </p:nvSpPr>
          <p:spPr bwMode="auto">
            <a:xfrm>
              <a:off x="4450" y="2079"/>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sp>
          <p:nvSpPr>
            <p:cNvPr id="68645" name="Freeform 37"/>
            <p:cNvSpPr>
              <a:spLocks noChangeAspect="1"/>
            </p:cNvSpPr>
            <p:nvPr/>
          </p:nvSpPr>
          <p:spPr bwMode="auto">
            <a:xfrm>
              <a:off x="4746" y="2128"/>
              <a:ext cx="328" cy="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8646" name="Group 38"/>
            <p:cNvGrpSpPr>
              <a:grpSpLocks noChangeAspect="1"/>
            </p:cNvGrpSpPr>
            <p:nvPr/>
          </p:nvGrpSpPr>
          <p:grpSpPr bwMode="auto">
            <a:xfrm rot="5400000">
              <a:off x="4746" y="2127"/>
              <a:ext cx="328" cy="206"/>
              <a:chOff x="128" y="1933"/>
              <a:chExt cx="1081" cy="681"/>
            </a:xfrm>
          </p:grpSpPr>
          <p:sp>
            <p:nvSpPr>
              <p:cNvPr id="68647" name="Freeform 39"/>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8648" name="Freeform 40"/>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8649" name="Freeform 41"/>
            <p:cNvSpPr>
              <a:spLocks noChangeAspect="1"/>
            </p:cNvSpPr>
            <p:nvPr/>
          </p:nvSpPr>
          <p:spPr bwMode="auto">
            <a:xfrm rot="10800000">
              <a:off x="4746" y="2260"/>
              <a:ext cx="328" cy="74"/>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68650" name="Oval 42"/>
            <p:cNvSpPr>
              <a:spLocks noChangeAspect="1" noChangeArrowheads="1"/>
            </p:cNvSpPr>
            <p:nvPr/>
          </p:nvSpPr>
          <p:spPr bwMode="auto">
            <a:xfrm>
              <a:off x="5086" y="2079"/>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8651" name="Oval 43"/>
            <p:cNvSpPr>
              <a:spLocks noChangeAspect="1" noChangeArrowheads="1"/>
            </p:cNvSpPr>
            <p:nvPr/>
          </p:nvSpPr>
          <p:spPr bwMode="auto">
            <a:xfrm>
              <a:off x="4763" y="2396"/>
              <a:ext cx="288" cy="288"/>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8652" name="Oval 44"/>
            <p:cNvSpPr>
              <a:spLocks noChangeAspect="1" noChangeArrowheads="1"/>
            </p:cNvSpPr>
            <p:nvPr/>
          </p:nvSpPr>
          <p:spPr bwMode="auto">
            <a:xfrm>
              <a:off x="4766" y="1777"/>
              <a:ext cx="288" cy="289"/>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8653" name="Line 45"/>
            <p:cNvSpPr>
              <a:spLocks noChangeAspect="1" noChangeShapeType="1"/>
            </p:cNvSpPr>
            <p:nvPr/>
          </p:nvSpPr>
          <p:spPr bwMode="auto">
            <a:xfrm flipH="1" flipV="1">
              <a:off x="3052" y="2231"/>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54" name="Line 46"/>
            <p:cNvSpPr>
              <a:spLocks noChangeAspect="1" noChangeShapeType="1"/>
            </p:cNvSpPr>
            <p:nvPr/>
          </p:nvSpPr>
          <p:spPr bwMode="auto">
            <a:xfrm flipV="1">
              <a:off x="3395" y="2231"/>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55" name="Line 47"/>
            <p:cNvSpPr>
              <a:spLocks noChangeAspect="1" noChangeShapeType="1"/>
            </p:cNvSpPr>
            <p:nvPr/>
          </p:nvSpPr>
          <p:spPr bwMode="auto">
            <a:xfrm flipH="1" flipV="1">
              <a:off x="3395" y="1888"/>
              <a:ext cx="344"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56" name="Line 48"/>
            <p:cNvSpPr>
              <a:spLocks noChangeAspect="1" noChangeShapeType="1"/>
            </p:cNvSpPr>
            <p:nvPr/>
          </p:nvSpPr>
          <p:spPr bwMode="auto">
            <a:xfrm flipV="1">
              <a:off x="3052" y="1888"/>
              <a:ext cx="343" cy="343"/>
            </a:xfrm>
            <a:prstGeom prst="line">
              <a:avLst/>
            </a:prstGeom>
            <a:noFill/>
            <a:ln w="44450">
              <a:solidFill>
                <a:schemeClr val="bg1"/>
              </a:solidFill>
              <a:round/>
              <a:headEnd/>
              <a:tailEnd/>
            </a:ln>
            <a:effectLst/>
          </p:spPr>
          <p:txBody>
            <a:bodyPr>
              <a:prstTxWarp prst="textNoShape">
                <a:avLst/>
              </a:prstTxWarp>
            </a:bodyPr>
            <a:lstStyle/>
            <a:p>
              <a:endParaRPr lang="en-US"/>
            </a:p>
          </p:txBody>
        </p:sp>
        <p:sp>
          <p:nvSpPr>
            <p:cNvPr id="68657" name="Oval 49"/>
            <p:cNvSpPr>
              <a:spLocks noChangeAspect="1" noChangeArrowheads="1"/>
            </p:cNvSpPr>
            <p:nvPr/>
          </p:nvSpPr>
          <p:spPr bwMode="auto">
            <a:xfrm>
              <a:off x="2935" y="2079"/>
              <a:ext cx="288" cy="28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solidFill>
                  <a:schemeClr val="bg1"/>
                </a:solidFill>
                <a:effectLst>
                  <a:outerShdw blurRad="38100" dist="38100" dir="2700000" algn="tl">
                    <a:srgbClr val="000000"/>
                  </a:outerShdw>
                </a:effectLst>
                <a:latin typeface="Franklin Gothic Medium" pitchFamily="-128" charset="0"/>
              </a:endParaRPr>
            </a:p>
          </p:txBody>
        </p:sp>
        <p:grpSp>
          <p:nvGrpSpPr>
            <p:cNvPr id="68658" name="Group 50"/>
            <p:cNvGrpSpPr>
              <a:grpSpLocks noChangeAspect="1"/>
            </p:cNvGrpSpPr>
            <p:nvPr/>
          </p:nvGrpSpPr>
          <p:grpSpPr bwMode="auto">
            <a:xfrm>
              <a:off x="3232" y="2066"/>
              <a:ext cx="327" cy="328"/>
              <a:chOff x="2339" y="1729"/>
              <a:chExt cx="1081" cy="1081"/>
            </a:xfrm>
          </p:grpSpPr>
          <p:sp>
            <p:nvSpPr>
              <p:cNvPr id="68659" name="Freeform 51"/>
              <p:cNvSpPr>
                <a:spLocks noChangeAspect="1"/>
              </p:cNvSpPr>
              <p:nvPr/>
            </p:nvSpPr>
            <p:spPr bwMode="auto">
              <a:xfrm>
                <a:off x="2339"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nvGrpSpPr>
              <p:cNvPr id="68660" name="Group 52"/>
              <p:cNvGrpSpPr>
                <a:grpSpLocks noChangeAspect="1"/>
              </p:cNvGrpSpPr>
              <p:nvPr/>
            </p:nvGrpSpPr>
            <p:grpSpPr bwMode="auto">
              <a:xfrm rot="5400000">
                <a:off x="2339" y="1929"/>
                <a:ext cx="1081" cy="681"/>
                <a:chOff x="128" y="1933"/>
                <a:chExt cx="1081" cy="681"/>
              </a:xfrm>
            </p:grpSpPr>
            <p:sp>
              <p:nvSpPr>
                <p:cNvPr id="68661" name="Freeform 53"/>
                <p:cNvSpPr>
                  <a:spLocks noChangeAspect="1"/>
                </p:cNvSpPr>
                <p:nvPr/>
              </p:nvSpPr>
              <p:spPr bwMode="auto">
                <a:xfrm>
                  <a:off x="128" y="1933"/>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a:effectLst/>
              </p:spPr>
              <p:txBody>
                <a:bodyPr>
                  <a:prstTxWarp prst="textNoShape">
                    <a:avLst/>
                  </a:prstTxWarp>
                </a:bodyPr>
                <a:lstStyle/>
                <a:p>
                  <a:endParaRPr lang="en-US"/>
                </a:p>
              </p:txBody>
            </p:sp>
            <p:sp>
              <p:nvSpPr>
                <p:cNvPr id="68662" name="Freeform 54"/>
                <p:cNvSpPr>
                  <a:spLocks noChangeAspect="1"/>
                </p:cNvSpPr>
                <p:nvPr/>
              </p:nvSpPr>
              <p:spPr bwMode="auto">
                <a:xfrm rot="10800000">
                  <a:off x="128"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a:effectLst/>
              </p:spPr>
              <p:txBody>
                <a:bodyPr>
                  <a:prstTxWarp prst="textNoShape">
                    <a:avLst/>
                  </a:prstTxWarp>
                </a:bodyPr>
                <a:lstStyle/>
                <a:p>
                  <a:endParaRPr lang="en-US"/>
                </a:p>
              </p:txBody>
            </p:sp>
          </p:grpSp>
          <p:sp>
            <p:nvSpPr>
              <p:cNvPr id="68663" name="Freeform 55"/>
              <p:cNvSpPr>
                <a:spLocks noChangeAspect="1"/>
              </p:cNvSpPr>
              <p:nvPr/>
            </p:nvSpPr>
            <p:spPr bwMode="auto">
              <a:xfrm rot="10800000">
                <a:off x="2339" y="2367"/>
                <a:ext cx="1081" cy="247"/>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grpSp>
        <p:sp>
          <p:nvSpPr>
            <p:cNvPr id="68664" name="Oval 56"/>
            <p:cNvSpPr>
              <a:spLocks noChangeAspect="1" noChangeArrowheads="1"/>
            </p:cNvSpPr>
            <p:nvPr/>
          </p:nvSpPr>
          <p:spPr bwMode="auto">
            <a:xfrm>
              <a:off x="3571" y="2079"/>
              <a:ext cx="288" cy="2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solidFill>
                  <a:schemeClr val="bg1"/>
                </a:solidFill>
                <a:effectLst>
                  <a:outerShdw blurRad="38100" dist="38100" dir="2700000" algn="tl">
                    <a:srgbClr val="000000"/>
                  </a:outerShdw>
                </a:effectLst>
                <a:latin typeface="Franklin Gothic Medium" pitchFamily="-128" charset="0"/>
              </a:endParaRPr>
            </a:p>
          </p:txBody>
        </p:sp>
        <p:sp>
          <p:nvSpPr>
            <p:cNvPr id="68665" name="Oval 57"/>
            <p:cNvSpPr>
              <a:spLocks noChangeAspect="1" noChangeArrowheads="1"/>
            </p:cNvSpPr>
            <p:nvPr/>
          </p:nvSpPr>
          <p:spPr bwMode="auto">
            <a:xfrm>
              <a:off x="3248" y="2396"/>
              <a:ext cx="288" cy="288"/>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sp>
          <p:nvSpPr>
            <p:cNvPr id="68666" name="Oval 58"/>
            <p:cNvSpPr>
              <a:spLocks noChangeAspect="1" noChangeArrowheads="1"/>
            </p:cNvSpPr>
            <p:nvPr/>
          </p:nvSpPr>
          <p:spPr bwMode="auto">
            <a:xfrm>
              <a:off x="3251" y="1777"/>
              <a:ext cx="288" cy="289"/>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solidFill>
                  <a:schemeClr val="bg1"/>
                </a:solidFill>
                <a:effectLst>
                  <a:outerShdw blurRad="38100" dist="38100" dir="2700000" algn="tl">
                    <a:srgbClr val="000000"/>
                  </a:outerShdw>
                </a:effectLst>
                <a:latin typeface="Franklin Gothic Medium" pitchFamily="-128" charset="0"/>
              </a:endParaRPr>
            </a:p>
          </p:txBody>
        </p:sp>
      </p:grpSp>
      <p:sp>
        <p:nvSpPr>
          <p:cNvPr id="68667" name="Rectangle 59"/>
          <p:cNvSpPr>
            <a:spLocks noChangeArrowheads="1"/>
          </p:cNvSpPr>
          <p:nvPr/>
        </p:nvSpPr>
        <p:spPr bwMode="auto">
          <a:xfrm>
            <a:off x="5489575" y="1294632"/>
            <a:ext cx="3578225" cy="487313"/>
          </a:xfrm>
          <a:prstGeom prst="rect">
            <a:avLst/>
          </a:prstGeom>
          <a:noFill/>
          <a:ln w="9525">
            <a:noFill/>
            <a:miter lim="800000"/>
            <a:headEnd/>
            <a:tailEnd/>
          </a:ln>
          <a:effectLst/>
        </p:spPr>
        <p:txBody>
          <a:bodyPr anchor="ctr" anchorCtr="1">
            <a:prstTxWarp prst="textNoShape">
              <a:avLst/>
            </a:prstTxWarp>
            <a:spAutoFit/>
          </a:bodyPr>
          <a:lstStyle/>
          <a:p>
            <a:pPr>
              <a:lnSpc>
                <a:spcPct val="90000"/>
              </a:lnSpc>
            </a:pPr>
            <a:r>
              <a:rPr lang="en-US" altLang="zh-CN" sz="28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rPr>
              <a:t>Three Blessings</a:t>
            </a:r>
            <a:endParaRPr lang="sk-SK" sz="2800" b="1" dirty="0">
              <a:solidFill>
                <a:srgbClr val="FFFF00"/>
              </a:solidFill>
              <a:effectLst>
                <a:outerShdw blurRad="38100" dist="38100" dir="2700000" algn="tl">
                  <a:srgbClr val="000000"/>
                </a:outerShdw>
              </a:effectLst>
              <a:latin typeface="Franklin Gothic Medium" pitchFamily="-128" charset="0"/>
              <a:ea typeface="宋体" pitchFamily="-128" charset="-122"/>
              <a:cs typeface="宋体" pitchFamily="-128" charset="-122"/>
            </a:endParaRPr>
          </a:p>
        </p:txBody>
      </p:sp>
      <p:sp>
        <p:nvSpPr>
          <p:cNvPr id="68669" name="Text Box 61"/>
          <p:cNvSpPr txBox="1">
            <a:spLocks noChangeArrowheads="1"/>
          </p:cNvSpPr>
          <p:nvPr/>
        </p:nvSpPr>
        <p:spPr bwMode="auto">
          <a:xfrm>
            <a:off x="681038" y="6308725"/>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68670" name="Text Box 62"/>
          <p:cNvSpPr txBox="1">
            <a:spLocks noChangeArrowheads="1"/>
          </p:cNvSpPr>
          <p:nvPr/>
        </p:nvSpPr>
        <p:spPr bwMode="auto">
          <a:xfrm>
            <a:off x="838200" y="5486400"/>
            <a:ext cx="7669213" cy="1228725"/>
          </a:xfrm>
          <a:prstGeom prst="rect">
            <a:avLst/>
          </a:prstGeom>
          <a:noFill/>
          <a:ln w="38100">
            <a:solidFill>
              <a:schemeClr val="tx1"/>
            </a:solidFill>
            <a:miter lim="800000"/>
            <a:headEnd/>
            <a:tailEnd/>
          </a:ln>
        </p:spPr>
        <p:txBody>
          <a:bodyPr>
            <a:prstTxWarp prst="textNoShape">
              <a:avLst/>
            </a:prstTxWarp>
            <a:spAutoFit/>
          </a:bodyPr>
          <a:lstStyle/>
          <a:p>
            <a:r>
              <a:rPr lang="en-US" sz="1800" dirty="0">
                <a:latin typeface="Tahoma" pitchFamily="-128" charset="0"/>
              </a:rPr>
              <a:t>Only by Cain-type Hellenism submitting to Abel-type Hebraism could Satan be separated from the prevailing spirit of the age. Then the foundation of substance necessary for receiving Christ at the Second Advent could be established worldwide.</a:t>
            </a:r>
            <a:r>
              <a:rPr lang="en-US" sz="1800" dirty="0" smtClean="0">
                <a:latin typeface="Tahoma" pitchFamily="-128" charset="0"/>
              </a:rPr>
              <a:t> 		</a:t>
            </a:r>
            <a:r>
              <a:rPr lang="en-US" sz="1400" dirty="0" smtClean="0">
                <a:latin typeface="Tahoma" pitchFamily="-128" charset="0"/>
              </a:rPr>
              <a:t>EDP</a:t>
            </a:r>
            <a:r>
              <a:rPr lang="en-US" sz="1400" dirty="0">
                <a:latin typeface="Tahoma" pitchFamily="-128" charset="0"/>
              </a:rPr>
              <a:t>, </a:t>
            </a:r>
            <a:r>
              <a:rPr lang="en-US" sz="1400" dirty="0" smtClean="0">
                <a:latin typeface="Tahoma" pitchFamily="-128" charset="0"/>
              </a:rPr>
              <a:t>351</a:t>
            </a:r>
            <a:endParaRPr lang="en-US" sz="2000" dirty="0">
              <a:latin typeface="Tahoma" pitchFamily="-128" charset="0"/>
            </a:endParaRPr>
          </a:p>
        </p:txBody>
      </p:sp>
      <p:sp>
        <p:nvSpPr>
          <p:cNvPr id="68671" name="Text Box 63"/>
          <p:cNvSpPr txBox="1">
            <a:spLocks noChangeArrowheads="1"/>
          </p:cNvSpPr>
          <p:nvPr/>
        </p:nvSpPr>
        <p:spPr bwMode="auto">
          <a:xfrm>
            <a:off x="5638800" y="4191000"/>
            <a:ext cx="3267075" cy="1187450"/>
          </a:xfrm>
          <a:prstGeom prst="rect">
            <a:avLst/>
          </a:prstGeom>
          <a:noFill/>
          <a:ln w="9525">
            <a:noFill/>
            <a:miter lim="800000"/>
            <a:headEnd/>
            <a:tailEnd/>
          </a:ln>
        </p:spPr>
        <p:txBody>
          <a:bodyPr wrap="none">
            <a:prstTxWarp prst="textNoShape">
              <a:avLst/>
            </a:prstTxWarp>
            <a:spAutoFit/>
          </a:bodyPr>
          <a:lstStyle/>
          <a:p>
            <a:pPr marL="457200" indent="-457200">
              <a:buFont typeface="Arial" pitchFamily="-128" charset="0"/>
              <a:buAutoNum type="arabicPeriod"/>
            </a:pPr>
            <a:r>
              <a:rPr lang="en-US" dirty="0"/>
              <a:t>Religious freedom</a:t>
            </a:r>
          </a:p>
          <a:p>
            <a:pPr marL="457200" indent="-457200">
              <a:buFont typeface="Arial" pitchFamily="-128" charset="0"/>
              <a:buAutoNum type="arabicPeriod"/>
            </a:pPr>
            <a:r>
              <a:rPr lang="en-US" dirty="0"/>
              <a:t>Rule of law</a:t>
            </a:r>
          </a:p>
          <a:p>
            <a:pPr marL="457200" indent="-457200">
              <a:buFont typeface="Arial" pitchFamily="-128" charset="0"/>
              <a:buAutoNum type="arabicPeriod"/>
            </a:pPr>
            <a:r>
              <a:rPr lang="en-US" dirty="0"/>
              <a:t>Property ownership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6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6" grpId="0"/>
      <p:bldP spid="68617" grpId="0"/>
      <p:bldP spid="68618" grpId="0" animBg="1"/>
      <p:bldP spid="68619" grpId="0" animBg="1"/>
      <p:bldP spid="68667" grpId="0"/>
      <p:bldP spid="68670" grpId="0" animBg="1"/>
      <p:bldP spid="686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04800" y="1447800"/>
            <a:ext cx="8534400" cy="4781550"/>
          </a:xfrm>
          <a:prstGeom prst="rect">
            <a:avLst/>
          </a:prstGeom>
          <a:noFill/>
          <a:ln w="9525">
            <a:noFill/>
            <a:miter lim="800000"/>
            <a:headEnd/>
            <a:tailEnd/>
          </a:ln>
          <a:effectLst/>
        </p:spPr>
        <p:txBody>
          <a:bodyPr>
            <a:prstTxWarp prst="textNoShape">
              <a:avLst/>
            </a:prstTxWarp>
            <a:spAutoFit/>
          </a:bodyPr>
          <a:lstStyle/>
          <a:p>
            <a:pPr marL="365125" indent="-365125" eaLnBrk="1" hangingPunct="1">
              <a:spcBef>
                <a:spcPct val="30000"/>
              </a:spcBef>
            </a:pPr>
            <a:r>
              <a:rPr lang="en-US" sz="2200">
                <a:latin typeface="Tahoma" pitchFamily="-128" charset="0"/>
              </a:rPr>
              <a:t>	We are created to attain perfection by fulfilling our given responsibility of our own free will, without God's direct assistance. We are then to attain oneness with God and acquire true autonomy. Therefore, </a:t>
            </a:r>
            <a:r>
              <a:rPr lang="en-US" sz="2200" b="1">
                <a:latin typeface="Tahoma" pitchFamily="-128" charset="0"/>
              </a:rPr>
              <a:t>it is the calling of our original nature to pursue freedom and autonomy</a:t>
            </a:r>
            <a:r>
              <a:rPr lang="en-US" sz="2200">
                <a:latin typeface="Tahoma" pitchFamily="-128" charset="0"/>
              </a:rPr>
              <a:t>. A person of perfect character understands the Will of God and puts it into practice through his own insight and reason, without the need to rely on revelations from God. Hence, </a:t>
            </a:r>
            <a:r>
              <a:rPr lang="en-US" sz="2200" b="1">
                <a:latin typeface="Tahoma" pitchFamily="-128" charset="0"/>
              </a:rPr>
              <a:t>it is only natural that we pursue reason and understanding.</a:t>
            </a:r>
            <a:r>
              <a:rPr lang="en-US" sz="2200">
                <a:latin typeface="Tahoma" pitchFamily="-128" charset="0"/>
              </a:rPr>
              <a:t> We also are endowed with the God-given right to </a:t>
            </a:r>
            <a:r>
              <a:rPr lang="en-US" sz="2200" b="1">
                <a:latin typeface="Tahoma" pitchFamily="-128" charset="0"/>
              </a:rPr>
              <a:t>master the natural world,</a:t>
            </a:r>
            <a:r>
              <a:rPr lang="en-US" sz="2200">
                <a:latin typeface="Tahoma" pitchFamily="-128" charset="0"/>
              </a:rPr>
              <a:t> to tame and cultivate it in order to create a pleasant living environment, by investigating the hidden laws of nature through science. Hence, </a:t>
            </a:r>
            <a:r>
              <a:rPr lang="en-US" sz="2200" b="1">
                <a:latin typeface="Tahoma" pitchFamily="-128" charset="0"/>
              </a:rPr>
              <a:t>we value the natural world, pursue science, and esteem the practical life.</a:t>
            </a:r>
            <a:r>
              <a:rPr lang="en-US" sz="2200">
                <a:latin typeface="Tahoma" pitchFamily="-128" charset="0"/>
              </a:rPr>
              <a:t> 	</a:t>
            </a:r>
            <a:r>
              <a:rPr lang="en-US" sz="2000">
                <a:latin typeface="Tahoma" pitchFamily="-128" charset="0"/>
              </a:rPr>
              <a:t>EDP, 351</a:t>
            </a:r>
            <a:endParaRPr lang="en-US" sz="2200">
              <a:latin typeface="Tahoma" pitchFamily="-128" charset="0"/>
            </a:endParaRPr>
          </a:p>
        </p:txBody>
      </p:sp>
      <p:sp>
        <p:nvSpPr>
          <p:cNvPr id="70659" name="Rectangle 3"/>
          <p:cNvSpPr>
            <a:spLocks noChangeArrowheads="1"/>
          </p:cNvSpPr>
          <p:nvPr/>
        </p:nvSpPr>
        <p:spPr bwMode="auto">
          <a:xfrm>
            <a:off x="457200" y="228600"/>
            <a:ext cx="8226425" cy="1089025"/>
          </a:xfrm>
          <a:prstGeom prst="rect">
            <a:avLst/>
          </a:prstGeom>
          <a:noFill/>
          <a:ln w="9525">
            <a:noFill/>
            <a:miter lim="800000"/>
            <a:headEnd/>
            <a:tailEnd/>
          </a:ln>
          <a:effectLst/>
        </p:spPr>
        <p:txBody>
          <a:bodyPr anchor="ctr" anchorCtr="1">
            <a:prstTxWarp prst="textNoShape">
              <a:avLst/>
            </a:prstTxWarp>
          </a:bodyPr>
          <a:lstStyle/>
          <a:p>
            <a:r>
              <a:rPr lang="en-US" altLang="zh-CN" sz="4400">
                <a:solidFill>
                  <a:srgbClr val="FFFF99"/>
                </a:solidFill>
                <a:latin typeface="Arial Rounded MT Bold" pitchFamily="-128" charset="0"/>
                <a:ea typeface="宋体" pitchFamily="-128" charset="-122"/>
                <a:cs typeface="宋体" pitchFamily="-128" charset="-122"/>
              </a:rPr>
              <a:t>What was the impetus behind the Renaissance?</a:t>
            </a:r>
            <a:endParaRPr lang="sk-SK" sz="3600">
              <a:solidFill>
                <a:srgbClr val="FFFF99"/>
              </a:solidFill>
              <a:latin typeface="Arial Rounded MT Bold" pitchFamily="-128" charset="0"/>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Where did it start and why?</a:t>
            </a:r>
          </a:p>
        </p:txBody>
      </p:sp>
      <p:sp>
        <p:nvSpPr>
          <p:cNvPr id="175107" name="Rectangle 3"/>
          <p:cNvSpPr>
            <a:spLocks noGrp="1" noChangeArrowheads="1"/>
          </p:cNvSpPr>
          <p:nvPr>
            <p:ph type="body" idx="1"/>
          </p:nvPr>
        </p:nvSpPr>
        <p:spPr>
          <a:xfrm>
            <a:off x="533400" y="1981200"/>
            <a:ext cx="8153400" cy="4114800"/>
          </a:xfrm>
        </p:spPr>
        <p:txBody>
          <a:bodyPr/>
          <a:lstStyle/>
          <a:p>
            <a:r>
              <a:rPr lang="en-US" dirty="0">
                <a:solidFill>
                  <a:srgbClr val="FFFF00"/>
                </a:solidFill>
              </a:rPr>
              <a:t>Florence </a:t>
            </a:r>
            <a:r>
              <a:rPr lang="en-US" dirty="0"/>
              <a:t>- Italian city-state, 14th century</a:t>
            </a:r>
          </a:p>
          <a:p>
            <a:pPr lvl="1"/>
            <a:r>
              <a:rPr lang="en-US" dirty="0"/>
              <a:t>Loved freedom to be creative and pursue beauty, truth, goodness</a:t>
            </a:r>
          </a:p>
          <a:p>
            <a:pPr lvl="2"/>
            <a:r>
              <a:rPr lang="en-US" dirty="0"/>
              <a:t>Good governance, Medici patronage</a:t>
            </a:r>
          </a:p>
          <a:p>
            <a:pPr lvl="1"/>
            <a:r>
              <a:rPr lang="en-US" dirty="0"/>
              <a:t>Greek scholars and texts after the conquest of Constantinople in 1453 by Ottoman Turks</a:t>
            </a:r>
          </a:p>
          <a:p>
            <a:pPr lvl="2"/>
            <a:r>
              <a:rPr lang="en-US" dirty="0"/>
              <a:t>Imitating Greek and Roman thought and culture</a:t>
            </a:r>
            <a:endParaRPr lang="en-US" dirty="0" smtClean="0"/>
          </a:p>
          <a:p>
            <a:pPr lvl="1">
              <a:buNone/>
            </a:pPr>
            <a:r>
              <a:rPr lang="en-US" dirty="0" smtClean="0"/>
              <a:t>        Driving </a:t>
            </a:r>
            <a:r>
              <a:rPr lang="en-US" dirty="0"/>
              <a:t>force behind modern world</a:t>
            </a:r>
          </a:p>
        </p:txBody>
      </p:sp>
      <p:cxnSp>
        <p:nvCxnSpPr>
          <p:cNvPr id="5" name="Straight Arrow Connector 4"/>
          <p:cNvCxnSpPr/>
          <p:nvPr/>
        </p:nvCxnSpPr>
        <p:spPr bwMode="auto">
          <a:xfrm>
            <a:off x="914400" y="5638800"/>
            <a:ext cx="762000" cy="1588"/>
          </a:xfrm>
          <a:prstGeom prst="straightConnector1">
            <a:avLst/>
          </a:prstGeom>
          <a:solidFill>
            <a:schemeClr val="accent1"/>
          </a:solidFill>
          <a:ln w="57150" cap="flat" cmpd="sng" algn="ctr">
            <a:solidFill>
              <a:schemeClr val="tx1"/>
            </a:solidFill>
            <a:prstDash val="solid"/>
            <a:round/>
            <a:headEnd type="none" w="med" len="med"/>
            <a:tailEnd type="triangle" w="med"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10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Text Box 9"/>
          <p:cNvSpPr txBox="1">
            <a:spLocks noChangeArrowheads="1"/>
          </p:cNvSpPr>
          <p:nvPr/>
        </p:nvSpPr>
        <p:spPr bwMode="auto">
          <a:xfrm>
            <a:off x="2895600" y="495300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78860" name="Rectangle 12"/>
          <p:cNvSpPr>
            <a:spLocks noGrp="1" noChangeArrowheads="1"/>
          </p:cNvSpPr>
          <p:nvPr>
            <p:ph type="title" sz="quarter"/>
          </p:nvPr>
        </p:nvSpPr>
        <p:spPr/>
        <p:txBody>
          <a:bodyPr/>
          <a:lstStyle/>
          <a:p>
            <a:r>
              <a:rPr lang="en-US" altLang="zh-CN">
                <a:solidFill>
                  <a:srgbClr val="FFFF99"/>
                </a:solidFill>
                <a:ea typeface="宋体" pitchFamily="-128" charset="-122"/>
                <a:cs typeface="宋体" pitchFamily="-128" charset="-122"/>
              </a:rPr>
              <a:t>How was this expressed in art? </a:t>
            </a:r>
            <a:r>
              <a:rPr lang="sk-SK" sz="3600">
                <a:solidFill>
                  <a:srgbClr val="FFFF99"/>
                </a:solidFill>
                <a:ea typeface="宋体" pitchFamily="-128" charset="-122"/>
                <a:cs typeface="宋体" pitchFamily="-128" charset="-122"/>
              </a:rPr>
              <a:t/>
            </a:r>
            <a:br>
              <a:rPr lang="sk-SK" sz="3600">
                <a:solidFill>
                  <a:srgbClr val="FFFF99"/>
                </a:solidFill>
                <a:ea typeface="宋体" pitchFamily="-128" charset="-122"/>
                <a:cs typeface="宋体" pitchFamily="-128" charset="-122"/>
              </a:rPr>
            </a:br>
            <a:endParaRPr lang="en-US" sz="3600">
              <a:solidFill>
                <a:srgbClr val="FFFF99"/>
              </a:solidFill>
              <a:ea typeface="宋体" pitchFamily="-128" charset="-122"/>
              <a:cs typeface="宋体" pitchFamily="-128" charset="-122"/>
            </a:endParaRPr>
          </a:p>
        </p:txBody>
      </p:sp>
      <p:sp>
        <p:nvSpPr>
          <p:cNvPr id="78868" name="Rectangle 20"/>
          <p:cNvSpPr>
            <a:spLocks noChangeArrowheads="1"/>
          </p:cNvSpPr>
          <p:nvPr/>
        </p:nvSpPr>
        <p:spPr bwMode="auto">
          <a:xfrm>
            <a:off x="3429000" y="25717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78869" name="Picture 21" descr="michelangelo_david2"/>
          <p:cNvPicPr>
            <a:picLocks noGrp="1" noChangeAspect="1" noChangeArrowheads="1"/>
          </p:cNvPicPr>
          <p:nvPr>
            <p:ph sz="quarter" idx="1"/>
          </p:nvPr>
        </p:nvPicPr>
        <p:blipFill>
          <a:blip r:embed="rId3"/>
          <a:srcRect l="52682"/>
          <a:stretch>
            <a:fillRect/>
          </a:stretch>
        </p:blipFill>
        <p:spPr>
          <a:xfrm>
            <a:off x="385763" y="1066800"/>
            <a:ext cx="2128837" cy="5486400"/>
          </a:xfrm>
          <a:ln/>
        </p:spPr>
      </p:pic>
      <p:pic>
        <p:nvPicPr>
          <p:cNvPr id="78871" name="Picture 23" descr="mona-lisa-gioconda-by-leonardo-da-vinci"/>
          <p:cNvPicPr>
            <a:picLocks noGrp="1" noChangeAspect="1" noChangeArrowheads="1"/>
          </p:cNvPicPr>
          <p:nvPr>
            <p:ph sz="quarter" idx="2"/>
          </p:nvPr>
        </p:nvPicPr>
        <p:blipFill>
          <a:blip r:embed="rId4"/>
          <a:srcRect/>
          <a:stretch>
            <a:fillRect/>
          </a:stretch>
        </p:blipFill>
        <p:spPr>
          <a:xfrm>
            <a:off x="5664200" y="1066800"/>
            <a:ext cx="3251200" cy="4648200"/>
          </a:xfrm>
        </p:spPr>
      </p:pic>
      <p:sp>
        <p:nvSpPr>
          <p:cNvPr id="78872" name="Text Box 24"/>
          <p:cNvSpPr txBox="1">
            <a:spLocks noChangeArrowheads="1"/>
          </p:cNvSpPr>
          <p:nvPr/>
        </p:nvSpPr>
        <p:spPr bwMode="auto">
          <a:xfrm>
            <a:off x="5867400" y="5791200"/>
            <a:ext cx="2232025" cy="976313"/>
          </a:xfrm>
          <a:prstGeom prst="rect">
            <a:avLst/>
          </a:prstGeom>
          <a:noFill/>
          <a:ln w="9525">
            <a:noFill/>
            <a:miter lim="800000"/>
            <a:headEnd/>
            <a:tailEnd/>
          </a:ln>
        </p:spPr>
        <p:txBody>
          <a:bodyPr wrap="none">
            <a:prstTxWarp prst="textNoShape">
              <a:avLst/>
            </a:prstTxWarp>
            <a:spAutoFit/>
          </a:bodyPr>
          <a:lstStyle/>
          <a:p>
            <a:pPr algn="ctr"/>
            <a:r>
              <a:rPr lang="en-US" sz="2000" dirty="0">
                <a:solidFill>
                  <a:srgbClr val="FFFF00"/>
                </a:solidFill>
              </a:rPr>
              <a:t>Leonardo </a:t>
            </a:r>
            <a:r>
              <a:rPr lang="en-US" sz="2000" dirty="0" err="1">
                <a:solidFill>
                  <a:srgbClr val="FFFF00"/>
                </a:solidFill>
              </a:rPr>
              <a:t>da</a:t>
            </a:r>
            <a:r>
              <a:rPr lang="en-US" sz="2000" dirty="0">
                <a:solidFill>
                  <a:srgbClr val="FFFF00"/>
                </a:solidFill>
              </a:rPr>
              <a:t> Vinci</a:t>
            </a:r>
          </a:p>
          <a:p>
            <a:pPr algn="ctr"/>
            <a:r>
              <a:rPr lang="en-US" sz="1800" dirty="0"/>
              <a:t>1452-1519</a:t>
            </a:r>
          </a:p>
          <a:p>
            <a:pPr algn="ctr"/>
            <a:r>
              <a:rPr lang="en-US" sz="2000" dirty="0"/>
              <a:t>“Mona Lisa”</a:t>
            </a:r>
          </a:p>
        </p:txBody>
      </p:sp>
      <p:sp>
        <p:nvSpPr>
          <p:cNvPr id="78873" name="Text Box 25"/>
          <p:cNvSpPr txBox="1">
            <a:spLocks noChangeArrowheads="1"/>
          </p:cNvSpPr>
          <p:nvPr/>
        </p:nvSpPr>
        <p:spPr bwMode="auto">
          <a:xfrm>
            <a:off x="2841625" y="2514600"/>
            <a:ext cx="2111375" cy="940770"/>
          </a:xfrm>
          <a:prstGeom prst="rect">
            <a:avLst/>
          </a:prstGeom>
          <a:noFill/>
          <a:ln w="9525">
            <a:noFill/>
            <a:miter lim="800000"/>
            <a:headEnd/>
            <a:tailEnd/>
          </a:ln>
        </p:spPr>
        <p:txBody>
          <a:bodyPr>
            <a:prstTxWarp prst="textNoShape">
              <a:avLst/>
            </a:prstTxWarp>
            <a:spAutoFit/>
          </a:bodyPr>
          <a:lstStyle/>
          <a:p>
            <a:pPr>
              <a:lnSpc>
                <a:spcPct val="60000"/>
              </a:lnSpc>
              <a:spcBef>
                <a:spcPct val="50000"/>
              </a:spcBef>
            </a:pPr>
            <a:r>
              <a:rPr lang="en-US" sz="2000" dirty="0">
                <a:solidFill>
                  <a:srgbClr val="FFFF00"/>
                </a:solidFill>
              </a:rPr>
              <a:t>Michelangelo</a:t>
            </a:r>
          </a:p>
          <a:p>
            <a:pPr>
              <a:lnSpc>
                <a:spcPct val="60000"/>
              </a:lnSpc>
              <a:spcBef>
                <a:spcPct val="50000"/>
              </a:spcBef>
            </a:pPr>
            <a:r>
              <a:rPr lang="en-US" sz="1800" dirty="0"/>
              <a:t>1475-1564</a:t>
            </a:r>
          </a:p>
          <a:p>
            <a:pPr>
              <a:lnSpc>
                <a:spcPct val="60000"/>
              </a:lnSpc>
              <a:spcBef>
                <a:spcPct val="50000"/>
              </a:spcBef>
            </a:pPr>
            <a:r>
              <a:rPr lang="en-US" sz="2000" dirty="0"/>
              <a:t>“David”</a:t>
            </a:r>
            <a:endParaRPr lang="en-US" dirty="0"/>
          </a:p>
        </p:txBody>
      </p:sp>
      <p:sp>
        <p:nvSpPr>
          <p:cNvPr id="78874" name="Rectangle 26"/>
          <p:cNvSpPr>
            <a:spLocks noChangeArrowheads="1"/>
          </p:cNvSpPr>
          <p:nvPr/>
        </p:nvSpPr>
        <p:spPr bwMode="auto">
          <a:xfrm>
            <a:off x="2590800" y="4572000"/>
            <a:ext cx="3170238" cy="1739900"/>
          </a:xfrm>
          <a:prstGeom prst="rect">
            <a:avLst/>
          </a:prstGeom>
          <a:noFill/>
          <a:ln w="9525">
            <a:noFill/>
            <a:miter lim="800000"/>
            <a:headEnd/>
            <a:tailEnd/>
          </a:ln>
        </p:spPr>
        <p:txBody>
          <a:bodyPr wrap="none">
            <a:prstTxWarp prst="textNoShape">
              <a:avLst/>
            </a:prstTxWarp>
            <a:spAutoFit/>
          </a:bodyPr>
          <a:lstStyle/>
          <a:p>
            <a:r>
              <a:rPr lang="en-US" sz="1800" dirty="0"/>
              <a:t>Renaissance humanists </a:t>
            </a:r>
          </a:p>
          <a:p>
            <a:r>
              <a:rPr lang="en-US" sz="1800" dirty="0"/>
              <a:t>did not reject Christianity; </a:t>
            </a:r>
          </a:p>
          <a:p>
            <a:r>
              <a:rPr lang="en-US" sz="1800" dirty="0"/>
              <a:t>many of the Renaissance's </a:t>
            </a:r>
          </a:p>
          <a:p>
            <a:r>
              <a:rPr lang="en-US" sz="1800" dirty="0"/>
              <a:t>greatest works were devoted </a:t>
            </a:r>
          </a:p>
          <a:p>
            <a:r>
              <a:rPr lang="en-US" sz="1800" dirty="0"/>
              <a:t>to it, and the Church </a:t>
            </a:r>
          </a:p>
          <a:p>
            <a:r>
              <a:rPr lang="en-US" sz="1800" dirty="0"/>
              <a:t>patronized Renaissance </a:t>
            </a:r>
            <a:r>
              <a:rPr lang="en-US" sz="1800" dirty="0" smtClean="0"/>
              <a:t>art</a:t>
            </a:r>
            <a:endParaRPr lang="en-US" sz="1800" dirty="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8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4" name="Rectangle 8"/>
          <p:cNvSpPr>
            <a:spLocks noGrp="1" noChangeArrowheads="1"/>
          </p:cNvSpPr>
          <p:nvPr>
            <p:ph type="title"/>
          </p:nvPr>
        </p:nvSpPr>
        <p:spPr/>
        <p:txBody>
          <a:bodyPr/>
          <a:lstStyle/>
          <a:p>
            <a:r>
              <a:rPr lang="en-US" altLang="zh-CN"/>
              <a:t>How was this expressed in science? </a:t>
            </a:r>
            <a:r>
              <a:rPr lang="sk-SK"/>
              <a:t/>
            </a:r>
            <a:br>
              <a:rPr lang="sk-SK"/>
            </a:br>
            <a:endParaRPr lang="en-US"/>
          </a:p>
        </p:txBody>
      </p:sp>
      <p:sp>
        <p:nvSpPr>
          <p:cNvPr id="167945" name="Rectangle 9"/>
          <p:cNvSpPr>
            <a:spLocks noGrp="1" noChangeArrowheads="1"/>
          </p:cNvSpPr>
          <p:nvPr>
            <p:ph type="body" sz="half" idx="1"/>
          </p:nvPr>
        </p:nvSpPr>
        <p:spPr>
          <a:xfrm>
            <a:off x="381000" y="2133600"/>
            <a:ext cx="4114800" cy="3962400"/>
          </a:xfrm>
        </p:spPr>
        <p:txBody>
          <a:bodyPr/>
          <a:lstStyle/>
          <a:p>
            <a:pPr>
              <a:lnSpc>
                <a:spcPct val="90000"/>
              </a:lnSpc>
            </a:pPr>
            <a:r>
              <a:rPr lang="en-US" sz="2400" dirty="0">
                <a:solidFill>
                  <a:srgbClr val="FFFF00"/>
                </a:solidFill>
              </a:rPr>
              <a:t>Copernicus </a:t>
            </a:r>
            <a:r>
              <a:rPr lang="en-US" sz="1800" dirty="0"/>
              <a:t>(1473-1543)</a:t>
            </a:r>
          </a:p>
          <a:p>
            <a:pPr lvl="1">
              <a:lnSpc>
                <a:spcPct val="90000"/>
              </a:lnSpc>
            </a:pPr>
            <a:r>
              <a:rPr lang="en-US" sz="2000" dirty="0"/>
              <a:t>Earth goes around the sun</a:t>
            </a:r>
          </a:p>
          <a:p>
            <a:pPr>
              <a:lnSpc>
                <a:spcPct val="90000"/>
              </a:lnSpc>
            </a:pPr>
            <a:r>
              <a:rPr lang="en-US" sz="2400" dirty="0" err="1">
                <a:solidFill>
                  <a:srgbClr val="FFFF00"/>
                </a:solidFill>
              </a:rPr>
              <a:t>Kepler</a:t>
            </a:r>
            <a:r>
              <a:rPr lang="en-US" sz="2400" dirty="0">
                <a:solidFill>
                  <a:srgbClr val="FFFF00"/>
                </a:solidFill>
              </a:rPr>
              <a:t> </a:t>
            </a:r>
            <a:r>
              <a:rPr lang="en-US" sz="1800" dirty="0"/>
              <a:t>(1571-1630)</a:t>
            </a:r>
            <a:endParaRPr lang="en-US" sz="2400" dirty="0"/>
          </a:p>
          <a:p>
            <a:pPr lvl="1">
              <a:lnSpc>
                <a:spcPct val="90000"/>
              </a:lnSpc>
            </a:pPr>
            <a:r>
              <a:rPr lang="en-US" sz="2000" dirty="0"/>
              <a:t>Laws of planetary motion</a:t>
            </a:r>
          </a:p>
          <a:p>
            <a:pPr>
              <a:lnSpc>
                <a:spcPct val="90000"/>
              </a:lnSpc>
            </a:pPr>
            <a:r>
              <a:rPr lang="en-US" sz="2400" dirty="0">
                <a:solidFill>
                  <a:srgbClr val="FFFF00"/>
                </a:solidFill>
              </a:rPr>
              <a:t>Galileo </a:t>
            </a:r>
            <a:r>
              <a:rPr lang="en-US" sz="1800" dirty="0"/>
              <a:t>(1564-1642)</a:t>
            </a:r>
            <a:endParaRPr lang="en-US" sz="2400" dirty="0"/>
          </a:p>
          <a:p>
            <a:pPr lvl="1">
              <a:lnSpc>
                <a:spcPct val="90000"/>
              </a:lnSpc>
            </a:pPr>
            <a:r>
              <a:rPr lang="en-US" sz="2000" dirty="0"/>
              <a:t>Laws of nature are mathematical</a:t>
            </a:r>
          </a:p>
          <a:p>
            <a:pPr>
              <a:lnSpc>
                <a:spcPct val="90000"/>
              </a:lnSpc>
            </a:pPr>
            <a:r>
              <a:rPr lang="en-US" sz="2400" dirty="0">
                <a:solidFill>
                  <a:srgbClr val="FFFF00"/>
                </a:solidFill>
              </a:rPr>
              <a:t>Francis Bacon </a:t>
            </a:r>
            <a:r>
              <a:rPr lang="en-US" sz="1800" dirty="0"/>
              <a:t>(1561-1626) </a:t>
            </a:r>
            <a:endParaRPr lang="en-US" sz="2400" dirty="0"/>
          </a:p>
          <a:p>
            <a:pPr lvl="1">
              <a:lnSpc>
                <a:spcPct val="90000"/>
              </a:lnSpc>
            </a:pPr>
            <a:r>
              <a:rPr lang="en-US" sz="2000" dirty="0"/>
              <a:t>Scientific method</a:t>
            </a:r>
          </a:p>
          <a:p>
            <a:pPr>
              <a:lnSpc>
                <a:spcPct val="90000"/>
              </a:lnSpc>
            </a:pPr>
            <a:endParaRPr lang="en-US" sz="2400" dirty="0"/>
          </a:p>
          <a:p>
            <a:pPr lvl="1">
              <a:lnSpc>
                <a:spcPct val="90000"/>
              </a:lnSpc>
            </a:pPr>
            <a:endParaRPr lang="en-US" sz="2000" dirty="0"/>
          </a:p>
        </p:txBody>
      </p:sp>
      <p:sp>
        <p:nvSpPr>
          <p:cNvPr id="167947" name="Rectangle 11"/>
          <p:cNvSpPr>
            <a:spLocks noGrp="1" noChangeArrowheads="1"/>
          </p:cNvSpPr>
          <p:nvPr>
            <p:ph type="body" sz="half" idx="2"/>
          </p:nvPr>
        </p:nvSpPr>
        <p:spPr>
          <a:xfrm>
            <a:off x="4876800" y="1905000"/>
            <a:ext cx="3810000" cy="4114800"/>
          </a:xfrm>
          <a:noFill/>
          <a:ln w="38100">
            <a:solidFill>
              <a:schemeClr val="tx1"/>
            </a:solidFill>
          </a:ln>
        </p:spPr>
        <p:txBody>
          <a:bodyPr/>
          <a:lstStyle/>
          <a:p>
            <a:pPr>
              <a:buFontTx/>
              <a:buNone/>
            </a:pPr>
            <a:r>
              <a:rPr lang="en-US" i="1" dirty="0"/>
              <a:t>	“I do not feel obliged to believe that the same God who has endowed us with sense, reason, and intellect has intended us to forgo their use.”</a:t>
            </a:r>
            <a:endParaRPr lang="en-US" dirty="0"/>
          </a:p>
          <a:p>
            <a:pPr>
              <a:buFontTx/>
              <a:buNone/>
            </a:pPr>
            <a:r>
              <a:rPr lang="en-US" dirty="0"/>
              <a:t>	</a:t>
            </a:r>
            <a:r>
              <a:rPr lang="en-US" dirty="0" smtClean="0"/>
              <a:t>	</a:t>
            </a:r>
            <a:r>
              <a:rPr lang="en-US" sz="2000" dirty="0" smtClean="0"/>
              <a:t>Galileo </a:t>
            </a:r>
            <a:r>
              <a:rPr lang="en-US" sz="2000" dirty="0" err="1"/>
              <a:t>Galilei</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60375" y="358775"/>
            <a:ext cx="8226425" cy="1089025"/>
          </a:xfrm>
          <a:prstGeom prst="rect">
            <a:avLst/>
          </a:prstGeom>
          <a:noFill/>
          <a:ln w="9525">
            <a:noFill/>
            <a:miter lim="800000"/>
            <a:headEnd/>
            <a:tailEnd/>
          </a:ln>
          <a:effectLst/>
        </p:spPr>
        <p:txBody>
          <a:bodyPr anchor="ctr" anchorCtr="1">
            <a:prstTxWarp prst="textNoShape">
              <a:avLst/>
            </a:prstTxWarp>
          </a:bodyPr>
          <a:lstStyle/>
          <a:p>
            <a:pPr algn="ctr"/>
            <a:r>
              <a:rPr lang="en-US" altLang="zh-CN" sz="4400">
                <a:solidFill>
                  <a:srgbClr val="FFFF99"/>
                </a:solidFill>
                <a:latin typeface="Arial Rounded MT Bold" pitchFamily="-128" charset="0"/>
                <a:ea typeface="宋体" pitchFamily="-128" charset="-122"/>
                <a:cs typeface="宋体" pitchFamily="-128" charset="-122"/>
              </a:rPr>
              <a:t>How was this expressed in literature and politics?</a:t>
            </a:r>
            <a:endParaRPr lang="sk-SK" sz="3600">
              <a:solidFill>
                <a:srgbClr val="FFFF99"/>
              </a:solidFill>
              <a:latin typeface="Arial Rounded MT Bold" pitchFamily="-128" charset="0"/>
              <a:ea typeface="宋体" pitchFamily="-128" charset="-122"/>
              <a:cs typeface="宋体" pitchFamily="-128" charset="-122"/>
            </a:endParaRPr>
          </a:p>
        </p:txBody>
      </p:sp>
      <p:sp>
        <p:nvSpPr>
          <p:cNvPr id="80900" name="Text Box 4"/>
          <p:cNvSpPr txBox="1">
            <a:spLocks noChangeArrowheads="1"/>
          </p:cNvSpPr>
          <p:nvPr/>
        </p:nvSpPr>
        <p:spPr bwMode="auto">
          <a:xfrm>
            <a:off x="3276600" y="2105025"/>
            <a:ext cx="2525713" cy="1569660"/>
          </a:xfrm>
          <a:prstGeom prst="rect">
            <a:avLst/>
          </a:prstGeom>
          <a:noFill/>
          <a:ln w="9525">
            <a:noFill/>
            <a:miter lim="800000"/>
            <a:headEnd/>
            <a:tailEnd/>
          </a:ln>
          <a:effectLst/>
        </p:spPr>
        <p:txBody>
          <a:bodyPr>
            <a:prstTxWarp prst="textNoShape">
              <a:avLst/>
            </a:prstTxWarp>
            <a:spAutoFit/>
          </a:bodyPr>
          <a:lstStyle/>
          <a:p>
            <a:pPr algn="r" eaLnBrk="1" hangingPunct="1">
              <a:spcBef>
                <a:spcPct val="50000"/>
              </a:spcBef>
            </a:pPr>
            <a:r>
              <a:rPr lang="en-GB" b="1" dirty="0">
                <a:solidFill>
                  <a:srgbClr val="FFFFFF"/>
                </a:solidFill>
                <a:latin typeface="Arial Rounded MT Bold" pitchFamily="-128" charset="0"/>
              </a:rPr>
              <a:t>Politics:</a:t>
            </a:r>
          </a:p>
          <a:p>
            <a:pPr algn="r" eaLnBrk="1" hangingPunct="1">
              <a:spcBef>
                <a:spcPct val="50000"/>
              </a:spcBef>
            </a:pPr>
            <a:r>
              <a:rPr lang="en-GB" dirty="0">
                <a:solidFill>
                  <a:srgbClr val="FFFF00"/>
                </a:solidFill>
                <a:latin typeface="Franklin Gothic Medium" pitchFamily="-128" charset="0"/>
              </a:rPr>
              <a:t>Machiavelli</a:t>
            </a:r>
          </a:p>
          <a:p>
            <a:pPr algn="r" eaLnBrk="1" hangingPunct="1">
              <a:spcBef>
                <a:spcPct val="50000"/>
              </a:spcBef>
            </a:pPr>
            <a:r>
              <a:rPr lang="en-GB" dirty="0">
                <a:solidFill>
                  <a:srgbClr val="FFFF00"/>
                </a:solidFill>
                <a:latin typeface="Franklin Gothic Medium" pitchFamily="-128" charset="0"/>
              </a:rPr>
              <a:t>Thomas More</a:t>
            </a:r>
          </a:p>
        </p:txBody>
      </p:sp>
      <p:sp>
        <p:nvSpPr>
          <p:cNvPr id="80901" name="Text Box 5"/>
          <p:cNvSpPr txBox="1">
            <a:spLocks noChangeArrowheads="1"/>
          </p:cNvSpPr>
          <p:nvPr/>
        </p:nvSpPr>
        <p:spPr bwMode="auto">
          <a:xfrm>
            <a:off x="3048000" y="3767138"/>
            <a:ext cx="2400300" cy="2123658"/>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b="1" dirty="0">
                <a:latin typeface="Arial Rounded MT Bold" pitchFamily="-128" charset="0"/>
              </a:rPr>
              <a:t>Literature:</a:t>
            </a:r>
          </a:p>
          <a:p>
            <a:pPr eaLnBrk="1" hangingPunct="1">
              <a:spcBef>
                <a:spcPct val="50000"/>
              </a:spcBef>
            </a:pPr>
            <a:r>
              <a:rPr lang="en-GB" dirty="0">
                <a:solidFill>
                  <a:srgbClr val="FFFF00"/>
                </a:solidFill>
                <a:latin typeface="Franklin Gothic Medium" pitchFamily="-128" charset="0"/>
              </a:rPr>
              <a:t>Boccaccio</a:t>
            </a:r>
          </a:p>
          <a:p>
            <a:pPr eaLnBrk="1" hangingPunct="1">
              <a:spcBef>
                <a:spcPct val="50000"/>
              </a:spcBef>
            </a:pPr>
            <a:r>
              <a:rPr lang="en-GB" dirty="0">
                <a:solidFill>
                  <a:srgbClr val="FFFF00"/>
                </a:solidFill>
                <a:latin typeface="Franklin Gothic Medium" pitchFamily="-128" charset="0"/>
              </a:rPr>
              <a:t>Shakespeare</a:t>
            </a:r>
          </a:p>
          <a:p>
            <a:pPr eaLnBrk="1" hangingPunct="1">
              <a:spcBef>
                <a:spcPct val="50000"/>
              </a:spcBef>
            </a:pPr>
            <a:r>
              <a:rPr lang="en-GB" dirty="0">
                <a:solidFill>
                  <a:srgbClr val="FFFF00"/>
                </a:solidFill>
                <a:latin typeface="Franklin Gothic Medium" pitchFamily="-128" charset="0"/>
              </a:rPr>
              <a:t>Milton</a:t>
            </a:r>
          </a:p>
        </p:txBody>
      </p:sp>
      <p:pic>
        <p:nvPicPr>
          <p:cNvPr id="80902" name="Picture 6" descr="machiavelli"/>
          <p:cNvPicPr>
            <a:picLocks noChangeAspect="1" noChangeArrowheads="1"/>
          </p:cNvPicPr>
          <p:nvPr/>
        </p:nvPicPr>
        <p:blipFill>
          <a:blip r:embed="rId3"/>
          <a:srcRect/>
          <a:stretch>
            <a:fillRect/>
          </a:stretch>
        </p:blipFill>
        <p:spPr bwMode="auto">
          <a:xfrm>
            <a:off x="6199188" y="2028825"/>
            <a:ext cx="2474912" cy="2474913"/>
          </a:xfrm>
          <a:prstGeom prst="rect">
            <a:avLst/>
          </a:prstGeom>
          <a:noFill/>
        </p:spPr>
      </p:pic>
      <p:pic>
        <p:nvPicPr>
          <p:cNvPr id="80903" name="Picture 7" descr="Shakespeare"/>
          <p:cNvPicPr>
            <a:picLocks noChangeAspect="1" noChangeArrowheads="1"/>
          </p:cNvPicPr>
          <p:nvPr/>
        </p:nvPicPr>
        <p:blipFill>
          <a:blip r:embed="rId4"/>
          <a:srcRect/>
          <a:stretch>
            <a:fillRect/>
          </a:stretch>
        </p:blipFill>
        <p:spPr bwMode="auto">
          <a:xfrm>
            <a:off x="393700" y="2667000"/>
            <a:ext cx="2406650" cy="3135313"/>
          </a:xfrm>
          <a:prstGeom prst="rect">
            <a:avLst/>
          </a:prstGeom>
          <a:noFill/>
        </p:spPr>
      </p:pic>
      <p:sp>
        <p:nvSpPr>
          <p:cNvPr id="80904" name="Rectangle 8"/>
          <p:cNvSpPr>
            <a:spLocks noChangeArrowheads="1"/>
          </p:cNvSpPr>
          <p:nvPr/>
        </p:nvSpPr>
        <p:spPr bwMode="auto">
          <a:xfrm>
            <a:off x="7634288" y="43957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80905" name="Text Box 9"/>
          <p:cNvSpPr txBox="1">
            <a:spLocks noChangeArrowheads="1"/>
          </p:cNvSpPr>
          <p:nvPr/>
        </p:nvSpPr>
        <p:spPr bwMode="auto">
          <a:xfrm>
            <a:off x="4572000" y="5713413"/>
            <a:ext cx="4229100" cy="915987"/>
          </a:xfrm>
          <a:prstGeom prst="rect">
            <a:avLst/>
          </a:prstGeom>
          <a:noFill/>
          <a:ln w="9525">
            <a:noFill/>
            <a:miter lim="800000"/>
            <a:headEnd/>
            <a:tailEnd/>
          </a:ln>
        </p:spPr>
        <p:txBody>
          <a:bodyPr wrap="none">
            <a:prstTxWarp prst="textNoShape">
              <a:avLst/>
            </a:prstTxWarp>
            <a:spAutoFit/>
          </a:bodyPr>
          <a:lstStyle/>
          <a:p>
            <a:r>
              <a:rPr lang="en-US" sz="1800"/>
              <a:t>Humanists asserted, "the genius of man</a:t>
            </a:r>
          </a:p>
          <a:p>
            <a:r>
              <a:rPr lang="en-US" sz="1800"/>
              <a:t> ... the unique and extraordinary ability</a:t>
            </a:r>
          </a:p>
          <a:p>
            <a:r>
              <a:rPr lang="en-US" sz="1800"/>
              <a:t> of the human mind.”</a:t>
            </a:r>
          </a:p>
        </p:txBody>
      </p:sp>
      <p:sp>
        <p:nvSpPr>
          <p:cNvPr id="80906" name="Text Box 10"/>
          <p:cNvSpPr txBox="1">
            <a:spLocks noChangeArrowheads="1"/>
          </p:cNvSpPr>
          <p:nvPr/>
        </p:nvSpPr>
        <p:spPr bwMode="auto">
          <a:xfrm>
            <a:off x="6629400" y="4600575"/>
            <a:ext cx="1730375" cy="671513"/>
          </a:xfrm>
          <a:prstGeom prst="rect">
            <a:avLst/>
          </a:prstGeom>
          <a:noFill/>
          <a:ln w="9525">
            <a:noFill/>
            <a:miter lim="800000"/>
            <a:headEnd/>
            <a:tailEnd/>
          </a:ln>
        </p:spPr>
        <p:txBody>
          <a:bodyPr>
            <a:prstTxWarp prst="textNoShape">
              <a:avLst/>
            </a:prstTxWarp>
            <a:spAutoFit/>
          </a:bodyPr>
          <a:lstStyle/>
          <a:p>
            <a:pPr algn="ctr"/>
            <a:r>
              <a:rPr lang="en-GB" sz="2000" dirty="0">
                <a:solidFill>
                  <a:srgbClr val="FFFF00"/>
                </a:solidFill>
                <a:latin typeface="Franklin Gothic Medium" pitchFamily="-128" charset="0"/>
              </a:rPr>
              <a:t>Machiavelli</a:t>
            </a:r>
          </a:p>
          <a:p>
            <a:pPr algn="ctr"/>
            <a:r>
              <a:rPr lang="en-GB" sz="1800" dirty="0">
                <a:latin typeface="Franklin Gothic Medium" pitchFamily="-128" charset="0"/>
              </a:rPr>
              <a:t>1469-1527</a:t>
            </a:r>
            <a:endParaRPr lang="en-US" dirty="0">
              <a:latin typeface="Franklin Gothic Medium" pitchFamily="-128" charset="0"/>
            </a:endParaRPr>
          </a:p>
        </p:txBody>
      </p:sp>
      <p:sp>
        <p:nvSpPr>
          <p:cNvPr id="80907" name="Text Box 11"/>
          <p:cNvSpPr txBox="1">
            <a:spLocks noChangeArrowheads="1"/>
          </p:cNvSpPr>
          <p:nvPr/>
        </p:nvSpPr>
        <p:spPr bwMode="auto">
          <a:xfrm>
            <a:off x="381000" y="5819775"/>
            <a:ext cx="2339975" cy="671513"/>
          </a:xfrm>
          <a:prstGeom prst="rect">
            <a:avLst/>
          </a:prstGeom>
          <a:noFill/>
          <a:ln w="9525">
            <a:noFill/>
            <a:miter lim="800000"/>
            <a:headEnd/>
            <a:tailEnd/>
          </a:ln>
        </p:spPr>
        <p:txBody>
          <a:bodyPr>
            <a:prstTxWarp prst="textNoShape">
              <a:avLst/>
            </a:prstTxWarp>
            <a:spAutoFit/>
          </a:bodyPr>
          <a:lstStyle/>
          <a:p>
            <a:pPr algn="ctr"/>
            <a:r>
              <a:rPr lang="en-GB" sz="2000" dirty="0">
                <a:solidFill>
                  <a:srgbClr val="FFFF00"/>
                </a:solidFill>
                <a:latin typeface="Franklin Gothic Medium" pitchFamily="-128" charset="0"/>
              </a:rPr>
              <a:t>Shakespeare</a:t>
            </a:r>
          </a:p>
          <a:p>
            <a:pPr algn="ctr"/>
            <a:r>
              <a:rPr lang="en-GB" sz="1800" dirty="0">
                <a:latin typeface="Franklin Gothic Medium" pitchFamily="-128" charset="0"/>
              </a:rPr>
              <a:t>1564-1616</a:t>
            </a:r>
            <a:endParaRPr lang="en-US" dirty="0">
              <a:latin typeface="Franklin Gothic Medium" pitchFamily="-128" charset="0"/>
            </a:endParaRPr>
          </a:p>
        </p:txBody>
      </p:sp>
      <p:sp>
        <p:nvSpPr>
          <p:cNvPr id="80908" name="Rectangle 12"/>
          <p:cNvSpPr>
            <a:spLocks noChangeArrowheads="1"/>
          </p:cNvSpPr>
          <p:nvPr/>
        </p:nvSpPr>
        <p:spPr bwMode="auto">
          <a:xfrm>
            <a:off x="7381875" y="4138613"/>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0"/>
                                        <p:tgtEl>
                                          <p:spTgt spid="80900"/>
                                        </p:tgtEl>
                                      </p:cBhvr>
                                    </p:animEffect>
                                    <p:anim calcmode="lin" valueType="num">
                                      <p:cBhvr>
                                        <p:cTn id="8" dur="1000" fill="hold"/>
                                        <p:tgtEl>
                                          <p:spTgt spid="80900"/>
                                        </p:tgtEl>
                                        <p:attrNameLst>
                                          <p:attrName>ppt_x</p:attrName>
                                        </p:attrNameLst>
                                      </p:cBhvr>
                                      <p:tavLst>
                                        <p:tav tm="0">
                                          <p:val>
                                            <p:strVal val="#ppt_x"/>
                                          </p:val>
                                        </p:tav>
                                        <p:tav tm="100000">
                                          <p:val>
                                            <p:strVal val="#ppt_x"/>
                                          </p:val>
                                        </p:tav>
                                      </p:tavLst>
                                    </p:anim>
                                    <p:anim calcmode="lin" valueType="num">
                                      <p:cBhvr>
                                        <p:cTn id="9" dur="1000" fill="hold"/>
                                        <p:tgtEl>
                                          <p:spTgt spid="8090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0902"/>
                                        </p:tgtEl>
                                        <p:attrNameLst>
                                          <p:attrName>style.visibility</p:attrName>
                                        </p:attrNameLst>
                                      </p:cBhvr>
                                      <p:to>
                                        <p:strVal val="visible"/>
                                      </p:to>
                                    </p:set>
                                    <p:animEffect transition="in" filter="fade">
                                      <p:cBhvr>
                                        <p:cTn id="12" dur="1000"/>
                                        <p:tgtEl>
                                          <p:spTgt spid="80902"/>
                                        </p:tgtEl>
                                      </p:cBhvr>
                                    </p:animEffect>
                                    <p:anim calcmode="lin" valueType="num">
                                      <p:cBhvr>
                                        <p:cTn id="13" dur="1000" fill="hold"/>
                                        <p:tgtEl>
                                          <p:spTgt spid="80902"/>
                                        </p:tgtEl>
                                        <p:attrNameLst>
                                          <p:attrName>ppt_x</p:attrName>
                                        </p:attrNameLst>
                                      </p:cBhvr>
                                      <p:tavLst>
                                        <p:tav tm="0">
                                          <p:val>
                                            <p:strVal val="#ppt_x"/>
                                          </p:val>
                                        </p:tav>
                                        <p:tav tm="100000">
                                          <p:val>
                                            <p:strVal val="#ppt_x"/>
                                          </p:val>
                                        </p:tav>
                                      </p:tavLst>
                                    </p:anim>
                                    <p:anim calcmode="lin" valueType="num">
                                      <p:cBhvr>
                                        <p:cTn id="14" dur="1000" fill="hold"/>
                                        <p:tgtEl>
                                          <p:spTgt spid="8090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809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0903"/>
                                        </p:tgtEl>
                                        <p:attrNameLst>
                                          <p:attrName>style.visibility</p:attrName>
                                        </p:attrNameLst>
                                      </p:cBhvr>
                                      <p:to>
                                        <p:strVal val="visible"/>
                                      </p:to>
                                    </p:set>
                                    <p:animEffect transition="in" filter="fade">
                                      <p:cBhvr>
                                        <p:cTn id="21" dur="1000"/>
                                        <p:tgtEl>
                                          <p:spTgt spid="80903"/>
                                        </p:tgtEl>
                                      </p:cBhvr>
                                    </p:animEffect>
                                    <p:anim calcmode="lin" valueType="num">
                                      <p:cBhvr>
                                        <p:cTn id="22" dur="1000" fill="hold"/>
                                        <p:tgtEl>
                                          <p:spTgt spid="80903"/>
                                        </p:tgtEl>
                                        <p:attrNameLst>
                                          <p:attrName>ppt_x</p:attrName>
                                        </p:attrNameLst>
                                      </p:cBhvr>
                                      <p:tavLst>
                                        <p:tav tm="0">
                                          <p:val>
                                            <p:strVal val="#ppt_x"/>
                                          </p:val>
                                        </p:tav>
                                        <p:tav tm="100000">
                                          <p:val>
                                            <p:strVal val="#ppt_x"/>
                                          </p:val>
                                        </p:tav>
                                      </p:tavLst>
                                    </p:anim>
                                    <p:anim calcmode="lin" valueType="num">
                                      <p:cBhvr>
                                        <p:cTn id="23" dur="1000" fill="hold"/>
                                        <p:tgtEl>
                                          <p:spTgt spid="80903"/>
                                        </p:tgtEl>
                                        <p:attrNameLst>
                                          <p:attrName>ppt_y</p:attrName>
                                        </p:attrNameLst>
                                      </p:cBhvr>
                                      <p:tavLst>
                                        <p:tav tm="0">
                                          <p:val>
                                            <p:strVal val="#ppt_y-.1"/>
                                          </p:val>
                                        </p:tav>
                                        <p:tav tm="100000">
                                          <p:val>
                                            <p:strVal val="#ppt_y"/>
                                          </p:val>
                                        </p:tav>
                                      </p:tavLst>
                                    </p:anim>
                                  </p:childTnLst>
                                </p:cTn>
                              </p:par>
                              <p:par>
                                <p:cTn id="24" presetID="1" presetClass="entr" presetSubtype="0" fill="hold" grpId="0" nodeType="withEffect">
                                  <p:stCondLst>
                                    <p:cond delay="1000"/>
                                  </p:stCondLst>
                                  <p:childTnLst>
                                    <p:set>
                                      <p:cBhvr>
                                        <p:cTn id="25" dur="1" fill="hold">
                                          <p:stCondLst>
                                            <p:cond delay="0"/>
                                          </p:stCondLst>
                                        </p:cTn>
                                        <p:tgtEl>
                                          <p:spTgt spid="80907"/>
                                        </p:tgtEl>
                                        <p:attrNameLst>
                                          <p:attrName>style.visibility</p:attrName>
                                        </p:attrNameLst>
                                      </p:cBhvr>
                                      <p:to>
                                        <p:strVal val="visible"/>
                                      </p:to>
                                    </p:set>
                                  </p:childTnLst>
                                </p:cTn>
                              </p:par>
                              <p:par>
                                <p:cTn id="26" presetID="47" presetClass="entr" presetSubtype="0" fill="hold" grpId="0" nodeType="withEffect">
                                  <p:stCondLst>
                                    <p:cond delay="0"/>
                                  </p:stCondLst>
                                  <p:childTnLst>
                                    <p:set>
                                      <p:cBhvr>
                                        <p:cTn id="27" dur="1" fill="hold">
                                          <p:stCondLst>
                                            <p:cond delay="0"/>
                                          </p:stCondLst>
                                        </p:cTn>
                                        <p:tgtEl>
                                          <p:spTgt spid="80901"/>
                                        </p:tgtEl>
                                        <p:attrNameLst>
                                          <p:attrName>style.visibility</p:attrName>
                                        </p:attrNameLst>
                                      </p:cBhvr>
                                      <p:to>
                                        <p:strVal val="visible"/>
                                      </p:to>
                                    </p:set>
                                    <p:animEffect transition="in" filter="fade">
                                      <p:cBhvr>
                                        <p:cTn id="28" dur="1000"/>
                                        <p:tgtEl>
                                          <p:spTgt spid="80901"/>
                                        </p:tgtEl>
                                      </p:cBhvr>
                                    </p:animEffect>
                                    <p:anim calcmode="lin" valueType="num">
                                      <p:cBhvr>
                                        <p:cTn id="29" dur="1000" fill="hold"/>
                                        <p:tgtEl>
                                          <p:spTgt spid="80901"/>
                                        </p:tgtEl>
                                        <p:attrNameLst>
                                          <p:attrName>ppt_x</p:attrName>
                                        </p:attrNameLst>
                                      </p:cBhvr>
                                      <p:tavLst>
                                        <p:tav tm="0">
                                          <p:val>
                                            <p:strVal val="#ppt_x"/>
                                          </p:val>
                                        </p:tav>
                                        <p:tav tm="100000">
                                          <p:val>
                                            <p:strVal val="#ppt_x"/>
                                          </p:val>
                                        </p:tav>
                                      </p:tavLst>
                                    </p:anim>
                                    <p:anim calcmode="lin" valueType="num">
                                      <p:cBhvr>
                                        <p:cTn id="30" dur="1000" fill="hold"/>
                                        <p:tgtEl>
                                          <p:spTgt spid="809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1" grpId="0"/>
      <p:bldP spid="80905" grpId="0"/>
      <p:bldP spid="80906" grpId="0"/>
      <p:bldP spid="809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r>
              <a:rPr kumimoji="1" lang="en-US"/>
              <a:t>How did the Renaissance lead to the Reformation?</a:t>
            </a:r>
          </a:p>
        </p:txBody>
      </p:sp>
      <p:pic>
        <p:nvPicPr>
          <p:cNvPr id="121861" name="Picture 5" descr="Holbein-erasmus"/>
          <p:cNvPicPr>
            <a:picLocks noChangeAspect="1" noChangeArrowheads="1"/>
          </p:cNvPicPr>
          <p:nvPr/>
        </p:nvPicPr>
        <p:blipFill>
          <a:blip r:embed="rId3"/>
          <a:srcRect/>
          <a:stretch>
            <a:fillRect/>
          </a:stretch>
        </p:blipFill>
        <p:spPr bwMode="auto">
          <a:xfrm>
            <a:off x="6324600" y="1476375"/>
            <a:ext cx="2465388" cy="3490913"/>
          </a:xfrm>
          <a:prstGeom prst="rect">
            <a:avLst/>
          </a:prstGeom>
          <a:noFill/>
        </p:spPr>
      </p:pic>
      <p:sp>
        <p:nvSpPr>
          <p:cNvPr id="121862" name="Text Box 6"/>
          <p:cNvSpPr txBox="1">
            <a:spLocks noChangeArrowheads="1"/>
          </p:cNvSpPr>
          <p:nvPr/>
        </p:nvSpPr>
        <p:spPr bwMode="auto">
          <a:xfrm>
            <a:off x="4357809" y="1587500"/>
            <a:ext cx="1539754" cy="3416320"/>
          </a:xfrm>
          <a:prstGeom prst="rect">
            <a:avLst/>
          </a:prstGeom>
          <a:noFill/>
          <a:ln w="9525">
            <a:noFill/>
            <a:miter lim="800000"/>
            <a:headEnd/>
            <a:tailEnd/>
          </a:ln>
        </p:spPr>
        <p:txBody>
          <a:bodyPr wrap="none">
            <a:prstTxWarp prst="textNoShape">
              <a:avLst/>
            </a:prstTxWarp>
            <a:spAutoFit/>
          </a:bodyPr>
          <a:lstStyle/>
          <a:p>
            <a:pPr algn="r"/>
            <a:r>
              <a:rPr lang="en-US" b="1" dirty="0">
                <a:solidFill>
                  <a:schemeClr val="folHlink"/>
                </a:solidFill>
                <a:latin typeface="Arial Rounded MT Bold" pitchFamily="-128" charset="0"/>
              </a:rPr>
              <a:t>Religion</a:t>
            </a:r>
            <a:r>
              <a:rPr lang="en-US" sz="2000" b="1" dirty="0">
                <a:solidFill>
                  <a:schemeClr val="folHlink"/>
                </a:solidFill>
                <a:latin typeface="Arial Rounded MT Bold" pitchFamily="-128" charset="0"/>
              </a:rPr>
              <a:t>:</a:t>
            </a:r>
          </a:p>
          <a:p>
            <a:pPr algn="r"/>
            <a:endParaRPr lang="en-US" dirty="0">
              <a:solidFill>
                <a:srgbClr val="FDFDA2"/>
              </a:solidFill>
            </a:endParaRPr>
          </a:p>
          <a:p>
            <a:pPr algn="r"/>
            <a:r>
              <a:rPr lang="en-US" dirty="0">
                <a:solidFill>
                  <a:srgbClr val="FFFF00"/>
                </a:solidFill>
              </a:rPr>
              <a:t>Erasmus</a:t>
            </a:r>
          </a:p>
          <a:p>
            <a:pPr algn="r"/>
            <a:endParaRPr lang="en-US" dirty="0">
              <a:solidFill>
                <a:srgbClr val="FFFF00"/>
              </a:solidFill>
            </a:endParaRPr>
          </a:p>
          <a:p>
            <a:pPr algn="r"/>
            <a:r>
              <a:rPr lang="en-US" dirty="0">
                <a:solidFill>
                  <a:srgbClr val="FFFF00"/>
                </a:solidFill>
              </a:rPr>
              <a:t>Zwingli</a:t>
            </a:r>
          </a:p>
          <a:p>
            <a:pPr algn="r"/>
            <a:endParaRPr lang="en-US" dirty="0">
              <a:solidFill>
                <a:srgbClr val="FFFF00"/>
              </a:solidFill>
            </a:endParaRPr>
          </a:p>
          <a:p>
            <a:pPr algn="r"/>
            <a:r>
              <a:rPr lang="en-US" dirty="0">
                <a:solidFill>
                  <a:srgbClr val="FFFF00"/>
                </a:solidFill>
              </a:rPr>
              <a:t>Calvin</a:t>
            </a:r>
          </a:p>
          <a:p>
            <a:pPr algn="r"/>
            <a:endParaRPr lang="en-US" dirty="0">
              <a:solidFill>
                <a:srgbClr val="FFFF00"/>
              </a:solidFill>
            </a:endParaRPr>
          </a:p>
          <a:p>
            <a:pPr algn="r"/>
            <a:r>
              <a:rPr lang="en-US" dirty="0">
                <a:solidFill>
                  <a:srgbClr val="FFFF00"/>
                </a:solidFill>
              </a:rPr>
              <a:t>Luther</a:t>
            </a:r>
          </a:p>
        </p:txBody>
      </p:sp>
      <p:sp>
        <p:nvSpPr>
          <p:cNvPr id="121863" name="Text Box 7"/>
          <p:cNvSpPr txBox="1">
            <a:spLocks noChangeArrowheads="1"/>
          </p:cNvSpPr>
          <p:nvPr/>
        </p:nvSpPr>
        <p:spPr bwMode="auto">
          <a:xfrm>
            <a:off x="457200" y="5789613"/>
            <a:ext cx="7974013" cy="915987"/>
          </a:xfrm>
          <a:prstGeom prst="rect">
            <a:avLst/>
          </a:prstGeom>
          <a:noFill/>
          <a:ln w="9525">
            <a:noFill/>
            <a:miter lim="800000"/>
            <a:headEnd/>
            <a:tailEnd/>
          </a:ln>
        </p:spPr>
        <p:txBody>
          <a:bodyPr wrap="none">
            <a:prstTxWarp prst="textNoShape">
              <a:avLst/>
            </a:prstTxWarp>
            <a:spAutoFit/>
          </a:bodyPr>
          <a:lstStyle/>
          <a:p>
            <a:pPr algn="ctr"/>
            <a:r>
              <a:rPr lang="en-US" sz="1800" dirty="0"/>
              <a:t>The Renaissance began in times of religious turmoil. It had a profound effect </a:t>
            </a:r>
          </a:p>
          <a:p>
            <a:pPr algn="ctr"/>
            <a:r>
              <a:rPr lang="en-US" sz="1800" dirty="0"/>
              <a:t>on contemporary theology, particularly in the way people perceived the </a:t>
            </a:r>
          </a:p>
          <a:p>
            <a:pPr algn="ctr"/>
            <a:r>
              <a:rPr lang="en-US" sz="1800" dirty="0"/>
              <a:t>relationship between man and God.</a:t>
            </a:r>
          </a:p>
        </p:txBody>
      </p:sp>
      <p:sp>
        <p:nvSpPr>
          <p:cNvPr id="121864" name="Text Box 8"/>
          <p:cNvSpPr txBox="1">
            <a:spLocks noChangeArrowheads="1"/>
          </p:cNvSpPr>
          <p:nvPr/>
        </p:nvSpPr>
        <p:spPr bwMode="auto">
          <a:xfrm>
            <a:off x="6705600" y="4981575"/>
            <a:ext cx="1577975" cy="671513"/>
          </a:xfrm>
          <a:prstGeom prst="rect">
            <a:avLst/>
          </a:prstGeom>
          <a:noFill/>
          <a:ln w="9525">
            <a:noFill/>
            <a:miter lim="800000"/>
            <a:headEnd/>
            <a:tailEnd/>
          </a:ln>
        </p:spPr>
        <p:txBody>
          <a:bodyPr>
            <a:prstTxWarp prst="textNoShape">
              <a:avLst/>
            </a:prstTxWarp>
            <a:spAutoFit/>
          </a:bodyPr>
          <a:lstStyle/>
          <a:p>
            <a:pPr algn="ctr"/>
            <a:r>
              <a:rPr lang="en-US" sz="2000" dirty="0">
                <a:solidFill>
                  <a:srgbClr val="FFFF00"/>
                </a:solidFill>
              </a:rPr>
              <a:t>Erasmus</a:t>
            </a:r>
          </a:p>
          <a:p>
            <a:pPr algn="ctr"/>
            <a:r>
              <a:rPr lang="en-US" sz="1800" dirty="0"/>
              <a:t>1466-1536</a:t>
            </a:r>
            <a:endParaRPr lang="en-US" dirty="0"/>
          </a:p>
        </p:txBody>
      </p:sp>
      <p:sp>
        <p:nvSpPr>
          <p:cNvPr id="121866" name="Text Box 10"/>
          <p:cNvSpPr txBox="1">
            <a:spLocks noChangeArrowheads="1"/>
          </p:cNvSpPr>
          <p:nvPr/>
        </p:nvSpPr>
        <p:spPr bwMode="auto">
          <a:xfrm>
            <a:off x="457200" y="1905000"/>
            <a:ext cx="3581400" cy="3406775"/>
          </a:xfrm>
          <a:prstGeom prst="rect">
            <a:avLst/>
          </a:prstGeom>
          <a:noFill/>
          <a:ln w="28575">
            <a:solidFill>
              <a:schemeClr val="tx1"/>
            </a:solidFill>
            <a:miter lim="800000"/>
            <a:headEnd/>
            <a:tailEnd/>
          </a:ln>
        </p:spPr>
        <p:txBody>
          <a:bodyPr>
            <a:prstTxWarp prst="textNoShape">
              <a:avLst/>
            </a:prstTxWarp>
            <a:spAutoFit/>
          </a:bodyPr>
          <a:lstStyle/>
          <a:p>
            <a:pPr>
              <a:spcBef>
                <a:spcPct val="50000"/>
              </a:spcBef>
            </a:pPr>
            <a:r>
              <a:rPr lang="en-US" dirty="0"/>
              <a:t>Fall of Constantinople 1453</a:t>
            </a:r>
          </a:p>
          <a:p>
            <a:pPr>
              <a:spcBef>
                <a:spcPct val="50000"/>
              </a:spcBef>
            </a:pPr>
            <a:r>
              <a:rPr lang="en-US" dirty="0"/>
              <a:t>Byzantine scholars</a:t>
            </a:r>
          </a:p>
          <a:p>
            <a:pPr>
              <a:spcBef>
                <a:spcPct val="50000"/>
              </a:spcBef>
            </a:pPr>
            <a:r>
              <a:rPr lang="en-US" dirty="0"/>
              <a:t>‘Back to the text’</a:t>
            </a:r>
          </a:p>
          <a:p>
            <a:pPr>
              <a:spcBef>
                <a:spcPct val="50000"/>
              </a:spcBef>
            </a:pPr>
            <a:r>
              <a:rPr lang="en-US" dirty="0"/>
              <a:t>New Testament</a:t>
            </a:r>
          </a:p>
          <a:p>
            <a:pPr>
              <a:spcBef>
                <a:spcPct val="50000"/>
              </a:spcBef>
            </a:pPr>
            <a:r>
              <a:rPr lang="en-US" dirty="0"/>
              <a:t>Revival of spirit of early Christianity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8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62" grpId="0"/>
      <p:bldP spid="121863" grpId="0"/>
      <p:bldP spid="121864" grpId="0"/>
      <p:bldP spid="1218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92500" y="1844675"/>
            <a:ext cx="1943100" cy="57943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GB" sz="3200">
                <a:latin typeface="Tahoma" pitchFamily="-128" charset="0"/>
                <a:ea typeface="Arial" pitchFamily="-128" charset="0"/>
                <a:cs typeface="Arial" pitchFamily="-128" charset="0"/>
              </a:rPr>
              <a:t>Abraham</a:t>
            </a:r>
          </a:p>
        </p:txBody>
      </p:sp>
      <p:sp>
        <p:nvSpPr>
          <p:cNvPr id="22531" name="Text Box 3"/>
          <p:cNvSpPr txBox="1">
            <a:spLocks noChangeArrowheads="1"/>
          </p:cNvSpPr>
          <p:nvPr/>
        </p:nvSpPr>
        <p:spPr bwMode="auto">
          <a:xfrm>
            <a:off x="900113" y="1844675"/>
            <a:ext cx="1676400" cy="579438"/>
          </a:xfrm>
          <a:prstGeom prst="rect">
            <a:avLst/>
          </a:prstGeom>
          <a:noFill/>
          <a:ln w="9525">
            <a:noFill/>
            <a:miter lim="800000"/>
            <a:headEnd/>
            <a:tailEnd/>
          </a:ln>
          <a:effectLst/>
        </p:spPr>
        <p:txBody>
          <a:bodyPr>
            <a:prstTxWarp prst="textNoShape">
              <a:avLst/>
            </a:prstTxWarp>
            <a:spAutoFit/>
          </a:bodyPr>
          <a:lstStyle/>
          <a:p>
            <a:pPr algn="ctr" eaLnBrk="1" hangingPunct="1"/>
            <a:r>
              <a:rPr lang="en-GB" sz="3200">
                <a:latin typeface="Tahoma" pitchFamily="-128" charset="0"/>
                <a:ea typeface="Arial" pitchFamily="-128" charset="0"/>
                <a:cs typeface="Arial" pitchFamily="-128" charset="0"/>
              </a:rPr>
              <a:t>Hagar</a:t>
            </a:r>
          </a:p>
        </p:txBody>
      </p:sp>
      <p:sp>
        <p:nvSpPr>
          <p:cNvPr id="22532" name="Text Box 4"/>
          <p:cNvSpPr txBox="1">
            <a:spLocks noChangeArrowheads="1"/>
          </p:cNvSpPr>
          <p:nvPr/>
        </p:nvSpPr>
        <p:spPr bwMode="auto">
          <a:xfrm>
            <a:off x="6227763" y="1844675"/>
            <a:ext cx="1531937" cy="579438"/>
          </a:xfrm>
          <a:prstGeom prst="rect">
            <a:avLst/>
          </a:prstGeom>
          <a:noFill/>
          <a:ln w="9525">
            <a:noFill/>
            <a:miter lim="800000"/>
            <a:headEnd/>
            <a:tailEnd/>
          </a:ln>
          <a:effectLst/>
        </p:spPr>
        <p:txBody>
          <a:bodyPr>
            <a:prstTxWarp prst="textNoShape">
              <a:avLst/>
            </a:prstTxWarp>
            <a:spAutoFit/>
          </a:bodyPr>
          <a:lstStyle/>
          <a:p>
            <a:pPr algn="ctr" eaLnBrk="1" hangingPunct="1"/>
            <a:r>
              <a:rPr lang="en-GB" sz="3200">
                <a:latin typeface="Tahoma" pitchFamily="-128" charset="0"/>
                <a:ea typeface="Arial" pitchFamily="-128" charset="0"/>
                <a:cs typeface="Arial" pitchFamily="-128" charset="0"/>
              </a:rPr>
              <a:t>Sarah</a:t>
            </a:r>
          </a:p>
        </p:txBody>
      </p:sp>
      <p:sp>
        <p:nvSpPr>
          <p:cNvPr id="22533" name="Line 5"/>
          <p:cNvSpPr>
            <a:spLocks noChangeShapeType="1"/>
          </p:cNvSpPr>
          <p:nvPr/>
        </p:nvSpPr>
        <p:spPr bwMode="auto">
          <a:xfrm>
            <a:off x="2484438" y="2132013"/>
            <a:ext cx="863600" cy="0"/>
          </a:xfrm>
          <a:prstGeom prst="line">
            <a:avLst/>
          </a:prstGeom>
          <a:noFill/>
          <a:ln w="38100">
            <a:solidFill>
              <a:schemeClr val="tx1"/>
            </a:solidFill>
            <a:prstDash val="sysDot"/>
            <a:round/>
            <a:headEnd/>
            <a:tailEnd/>
          </a:ln>
          <a:effectLst/>
        </p:spPr>
        <p:txBody>
          <a:bodyPr>
            <a:prstTxWarp prst="textNoShape">
              <a:avLst/>
            </a:prstTxWarp>
          </a:bodyPr>
          <a:lstStyle/>
          <a:p>
            <a:endParaRPr lang="en-US"/>
          </a:p>
        </p:txBody>
      </p:sp>
      <p:sp>
        <p:nvSpPr>
          <p:cNvPr id="22534" name="Line 6"/>
          <p:cNvSpPr>
            <a:spLocks noChangeShapeType="1"/>
          </p:cNvSpPr>
          <p:nvPr/>
        </p:nvSpPr>
        <p:spPr bwMode="auto">
          <a:xfrm>
            <a:off x="2484438" y="2276475"/>
            <a:ext cx="863600" cy="0"/>
          </a:xfrm>
          <a:prstGeom prst="line">
            <a:avLst/>
          </a:prstGeom>
          <a:noFill/>
          <a:ln w="38100">
            <a:solidFill>
              <a:schemeClr val="tx1"/>
            </a:solidFill>
            <a:prstDash val="sysDot"/>
            <a:round/>
            <a:headEnd/>
            <a:tailEnd/>
          </a:ln>
          <a:effectLst/>
        </p:spPr>
        <p:txBody>
          <a:bodyPr>
            <a:prstTxWarp prst="textNoShape">
              <a:avLst/>
            </a:prstTxWarp>
          </a:bodyPr>
          <a:lstStyle/>
          <a:p>
            <a:endParaRPr lang="en-US"/>
          </a:p>
        </p:txBody>
      </p:sp>
      <p:sp>
        <p:nvSpPr>
          <p:cNvPr id="22535" name="Line 7"/>
          <p:cNvSpPr>
            <a:spLocks noChangeShapeType="1"/>
          </p:cNvSpPr>
          <p:nvPr/>
        </p:nvSpPr>
        <p:spPr bwMode="auto">
          <a:xfrm>
            <a:off x="5435600" y="2132013"/>
            <a:ext cx="936625"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2536" name="Line 8"/>
          <p:cNvSpPr>
            <a:spLocks noChangeShapeType="1"/>
          </p:cNvSpPr>
          <p:nvPr/>
        </p:nvSpPr>
        <p:spPr bwMode="auto">
          <a:xfrm>
            <a:off x="5435600" y="2276475"/>
            <a:ext cx="936625"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2537" name="Line 9"/>
          <p:cNvSpPr>
            <a:spLocks noChangeShapeType="1"/>
          </p:cNvSpPr>
          <p:nvPr/>
        </p:nvSpPr>
        <p:spPr bwMode="auto">
          <a:xfrm>
            <a:off x="2916238" y="2347913"/>
            <a:ext cx="0" cy="936625"/>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2538" name="Text Box 10"/>
          <p:cNvSpPr txBox="1">
            <a:spLocks noChangeArrowheads="1"/>
          </p:cNvSpPr>
          <p:nvPr/>
        </p:nvSpPr>
        <p:spPr bwMode="auto">
          <a:xfrm>
            <a:off x="2051050" y="3284538"/>
            <a:ext cx="1747838" cy="579437"/>
          </a:xfrm>
          <a:prstGeom prst="rect">
            <a:avLst/>
          </a:prstGeom>
          <a:noFill/>
          <a:ln w="9525">
            <a:noFill/>
            <a:miter lim="800000"/>
            <a:headEnd/>
            <a:tailEnd/>
          </a:ln>
          <a:effectLst/>
        </p:spPr>
        <p:txBody>
          <a:bodyPr>
            <a:prstTxWarp prst="textNoShape">
              <a:avLst/>
            </a:prstTxWarp>
            <a:spAutoFit/>
          </a:bodyPr>
          <a:lstStyle/>
          <a:p>
            <a:pPr eaLnBrk="1" hangingPunct="1"/>
            <a:r>
              <a:rPr lang="en-GB" sz="3200">
                <a:latin typeface="Tahoma" pitchFamily="-128" charset="0"/>
                <a:ea typeface="Arial" pitchFamily="-128" charset="0"/>
                <a:cs typeface="Arial" pitchFamily="-128" charset="0"/>
              </a:rPr>
              <a:t>Ishmael</a:t>
            </a:r>
          </a:p>
        </p:txBody>
      </p:sp>
      <p:sp>
        <p:nvSpPr>
          <p:cNvPr id="22539" name="Line 11"/>
          <p:cNvSpPr>
            <a:spLocks noChangeShapeType="1"/>
          </p:cNvSpPr>
          <p:nvPr/>
        </p:nvSpPr>
        <p:spPr bwMode="auto">
          <a:xfrm>
            <a:off x="5867400" y="2347913"/>
            <a:ext cx="0" cy="936625"/>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2540" name="Text Box 12"/>
          <p:cNvSpPr txBox="1">
            <a:spLocks noChangeArrowheads="1"/>
          </p:cNvSpPr>
          <p:nvPr/>
        </p:nvSpPr>
        <p:spPr bwMode="auto">
          <a:xfrm>
            <a:off x="5364163" y="3284538"/>
            <a:ext cx="1131887"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Isaac</a:t>
            </a:r>
          </a:p>
        </p:txBody>
      </p:sp>
      <p:sp>
        <p:nvSpPr>
          <p:cNvPr id="22541" name="Rectangle 13"/>
          <p:cNvSpPr>
            <a:spLocks noGrp="1" noChangeArrowheads="1"/>
          </p:cNvSpPr>
          <p:nvPr>
            <p:ph type="title"/>
          </p:nvPr>
        </p:nvSpPr>
        <p:spPr/>
        <p:txBody>
          <a:bodyPr/>
          <a:lstStyle/>
          <a:p>
            <a:r>
              <a:rPr kumimoji="1" lang="en-GB"/>
              <a:t>Abraham’s family</a:t>
            </a:r>
          </a:p>
        </p:txBody>
      </p:sp>
      <p:sp>
        <p:nvSpPr>
          <p:cNvPr id="22542" name="Text Box 14"/>
          <p:cNvSpPr txBox="1">
            <a:spLocks noChangeArrowheads="1"/>
          </p:cNvSpPr>
          <p:nvPr/>
        </p:nvSpPr>
        <p:spPr bwMode="auto">
          <a:xfrm>
            <a:off x="1403350" y="4797425"/>
            <a:ext cx="6913563" cy="156966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dirty="0" smtClean="0">
                <a:latin typeface="Times"/>
                <a:ea typeface="Arial" pitchFamily="-128" charset="0"/>
                <a:cs typeface="Times"/>
              </a:rPr>
              <a:t>Sarah </a:t>
            </a:r>
            <a:r>
              <a:rPr lang="en-GB" dirty="0">
                <a:latin typeface="Times"/>
                <a:ea typeface="Arial" pitchFamily="-128" charset="0"/>
                <a:cs typeface="Times"/>
              </a:rPr>
              <a:t>said to Abraham, ‘Cast out this slave woman with her son; for the son of this slave woman shall not be the heir with my son Isaac</a:t>
            </a:r>
            <a:r>
              <a:rPr lang="en-GB" dirty="0" smtClean="0">
                <a:latin typeface="Times"/>
                <a:ea typeface="Arial" pitchFamily="-128" charset="0"/>
                <a:cs typeface="Times"/>
              </a:rPr>
              <a:t>.’</a:t>
            </a:r>
            <a:r>
              <a:rPr lang="en-GB" dirty="0" smtClean="0">
                <a:latin typeface="Tahoma" pitchFamily="-128" charset="0"/>
                <a:ea typeface="Arial" pitchFamily="-128" charset="0"/>
                <a:cs typeface="Arial" pitchFamily="-128" charset="0"/>
              </a:rPr>
              <a:t>	</a:t>
            </a:r>
            <a:r>
              <a:rPr lang="en-GB" dirty="0">
                <a:latin typeface="Tahoma" pitchFamily="-128" charset="0"/>
                <a:ea typeface="Arial" pitchFamily="-128" charset="0"/>
                <a:cs typeface="Arial" pitchFamily="-128" charset="0"/>
              </a:rPr>
              <a:t>				</a:t>
            </a:r>
            <a:r>
              <a:rPr lang="en-GB" dirty="0" smtClean="0">
                <a:latin typeface="Tahoma" pitchFamily="-128" charset="0"/>
                <a:ea typeface="Arial" pitchFamily="-128" charset="0"/>
                <a:cs typeface="Arial" pitchFamily="-128" charset="0"/>
              </a:rPr>
              <a:t>	</a:t>
            </a:r>
            <a:r>
              <a:rPr lang="en-GB" sz="2000" dirty="0" smtClean="0">
                <a:latin typeface="Tahoma" pitchFamily="-128" charset="0"/>
                <a:ea typeface="Arial" pitchFamily="-128" charset="0"/>
                <a:cs typeface="Arial" pitchFamily="-128" charset="0"/>
              </a:rPr>
              <a:t>Genesis </a:t>
            </a:r>
            <a:r>
              <a:rPr lang="en-GB" sz="2000" dirty="0">
                <a:latin typeface="Tahoma" pitchFamily="-128" charset="0"/>
                <a:ea typeface="Arial" pitchFamily="-128" charset="0"/>
                <a:cs typeface="Arial" pitchFamily="-128" charset="0"/>
              </a:rPr>
              <a:t>21:10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381000"/>
            <a:ext cx="7772400" cy="1143000"/>
          </a:xfrm>
        </p:spPr>
        <p:txBody>
          <a:bodyPr/>
          <a:lstStyle/>
          <a:p>
            <a:r>
              <a:rPr kumimoji="1" lang="en-US"/>
              <a:t>What was the impetus behind the Reformation?</a:t>
            </a:r>
          </a:p>
        </p:txBody>
      </p:sp>
      <p:sp>
        <p:nvSpPr>
          <p:cNvPr id="123907" name="Rectangle 3"/>
          <p:cNvSpPr>
            <a:spLocks noGrp="1" noChangeArrowheads="1"/>
          </p:cNvSpPr>
          <p:nvPr>
            <p:ph type="body" idx="1"/>
          </p:nvPr>
        </p:nvSpPr>
        <p:spPr>
          <a:xfrm>
            <a:off x="381000" y="1981200"/>
            <a:ext cx="8001000" cy="4114800"/>
          </a:xfrm>
        </p:spPr>
        <p:txBody>
          <a:bodyPr/>
          <a:lstStyle/>
          <a:p>
            <a:pPr>
              <a:lnSpc>
                <a:spcPct val="90000"/>
              </a:lnSpc>
              <a:buFontTx/>
              <a:buNone/>
            </a:pPr>
            <a:r>
              <a:rPr kumimoji="1" lang="en-US" sz="2200" dirty="0">
                <a:latin typeface="Tahoma" pitchFamily="-128" charset="0"/>
              </a:rPr>
              <a:t>	As the people advocated humanism, they also rebelled against the </a:t>
            </a:r>
            <a:r>
              <a:rPr kumimoji="1" lang="en-US" sz="2200" b="1" dirty="0">
                <a:latin typeface="Tahoma" pitchFamily="-128" charset="0"/>
              </a:rPr>
              <a:t>ritualism and rules</a:t>
            </a:r>
            <a:r>
              <a:rPr kumimoji="1" lang="en-US" sz="2200" dirty="0">
                <a:latin typeface="Tahoma" pitchFamily="-128" charset="0"/>
              </a:rPr>
              <a:t> of the Church which were constraining their free devotion. They fought against the </a:t>
            </a:r>
            <a:r>
              <a:rPr kumimoji="1" lang="en-US" sz="2200" b="1" dirty="0">
                <a:latin typeface="Tahoma" pitchFamily="-128" charset="0"/>
              </a:rPr>
              <a:t>stratified feudal system</a:t>
            </a:r>
            <a:r>
              <a:rPr kumimoji="1" lang="en-US" sz="2200" dirty="0">
                <a:latin typeface="Tahoma" pitchFamily="-128" charset="0"/>
              </a:rPr>
              <a:t> and </a:t>
            </a:r>
            <a:r>
              <a:rPr kumimoji="1" lang="en-US" sz="2200" b="1" dirty="0">
                <a:latin typeface="Tahoma" pitchFamily="-128" charset="0"/>
              </a:rPr>
              <a:t>papal authority</a:t>
            </a:r>
            <a:r>
              <a:rPr kumimoji="1" lang="en-US" sz="2200" dirty="0">
                <a:latin typeface="Tahoma" pitchFamily="-128" charset="0"/>
              </a:rPr>
              <a:t> which deprived them of autonomy. They protested the medieval view that faith required </a:t>
            </a:r>
            <a:r>
              <a:rPr kumimoji="1" lang="en-US" sz="2200" b="1" dirty="0">
                <a:latin typeface="Tahoma" pitchFamily="-128" charset="0"/>
              </a:rPr>
              <a:t>unquestioning obedience</a:t>
            </a:r>
            <a:r>
              <a:rPr kumimoji="1" lang="en-US" sz="2200" dirty="0">
                <a:latin typeface="Tahoma" pitchFamily="-128" charset="0"/>
              </a:rPr>
              <a:t> to the dictates of the Church in all areas of life, which denied them the right to worship God according to the dictates of </a:t>
            </a:r>
            <a:r>
              <a:rPr kumimoji="1" lang="en-US" sz="2200" b="1" dirty="0">
                <a:latin typeface="Tahoma" pitchFamily="-128" charset="0"/>
              </a:rPr>
              <a:t>conscience</a:t>
            </a:r>
            <a:r>
              <a:rPr kumimoji="1" lang="en-US" sz="2200" dirty="0">
                <a:latin typeface="Tahoma" pitchFamily="-128" charset="0"/>
              </a:rPr>
              <a:t> based on their own reading of the Bible. They also questioned the other-worldly and ascetic monastic ideal which </a:t>
            </a:r>
            <a:r>
              <a:rPr kumimoji="1" lang="en-US" sz="2200" b="1" dirty="0">
                <a:latin typeface="Tahoma" pitchFamily="-128" charset="0"/>
              </a:rPr>
              <a:t>devalued the natural world</a:t>
            </a:r>
            <a:r>
              <a:rPr kumimoji="1" lang="en-US" sz="2200" dirty="0">
                <a:latin typeface="Tahoma" pitchFamily="-128" charset="0"/>
              </a:rPr>
              <a:t>, science and the practical affairs of life. Out of these grievances, many medieval Christians revolted against the rule of the papacy. 							</a:t>
            </a:r>
            <a:r>
              <a:rPr kumimoji="1" lang="en-US" sz="2000" dirty="0">
                <a:latin typeface="Tahoma" pitchFamily="-128" charset="0"/>
              </a:rPr>
              <a:t>EDP, 352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60375" y="0"/>
            <a:ext cx="8226425" cy="1089025"/>
          </a:xfrm>
          <a:prstGeom prst="rect">
            <a:avLst/>
          </a:prstGeom>
          <a:noFill/>
          <a:ln w="9525">
            <a:noFill/>
            <a:miter lim="800000"/>
            <a:headEnd/>
            <a:tailEnd/>
          </a:ln>
          <a:effectLst/>
        </p:spPr>
        <p:txBody>
          <a:bodyPr anchor="ctr" anchorCtr="1">
            <a:prstTxWarp prst="textNoShape">
              <a:avLst/>
            </a:prstTxWarp>
          </a:bodyPr>
          <a:lstStyle/>
          <a:p>
            <a:r>
              <a:rPr lang="en-US" altLang="zh-CN" sz="4400" dirty="0">
                <a:solidFill>
                  <a:srgbClr val="FFFF99"/>
                </a:solidFill>
                <a:latin typeface="Arial Rounded MT Bold" pitchFamily="-128" charset="0"/>
                <a:ea typeface="宋体" pitchFamily="-128" charset="-122"/>
                <a:cs typeface="宋体" pitchFamily="-128" charset="-122"/>
              </a:rPr>
              <a:t>How was this expressed? </a:t>
            </a:r>
            <a:endParaRPr lang="sk-SK" sz="3600" dirty="0">
              <a:solidFill>
                <a:srgbClr val="FFFF99"/>
              </a:solidFill>
              <a:latin typeface="Arial Rounded MT Bold" pitchFamily="-128" charset="0"/>
              <a:ea typeface="宋体" pitchFamily="-128" charset="-122"/>
              <a:cs typeface="宋体" pitchFamily="-128" charset="-122"/>
            </a:endParaRPr>
          </a:p>
        </p:txBody>
      </p:sp>
      <p:pic>
        <p:nvPicPr>
          <p:cNvPr id="82949" name="Picture 5" descr="luther"/>
          <p:cNvPicPr>
            <a:picLocks noChangeAspect="1" noChangeArrowheads="1"/>
          </p:cNvPicPr>
          <p:nvPr/>
        </p:nvPicPr>
        <p:blipFill>
          <a:blip r:embed="rId3"/>
          <a:srcRect/>
          <a:stretch>
            <a:fillRect/>
          </a:stretch>
        </p:blipFill>
        <p:spPr bwMode="auto">
          <a:xfrm>
            <a:off x="457200" y="3124200"/>
            <a:ext cx="1928813" cy="2819400"/>
          </a:xfrm>
          <a:prstGeom prst="rect">
            <a:avLst/>
          </a:prstGeom>
          <a:noFill/>
        </p:spPr>
      </p:pic>
      <p:sp>
        <p:nvSpPr>
          <p:cNvPr id="82953" name="Text Box 9"/>
          <p:cNvSpPr txBox="1">
            <a:spLocks noChangeArrowheads="1"/>
          </p:cNvSpPr>
          <p:nvPr/>
        </p:nvSpPr>
        <p:spPr bwMode="auto">
          <a:xfrm>
            <a:off x="2743200" y="1447800"/>
            <a:ext cx="3863975" cy="5203825"/>
          </a:xfrm>
          <a:prstGeom prst="rect">
            <a:avLst/>
          </a:prstGeom>
          <a:noFill/>
          <a:ln w="9525">
            <a:noFill/>
            <a:miter lim="800000"/>
            <a:headEnd/>
            <a:tailEnd/>
          </a:ln>
        </p:spPr>
        <p:txBody>
          <a:bodyPr>
            <a:prstTxWarp prst="textNoShape">
              <a:avLst/>
            </a:prstTxWarp>
            <a:spAutoFit/>
          </a:bodyPr>
          <a:lstStyle/>
          <a:p>
            <a:pPr>
              <a:spcBef>
                <a:spcPct val="50000"/>
              </a:spcBef>
            </a:pPr>
            <a:endParaRPr lang="en-US"/>
          </a:p>
          <a:p>
            <a:pPr>
              <a:spcBef>
                <a:spcPct val="50000"/>
              </a:spcBef>
            </a:pPr>
            <a:r>
              <a:rPr lang="en-US"/>
              <a:t>95 theses 1517</a:t>
            </a:r>
          </a:p>
          <a:p>
            <a:pPr>
              <a:spcBef>
                <a:spcPct val="50000"/>
              </a:spcBef>
            </a:pPr>
            <a:r>
              <a:rPr lang="en-US"/>
              <a:t>Criticised indulgences</a:t>
            </a:r>
          </a:p>
          <a:p>
            <a:pPr>
              <a:spcBef>
                <a:spcPct val="50000"/>
              </a:spcBef>
            </a:pPr>
            <a:r>
              <a:rPr lang="en-US"/>
              <a:t>Supported by German princes </a:t>
            </a:r>
          </a:p>
          <a:p>
            <a:pPr>
              <a:spcBef>
                <a:spcPct val="50000"/>
              </a:spcBef>
            </a:pPr>
            <a:r>
              <a:rPr lang="en-US"/>
              <a:t>Justification by faith</a:t>
            </a:r>
          </a:p>
          <a:p>
            <a:pPr>
              <a:spcBef>
                <a:spcPct val="50000"/>
              </a:spcBef>
            </a:pPr>
            <a:r>
              <a:rPr lang="en-US"/>
              <a:t>Bible source of authority</a:t>
            </a:r>
          </a:p>
          <a:p>
            <a:pPr>
              <a:spcBef>
                <a:spcPct val="50000"/>
              </a:spcBef>
            </a:pPr>
            <a:r>
              <a:rPr lang="en-US"/>
              <a:t>Translated Bible</a:t>
            </a:r>
          </a:p>
          <a:p>
            <a:pPr>
              <a:spcBef>
                <a:spcPct val="50000"/>
              </a:spcBef>
            </a:pPr>
            <a:r>
              <a:rPr lang="en-US"/>
              <a:t>Married priests</a:t>
            </a:r>
          </a:p>
          <a:p>
            <a:pPr>
              <a:spcBef>
                <a:spcPct val="50000"/>
              </a:spcBef>
            </a:pPr>
            <a:endParaRPr lang="en-US"/>
          </a:p>
        </p:txBody>
      </p:sp>
      <p:pic>
        <p:nvPicPr>
          <p:cNvPr id="82955" name="Picture 11" descr="Jwycliffejmk"/>
          <p:cNvPicPr>
            <a:picLocks noChangeAspect="1" noChangeArrowheads="1"/>
          </p:cNvPicPr>
          <p:nvPr/>
        </p:nvPicPr>
        <p:blipFill>
          <a:blip r:embed="rId4"/>
          <a:srcRect/>
          <a:stretch>
            <a:fillRect/>
          </a:stretch>
        </p:blipFill>
        <p:spPr bwMode="auto">
          <a:xfrm>
            <a:off x="6702425" y="990600"/>
            <a:ext cx="2239963" cy="2667000"/>
          </a:xfrm>
          <a:prstGeom prst="rect">
            <a:avLst/>
          </a:prstGeom>
          <a:noFill/>
        </p:spPr>
      </p:pic>
      <p:sp>
        <p:nvSpPr>
          <p:cNvPr id="82956" name="Text Box 12"/>
          <p:cNvSpPr txBox="1">
            <a:spLocks noChangeArrowheads="1"/>
          </p:cNvSpPr>
          <p:nvPr/>
        </p:nvSpPr>
        <p:spPr bwMode="auto">
          <a:xfrm>
            <a:off x="6934200" y="3657600"/>
            <a:ext cx="1693863" cy="671513"/>
          </a:xfrm>
          <a:prstGeom prst="rect">
            <a:avLst/>
          </a:prstGeom>
          <a:noFill/>
          <a:ln w="9525">
            <a:noFill/>
            <a:miter lim="800000"/>
            <a:headEnd/>
            <a:tailEnd/>
          </a:ln>
        </p:spPr>
        <p:txBody>
          <a:bodyPr wrap="none">
            <a:prstTxWarp prst="textNoShape">
              <a:avLst/>
            </a:prstTxWarp>
            <a:spAutoFit/>
          </a:bodyPr>
          <a:lstStyle/>
          <a:p>
            <a:pPr algn="ctr"/>
            <a:r>
              <a:rPr lang="en-US" sz="2000" dirty="0">
                <a:solidFill>
                  <a:srgbClr val="FFFF00"/>
                </a:solidFill>
              </a:rPr>
              <a:t>John Wycliffe</a:t>
            </a:r>
          </a:p>
          <a:p>
            <a:pPr algn="ctr"/>
            <a:r>
              <a:rPr lang="en-US" sz="1800" dirty="0"/>
              <a:t>1324-84</a:t>
            </a:r>
            <a:endParaRPr lang="en-US" sz="2000" dirty="0"/>
          </a:p>
        </p:txBody>
      </p:sp>
      <p:sp>
        <p:nvSpPr>
          <p:cNvPr id="82957" name="Text Box 13"/>
          <p:cNvSpPr txBox="1">
            <a:spLocks noChangeArrowheads="1"/>
          </p:cNvSpPr>
          <p:nvPr/>
        </p:nvSpPr>
        <p:spPr bwMode="auto">
          <a:xfrm>
            <a:off x="525031" y="5943600"/>
            <a:ext cx="1697901" cy="677108"/>
          </a:xfrm>
          <a:prstGeom prst="rect">
            <a:avLst/>
          </a:prstGeom>
          <a:noFill/>
          <a:ln w="9525">
            <a:noFill/>
            <a:miter lim="800000"/>
            <a:headEnd/>
            <a:tailEnd/>
          </a:ln>
        </p:spPr>
        <p:txBody>
          <a:bodyPr wrap="none">
            <a:prstTxWarp prst="textNoShape">
              <a:avLst/>
            </a:prstTxWarp>
            <a:spAutoFit/>
          </a:bodyPr>
          <a:lstStyle/>
          <a:p>
            <a:pPr algn="ctr"/>
            <a:r>
              <a:rPr lang="en-US" sz="2000" dirty="0">
                <a:solidFill>
                  <a:srgbClr val="FFFF00"/>
                </a:solidFill>
              </a:rPr>
              <a:t>Martin Luther</a:t>
            </a:r>
          </a:p>
          <a:p>
            <a:pPr algn="ctr"/>
            <a:r>
              <a:rPr lang="en-US" sz="1800" dirty="0"/>
              <a:t>1483-1546</a:t>
            </a:r>
          </a:p>
        </p:txBody>
      </p:sp>
      <p:sp>
        <p:nvSpPr>
          <p:cNvPr id="82958" name="Text Box 14"/>
          <p:cNvSpPr txBox="1">
            <a:spLocks noChangeArrowheads="1"/>
          </p:cNvSpPr>
          <p:nvPr/>
        </p:nvSpPr>
        <p:spPr bwMode="auto">
          <a:xfrm>
            <a:off x="8099425" y="3954463"/>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959" name="Line 15"/>
          <p:cNvSpPr>
            <a:spLocks noChangeShapeType="1"/>
          </p:cNvSpPr>
          <p:nvPr/>
        </p:nvSpPr>
        <p:spPr bwMode="auto">
          <a:xfrm>
            <a:off x="7772400" y="4419600"/>
            <a:ext cx="0" cy="9906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82960" name="Text Box 16"/>
          <p:cNvSpPr txBox="1">
            <a:spLocks noChangeArrowheads="1"/>
          </p:cNvSpPr>
          <p:nvPr/>
        </p:nvSpPr>
        <p:spPr bwMode="auto">
          <a:xfrm>
            <a:off x="7153520" y="5381625"/>
            <a:ext cx="1288559" cy="677108"/>
          </a:xfrm>
          <a:prstGeom prst="rect">
            <a:avLst/>
          </a:prstGeom>
          <a:noFill/>
          <a:ln w="9525">
            <a:noFill/>
            <a:miter lim="800000"/>
            <a:headEnd/>
            <a:tailEnd/>
          </a:ln>
        </p:spPr>
        <p:txBody>
          <a:bodyPr wrap="none">
            <a:prstTxWarp prst="textNoShape">
              <a:avLst/>
            </a:prstTxWarp>
            <a:spAutoFit/>
          </a:bodyPr>
          <a:lstStyle/>
          <a:p>
            <a:pPr algn="ctr"/>
            <a:r>
              <a:rPr lang="en-US" sz="2000" dirty="0">
                <a:solidFill>
                  <a:srgbClr val="FFFF00"/>
                </a:solidFill>
              </a:rPr>
              <a:t>Jan Huss</a:t>
            </a:r>
          </a:p>
          <a:p>
            <a:pPr algn="ctr"/>
            <a:r>
              <a:rPr lang="en-US" sz="1800" dirty="0"/>
              <a:t>1369-1415</a:t>
            </a:r>
            <a:endParaRPr lang="en-US" sz="2000" dirty="0"/>
          </a:p>
        </p:txBody>
      </p:sp>
      <p:sp>
        <p:nvSpPr>
          <p:cNvPr id="82961" name="Text Box 17"/>
          <p:cNvSpPr txBox="1">
            <a:spLocks noChangeArrowheads="1"/>
          </p:cNvSpPr>
          <p:nvPr/>
        </p:nvSpPr>
        <p:spPr bwMode="auto">
          <a:xfrm>
            <a:off x="822325" y="1190625"/>
            <a:ext cx="4956175" cy="485775"/>
          </a:xfrm>
          <a:prstGeom prst="rect">
            <a:avLst/>
          </a:prstGeom>
          <a:noFill/>
          <a:ln w="28575">
            <a:solidFill>
              <a:schemeClr val="tx1"/>
            </a:solidFill>
            <a:miter lim="800000"/>
            <a:headEnd/>
            <a:tailEnd/>
          </a:ln>
        </p:spPr>
        <p:txBody>
          <a:bodyPr wrap="none">
            <a:prstTxWarp prst="textNoShape">
              <a:avLst/>
            </a:prstTxWarp>
            <a:spAutoFit/>
          </a:bodyPr>
          <a:lstStyle/>
          <a:p>
            <a:r>
              <a:rPr lang="en-US" dirty="0"/>
              <a:t>Revival of spirit of early Christianity</a:t>
            </a:r>
          </a:p>
        </p:txBody>
      </p:sp>
      <p:sp>
        <p:nvSpPr>
          <p:cNvPr id="82962" name="AutoShape 18"/>
          <p:cNvSpPr>
            <a:spLocks/>
          </p:cNvSpPr>
          <p:nvPr/>
        </p:nvSpPr>
        <p:spPr bwMode="auto">
          <a:xfrm>
            <a:off x="2514600" y="2133600"/>
            <a:ext cx="228600" cy="3962400"/>
          </a:xfrm>
          <a:prstGeom prst="leftBrace">
            <a:avLst>
              <a:gd name="adj1" fmla="val 144444"/>
              <a:gd name="adj2" fmla="val 49319"/>
            </a:avLst>
          </a:prstGeom>
          <a:noFill/>
          <a:ln w="34925">
            <a:solidFill>
              <a:schemeClr val="tx2"/>
            </a:solidFill>
            <a:round/>
            <a:headEnd/>
            <a:tailEnd/>
          </a:ln>
        </p:spPr>
        <p:txBody>
          <a:bodyPr wrap="none" anchor="ctr">
            <a:prstTxWarp prst="textNoShape">
              <a:avLst/>
            </a:prstTxWarp>
          </a:bodyPr>
          <a:lstStyle/>
          <a:p>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5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29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9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2949"/>
                                        </p:tgtEl>
                                        <p:attrNameLst>
                                          <p:attrName>style.visibility</p:attrName>
                                        </p:attrNameLst>
                                      </p:cBhvr>
                                      <p:to>
                                        <p:strVal val="visible"/>
                                      </p:to>
                                    </p:set>
                                    <p:animEffect transition="in" filter="fade">
                                      <p:cBhvr>
                                        <p:cTn id="21" dur="1000"/>
                                        <p:tgtEl>
                                          <p:spTgt spid="82949"/>
                                        </p:tgtEl>
                                      </p:cBhvr>
                                    </p:animEffect>
                                    <p:anim calcmode="lin" valueType="num">
                                      <p:cBhvr>
                                        <p:cTn id="22" dur="1000" fill="hold"/>
                                        <p:tgtEl>
                                          <p:spTgt spid="82949"/>
                                        </p:tgtEl>
                                        <p:attrNameLst>
                                          <p:attrName>ppt_x</p:attrName>
                                        </p:attrNameLst>
                                      </p:cBhvr>
                                      <p:tavLst>
                                        <p:tav tm="0">
                                          <p:val>
                                            <p:strVal val="#ppt_x"/>
                                          </p:val>
                                        </p:tav>
                                        <p:tav tm="100000">
                                          <p:val>
                                            <p:strVal val="#ppt_x"/>
                                          </p:val>
                                        </p:tav>
                                      </p:tavLst>
                                    </p:anim>
                                    <p:anim calcmode="lin" valueType="num">
                                      <p:cBhvr>
                                        <p:cTn id="23" dur="1000" fill="hold"/>
                                        <p:tgtEl>
                                          <p:spTgt spid="82949"/>
                                        </p:tgtEl>
                                        <p:attrNameLst>
                                          <p:attrName>ppt_y</p:attrName>
                                        </p:attrNameLst>
                                      </p:cBhvr>
                                      <p:tavLst>
                                        <p:tav tm="0">
                                          <p:val>
                                            <p:strVal val="#ppt_y-.1"/>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8295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295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2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p:bldP spid="82956" grpId="0"/>
      <p:bldP spid="82957" grpId="0"/>
      <p:bldP spid="82959" grpId="0" animBg="1"/>
      <p:bldP spid="82960" grpId="0"/>
      <p:bldP spid="82961" grpId="1" animBg="1"/>
      <p:bldP spid="829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kumimoji="1" lang="en-US" dirty="0"/>
              <a:t>What happened next?</a:t>
            </a:r>
            <a:br>
              <a:rPr kumimoji="1" lang="en-US" dirty="0"/>
            </a:br>
            <a:r>
              <a:rPr kumimoji="1" lang="en-US" dirty="0" smtClean="0"/>
              <a:t> European wars </a:t>
            </a:r>
            <a:r>
              <a:rPr kumimoji="1" lang="en-US" dirty="0"/>
              <a:t>of religion</a:t>
            </a:r>
          </a:p>
        </p:txBody>
      </p:sp>
      <p:sp>
        <p:nvSpPr>
          <p:cNvPr id="125955" name="Rectangle 3"/>
          <p:cNvSpPr>
            <a:spLocks noGrp="1" noChangeArrowheads="1"/>
          </p:cNvSpPr>
          <p:nvPr>
            <p:ph type="body" idx="1"/>
          </p:nvPr>
        </p:nvSpPr>
        <p:spPr>
          <a:xfrm>
            <a:off x="685800" y="1981200"/>
            <a:ext cx="7924800" cy="4495800"/>
          </a:xfrm>
        </p:spPr>
        <p:txBody>
          <a:bodyPr/>
          <a:lstStyle/>
          <a:p>
            <a:pPr>
              <a:lnSpc>
                <a:spcPct val="90000"/>
              </a:lnSpc>
            </a:pPr>
            <a:r>
              <a:rPr kumimoji="1" lang="en-US" sz="2800" dirty="0">
                <a:solidFill>
                  <a:srgbClr val="FFFF00"/>
                </a:solidFill>
              </a:rPr>
              <a:t>The Reformation split Germany </a:t>
            </a:r>
          </a:p>
          <a:p>
            <a:pPr lvl="1">
              <a:lnSpc>
                <a:spcPct val="90000"/>
              </a:lnSpc>
            </a:pPr>
            <a:r>
              <a:rPr kumimoji="1" lang="en-US" sz="2400" dirty="0"/>
              <a:t>Conflict between Catholics and Protestants</a:t>
            </a:r>
          </a:p>
          <a:p>
            <a:pPr lvl="1">
              <a:lnSpc>
                <a:spcPct val="90000"/>
              </a:lnSpc>
            </a:pPr>
            <a:r>
              <a:rPr kumimoji="1" lang="en-US" sz="2400" dirty="0"/>
              <a:t>Peace of </a:t>
            </a:r>
            <a:r>
              <a:rPr kumimoji="1" lang="en-US" sz="2400" dirty="0" smtClean="0"/>
              <a:t>Augsburg </a:t>
            </a:r>
            <a:r>
              <a:rPr kumimoji="1" lang="en-US" sz="2000" dirty="0"/>
              <a:t>1555</a:t>
            </a:r>
            <a:endParaRPr kumimoji="1" lang="en-US" sz="2400" dirty="0"/>
          </a:p>
          <a:p>
            <a:pPr>
              <a:lnSpc>
                <a:spcPct val="90000"/>
              </a:lnSpc>
            </a:pPr>
            <a:r>
              <a:rPr kumimoji="1" lang="en-US" sz="2800" dirty="0">
                <a:solidFill>
                  <a:srgbClr val="FFFF00"/>
                </a:solidFill>
              </a:rPr>
              <a:t>Division of Europe</a:t>
            </a:r>
          </a:p>
          <a:p>
            <a:pPr lvl="1">
              <a:lnSpc>
                <a:spcPct val="90000"/>
              </a:lnSpc>
            </a:pPr>
            <a:r>
              <a:rPr kumimoji="1" lang="en-US" sz="2400" dirty="0"/>
              <a:t>Thirty Years War </a:t>
            </a:r>
            <a:r>
              <a:rPr kumimoji="1" lang="en-US" sz="2000" dirty="0"/>
              <a:t>1618-1648</a:t>
            </a:r>
            <a:endParaRPr kumimoji="1" lang="en-US" sz="2400" dirty="0"/>
          </a:p>
          <a:p>
            <a:pPr lvl="1">
              <a:lnSpc>
                <a:spcPct val="90000"/>
              </a:lnSpc>
            </a:pPr>
            <a:r>
              <a:rPr kumimoji="1" lang="en-US" sz="2400" dirty="0"/>
              <a:t>Most destructive war in European history</a:t>
            </a:r>
          </a:p>
          <a:p>
            <a:pPr>
              <a:lnSpc>
                <a:spcPct val="90000"/>
              </a:lnSpc>
            </a:pPr>
            <a:r>
              <a:rPr kumimoji="1" lang="en-US" sz="2800" dirty="0">
                <a:solidFill>
                  <a:srgbClr val="FFFF00"/>
                </a:solidFill>
              </a:rPr>
              <a:t>Treaty of Westphalia</a:t>
            </a:r>
            <a:r>
              <a:rPr kumimoji="1" lang="en-US" sz="2800" dirty="0"/>
              <a:t> </a:t>
            </a:r>
            <a:r>
              <a:rPr kumimoji="1" lang="en-US" sz="2400" dirty="0"/>
              <a:t>1648</a:t>
            </a:r>
          </a:p>
          <a:p>
            <a:pPr lvl="1">
              <a:lnSpc>
                <a:spcPct val="90000"/>
              </a:lnSpc>
            </a:pPr>
            <a:r>
              <a:rPr kumimoji="1" lang="en-US" sz="2400" dirty="0"/>
              <a:t>New political order - sovereign states</a:t>
            </a:r>
          </a:p>
          <a:p>
            <a:pPr lvl="1">
              <a:lnSpc>
                <a:spcPct val="90000"/>
              </a:lnSpc>
            </a:pPr>
            <a:r>
              <a:rPr kumimoji="1" lang="en-US" sz="2400" dirty="0" err="1"/>
              <a:t>Decentralisation</a:t>
            </a:r>
            <a:r>
              <a:rPr kumimoji="1" lang="en-US" sz="2400" dirty="0"/>
              <a:t> of Germany</a:t>
            </a:r>
          </a:p>
          <a:p>
            <a:pPr lvl="1">
              <a:lnSpc>
                <a:spcPct val="90000"/>
              </a:lnSpc>
            </a:pPr>
            <a:r>
              <a:rPr kumimoji="1" lang="en-US" sz="2400" dirty="0"/>
              <a:t>Equality of Catholics and Protestants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9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9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95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95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95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Text Box 7"/>
          <p:cNvSpPr txBox="1">
            <a:spLocks noChangeArrowheads="1"/>
          </p:cNvSpPr>
          <p:nvPr/>
        </p:nvSpPr>
        <p:spPr bwMode="auto">
          <a:xfrm>
            <a:off x="6270625" y="6096000"/>
            <a:ext cx="2568575" cy="1015663"/>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00"/>
                </a:solidFill>
              </a:rPr>
              <a:t>Ignatius Loyola</a:t>
            </a:r>
          </a:p>
          <a:p>
            <a:pPr>
              <a:spcBef>
                <a:spcPct val="50000"/>
              </a:spcBef>
            </a:pPr>
            <a:endParaRPr lang="en-US" dirty="0"/>
          </a:p>
        </p:txBody>
      </p:sp>
      <p:sp>
        <p:nvSpPr>
          <p:cNvPr id="12" name="Title 11"/>
          <p:cNvSpPr>
            <a:spLocks noGrp="1"/>
          </p:cNvSpPr>
          <p:nvPr>
            <p:ph type="title"/>
          </p:nvPr>
        </p:nvSpPr>
        <p:spPr/>
        <p:txBody>
          <a:bodyPr/>
          <a:lstStyle/>
          <a:p>
            <a:r>
              <a:rPr lang="en-US" altLang="zh-CN" sz="4000" dirty="0" smtClean="0">
                <a:solidFill>
                  <a:srgbClr val="FFFF99"/>
                </a:solidFill>
                <a:latin typeface="Arial Rounded MT Bold" pitchFamily="-128" charset="0"/>
                <a:ea typeface="宋体" pitchFamily="-128" charset="-122"/>
                <a:cs typeface="宋体" pitchFamily="-128" charset="-122"/>
              </a:rPr>
              <a:t>Counter/Catholic Reformation </a:t>
            </a:r>
            <a:endParaRPr lang="en-US" sz="4000" dirty="0"/>
          </a:p>
        </p:txBody>
      </p:sp>
      <p:sp>
        <p:nvSpPr>
          <p:cNvPr id="13" name="Text Placeholder 12"/>
          <p:cNvSpPr>
            <a:spLocks noGrp="1"/>
          </p:cNvSpPr>
          <p:nvPr>
            <p:ph type="body" sz="half" idx="1"/>
          </p:nvPr>
        </p:nvSpPr>
        <p:spPr>
          <a:xfrm>
            <a:off x="685800" y="1981200"/>
            <a:ext cx="5105400" cy="4114800"/>
          </a:xfrm>
        </p:spPr>
        <p:txBody>
          <a:bodyPr/>
          <a:lstStyle/>
          <a:p>
            <a:r>
              <a:rPr lang="en-US" dirty="0" smtClean="0"/>
              <a:t>Council of Trent 1545-63</a:t>
            </a:r>
          </a:p>
          <a:p>
            <a:r>
              <a:rPr lang="en-US" dirty="0" smtClean="0"/>
              <a:t>Church restructuring</a:t>
            </a:r>
          </a:p>
          <a:p>
            <a:r>
              <a:rPr lang="en-US" dirty="0" smtClean="0"/>
              <a:t>Religious orders</a:t>
            </a:r>
          </a:p>
          <a:p>
            <a:r>
              <a:rPr lang="en-US" dirty="0" smtClean="0"/>
              <a:t>Spiritual movements</a:t>
            </a:r>
          </a:p>
          <a:p>
            <a:r>
              <a:rPr lang="en-US" dirty="0" smtClean="0"/>
              <a:t>Political dimensions</a:t>
            </a:r>
          </a:p>
          <a:p>
            <a:endParaRPr lang="en-US" dirty="0"/>
          </a:p>
        </p:txBody>
      </p:sp>
      <p:pic>
        <p:nvPicPr>
          <p:cNvPr id="15" name="Content Placeholder 14" descr="St_Ignatius_of_Loyola_(1491-1556)_Founder_of_the_Jesuits.jpg"/>
          <p:cNvPicPr>
            <a:picLocks noGrp="1" noChangeAspect="1"/>
          </p:cNvPicPr>
          <p:nvPr>
            <p:ph sz="half" idx="2"/>
          </p:nvPr>
        </p:nvPicPr>
        <p:blipFill>
          <a:blip r:embed="rId3"/>
          <a:srcRect l="-28802" r="-28802"/>
          <a:stretch>
            <a:fillRect/>
          </a:stretch>
        </p:blipFill>
        <p:spPr>
          <a:xfrm>
            <a:off x="5410200" y="1981200"/>
            <a:ext cx="3810000" cy="4114800"/>
          </a:xfrm>
        </p:spPr>
      </p:pic>
    </p:spTree>
  </p:cSld>
  <p:clrMapOvr>
    <a:masterClrMapping/>
  </p:clrMapOvr>
  <p:transition spd="med">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71800" y="76200"/>
            <a:ext cx="2857548" cy="954107"/>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b="1" dirty="0"/>
              <a:t>Original nature </a:t>
            </a:r>
          </a:p>
          <a:p>
            <a:pPr eaLnBrk="1" hangingPunct="1"/>
            <a:r>
              <a:rPr lang="en-US" sz="2800" b="1" dirty="0"/>
              <a:t>of human being</a:t>
            </a:r>
          </a:p>
        </p:txBody>
      </p:sp>
      <p:sp>
        <p:nvSpPr>
          <p:cNvPr id="64515" name="Text Box 3"/>
          <p:cNvSpPr txBox="1">
            <a:spLocks noChangeArrowheads="1"/>
          </p:cNvSpPr>
          <p:nvPr/>
        </p:nvSpPr>
        <p:spPr bwMode="auto">
          <a:xfrm>
            <a:off x="1066800" y="1570038"/>
            <a:ext cx="2540028"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Internal aspect</a:t>
            </a:r>
            <a:endParaRPr lang="en-US" sz="2800" dirty="0"/>
          </a:p>
        </p:txBody>
      </p:sp>
      <p:sp>
        <p:nvSpPr>
          <p:cNvPr id="64516" name="Text Box 4"/>
          <p:cNvSpPr txBox="1">
            <a:spLocks noChangeArrowheads="1"/>
          </p:cNvSpPr>
          <p:nvPr/>
        </p:nvSpPr>
        <p:spPr bwMode="auto">
          <a:xfrm>
            <a:off x="5181600" y="1571625"/>
            <a:ext cx="2659602"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External aspect</a:t>
            </a:r>
            <a:endParaRPr lang="en-US" sz="2800" dirty="0"/>
          </a:p>
        </p:txBody>
      </p:sp>
      <p:sp>
        <p:nvSpPr>
          <p:cNvPr id="64517" name="Text Box 5"/>
          <p:cNvSpPr txBox="1">
            <a:spLocks noChangeArrowheads="1"/>
          </p:cNvSpPr>
          <p:nvPr/>
        </p:nvSpPr>
        <p:spPr bwMode="auto">
          <a:xfrm>
            <a:off x="1295400" y="2957513"/>
            <a:ext cx="1721069"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Hebraism</a:t>
            </a:r>
            <a:endParaRPr lang="en-US" sz="2800" dirty="0"/>
          </a:p>
        </p:txBody>
      </p:sp>
      <p:sp>
        <p:nvSpPr>
          <p:cNvPr id="64518" name="Text Box 6"/>
          <p:cNvSpPr txBox="1">
            <a:spLocks noChangeArrowheads="1"/>
          </p:cNvSpPr>
          <p:nvPr/>
        </p:nvSpPr>
        <p:spPr bwMode="auto">
          <a:xfrm>
            <a:off x="5486400" y="2952750"/>
            <a:ext cx="1761044"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dirty="0" smtClean="0"/>
              <a:t>Hellenism</a:t>
            </a:r>
            <a:endParaRPr lang="en-US" sz="2800" dirty="0"/>
          </a:p>
        </p:txBody>
      </p:sp>
      <p:sp>
        <p:nvSpPr>
          <p:cNvPr id="64519" name="AutoShape 7"/>
          <p:cNvSpPr>
            <a:spLocks noChangeArrowheads="1"/>
          </p:cNvSpPr>
          <p:nvPr/>
        </p:nvSpPr>
        <p:spPr bwMode="auto">
          <a:xfrm>
            <a:off x="6172200" y="2043113"/>
            <a:ext cx="485775" cy="976312"/>
          </a:xfrm>
          <a:prstGeom prst="downArrow">
            <a:avLst>
              <a:gd name="adj1" fmla="val 50000"/>
              <a:gd name="adj2" fmla="val 50245"/>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64520" name="AutoShape 8"/>
          <p:cNvSpPr>
            <a:spLocks noChangeArrowheads="1"/>
          </p:cNvSpPr>
          <p:nvPr/>
        </p:nvSpPr>
        <p:spPr bwMode="auto">
          <a:xfrm>
            <a:off x="1981200" y="2119313"/>
            <a:ext cx="485775" cy="976312"/>
          </a:xfrm>
          <a:prstGeom prst="downArrow">
            <a:avLst>
              <a:gd name="adj1" fmla="val 50000"/>
              <a:gd name="adj2" fmla="val 50245"/>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4521" name="Line 9"/>
          <p:cNvSpPr>
            <a:spLocks noChangeShapeType="1"/>
          </p:cNvSpPr>
          <p:nvPr/>
        </p:nvSpPr>
        <p:spPr bwMode="auto">
          <a:xfrm flipH="1">
            <a:off x="2466975" y="1022350"/>
            <a:ext cx="1952625" cy="547688"/>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sp>
        <p:nvSpPr>
          <p:cNvPr id="64522" name="Line 10"/>
          <p:cNvSpPr>
            <a:spLocks noChangeShapeType="1"/>
          </p:cNvSpPr>
          <p:nvPr/>
        </p:nvSpPr>
        <p:spPr bwMode="auto">
          <a:xfrm>
            <a:off x="4419600" y="1022350"/>
            <a:ext cx="1981200" cy="547688"/>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2" name="Group 11"/>
          <p:cNvGrpSpPr>
            <a:grpSpLocks/>
          </p:cNvGrpSpPr>
          <p:nvPr/>
        </p:nvGrpSpPr>
        <p:grpSpPr bwMode="auto">
          <a:xfrm rot="16200000">
            <a:off x="3792538" y="2532063"/>
            <a:ext cx="865188" cy="1439863"/>
            <a:chOff x="2016" y="1824"/>
            <a:chExt cx="635" cy="909"/>
          </a:xfrm>
        </p:grpSpPr>
        <p:sp>
          <p:nvSpPr>
            <p:cNvPr id="64524" name="Freeform 12"/>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64525" name="Freeform 13"/>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grpSp>
        <p:nvGrpSpPr>
          <p:cNvPr id="3" name="Group 14"/>
          <p:cNvGrpSpPr>
            <a:grpSpLocks/>
          </p:cNvGrpSpPr>
          <p:nvPr/>
        </p:nvGrpSpPr>
        <p:grpSpPr bwMode="auto">
          <a:xfrm rot="16200000">
            <a:off x="4154488" y="1131887"/>
            <a:ext cx="865188" cy="1439863"/>
            <a:chOff x="2016" y="1824"/>
            <a:chExt cx="635" cy="909"/>
          </a:xfrm>
        </p:grpSpPr>
        <p:sp>
          <p:nvSpPr>
            <p:cNvPr id="645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64528" name="Freeform 1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tx2"/>
            </a:solidFill>
            <a:ln w="9525">
              <a:solidFill>
                <a:schemeClr val="tx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sp>
        <p:nvSpPr>
          <p:cNvPr id="64529" name="Rectangle 17"/>
          <p:cNvSpPr>
            <a:spLocks noChangeArrowheads="1"/>
          </p:cNvSpPr>
          <p:nvPr/>
        </p:nvSpPr>
        <p:spPr bwMode="auto">
          <a:xfrm>
            <a:off x="990600" y="3733800"/>
            <a:ext cx="6946900" cy="1311275"/>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50000"/>
              </a:spcBef>
            </a:pPr>
            <a:r>
              <a:rPr lang="en-US" sz="2000" dirty="0">
                <a:latin typeface="Franklin Gothic Medium" pitchFamily="-128" charset="0"/>
              </a:rPr>
              <a:t>Movements to restore original human nature</a:t>
            </a:r>
          </a:p>
          <a:p>
            <a:pPr algn="ctr" eaLnBrk="1" hangingPunct="1">
              <a:spcBef>
                <a:spcPct val="50000"/>
              </a:spcBef>
            </a:pPr>
            <a:r>
              <a:rPr lang="en-US" sz="2000" dirty="0">
                <a:latin typeface="Franklin Gothic Medium" pitchFamily="-128" charset="0"/>
              </a:rPr>
              <a:t>Both are good and necessary</a:t>
            </a:r>
          </a:p>
          <a:p>
            <a:pPr algn="ctr" eaLnBrk="1" hangingPunct="1">
              <a:spcBef>
                <a:spcPct val="50000"/>
              </a:spcBef>
            </a:pPr>
            <a:r>
              <a:rPr lang="en-US" sz="2000" dirty="0">
                <a:latin typeface="Franklin Gothic Medium" pitchFamily="-128" charset="0"/>
              </a:rPr>
              <a:t>Both need to be integrated with Hebraism in subject position</a:t>
            </a:r>
          </a:p>
        </p:txBody>
      </p:sp>
      <p:sp>
        <p:nvSpPr>
          <p:cNvPr id="64530" name="Text Box 18"/>
          <p:cNvSpPr txBox="1">
            <a:spLocks noChangeArrowheads="1"/>
          </p:cNvSpPr>
          <p:nvPr/>
        </p:nvSpPr>
        <p:spPr bwMode="auto">
          <a:xfrm>
            <a:off x="609600" y="5181600"/>
            <a:ext cx="7848600" cy="1339850"/>
          </a:xfrm>
          <a:prstGeom prst="rect">
            <a:avLst/>
          </a:prstGeom>
          <a:noFill/>
          <a:ln w="28575">
            <a:solidFill>
              <a:schemeClr val="tx1"/>
            </a:solidFill>
            <a:miter lim="800000"/>
            <a:headEnd/>
            <a:tailEnd/>
          </a:ln>
        </p:spPr>
        <p:txBody>
          <a:bodyPr>
            <a:prstTxWarp prst="textNoShape">
              <a:avLst/>
            </a:prstTxWarp>
            <a:spAutoFit/>
          </a:bodyPr>
          <a:lstStyle/>
          <a:p>
            <a:r>
              <a:rPr lang="en-US" sz="2000" dirty="0"/>
              <a:t>Only by Cain-type Hellenism submitting to Abel-type Hebraism could Satan be separated from the prevailing spirit of the age. Then the foundation of substance necessary for receiving Christ at the Second Advent could be established worldwide.</a:t>
            </a:r>
            <a:r>
              <a:rPr lang="en-US" sz="2000" dirty="0" smtClean="0"/>
              <a:t> 		</a:t>
            </a:r>
            <a:r>
              <a:rPr lang="en-US" sz="1800" dirty="0" smtClean="0"/>
              <a:t>EDP</a:t>
            </a:r>
            <a:r>
              <a:rPr lang="en-US" sz="1800" dirty="0"/>
              <a:t>, </a:t>
            </a:r>
            <a:r>
              <a:rPr lang="en-US" sz="1800" dirty="0" smtClean="0"/>
              <a:t>351</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nvGraphicFramePr>
        <p:xfrm>
          <a:off x="1092200" y="1997075"/>
          <a:ext cx="4921250" cy="2746375"/>
        </p:xfrm>
        <a:graphic>
          <a:graphicData uri="http://schemas.openxmlformats.org/drawingml/2006/table">
            <a:tbl>
              <a:tblPr/>
              <a:tblGrid>
                <a:gridCol w="2459038"/>
                <a:gridCol w="2462212"/>
              </a:tblGrid>
              <a:tr h="1397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Renaissance</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Enlightenment</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100"/>
                    </a:solidFill>
                  </a:tcPr>
                </a:tc>
              </a:tr>
              <a:tr h="13493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Reformation</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Second Reformation</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100"/>
                    </a:solidFill>
                  </a:tcPr>
                </a:tc>
              </a:tr>
            </a:tbl>
          </a:graphicData>
        </a:graphic>
      </p:graphicFrame>
      <p:sp>
        <p:nvSpPr>
          <p:cNvPr id="91149" name="Rectangle 13"/>
          <p:cNvSpPr>
            <a:spLocks noChangeArrowheads="1"/>
          </p:cNvSpPr>
          <p:nvPr/>
        </p:nvSpPr>
        <p:spPr bwMode="auto">
          <a:xfrm>
            <a:off x="0" y="0"/>
            <a:ext cx="9144000" cy="998538"/>
          </a:xfrm>
          <a:prstGeom prst="rect">
            <a:avLst/>
          </a:prstGeom>
          <a:noFill/>
          <a:ln w="9525">
            <a:noFill/>
            <a:miter lim="800000"/>
            <a:headEnd/>
            <a:tailEnd/>
          </a:ln>
          <a:effectLst/>
        </p:spPr>
        <p:txBody>
          <a:bodyPr anchor="ctr" anchorCtr="1">
            <a:prstTxWarp prst="textNoShape">
              <a:avLst/>
            </a:prstTxWarp>
          </a:bodyPr>
          <a:lstStyle/>
          <a:p>
            <a:endParaRPr lang="sk-SK" sz="3600">
              <a:solidFill>
                <a:srgbClr val="FFFF99"/>
              </a:solidFill>
              <a:latin typeface="Arial Rounded MT Bold" pitchFamily="-128" charset="0"/>
              <a:ea typeface="宋体" pitchFamily="-128" charset="-122"/>
              <a:cs typeface="宋体" pitchFamily="-128" charset="-122"/>
            </a:endParaRPr>
          </a:p>
        </p:txBody>
      </p:sp>
      <p:sp>
        <p:nvSpPr>
          <p:cNvPr id="91150" name="Rectangle 14"/>
          <p:cNvSpPr>
            <a:spLocks noChangeArrowheads="1"/>
          </p:cNvSpPr>
          <p:nvPr/>
        </p:nvSpPr>
        <p:spPr bwMode="auto">
          <a:xfrm>
            <a:off x="3460750" y="4832350"/>
            <a:ext cx="2641600" cy="1565275"/>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sz="2200">
                <a:latin typeface="Franklin Gothic Medium" pitchFamily="-128" charset="0"/>
              </a:rPr>
              <a:t>Freedom of thought led to conflict between religion and philosophies</a:t>
            </a:r>
          </a:p>
        </p:txBody>
      </p:sp>
      <p:sp>
        <p:nvSpPr>
          <p:cNvPr id="91151" name="Rectangle 15"/>
          <p:cNvSpPr>
            <a:spLocks noChangeArrowheads="1"/>
          </p:cNvSpPr>
          <p:nvPr/>
        </p:nvSpPr>
        <p:spPr bwMode="auto">
          <a:xfrm>
            <a:off x="927100" y="4832350"/>
            <a:ext cx="2624138" cy="828675"/>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sz="2200">
                <a:latin typeface="Franklin Gothic Medium" pitchFamily="-128" charset="0"/>
              </a:rPr>
              <a:t>Reformation and Renaissance</a:t>
            </a:r>
          </a:p>
        </p:txBody>
      </p:sp>
      <p:sp>
        <p:nvSpPr>
          <p:cNvPr id="91152" name="Line 16"/>
          <p:cNvSpPr>
            <a:spLocks noChangeShapeType="1"/>
          </p:cNvSpPr>
          <p:nvPr/>
        </p:nvSpPr>
        <p:spPr bwMode="auto">
          <a:xfrm>
            <a:off x="1466850" y="4832350"/>
            <a:ext cx="1588" cy="1169988"/>
          </a:xfrm>
          <a:prstGeom prst="line">
            <a:avLst/>
          </a:prstGeom>
          <a:noFill/>
          <a:ln w="28575" cap="sq">
            <a:noFill/>
            <a:round/>
            <a:headEnd/>
            <a:tailEnd/>
          </a:ln>
          <a:effectLst/>
        </p:spPr>
        <p:txBody>
          <a:bodyPr>
            <a:prstTxWarp prst="textNoShape">
              <a:avLst/>
            </a:prstTxWarp>
            <a:spAutoFit/>
          </a:bodyPr>
          <a:lstStyle/>
          <a:p>
            <a:endParaRPr lang="en-US"/>
          </a:p>
        </p:txBody>
      </p:sp>
      <p:sp>
        <p:nvSpPr>
          <p:cNvPr id="91153" name="Line 17"/>
          <p:cNvSpPr>
            <a:spLocks noChangeShapeType="1"/>
          </p:cNvSpPr>
          <p:nvPr/>
        </p:nvSpPr>
        <p:spPr bwMode="auto">
          <a:xfrm>
            <a:off x="8667750" y="4832350"/>
            <a:ext cx="1588" cy="1169988"/>
          </a:xfrm>
          <a:prstGeom prst="line">
            <a:avLst/>
          </a:prstGeom>
          <a:noFill/>
          <a:ln w="28575" cap="sq">
            <a:noFill/>
            <a:round/>
            <a:headEnd/>
            <a:tailEnd/>
          </a:ln>
          <a:effectLst/>
        </p:spPr>
        <p:txBody>
          <a:bodyPr>
            <a:prstTxWarp prst="textNoShape">
              <a:avLst/>
            </a:prstTxWarp>
            <a:spAutoFit/>
          </a:bodyPr>
          <a:lstStyle/>
          <a:p>
            <a:endParaRPr lang="en-US"/>
          </a:p>
        </p:txBody>
      </p:sp>
      <p:sp>
        <p:nvSpPr>
          <p:cNvPr id="91154" name="Rectangle 18"/>
          <p:cNvSpPr>
            <a:spLocks noChangeArrowheads="1"/>
          </p:cNvSpPr>
          <p:nvPr/>
        </p:nvSpPr>
        <p:spPr bwMode="auto">
          <a:xfrm>
            <a:off x="0" y="1997075"/>
            <a:ext cx="1012825" cy="1296988"/>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a:latin typeface="Franklin Gothic Medium" pitchFamily="-128" charset="0"/>
              </a:rPr>
              <a:t>Cain-type view</a:t>
            </a:r>
          </a:p>
        </p:txBody>
      </p:sp>
      <p:sp>
        <p:nvSpPr>
          <p:cNvPr id="91155" name="Rectangle 19"/>
          <p:cNvSpPr>
            <a:spLocks noChangeArrowheads="1"/>
          </p:cNvSpPr>
          <p:nvPr/>
        </p:nvSpPr>
        <p:spPr bwMode="auto">
          <a:xfrm>
            <a:off x="0" y="3446463"/>
            <a:ext cx="1012825" cy="1296987"/>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a:latin typeface="Franklin Gothic Medium" pitchFamily="-128" charset="0"/>
              </a:rPr>
              <a:t>Abel-type view</a:t>
            </a:r>
          </a:p>
        </p:txBody>
      </p:sp>
      <p:sp>
        <p:nvSpPr>
          <p:cNvPr id="91156" name="Rectangle 20"/>
          <p:cNvSpPr>
            <a:spLocks noGrp="1" noChangeArrowheads="1"/>
          </p:cNvSpPr>
          <p:nvPr>
            <p:ph type="title"/>
          </p:nvPr>
        </p:nvSpPr>
        <p:spPr>
          <a:xfrm>
            <a:off x="533400" y="381000"/>
            <a:ext cx="8382000" cy="1143000"/>
          </a:xfrm>
        </p:spPr>
        <p:txBody>
          <a:bodyPr/>
          <a:lstStyle/>
          <a:p>
            <a:r>
              <a:rPr kumimoji="1" lang="en-US" altLang="zh-CN" dirty="0">
                <a:solidFill>
                  <a:srgbClr val="FFFF99"/>
                </a:solidFill>
                <a:ea typeface="宋体" pitchFamily="-128" charset="-122"/>
                <a:cs typeface="宋体" pitchFamily="-128" charset="-122"/>
              </a:rPr>
              <a:t>Period of religious and ideological conflict - </a:t>
            </a:r>
            <a:r>
              <a:rPr kumimoji="1" lang="en-US" altLang="zh-CN" sz="2800" dirty="0">
                <a:solidFill>
                  <a:srgbClr val="FFFF99"/>
                </a:solidFill>
                <a:ea typeface="宋体" pitchFamily="-128" charset="-122"/>
                <a:cs typeface="宋体" pitchFamily="-128" charset="-122"/>
              </a:rPr>
              <a:t>1648-1789</a:t>
            </a:r>
            <a:endParaRPr kumimoji="1" lang="en-US" sz="3200" dirty="0">
              <a:solidFill>
                <a:srgbClr val="FFFF99"/>
              </a:solidFill>
              <a:ea typeface="宋体" pitchFamily="-128" charset="-122"/>
              <a:cs typeface="宋体" pitchFamily="-128" charset="-122"/>
            </a:endParaRPr>
          </a:p>
        </p:txBody>
      </p:sp>
      <p:sp>
        <p:nvSpPr>
          <p:cNvPr id="91158" name="Text Box 22"/>
          <p:cNvSpPr txBox="1">
            <a:spLocks noChangeArrowheads="1"/>
          </p:cNvSpPr>
          <p:nvPr/>
        </p:nvSpPr>
        <p:spPr bwMode="auto">
          <a:xfrm>
            <a:off x="6151563" y="2579688"/>
            <a:ext cx="3044423" cy="1446550"/>
          </a:xfrm>
          <a:prstGeom prst="rect">
            <a:avLst/>
          </a:prstGeom>
          <a:noFill/>
          <a:ln w="9525">
            <a:noFill/>
            <a:miter lim="800000"/>
            <a:headEnd/>
            <a:tailEnd/>
          </a:ln>
        </p:spPr>
        <p:txBody>
          <a:bodyPr wrap="none">
            <a:prstTxWarp prst="textNoShape">
              <a:avLst/>
            </a:prstTxWarp>
            <a:spAutoFit/>
          </a:bodyPr>
          <a:lstStyle/>
          <a:p>
            <a:r>
              <a:rPr lang="en-US" sz="1800" dirty="0">
                <a:latin typeface="Tahoma" pitchFamily="-128" charset="0"/>
              </a:rPr>
              <a:t>Cain-type world is to submit</a:t>
            </a:r>
          </a:p>
          <a:p>
            <a:r>
              <a:rPr lang="en-US" sz="1800" dirty="0">
                <a:latin typeface="Tahoma" pitchFamily="-128" charset="0"/>
              </a:rPr>
              <a:t>to the  Abel-type world</a:t>
            </a:r>
          </a:p>
          <a:p>
            <a:r>
              <a:rPr lang="en-US" sz="1800" dirty="0">
                <a:latin typeface="Tahoma" pitchFamily="-128" charset="0"/>
              </a:rPr>
              <a:t>to establish the worldwide </a:t>
            </a:r>
          </a:p>
          <a:p>
            <a:r>
              <a:rPr lang="en-US" sz="1800" dirty="0">
                <a:latin typeface="Tahoma" pitchFamily="-128" charset="0"/>
              </a:rPr>
              <a:t>foundation of substance.</a:t>
            </a:r>
            <a:endParaRPr lang="en-US" sz="1800" dirty="0"/>
          </a:p>
          <a:p>
            <a:r>
              <a:rPr lang="en-US" sz="1600" dirty="0"/>
              <a:t>		</a:t>
            </a:r>
            <a:r>
              <a:rPr lang="en-US" sz="1600" dirty="0" smtClean="0"/>
              <a:t>EDP, </a:t>
            </a:r>
            <a:r>
              <a:rPr lang="en-US" sz="1600" dirty="0"/>
              <a:t>353</a:t>
            </a:r>
          </a:p>
        </p:txBody>
      </p:sp>
    </p:spTree>
  </p:cSld>
  <p:clrMapOvr>
    <a:masterClrMapping/>
  </p:clrMapOvr>
  <p:transition spd="med">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200" y="228600"/>
            <a:ext cx="8915400" cy="1143000"/>
          </a:xfrm>
        </p:spPr>
        <p:txBody>
          <a:bodyPr/>
          <a:lstStyle/>
          <a:p>
            <a:r>
              <a:rPr kumimoji="1" lang="en-US"/>
              <a:t>What led to the Enlightenment?</a:t>
            </a:r>
          </a:p>
        </p:txBody>
      </p:sp>
      <p:sp>
        <p:nvSpPr>
          <p:cNvPr id="128003" name="Rectangle 3"/>
          <p:cNvSpPr>
            <a:spLocks noGrp="1" noChangeArrowheads="1"/>
          </p:cNvSpPr>
          <p:nvPr>
            <p:ph type="body" idx="1"/>
          </p:nvPr>
        </p:nvSpPr>
        <p:spPr>
          <a:xfrm>
            <a:off x="685800" y="1524000"/>
            <a:ext cx="7772400" cy="5105400"/>
          </a:xfrm>
        </p:spPr>
        <p:txBody>
          <a:bodyPr/>
          <a:lstStyle/>
          <a:p>
            <a:pPr>
              <a:lnSpc>
                <a:spcPct val="90000"/>
              </a:lnSpc>
            </a:pPr>
            <a:r>
              <a:rPr kumimoji="1" lang="en-US" sz="2800" dirty="0">
                <a:solidFill>
                  <a:srgbClr val="FFFF00"/>
                </a:solidFill>
              </a:rPr>
              <a:t>Renaissance</a:t>
            </a:r>
          </a:p>
          <a:p>
            <a:pPr lvl="1">
              <a:lnSpc>
                <a:spcPct val="90000"/>
              </a:lnSpc>
            </a:pPr>
            <a:r>
              <a:rPr kumimoji="1" lang="en-US" sz="2400" dirty="0"/>
              <a:t>Elevated dignity of human being and value of natural world </a:t>
            </a:r>
            <a:r>
              <a:rPr kumimoji="1" lang="en-US" sz="2400" u="sng" dirty="0"/>
              <a:t>over</a:t>
            </a:r>
            <a:r>
              <a:rPr kumimoji="1" lang="en-US" sz="2400" dirty="0"/>
              <a:t> devotion to God</a:t>
            </a:r>
          </a:p>
          <a:p>
            <a:pPr lvl="1">
              <a:lnSpc>
                <a:spcPct val="90000"/>
              </a:lnSpc>
            </a:pPr>
            <a:r>
              <a:rPr kumimoji="1" lang="en-US" sz="2400" dirty="0"/>
              <a:t>Exalted value of the human being and nature</a:t>
            </a:r>
          </a:p>
          <a:p>
            <a:pPr lvl="2">
              <a:lnSpc>
                <a:spcPct val="90000"/>
              </a:lnSpc>
            </a:pPr>
            <a:r>
              <a:rPr kumimoji="1" lang="en-US" sz="2000" dirty="0"/>
              <a:t>Sought to understand by reason and experience;</a:t>
            </a:r>
            <a:r>
              <a:rPr kumimoji="1" lang="en-US" sz="2000" dirty="0" smtClean="0"/>
              <a:t> </a:t>
            </a:r>
            <a:br>
              <a:rPr kumimoji="1" lang="en-US" sz="2000" dirty="0" smtClean="0"/>
            </a:br>
            <a:r>
              <a:rPr kumimoji="1" lang="en-US" sz="2000" dirty="0" smtClean="0"/>
              <a:t>logic </a:t>
            </a:r>
            <a:r>
              <a:rPr kumimoji="1" lang="en-US" sz="2000" dirty="0"/>
              <a:t>and experiment</a:t>
            </a:r>
          </a:p>
          <a:p>
            <a:pPr>
              <a:lnSpc>
                <a:spcPct val="90000"/>
              </a:lnSpc>
            </a:pPr>
            <a:r>
              <a:rPr kumimoji="1" lang="en-US" sz="2800" dirty="0">
                <a:solidFill>
                  <a:srgbClr val="FFFF00"/>
                </a:solidFill>
              </a:rPr>
              <a:t>Rationalism and Empiricism</a:t>
            </a:r>
          </a:p>
          <a:p>
            <a:pPr lvl="1">
              <a:lnSpc>
                <a:spcPct val="90000"/>
              </a:lnSpc>
            </a:pPr>
            <a:r>
              <a:rPr kumimoji="1" lang="en-US" sz="2400" dirty="0"/>
              <a:t>Breakdown of medieval synthesis</a:t>
            </a:r>
          </a:p>
          <a:p>
            <a:pPr lvl="1">
              <a:lnSpc>
                <a:spcPct val="90000"/>
              </a:lnSpc>
            </a:pPr>
            <a:r>
              <a:rPr kumimoji="1" lang="en-US" sz="2400" dirty="0"/>
              <a:t>Questioning of values, traditions, doctrines</a:t>
            </a:r>
          </a:p>
          <a:p>
            <a:pPr lvl="1">
              <a:lnSpc>
                <a:spcPct val="90000"/>
              </a:lnSpc>
            </a:pPr>
            <a:r>
              <a:rPr kumimoji="1" lang="en-US" sz="2400" dirty="0"/>
              <a:t>Rejection of revelation as sole authority</a:t>
            </a:r>
          </a:p>
          <a:p>
            <a:pPr>
              <a:lnSpc>
                <a:spcPct val="90000"/>
              </a:lnSpc>
            </a:pPr>
            <a:r>
              <a:rPr kumimoji="1" lang="en-US" sz="2800" dirty="0"/>
              <a:t>Some streams of Enlightenment invaded by Satan by becoming materialistic and atheistic</a:t>
            </a:r>
          </a:p>
          <a:p>
            <a:pPr lvl="1">
              <a:lnSpc>
                <a:spcPct val="90000"/>
              </a:lnSpc>
            </a:pPr>
            <a:endParaRPr kumimoji="1"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80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0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00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0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0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0"/>
            <a:ext cx="8458200" cy="1143000"/>
          </a:xfrm>
        </p:spPr>
        <p:txBody>
          <a:bodyPr/>
          <a:lstStyle/>
          <a:p>
            <a:r>
              <a:rPr kumimoji="1" lang="en-US" sz="4300" dirty="0"/>
              <a:t>English Enlightenment</a:t>
            </a:r>
            <a:r>
              <a:rPr kumimoji="1" lang="en-US" dirty="0"/>
              <a:t> </a:t>
            </a:r>
            <a:r>
              <a:rPr kumimoji="1" lang="en-US" sz="3200" dirty="0"/>
              <a:t>1630 -1750</a:t>
            </a:r>
            <a:endParaRPr kumimoji="1" lang="en-US" dirty="0"/>
          </a:p>
        </p:txBody>
      </p:sp>
      <p:sp>
        <p:nvSpPr>
          <p:cNvPr id="50179" name="Rectangle 3"/>
          <p:cNvSpPr>
            <a:spLocks noGrp="1" noChangeArrowheads="1"/>
          </p:cNvSpPr>
          <p:nvPr>
            <p:ph type="body" idx="1"/>
          </p:nvPr>
        </p:nvSpPr>
        <p:spPr>
          <a:xfrm>
            <a:off x="609600" y="1295400"/>
            <a:ext cx="7848600" cy="5257800"/>
          </a:xfrm>
        </p:spPr>
        <p:txBody>
          <a:bodyPr/>
          <a:lstStyle/>
          <a:p>
            <a:pPr>
              <a:lnSpc>
                <a:spcPct val="90000"/>
              </a:lnSpc>
            </a:pPr>
            <a:r>
              <a:rPr kumimoji="1" lang="en-US" sz="2400" dirty="0">
                <a:solidFill>
                  <a:srgbClr val="FFFF00"/>
                </a:solidFill>
              </a:rPr>
              <a:t>Deism</a:t>
            </a:r>
          </a:p>
          <a:p>
            <a:pPr lvl="1">
              <a:lnSpc>
                <a:spcPct val="90000"/>
              </a:lnSpc>
            </a:pPr>
            <a:r>
              <a:rPr kumimoji="1" lang="en-US" sz="2000" dirty="0">
                <a:solidFill>
                  <a:srgbClr val="FFFF00"/>
                </a:solidFill>
              </a:rPr>
              <a:t>Lord Herbert of </a:t>
            </a:r>
            <a:r>
              <a:rPr kumimoji="1" lang="en-US" sz="2000" dirty="0" err="1">
                <a:solidFill>
                  <a:srgbClr val="FFFF00"/>
                </a:solidFill>
              </a:rPr>
              <a:t>Cherbury</a:t>
            </a:r>
            <a:r>
              <a:rPr kumimoji="1" lang="en-US" sz="2000" dirty="0">
                <a:solidFill>
                  <a:srgbClr val="FFFF00"/>
                </a:solidFill>
              </a:rPr>
              <a:t> </a:t>
            </a:r>
            <a:r>
              <a:rPr kumimoji="1" lang="en-US" sz="2000" dirty="0"/>
              <a:t>(1583-1648)</a:t>
            </a:r>
          </a:p>
          <a:p>
            <a:pPr lvl="1">
              <a:lnSpc>
                <a:spcPct val="90000"/>
              </a:lnSpc>
            </a:pPr>
            <a:r>
              <a:rPr kumimoji="1" lang="en-US" sz="2000" dirty="0"/>
              <a:t>Theology based only on reason</a:t>
            </a:r>
            <a:r>
              <a:rPr kumimoji="1" lang="en-US" sz="2000" dirty="0" smtClean="0"/>
              <a:t>        </a:t>
            </a:r>
            <a:r>
              <a:rPr kumimoji="1" lang="en-US" sz="2000" dirty="0"/>
              <a:t>practical atheism</a:t>
            </a:r>
          </a:p>
          <a:p>
            <a:pPr lvl="1">
              <a:lnSpc>
                <a:spcPct val="90000"/>
              </a:lnSpc>
            </a:pPr>
            <a:r>
              <a:rPr kumimoji="1" lang="en-US" sz="2000" dirty="0"/>
              <a:t>Intellectually defeated by </a:t>
            </a:r>
            <a:r>
              <a:rPr kumimoji="1" lang="en-US" sz="2000" dirty="0">
                <a:solidFill>
                  <a:srgbClr val="FFFF00"/>
                </a:solidFill>
              </a:rPr>
              <a:t>William Law </a:t>
            </a:r>
            <a:r>
              <a:rPr kumimoji="1" lang="en-US" sz="2000" dirty="0"/>
              <a:t>and </a:t>
            </a:r>
            <a:r>
              <a:rPr kumimoji="1" lang="en-US" sz="2000" dirty="0">
                <a:solidFill>
                  <a:srgbClr val="FFFF00"/>
                </a:solidFill>
              </a:rPr>
              <a:t>Bishop Butler</a:t>
            </a:r>
          </a:p>
          <a:p>
            <a:pPr lvl="1">
              <a:lnSpc>
                <a:spcPct val="90000"/>
              </a:lnSpc>
            </a:pPr>
            <a:r>
              <a:rPr kumimoji="1" lang="en-US" sz="2000" dirty="0"/>
              <a:t>Satan’s invasion of </a:t>
            </a:r>
            <a:r>
              <a:rPr kumimoji="1" lang="en-US" sz="2000" dirty="0" smtClean="0"/>
              <a:t>Cain-type </a:t>
            </a:r>
            <a:r>
              <a:rPr kumimoji="1" lang="en-US" sz="2000" dirty="0"/>
              <a:t>view defeated</a:t>
            </a:r>
            <a:endParaRPr kumimoji="1" lang="en-US" sz="2000" dirty="0" smtClean="0"/>
          </a:p>
          <a:p>
            <a:pPr>
              <a:lnSpc>
                <a:spcPct val="90000"/>
              </a:lnSpc>
            </a:pPr>
            <a:r>
              <a:rPr kumimoji="1" lang="en-US" sz="2400" dirty="0" smtClean="0">
                <a:solidFill>
                  <a:srgbClr val="FFFF00"/>
                </a:solidFill>
              </a:rPr>
              <a:t>John Locke </a:t>
            </a:r>
            <a:r>
              <a:rPr kumimoji="1" lang="en-US" sz="2000" dirty="0" smtClean="0"/>
              <a:t>(1632-1704)</a:t>
            </a:r>
          </a:p>
          <a:p>
            <a:pPr lvl="1">
              <a:lnSpc>
                <a:spcPct val="90000"/>
              </a:lnSpc>
            </a:pPr>
            <a:r>
              <a:rPr kumimoji="1" lang="en-US" sz="2000" dirty="0" smtClean="0"/>
              <a:t>Empiricism, liberal democracy</a:t>
            </a:r>
          </a:p>
          <a:p>
            <a:pPr lvl="1">
              <a:lnSpc>
                <a:spcPct val="90000"/>
              </a:lnSpc>
            </a:pPr>
            <a:r>
              <a:rPr kumimoji="1" lang="en-US" sz="2000" i="1" dirty="0" smtClean="0"/>
              <a:t>Reasonable Christianity</a:t>
            </a:r>
          </a:p>
          <a:p>
            <a:pPr>
              <a:lnSpc>
                <a:spcPct val="90000"/>
              </a:lnSpc>
            </a:pPr>
            <a:r>
              <a:rPr kumimoji="1" lang="en-US" sz="2400" dirty="0" smtClean="0">
                <a:solidFill>
                  <a:srgbClr val="FFFF00"/>
                </a:solidFill>
              </a:rPr>
              <a:t>Isaac </a:t>
            </a:r>
            <a:r>
              <a:rPr kumimoji="1" lang="en-US" sz="2400" dirty="0">
                <a:solidFill>
                  <a:srgbClr val="FFFF00"/>
                </a:solidFill>
              </a:rPr>
              <a:t>Newton</a:t>
            </a:r>
            <a:r>
              <a:rPr kumimoji="1" lang="en-US" sz="2400" dirty="0"/>
              <a:t> </a:t>
            </a:r>
            <a:r>
              <a:rPr kumimoji="1" lang="en-US" sz="2000" dirty="0"/>
              <a:t>(1643-1727)</a:t>
            </a:r>
            <a:endParaRPr kumimoji="1" lang="en-US" sz="2400" dirty="0"/>
          </a:p>
          <a:p>
            <a:pPr lvl="1">
              <a:lnSpc>
                <a:spcPct val="90000"/>
              </a:lnSpc>
            </a:pPr>
            <a:r>
              <a:rPr kumimoji="1" lang="en-US" sz="2000" dirty="0" err="1"/>
              <a:t>Maths</a:t>
            </a:r>
            <a:r>
              <a:rPr kumimoji="1" lang="en-US" sz="2000" dirty="0"/>
              <a:t>, physics, alchemy and religion</a:t>
            </a:r>
            <a:endParaRPr kumimoji="1" lang="en-US" sz="2000" dirty="0" smtClean="0"/>
          </a:p>
          <a:p>
            <a:pPr>
              <a:lnSpc>
                <a:spcPct val="90000"/>
              </a:lnSpc>
            </a:pPr>
            <a:r>
              <a:rPr kumimoji="1" lang="en-US" sz="2400" dirty="0" smtClean="0">
                <a:solidFill>
                  <a:srgbClr val="FFFF00"/>
                </a:solidFill>
              </a:rPr>
              <a:t>Bishop </a:t>
            </a:r>
            <a:r>
              <a:rPr kumimoji="1" lang="en-US" sz="2400" dirty="0">
                <a:solidFill>
                  <a:srgbClr val="FFFF00"/>
                </a:solidFill>
              </a:rPr>
              <a:t>Berkeley </a:t>
            </a:r>
            <a:r>
              <a:rPr kumimoji="1" lang="en-US" sz="2000" dirty="0"/>
              <a:t>(1685-1753)</a:t>
            </a:r>
          </a:p>
          <a:p>
            <a:pPr lvl="1">
              <a:lnSpc>
                <a:spcPct val="90000"/>
              </a:lnSpc>
            </a:pPr>
            <a:r>
              <a:rPr kumimoji="1" lang="en-US" sz="2000" dirty="0"/>
              <a:t>Empiricism</a:t>
            </a:r>
          </a:p>
          <a:p>
            <a:pPr>
              <a:lnSpc>
                <a:spcPct val="90000"/>
              </a:lnSpc>
            </a:pPr>
            <a:r>
              <a:rPr kumimoji="1" lang="en-US" sz="2400" dirty="0">
                <a:solidFill>
                  <a:srgbClr val="FFFF00"/>
                </a:solidFill>
              </a:rPr>
              <a:t>English Revolution </a:t>
            </a:r>
            <a:r>
              <a:rPr kumimoji="1" lang="en-US" sz="2000" dirty="0"/>
              <a:t>1640</a:t>
            </a:r>
            <a:r>
              <a:rPr kumimoji="1" lang="en-US" sz="2400" dirty="0"/>
              <a:t>, </a:t>
            </a:r>
            <a:r>
              <a:rPr kumimoji="1" lang="en-US" sz="2400" dirty="0">
                <a:solidFill>
                  <a:srgbClr val="FFFF00"/>
                </a:solidFill>
              </a:rPr>
              <a:t>Glorious Revolution </a:t>
            </a:r>
            <a:r>
              <a:rPr kumimoji="1" lang="en-US" sz="2000" dirty="0"/>
              <a:t>1688</a:t>
            </a:r>
            <a:endParaRPr kumimoji="1" lang="en-US" sz="2400" dirty="0"/>
          </a:p>
          <a:p>
            <a:pPr lvl="1">
              <a:lnSpc>
                <a:spcPct val="90000"/>
              </a:lnSpc>
            </a:pPr>
            <a:r>
              <a:rPr kumimoji="1" lang="en-US" sz="2000" dirty="0"/>
              <a:t>Religious, liberal, democratic</a:t>
            </a:r>
            <a:endParaRPr kumimoji="1" lang="en-US" sz="2400" dirty="0"/>
          </a:p>
        </p:txBody>
      </p:sp>
      <p:sp>
        <p:nvSpPr>
          <p:cNvPr id="50181" name="Text Box 5"/>
          <p:cNvSpPr txBox="1">
            <a:spLocks noChangeArrowheads="1"/>
          </p:cNvSpPr>
          <p:nvPr/>
        </p:nvSpPr>
        <p:spPr bwMode="auto">
          <a:xfrm>
            <a:off x="6842125" y="3124200"/>
            <a:ext cx="1712913" cy="2200275"/>
          </a:xfrm>
          <a:prstGeom prst="rect">
            <a:avLst/>
          </a:prstGeom>
          <a:noFill/>
          <a:ln w="38100">
            <a:solidFill>
              <a:schemeClr val="tx1"/>
            </a:solidFill>
            <a:miter lim="800000"/>
            <a:headEnd/>
            <a:tailEnd/>
          </a:ln>
        </p:spPr>
        <p:txBody>
          <a:bodyPr wrap="none">
            <a:prstTxWarp prst="textNoShape">
              <a:avLst/>
            </a:prstTxWarp>
            <a:spAutoFit/>
          </a:bodyPr>
          <a:lstStyle/>
          <a:p>
            <a:pPr algn="ctr"/>
            <a:r>
              <a:rPr lang="en-US" dirty="0"/>
              <a:t>Empiricism</a:t>
            </a:r>
          </a:p>
          <a:p>
            <a:pPr algn="ctr"/>
            <a:r>
              <a:rPr lang="en-US" sz="2000" dirty="0"/>
              <a:t>Truth from </a:t>
            </a:r>
            <a:endParaRPr lang="en-US" sz="2000" dirty="0" smtClean="0"/>
          </a:p>
          <a:p>
            <a:pPr algn="ctr"/>
            <a:r>
              <a:rPr lang="en-US" sz="2000"/>
              <a:t>e</a:t>
            </a:r>
            <a:r>
              <a:rPr lang="en-US" sz="2000" smtClean="0"/>
              <a:t>xperience</a:t>
            </a:r>
            <a:endParaRPr lang="en-US" sz="2000" dirty="0"/>
          </a:p>
          <a:p>
            <a:pPr algn="ctr"/>
            <a:endParaRPr lang="en-US" dirty="0"/>
          </a:p>
          <a:p>
            <a:pPr algn="ctr"/>
            <a:endParaRPr lang="en-US" dirty="0"/>
          </a:p>
          <a:p>
            <a:pPr algn="ctr"/>
            <a:r>
              <a:rPr lang="en-US" dirty="0" err="1"/>
              <a:t>Scepticism</a:t>
            </a:r>
            <a:endParaRPr lang="en-US" dirty="0"/>
          </a:p>
        </p:txBody>
      </p:sp>
      <p:sp>
        <p:nvSpPr>
          <p:cNvPr id="50182" name="Line 6"/>
          <p:cNvSpPr>
            <a:spLocks noChangeShapeType="1"/>
          </p:cNvSpPr>
          <p:nvPr/>
        </p:nvSpPr>
        <p:spPr bwMode="auto">
          <a:xfrm>
            <a:off x="7696200" y="4191000"/>
            <a:ext cx="0" cy="685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6" name="Line 5"/>
          <p:cNvSpPr>
            <a:spLocks noChangeShapeType="1"/>
          </p:cNvSpPr>
          <p:nvPr/>
        </p:nvSpPr>
        <p:spPr bwMode="auto">
          <a:xfrm>
            <a:off x="5105400" y="2209800"/>
            <a:ext cx="381000"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1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179">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1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P spid="50181" grpId="0" animBg="1"/>
      <p:bldP spid="50182"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0"/>
            <a:ext cx="7772400" cy="1143000"/>
          </a:xfrm>
        </p:spPr>
        <p:txBody>
          <a:bodyPr/>
          <a:lstStyle/>
          <a:p>
            <a:r>
              <a:rPr kumimoji="1" lang="en-US" dirty="0"/>
              <a:t>English spiritual revival</a:t>
            </a:r>
          </a:p>
        </p:txBody>
      </p:sp>
      <p:sp>
        <p:nvSpPr>
          <p:cNvPr id="131075" name="Rectangle 3"/>
          <p:cNvSpPr>
            <a:spLocks noGrp="1" noChangeArrowheads="1"/>
          </p:cNvSpPr>
          <p:nvPr>
            <p:ph type="body" idx="1"/>
          </p:nvPr>
        </p:nvSpPr>
        <p:spPr>
          <a:xfrm>
            <a:off x="685800" y="1219200"/>
            <a:ext cx="7772400" cy="5410200"/>
          </a:xfrm>
        </p:spPr>
        <p:txBody>
          <a:bodyPr/>
          <a:lstStyle/>
          <a:p>
            <a:pPr>
              <a:lnSpc>
                <a:spcPct val="90000"/>
              </a:lnSpc>
            </a:pPr>
            <a:r>
              <a:rPr kumimoji="1" lang="en-US" sz="2800" dirty="0"/>
              <a:t>Many spiritual groups following Reformation</a:t>
            </a:r>
          </a:p>
          <a:p>
            <a:pPr>
              <a:lnSpc>
                <a:spcPct val="90000"/>
              </a:lnSpc>
            </a:pPr>
            <a:r>
              <a:rPr kumimoji="1" lang="en-US" sz="2800" dirty="0">
                <a:solidFill>
                  <a:srgbClr val="FFFF00"/>
                </a:solidFill>
              </a:rPr>
              <a:t>Puritans</a:t>
            </a:r>
          </a:p>
          <a:p>
            <a:pPr lvl="1">
              <a:lnSpc>
                <a:spcPct val="90000"/>
              </a:lnSpc>
            </a:pPr>
            <a:r>
              <a:rPr kumimoji="1" lang="en-US" sz="2400" dirty="0"/>
              <a:t>Emigrated to America on </a:t>
            </a:r>
            <a:r>
              <a:rPr kumimoji="1" lang="en-US" sz="2400" i="1" dirty="0"/>
              <a:t>Mayflower </a:t>
            </a:r>
            <a:r>
              <a:rPr kumimoji="1" lang="en-US" sz="2000" dirty="0"/>
              <a:t>1640</a:t>
            </a:r>
            <a:endParaRPr kumimoji="1" lang="en-US" sz="2400" dirty="0"/>
          </a:p>
          <a:p>
            <a:pPr>
              <a:lnSpc>
                <a:spcPct val="90000"/>
              </a:lnSpc>
            </a:pPr>
            <a:r>
              <a:rPr kumimoji="1" lang="en-US" sz="2800" dirty="0">
                <a:solidFill>
                  <a:srgbClr val="FFFF00"/>
                </a:solidFill>
              </a:rPr>
              <a:t>George Fox </a:t>
            </a:r>
            <a:r>
              <a:rPr kumimoji="1" lang="en-US" sz="2000" dirty="0"/>
              <a:t>(1624-1691)</a:t>
            </a:r>
            <a:endParaRPr kumimoji="1" lang="en-US" sz="2400" dirty="0"/>
          </a:p>
          <a:p>
            <a:pPr lvl="1">
              <a:lnSpc>
                <a:spcPct val="90000"/>
              </a:lnSpc>
            </a:pPr>
            <a:r>
              <a:rPr kumimoji="1" lang="en-US" sz="2400" dirty="0"/>
              <a:t>Quakers </a:t>
            </a:r>
          </a:p>
          <a:p>
            <a:pPr>
              <a:lnSpc>
                <a:spcPct val="90000"/>
              </a:lnSpc>
            </a:pPr>
            <a:r>
              <a:rPr kumimoji="1" lang="en-US" sz="2800" dirty="0">
                <a:solidFill>
                  <a:srgbClr val="FFFF00"/>
                </a:solidFill>
              </a:rPr>
              <a:t>John Wesley </a:t>
            </a:r>
            <a:r>
              <a:rPr kumimoji="1" lang="en-US" sz="2000" dirty="0"/>
              <a:t>(1703-1791)</a:t>
            </a:r>
            <a:endParaRPr kumimoji="1" lang="en-US" sz="2800" dirty="0"/>
          </a:p>
          <a:p>
            <a:pPr lvl="1">
              <a:lnSpc>
                <a:spcPct val="90000"/>
              </a:lnSpc>
            </a:pPr>
            <a:r>
              <a:rPr kumimoji="1" lang="en-US" sz="2400" dirty="0"/>
              <a:t>Methodism</a:t>
            </a:r>
          </a:p>
          <a:p>
            <a:pPr lvl="1">
              <a:lnSpc>
                <a:spcPct val="90000"/>
              </a:lnSpc>
            </a:pPr>
            <a:r>
              <a:rPr kumimoji="1" lang="en-US" sz="2400" dirty="0"/>
              <a:t>Personal and social regeneration</a:t>
            </a:r>
          </a:p>
          <a:p>
            <a:pPr>
              <a:lnSpc>
                <a:spcPct val="90000"/>
              </a:lnSpc>
            </a:pPr>
            <a:r>
              <a:rPr kumimoji="1" lang="en-US" sz="2800" dirty="0">
                <a:solidFill>
                  <a:srgbClr val="FFFF00"/>
                </a:solidFill>
              </a:rPr>
              <a:t>George Whitefield </a:t>
            </a:r>
            <a:r>
              <a:rPr kumimoji="1" lang="en-US" sz="2000" dirty="0"/>
              <a:t>(1714-1770)</a:t>
            </a:r>
            <a:endParaRPr kumimoji="1" lang="en-US" sz="2400" dirty="0"/>
          </a:p>
          <a:p>
            <a:pPr lvl="1">
              <a:lnSpc>
                <a:spcPct val="90000"/>
              </a:lnSpc>
            </a:pPr>
            <a:r>
              <a:rPr kumimoji="1" lang="en-US" sz="2400" dirty="0"/>
              <a:t>Evangelical revival</a:t>
            </a:r>
          </a:p>
          <a:p>
            <a:pPr lvl="1">
              <a:lnSpc>
                <a:spcPct val="90000"/>
              </a:lnSpc>
            </a:pPr>
            <a:r>
              <a:rPr kumimoji="1" lang="en-US" sz="2400" dirty="0"/>
              <a:t>Great Awakening in American colonies</a:t>
            </a:r>
          </a:p>
          <a:p>
            <a:pPr>
              <a:lnSpc>
                <a:spcPct val="90000"/>
              </a:lnSpc>
            </a:pPr>
            <a:r>
              <a:rPr kumimoji="1" lang="en-US" sz="2800" dirty="0">
                <a:solidFill>
                  <a:srgbClr val="FFFF00"/>
                </a:solidFill>
              </a:rPr>
              <a:t>Religious freedom and pluralism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0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07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0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07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07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07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1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152400"/>
            <a:ext cx="8763000" cy="1143000"/>
          </a:xfrm>
        </p:spPr>
        <p:txBody>
          <a:bodyPr/>
          <a:lstStyle/>
          <a:p>
            <a:r>
              <a:rPr kumimoji="1" lang="en-US" sz="4300"/>
              <a:t>Scottish Enlightenment</a:t>
            </a:r>
            <a:r>
              <a:rPr kumimoji="1" lang="en-US"/>
              <a:t> </a:t>
            </a:r>
            <a:r>
              <a:rPr kumimoji="1" lang="en-US" sz="3200"/>
              <a:t>1730 -1800</a:t>
            </a:r>
            <a:endParaRPr kumimoji="1" lang="en-US"/>
          </a:p>
        </p:txBody>
      </p:sp>
      <p:sp>
        <p:nvSpPr>
          <p:cNvPr id="54275" name="Rectangle 3"/>
          <p:cNvSpPr>
            <a:spLocks noGrp="1" noChangeArrowheads="1"/>
          </p:cNvSpPr>
          <p:nvPr>
            <p:ph type="body" idx="1"/>
          </p:nvPr>
        </p:nvSpPr>
        <p:spPr>
          <a:xfrm>
            <a:off x="685800" y="1676400"/>
            <a:ext cx="7772400" cy="4114800"/>
          </a:xfrm>
        </p:spPr>
        <p:txBody>
          <a:bodyPr/>
          <a:lstStyle/>
          <a:p>
            <a:pPr>
              <a:lnSpc>
                <a:spcPct val="90000"/>
              </a:lnSpc>
            </a:pPr>
            <a:r>
              <a:rPr kumimoji="1" lang="en-US" sz="2800" dirty="0">
                <a:solidFill>
                  <a:srgbClr val="FFFF00"/>
                </a:solidFill>
              </a:rPr>
              <a:t>David Hume </a:t>
            </a:r>
            <a:r>
              <a:rPr kumimoji="1" lang="en-US" sz="2000" dirty="0"/>
              <a:t>(1711-1776)</a:t>
            </a:r>
          </a:p>
          <a:p>
            <a:pPr lvl="1">
              <a:lnSpc>
                <a:spcPct val="90000"/>
              </a:lnSpc>
            </a:pPr>
            <a:r>
              <a:rPr kumimoji="1" lang="en-US" sz="2400" dirty="0"/>
              <a:t>Empiricism, </a:t>
            </a:r>
            <a:r>
              <a:rPr kumimoji="1" lang="en-US" sz="2400" i="1" dirty="0"/>
              <a:t>Treatise on Human Nature</a:t>
            </a:r>
            <a:r>
              <a:rPr kumimoji="1" lang="en-US" sz="2400" dirty="0"/>
              <a:t>, free market, humanism, liberal democracy</a:t>
            </a:r>
          </a:p>
          <a:p>
            <a:pPr>
              <a:lnSpc>
                <a:spcPct val="90000"/>
              </a:lnSpc>
            </a:pPr>
            <a:r>
              <a:rPr kumimoji="1" lang="en-US" sz="2800" dirty="0">
                <a:solidFill>
                  <a:srgbClr val="FFFF00"/>
                </a:solidFill>
              </a:rPr>
              <a:t>Adam Smith </a:t>
            </a:r>
            <a:r>
              <a:rPr kumimoji="1" lang="en-US" sz="2000" dirty="0"/>
              <a:t>(1723-1790)</a:t>
            </a:r>
            <a:endParaRPr kumimoji="1" lang="en-US" sz="2800" dirty="0"/>
          </a:p>
          <a:p>
            <a:pPr lvl="1">
              <a:lnSpc>
                <a:spcPct val="90000"/>
              </a:lnSpc>
            </a:pPr>
            <a:r>
              <a:rPr kumimoji="1" lang="en-US" sz="2400" i="1" dirty="0"/>
              <a:t>Wealth of Nations</a:t>
            </a:r>
            <a:r>
              <a:rPr kumimoji="1" lang="en-US" sz="2400" dirty="0"/>
              <a:t>, </a:t>
            </a:r>
            <a:r>
              <a:rPr kumimoji="1" lang="en-US" sz="2400" i="1" dirty="0"/>
              <a:t>Theory of Moral Sentiments</a:t>
            </a:r>
          </a:p>
          <a:p>
            <a:pPr>
              <a:lnSpc>
                <a:spcPct val="90000"/>
              </a:lnSpc>
            </a:pPr>
            <a:r>
              <a:rPr kumimoji="1" lang="en-US" sz="2800" dirty="0">
                <a:solidFill>
                  <a:srgbClr val="FFFF00"/>
                </a:solidFill>
              </a:rPr>
              <a:t>Francis Hutcheson </a:t>
            </a:r>
            <a:r>
              <a:rPr kumimoji="1" lang="en-US" sz="2000" dirty="0"/>
              <a:t>(1694-1746)</a:t>
            </a:r>
            <a:endParaRPr kumimoji="1" lang="en-US" sz="2800" dirty="0"/>
          </a:p>
          <a:p>
            <a:pPr lvl="1">
              <a:lnSpc>
                <a:spcPct val="90000"/>
              </a:lnSpc>
            </a:pPr>
            <a:r>
              <a:rPr kumimoji="1" lang="en-US" sz="2400" dirty="0"/>
              <a:t>Moral philosopher, utilitarianism</a:t>
            </a:r>
          </a:p>
          <a:p>
            <a:pPr>
              <a:lnSpc>
                <a:spcPct val="90000"/>
              </a:lnSpc>
            </a:pPr>
            <a:r>
              <a:rPr kumimoji="1" lang="en-US" sz="2800" dirty="0">
                <a:solidFill>
                  <a:srgbClr val="FFFF00"/>
                </a:solidFill>
              </a:rPr>
              <a:t>Robert Burns </a:t>
            </a:r>
            <a:r>
              <a:rPr kumimoji="1" lang="en-US" sz="2000" dirty="0"/>
              <a:t>(1759-1796)</a:t>
            </a:r>
            <a:endParaRPr kumimoji="1" lang="en-US" sz="2800" dirty="0"/>
          </a:p>
          <a:p>
            <a:pPr lvl="1">
              <a:lnSpc>
                <a:spcPct val="90000"/>
              </a:lnSpc>
            </a:pPr>
            <a:r>
              <a:rPr kumimoji="1" lang="en-US" sz="2400" dirty="0"/>
              <a:t>Poet</a:t>
            </a:r>
          </a:p>
          <a:p>
            <a:pPr>
              <a:lnSpc>
                <a:spcPct val="90000"/>
              </a:lnSpc>
            </a:pPr>
            <a:r>
              <a:rPr kumimoji="1" lang="en-US" sz="2800" dirty="0">
                <a:solidFill>
                  <a:srgbClr val="FFFF00"/>
                </a:solidFill>
              </a:rPr>
              <a:t>Thomas Reid </a:t>
            </a:r>
            <a:r>
              <a:rPr kumimoji="1" lang="en-US" sz="2000" dirty="0"/>
              <a:t>(1710-1796)</a:t>
            </a:r>
            <a:endParaRPr kumimoji="1" lang="en-US" sz="2800" dirty="0"/>
          </a:p>
          <a:p>
            <a:pPr lvl="1">
              <a:lnSpc>
                <a:spcPct val="90000"/>
              </a:lnSpc>
            </a:pPr>
            <a:r>
              <a:rPr kumimoji="1" lang="en-US" sz="2400" dirty="0"/>
              <a:t>Philosopher - </a:t>
            </a:r>
            <a:r>
              <a:rPr kumimoji="1" lang="en-US" sz="2400" i="1" dirty="0"/>
              <a:t>Principles of Common Sense</a:t>
            </a:r>
          </a:p>
        </p:txBody>
      </p:sp>
      <p:sp>
        <p:nvSpPr>
          <p:cNvPr id="54276" name="Rectangle 4"/>
          <p:cNvSpPr>
            <a:spLocks noChangeArrowheads="1"/>
          </p:cNvSpPr>
          <p:nvPr/>
        </p:nvSpPr>
        <p:spPr bwMode="auto">
          <a:xfrm>
            <a:off x="8670925" y="43878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27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81000"/>
            <a:ext cx="8610600" cy="1143000"/>
          </a:xfrm>
        </p:spPr>
        <p:txBody>
          <a:bodyPr/>
          <a:lstStyle/>
          <a:p>
            <a:r>
              <a:rPr kumimoji="1" lang="en-GB"/>
              <a:t>What promises did God make to Ishmael?</a:t>
            </a:r>
          </a:p>
        </p:txBody>
      </p:sp>
      <p:sp>
        <p:nvSpPr>
          <p:cNvPr id="24579" name="Rectangle 3"/>
          <p:cNvSpPr>
            <a:spLocks noGrp="1" noChangeArrowheads="1"/>
          </p:cNvSpPr>
          <p:nvPr>
            <p:ph type="body" sz="half" idx="1"/>
          </p:nvPr>
        </p:nvSpPr>
        <p:spPr>
          <a:xfrm>
            <a:off x="381000" y="2133600"/>
            <a:ext cx="4044950" cy="4114800"/>
          </a:xfrm>
        </p:spPr>
        <p:txBody>
          <a:bodyPr/>
          <a:lstStyle/>
          <a:p>
            <a:pPr>
              <a:buFontTx/>
              <a:buNone/>
            </a:pPr>
            <a:r>
              <a:rPr kumimoji="1" lang="en-GB" sz="2800" dirty="0">
                <a:latin typeface="Times"/>
                <a:cs typeface="Times"/>
              </a:rPr>
              <a:t>	“I will bless [Ishmael] and make him fruitful and he shall be the father of 12 princes and I will make him a great nation. But I will establish my covenant with Isaac.”</a:t>
            </a:r>
          </a:p>
          <a:p>
            <a:pPr>
              <a:buFontTx/>
              <a:buNone/>
            </a:pPr>
            <a:r>
              <a:rPr kumimoji="1" lang="en-GB" sz="2000" dirty="0"/>
              <a:t>		Genesis 17:20-21</a:t>
            </a:r>
          </a:p>
        </p:txBody>
      </p:sp>
      <p:pic>
        <p:nvPicPr>
          <p:cNvPr id="24580" name="Picture 4" descr="AbrahamHagarAndIshmael_sm"/>
          <p:cNvPicPr>
            <a:picLocks noGrp="1" noChangeAspect="1" noChangeArrowheads="1"/>
          </p:cNvPicPr>
          <p:nvPr>
            <p:ph sz="half" idx="2"/>
          </p:nvPr>
        </p:nvPicPr>
        <p:blipFill>
          <a:blip r:embed="rId3"/>
          <a:srcRect/>
          <a:stretch>
            <a:fillRect/>
          </a:stretch>
        </p:blipFill>
        <p:spPr>
          <a:xfrm>
            <a:off x="4953000" y="2209800"/>
            <a:ext cx="3060700" cy="3673475"/>
          </a:xfrm>
          <a:ln/>
        </p:spPr>
      </p:pic>
      <p:sp>
        <p:nvSpPr>
          <p:cNvPr id="24581" name="Text Box 5"/>
          <p:cNvSpPr txBox="1">
            <a:spLocks noChangeArrowheads="1"/>
          </p:cNvSpPr>
          <p:nvPr/>
        </p:nvSpPr>
        <p:spPr bwMode="auto">
          <a:xfrm>
            <a:off x="4267200" y="6019800"/>
            <a:ext cx="4529138" cy="366713"/>
          </a:xfrm>
          <a:prstGeom prst="rect">
            <a:avLst/>
          </a:prstGeom>
          <a:noFill/>
          <a:ln w="9525">
            <a:noFill/>
            <a:miter lim="800000"/>
            <a:headEnd/>
            <a:tailEnd/>
          </a:ln>
          <a:effectLst/>
        </p:spPr>
        <p:txBody>
          <a:bodyPr wrap="none">
            <a:prstTxWarp prst="textNoShape">
              <a:avLst/>
            </a:prstTxWarp>
            <a:spAutoFit/>
          </a:bodyPr>
          <a:lstStyle/>
          <a:p>
            <a:pPr eaLnBrk="1" hangingPunct="1"/>
            <a:r>
              <a:rPr lang="en-GB" sz="1800">
                <a:latin typeface="Tahoma" pitchFamily="-128" charset="0"/>
                <a:ea typeface="Arial" pitchFamily="-128" charset="0"/>
                <a:cs typeface="Arial" pitchFamily="-128" charset="0"/>
              </a:rPr>
              <a:t>Abraham sending Hagar and Ishmael away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33400" y="76200"/>
            <a:ext cx="7772400" cy="1143000"/>
          </a:xfrm>
        </p:spPr>
        <p:txBody>
          <a:bodyPr/>
          <a:lstStyle/>
          <a:p>
            <a:r>
              <a:rPr kumimoji="1" lang="en-US" dirty="0"/>
              <a:t>Britain</a:t>
            </a:r>
          </a:p>
        </p:txBody>
      </p:sp>
      <p:sp>
        <p:nvSpPr>
          <p:cNvPr id="59396" name="Text Box 4"/>
          <p:cNvSpPr txBox="1">
            <a:spLocks noChangeArrowheads="1"/>
          </p:cNvSpPr>
          <p:nvPr/>
        </p:nvSpPr>
        <p:spPr bwMode="auto">
          <a:xfrm>
            <a:off x="1219200" y="4337050"/>
            <a:ext cx="6689725" cy="1225550"/>
          </a:xfrm>
          <a:prstGeom prst="rect">
            <a:avLst/>
          </a:prstGeom>
          <a:noFill/>
          <a:ln w="38100">
            <a:solidFill>
              <a:schemeClr val="tx1"/>
            </a:solidFill>
            <a:miter lim="800000"/>
            <a:headEnd/>
            <a:tailEnd/>
          </a:ln>
        </p:spPr>
        <p:txBody>
          <a:bodyPr wrap="none">
            <a:prstTxWarp prst="textNoShape">
              <a:avLst/>
            </a:prstTxWarp>
            <a:spAutoFit/>
          </a:bodyPr>
          <a:lstStyle/>
          <a:p>
            <a:r>
              <a:rPr kumimoji="1" lang="en-US" dirty="0">
                <a:ea typeface="Osaka" pitchFamily="-128" charset="-128"/>
                <a:cs typeface="Osaka" pitchFamily="-128" charset="-128"/>
              </a:rPr>
              <a:t>God’s 2000 years providence has prepared a </a:t>
            </a:r>
          </a:p>
          <a:p>
            <a:r>
              <a:rPr kumimoji="1" lang="en-US" dirty="0">
                <a:ea typeface="Osaka" pitchFamily="-128" charset="-128"/>
                <a:cs typeface="Osaka" pitchFamily="-128" charset="-128"/>
              </a:rPr>
              <a:t>democratic social and legal environment which </a:t>
            </a:r>
          </a:p>
          <a:p>
            <a:r>
              <a:rPr kumimoji="1" lang="en-US" dirty="0">
                <a:ea typeface="Osaka" pitchFamily="-128" charset="-128"/>
                <a:cs typeface="Osaka" pitchFamily="-128" charset="-128"/>
              </a:rPr>
              <a:t>will protect Christ at the Second Advent. </a:t>
            </a:r>
            <a:r>
              <a:rPr kumimoji="1" lang="en-US" sz="1800" dirty="0">
                <a:ea typeface="Osaka" pitchFamily="-128" charset="-128"/>
                <a:cs typeface="Osaka" pitchFamily="-128" charset="-128"/>
              </a:rPr>
              <a:t>EDP, 282</a:t>
            </a:r>
          </a:p>
        </p:txBody>
      </p:sp>
      <p:sp>
        <p:nvSpPr>
          <p:cNvPr id="59397" name="Text Box 5"/>
          <p:cNvSpPr txBox="1">
            <a:spLocks noChangeArrowheads="1"/>
          </p:cNvSpPr>
          <p:nvPr/>
        </p:nvSpPr>
        <p:spPr bwMode="auto">
          <a:xfrm>
            <a:off x="1063625" y="1249363"/>
            <a:ext cx="6937375" cy="579437"/>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kumimoji="1" lang="en-US" sz="3200" dirty="0">
                <a:ea typeface="Osaka" pitchFamily="-128" charset="-128"/>
                <a:cs typeface="Osaka" pitchFamily="-128" charset="-128"/>
              </a:rPr>
              <a:t>Synthesis of Hebraism and Hellenism</a:t>
            </a:r>
            <a:endParaRPr lang="en-US" dirty="0"/>
          </a:p>
        </p:txBody>
      </p:sp>
      <p:sp>
        <p:nvSpPr>
          <p:cNvPr id="59398" name="Text Box 6"/>
          <p:cNvSpPr txBox="1">
            <a:spLocks noChangeArrowheads="1"/>
          </p:cNvSpPr>
          <p:nvPr/>
        </p:nvSpPr>
        <p:spPr bwMode="auto">
          <a:xfrm>
            <a:off x="1295400" y="2144713"/>
            <a:ext cx="6688138" cy="1893887"/>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kumimoji="1" lang="en-US" sz="3200" dirty="0">
                <a:ea typeface="Osaka" pitchFamily="-128" charset="-128"/>
                <a:cs typeface="Osaka" pitchFamily="-128" charset="-128"/>
              </a:rPr>
              <a:t>Foundation to receive the Messiah</a:t>
            </a:r>
          </a:p>
          <a:p>
            <a:pPr eaLnBrk="1" hangingPunct="1">
              <a:spcBef>
                <a:spcPct val="20000"/>
              </a:spcBef>
            </a:pPr>
            <a:r>
              <a:rPr kumimoji="1" lang="en-US" dirty="0">
                <a:ea typeface="Osaka" pitchFamily="-128" charset="-128"/>
                <a:cs typeface="Osaka" pitchFamily="-128" charset="-128"/>
              </a:rPr>
              <a:t>		1. Freedom of religion</a:t>
            </a:r>
          </a:p>
          <a:p>
            <a:pPr eaLnBrk="1" hangingPunct="1">
              <a:spcBef>
                <a:spcPct val="20000"/>
              </a:spcBef>
            </a:pPr>
            <a:r>
              <a:rPr kumimoji="1" lang="en-US" dirty="0">
                <a:ea typeface="Osaka" pitchFamily="-128" charset="-128"/>
                <a:cs typeface="Osaka" pitchFamily="-128" charset="-128"/>
              </a:rPr>
              <a:t>		2. Democracy, rule of law</a:t>
            </a:r>
          </a:p>
          <a:p>
            <a:pPr eaLnBrk="1" hangingPunct="1">
              <a:spcBef>
                <a:spcPct val="20000"/>
              </a:spcBef>
            </a:pPr>
            <a:r>
              <a:rPr kumimoji="1" lang="en-US" dirty="0">
                <a:ea typeface="Osaka" pitchFamily="-128" charset="-128"/>
                <a:cs typeface="Osaka" pitchFamily="-128" charset="-128"/>
              </a:rPr>
              <a:t>		3. Property ownership, free market</a:t>
            </a:r>
            <a:endParaRPr lang="en-US" dirty="0"/>
          </a:p>
        </p:txBody>
      </p:sp>
      <p:sp>
        <p:nvSpPr>
          <p:cNvPr id="59400" name="Text Box 8"/>
          <p:cNvSpPr txBox="1">
            <a:spLocks noChangeArrowheads="1"/>
          </p:cNvSpPr>
          <p:nvPr/>
        </p:nvSpPr>
        <p:spPr bwMode="auto">
          <a:xfrm>
            <a:off x="825500" y="5973763"/>
            <a:ext cx="7480300" cy="579437"/>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kumimoji="1" lang="en-US" sz="3200" dirty="0">
                <a:ea typeface="Osaka" pitchFamily="-128" charset="-128"/>
                <a:cs typeface="Osaka" pitchFamily="-128" charset="-128"/>
              </a:rPr>
              <a:t>Expanded to USA, British Empire, Korea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p:bldP spid="59398" grpId="0"/>
      <p:bldP spid="594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The British Empire</a:t>
            </a:r>
            <a:endParaRPr lang="en-US" dirty="0"/>
          </a:p>
        </p:txBody>
      </p:sp>
      <p:pic>
        <p:nvPicPr>
          <p:cNvPr id="5" name="Content Placeholder 4" descr="400px-Map_of_the_British_Empire_in_the_1920's.png"/>
          <p:cNvPicPr>
            <a:picLocks noGrp="1" noChangeAspect="1"/>
          </p:cNvPicPr>
          <p:nvPr>
            <p:ph idx="1"/>
          </p:nvPr>
        </p:nvPicPr>
        <p:blipFill>
          <a:blip r:embed="rId3"/>
          <a:srcRect l="-6667" r="-6667"/>
          <a:stretch>
            <a:fillRect/>
          </a:stretch>
        </p:blipFill>
        <p:spPr>
          <a:xfrm>
            <a:off x="0" y="1636058"/>
            <a:ext cx="9144000" cy="484094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0"/>
            <a:ext cx="8382000" cy="1143000"/>
          </a:xfrm>
        </p:spPr>
        <p:txBody>
          <a:bodyPr/>
          <a:lstStyle/>
          <a:p>
            <a:r>
              <a:rPr kumimoji="1" lang="en-US" sz="4300"/>
              <a:t>French Enlightenment</a:t>
            </a:r>
            <a:r>
              <a:rPr kumimoji="1" lang="en-US"/>
              <a:t> </a:t>
            </a:r>
            <a:r>
              <a:rPr kumimoji="1" lang="en-US" sz="3200"/>
              <a:t>1637-1815</a:t>
            </a:r>
            <a:endParaRPr kumimoji="1" lang="en-US"/>
          </a:p>
        </p:txBody>
      </p:sp>
      <p:sp>
        <p:nvSpPr>
          <p:cNvPr id="61443" name="Rectangle 3"/>
          <p:cNvSpPr>
            <a:spLocks noGrp="1" noChangeArrowheads="1"/>
          </p:cNvSpPr>
          <p:nvPr>
            <p:ph type="body" idx="1"/>
          </p:nvPr>
        </p:nvSpPr>
        <p:spPr>
          <a:xfrm>
            <a:off x="685800" y="1143000"/>
            <a:ext cx="7772400" cy="4953000"/>
          </a:xfrm>
        </p:spPr>
        <p:txBody>
          <a:bodyPr/>
          <a:lstStyle/>
          <a:p>
            <a:pPr>
              <a:lnSpc>
                <a:spcPct val="90000"/>
              </a:lnSpc>
            </a:pPr>
            <a:r>
              <a:rPr kumimoji="1" lang="en-US" sz="2400" dirty="0">
                <a:solidFill>
                  <a:srgbClr val="FFFF00"/>
                </a:solidFill>
              </a:rPr>
              <a:t>Descartes </a:t>
            </a:r>
            <a:r>
              <a:rPr kumimoji="1" lang="en-US" sz="1800" dirty="0"/>
              <a:t>(1596-1650)</a:t>
            </a:r>
            <a:endParaRPr kumimoji="1" lang="en-US" sz="2000" dirty="0"/>
          </a:p>
          <a:p>
            <a:pPr lvl="1">
              <a:lnSpc>
                <a:spcPct val="90000"/>
              </a:lnSpc>
            </a:pPr>
            <a:r>
              <a:rPr kumimoji="1" lang="en-US" sz="2000" dirty="0" smtClean="0"/>
              <a:t>Rationalism, Universalism </a:t>
            </a:r>
          </a:p>
          <a:p>
            <a:pPr>
              <a:lnSpc>
                <a:spcPct val="90000"/>
              </a:lnSpc>
            </a:pPr>
            <a:r>
              <a:rPr kumimoji="1" lang="en-US" sz="2400" dirty="0">
                <a:solidFill>
                  <a:srgbClr val="FFFF00"/>
                </a:solidFill>
              </a:rPr>
              <a:t>Deism </a:t>
            </a:r>
            <a:r>
              <a:rPr kumimoji="1" lang="en-US" sz="2400" dirty="0"/>
              <a:t>- </a:t>
            </a:r>
            <a:r>
              <a:rPr kumimoji="1" lang="en-US" sz="2000" dirty="0"/>
              <a:t>Destructive and atheistic</a:t>
            </a:r>
          </a:p>
          <a:p>
            <a:pPr lvl="1">
              <a:lnSpc>
                <a:spcPct val="90000"/>
              </a:lnSpc>
            </a:pPr>
            <a:r>
              <a:rPr kumimoji="1" lang="en-US" sz="2000" dirty="0"/>
              <a:t>Satan invaded Cain view</a:t>
            </a:r>
            <a:r>
              <a:rPr kumimoji="1" lang="en-US" sz="2000" dirty="0" smtClean="0"/>
              <a:t> </a:t>
            </a:r>
          </a:p>
          <a:p>
            <a:pPr>
              <a:lnSpc>
                <a:spcPct val="90000"/>
              </a:lnSpc>
            </a:pPr>
            <a:r>
              <a:rPr kumimoji="1" lang="en-US" sz="2400" dirty="0" smtClean="0">
                <a:solidFill>
                  <a:schemeClr val="accent2">
                    <a:lumMod val="40000"/>
                    <a:lumOff val="60000"/>
                  </a:schemeClr>
                </a:solidFill>
              </a:rPr>
              <a:t>Voltaire</a:t>
            </a:r>
          </a:p>
          <a:p>
            <a:pPr lvl="1">
              <a:lnSpc>
                <a:spcPct val="90000"/>
              </a:lnSpc>
            </a:pPr>
            <a:r>
              <a:rPr kumimoji="1" lang="en-US" sz="2000" dirty="0" smtClean="0"/>
              <a:t>Mocked religion</a:t>
            </a:r>
          </a:p>
          <a:p>
            <a:pPr>
              <a:lnSpc>
                <a:spcPct val="90000"/>
              </a:lnSpc>
            </a:pPr>
            <a:r>
              <a:rPr kumimoji="1" lang="en-US" sz="2400" dirty="0">
                <a:solidFill>
                  <a:srgbClr val="FFFF00"/>
                </a:solidFill>
              </a:rPr>
              <a:t>Rousseau </a:t>
            </a:r>
            <a:r>
              <a:rPr kumimoji="1" lang="en-US" sz="1800" dirty="0"/>
              <a:t>(1712-1788)</a:t>
            </a:r>
            <a:endParaRPr kumimoji="1" lang="en-US" sz="1800" dirty="0" smtClean="0"/>
          </a:p>
          <a:p>
            <a:pPr lvl="1">
              <a:lnSpc>
                <a:spcPct val="90000"/>
              </a:lnSpc>
            </a:pPr>
            <a:r>
              <a:rPr kumimoji="1" lang="en-US" sz="2000" dirty="0" smtClean="0"/>
              <a:t>Democratic totalitarianism </a:t>
            </a:r>
            <a:endParaRPr kumimoji="1" lang="en-US" sz="2000" dirty="0"/>
          </a:p>
          <a:p>
            <a:pPr>
              <a:lnSpc>
                <a:spcPct val="90000"/>
              </a:lnSpc>
            </a:pPr>
            <a:r>
              <a:rPr kumimoji="1" lang="en-US" sz="2400" dirty="0" err="1">
                <a:solidFill>
                  <a:srgbClr val="FFFF00"/>
                </a:solidFill>
              </a:rPr>
              <a:t>Encyclopedists</a:t>
            </a:r>
            <a:endParaRPr kumimoji="1" lang="en-US" sz="2400" dirty="0">
              <a:solidFill>
                <a:srgbClr val="FFFF00"/>
              </a:solidFill>
            </a:endParaRPr>
          </a:p>
          <a:p>
            <a:pPr lvl="1">
              <a:lnSpc>
                <a:spcPct val="90000"/>
              </a:lnSpc>
            </a:pPr>
            <a:r>
              <a:rPr kumimoji="1" lang="en-US" sz="2000" dirty="0"/>
              <a:t>Atheistic and materialistic</a:t>
            </a:r>
          </a:p>
          <a:p>
            <a:pPr>
              <a:lnSpc>
                <a:spcPct val="90000"/>
              </a:lnSpc>
            </a:pPr>
            <a:r>
              <a:rPr kumimoji="1" lang="en-US" sz="2400" dirty="0">
                <a:solidFill>
                  <a:srgbClr val="FFFF00"/>
                </a:solidFill>
              </a:rPr>
              <a:t>Saint Simon </a:t>
            </a:r>
            <a:r>
              <a:rPr lang="en-US" sz="1800" dirty="0"/>
              <a:t>(1760–1825)</a:t>
            </a:r>
            <a:r>
              <a:rPr kumimoji="1" lang="en-US" sz="2400" dirty="0"/>
              <a:t> </a:t>
            </a:r>
            <a:endParaRPr kumimoji="1" lang="en-US" sz="2400" dirty="0" smtClean="0"/>
          </a:p>
          <a:p>
            <a:pPr lvl="1">
              <a:lnSpc>
                <a:spcPct val="90000"/>
              </a:lnSpc>
            </a:pPr>
            <a:r>
              <a:rPr kumimoji="1" lang="en-US" sz="2000" dirty="0" smtClean="0"/>
              <a:t>State technocratic socialism </a:t>
            </a:r>
            <a:endParaRPr kumimoji="1" lang="en-US" sz="2000" dirty="0"/>
          </a:p>
          <a:p>
            <a:pPr>
              <a:lnSpc>
                <a:spcPct val="90000"/>
              </a:lnSpc>
            </a:pPr>
            <a:r>
              <a:rPr kumimoji="1" lang="en-US" sz="2400" dirty="0">
                <a:solidFill>
                  <a:srgbClr val="FFFF00"/>
                </a:solidFill>
              </a:rPr>
              <a:t>Revolution </a:t>
            </a:r>
            <a:r>
              <a:rPr kumimoji="1" lang="en-US" sz="1800" dirty="0"/>
              <a:t>(1789)</a:t>
            </a:r>
          </a:p>
          <a:p>
            <a:pPr lvl="1">
              <a:lnSpc>
                <a:spcPct val="90000"/>
              </a:lnSpc>
            </a:pPr>
            <a:r>
              <a:rPr kumimoji="1" lang="en-US" sz="2000" dirty="0"/>
              <a:t>Atheistic, bloody, dictatorship</a:t>
            </a:r>
          </a:p>
          <a:p>
            <a:pPr lvl="1">
              <a:lnSpc>
                <a:spcPct val="90000"/>
              </a:lnSpc>
            </a:pPr>
            <a:r>
              <a:rPr kumimoji="1" lang="en-US" sz="2000" dirty="0"/>
              <a:t>Revolutionary and Napoleonic wars </a:t>
            </a:r>
            <a:r>
              <a:rPr kumimoji="1" lang="en-US" sz="1800" dirty="0"/>
              <a:t>(1792-1815)</a:t>
            </a:r>
          </a:p>
        </p:txBody>
      </p:sp>
      <p:sp>
        <p:nvSpPr>
          <p:cNvPr id="61445" name="Text Box 5"/>
          <p:cNvSpPr txBox="1">
            <a:spLocks noChangeArrowheads="1"/>
          </p:cNvSpPr>
          <p:nvPr/>
        </p:nvSpPr>
        <p:spPr bwMode="auto">
          <a:xfrm>
            <a:off x="6173788" y="1752600"/>
            <a:ext cx="1985962" cy="2584450"/>
          </a:xfrm>
          <a:prstGeom prst="rect">
            <a:avLst/>
          </a:prstGeom>
          <a:noFill/>
          <a:ln w="57150">
            <a:solidFill>
              <a:schemeClr val="tx1"/>
            </a:solidFill>
            <a:miter lim="800000"/>
            <a:headEnd/>
            <a:tailEnd/>
          </a:ln>
        </p:spPr>
        <p:txBody>
          <a:bodyPr wrap="none">
            <a:prstTxWarp prst="textNoShape">
              <a:avLst/>
            </a:prstTxWarp>
            <a:spAutoFit/>
          </a:bodyPr>
          <a:lstStyle/>
          <a:p>
            <a:pPr algn="ctr"/>
            <a:r>
              <a:rPr lang="en-US"/>
              <a:t>Rationalism</a:t>
            </a:r>
          </a:p>
          <a:p>
            <a:pPr algn="ctr"/>
            <a:r>
              <a:rPr lang="en-US" sz="2000"/>
              <a:t>Truth from </a:t>
            </a:r>
          </a:p>
          <a:p>
            <a:pPr algn="ctr"/>
            <a:r>
              <a:rPr lang="en-US" sz="2000"/>
              <a:t>Reason</a:t>
            </a:r>
          </a:p>
          <a:p>
            <a:pPr algn="ctr"/>
            <a:endParaRPr lang="en-US"/>
          </a:p>
          <a:p>
            <a:pPr algn="ctr"/>
            <a:endParaRPr lang="en-US"/>
          </a:p>
          <a:p>
            <a:pPr algn="ctr"/>
            <a:r>
              <a:rPr lang="en-US"/>
              <a:t>Dogmatism</a:t>
            </a:r>
          </a:p>
          <a:p>
            <a:pPr algn="ctr"/>
            <a:r>
              <a:rPr lang="en-US"/>
              <a:t>Universalism</a:t>
            </a:r>
          </a:p>
        </p:txBody>
      </p:sp>
      <p:sp>
        <p:nvSpPr>
          <p:cNvPr id="61446" name="Line 6"/>
          <p:cNvSpPr>
            <a:spLocks noChangeShapeType="1"/>
          </p:cNvSpPr>
          <p:nvPr/>
        </p:nvSpPr>
        <p:spPr bwMode="auto">
          <a:xfrm>
            <a:off x="7162800" y="2819400"/>
            <a:ext cx="0" cy="685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44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44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43">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443">
                                            <p:txEl>
                                              <p:pRg st="13" end="1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4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P spid="61445" grpId="0" animBg="1"/>
      <p:bldP spid="614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Napoleonic Empire</a:t>
            </a:r>
            <a:endParaRPr lang="en-US" dirty="0"/>
          </a:p>
        </p:txBody>
      </p:sp>
      <p:pic>
        <p:nvPicPr>
          <p:cNvPr id="4" name="Content Placeholder 3" descr="europe1812.gif"/>
          <p:cNvPicPr>
            <a:picLocks noGrp="1" noChangeAspect="1"/>
          </p:cNvPicPr>
          <p:nvPr>
            <p:ph idx="1"/>
          </p:nvPr>
        </p:nvPicPr>
        <p:blipFill>
          <a:blip r:embed="rId3"/>
          <a:srcRect l="-980" r="-980"/>
          <a:stretch>
            <a:fillRect/>
          </a:stretch>
        </p:blipFill>
        <p:spPr>
          <a:xfrm>
            <a:off x="135467" y="1447800"/>
            <a:ext cx="8779933" cy="4648200"/>
          </a:xfrm>
        </p:spPr>
      </p:pic>
      <p:sp>
        <p:nvSpPr>
          <p:cNvPr id="5" name="TextBox 4"/>
          <p:cNvSpPr txBox="1"/>
          <p:nvPr/>
        </p:nvSpPr>
        <p:spPr>
          <a:xfrm>
            <a:off x="4724400" y="3657600"/>
            <a:ext cx="915823" cy="646331"/>
          </a:xfrm>
          <a:prstGeom prst="rect">
            <a:avLst/>
          </a:prstGeom>
          <a:noFill/>
        </p:spPr>
        <p:txBody>
          <a:bodyPr wrap="none" rtlCol="0">
            <a:spAutoFit/>
          </a:bodyPr>
          <a:lstStyle/>
          <a:p>
            <a:r>
              <a:rPr lang="en-US" sz="1800" dirty="0" smtClean="0"/>
              <a:t>French</a:t>
            </a:r>
          </a:p>
          <a:p>
            <a:r>
              <a:rPr lang="en-US" sz="1800" dirty="0" smtClean="0"/>
              <a:t>Empire</a:t>
            </a:r>
            <a:endParaRPr lang="en-US" sz="1800" dirty="0"/>
          </a:p>
        </p:txBody>
      </p:sp>
      <p:sp>
        <p:nvSpPr>
          <p:cNvPr id="6" name="TextBox 5"/>
          <p:cNvSpPr txBox="1"/>
          <p:nvPr/>
        </p:nvSpPr>
        <p:spPr>
          <a:xfrm>
            <a:off x="6858000" y="3669268"/>
            <a:ext cx="915911" cy="369332"/>
          </a:xfrm>
          <a:prstGeom prst="rect">
            <a:avLst/>
          </a:prstGeom>
          <a:noFill/>
        </p:spPr>
        <p:txBody>
          <a:bodyPr wrap="none" rtlCol="0">
            <a:spAutoFit/>
          </a:bodyPr>
          <a:lstStyle/>
          <a:p>
            <a:r>
              <a:rPr lang="en-US" sz="1800" dirty="0" smtClean="0">
                <a:solidFill>
                  <a:schemeClr val="bg1"/>
                </a:solidFill>
              </a:rPr>
              <a:t>Austria</a:t>
            </a:r>
          </a:p>
        </p:txBody>
      </p:sp>
      <p:sp>
        <p:nvSpPr>
          <p:cNvPr id="7" name="TextBox 6"/>
          <p:cNvSpPr txBox="1"/>
          <p:nvPr/>
        </p:nvSpPr>
        <p:spPr>
          <a:xfrm>
            <a:off x="3810000" y="5029200"/>
            <a:ext cx="840645" cy="400110"/>
          </a:xfrm>
          <a:prstGeom prst="rect">
            <a:avLst/>
          </a:prstGeom>
          <a:noFill/>
        </p:spPr>
        <p:txBody>
          <a:bodyPr wrap="none" rtlCol="0">
            <a:spAutoFit/>
          </a:bodyPr>
          <a:lstStyle/>
          <a:p>
            <a:r>
              <a:rPr lang="en-US" sz="2000" dirty="0" smtClean="0">
                <a:solidFill>
                  <a:srgbClr val="000099"/>
                </a:solidFill>
              </a:rPr>
              <a:t>Spain</a:t>
            </a:r>
            <a:endParaRPr lang="en-US" sz="2000" dirty="0">
              <a:solidFill>
                <a:srgbClr val="000099"/>
              </a:solidFill>
            </a:endParaRPr>
          </a:p>
        </p:txBody>
      </p:sp>
      <p:sp>
        <p:nvSpPr>
          <p:cNvPr id="8" name="TextBox 7"/>
          <p:cNvSpPr txBox="1"/>
          <p:nvPr/>
        </p:nvSpPr>
        <p:spPr>
          <a:xfrm>
            <a:off x="6477000" y="2590800"/>
            <a:ext cx="954370" cy="369332"/>
          </a:xfrm>
          <a:prstGeom prst="rect">
            <a:avLst/>
          </a:prstGeom>
          <a:noFill/>
        </p:spPr>
        <p:txBody>
          <a:bodyPr wrap="none" rtlCol="0">
            <a:spAutoFit/>
          </a:bodyPr>
          <a:lstStyle/>
          <a:p>
            <a:r>
              <a:rPr lang="en-US" sz="1800" dirty="0" smtClean="0">
                <a:solidFill>
                  <a:srgbClr val="000099"/>
                </a:solidFill>
              </a:rPr>
              <a:t>Prussia</a:t>
            </a:r>
            <a:endParaRPr lang="en-US" sz="1800" dirty="0">
              <a:solidFill>
                <a:srgbClr val="000099"/>
              </a:solidFill>
            </a:endParaRPr>
          </a:p>
        </p:txBody>
      </p:sp>
      <p:sp>
        <p:nvSpPr>
          <p:cNvPr id="9" name="TextBox 8"/>
          <p:cNvSpPr txBox="1"/>
          <p:nvPr/>
        </p:nvSpPr>
        <p:spPr>
          <a:xfrm>
            <a:off x="7772400" y="2438400"/>
            <a:ext cx="968635" cy="400110"/>
          </a:xfrm>
          <a:prstGeom prst="rect">
            <a:avLst/>
          </a:prstGeom>
          <a:noFill/>
        </p:spPr>
        <p:txBody>
          <a:bodyPr wrap="none" rtlCol="0">
            <a:spAutoFit/>
          </a:bodyPr>
          <a:lstStyle/>
          <a:p>
            <a:r>
              <a:rPr lang="en-US" sz="2000" dirty="0" smtClean="0">
                <a:solidFill>
                  <a:srgbClr val="000099"/>
                </a:solidFill>
              </a:rPr>
              <a:t>Russia</a:t>
            </a:r>
            <a:endParaRPr lang="en-US" sz="2000" dirty="0">
              <a:solidFill>
                <a:srgbClr val="000099"/>
              </a:solidFill>
            </a:endParaRPr>
          </a:p>
        </p:txBody>
      </p:sp>
      <p:sp>
        <p:nvSpPr>
          <p:cNvPr id="10" name="TextBox 9"/>
          <p:cNvSpPr txBox="1"/>
          <p:nvPr/>
        </p:nvSpPr>
        <p:spPr>
          <a:xfrm>
            <a:off x="7388301" y="4343400"/>
            <a:ext cx="1069899" cy="646331"/>
          </a:xfrm>
          <a:prstGeom prst="rect">
            <a:avLst/>
          </a:prstGeom>
          <a:noFill/>
        </p:spPr>
        <p:txBody>
          <a:bodyPr wrap="none" rtlCol="0">
            <a:spAutoFit/>
          </a:bodyPr>
          <a:lstStyle/>
          <a:p>
            <a:pPr algn="ctr"/>
            <a:r>
              <a:rPr lang="en-US" sz="1800" dirty="0" smtClean="0">
                <a:solidFill>
                  <a:srgbClr val="000099"/>
                </a:solidFill>
              </a:rPr>
              <a:t>Ottoman</a:t>
            </a:r>
          </a:p>
          <a:p>
            <a:pPr algn="ctr"/>
            <a:r>
              <a:rPr lang="en-US" sz="1800" dirty="0" smtClean="0">
                <a:solidFill>
                  <a:srgbClr val="000099"/>
                </a:solidFill>
              </a:rPr>
              <a:t>Empire</a:t>
            </a:r>
            <a:endParaRPr lang="en-US" sz="1800" dirty="0">
              <a:solidFill>
                <a:srgbClr val="000099"/>
              </a:solidFill>
            </a:endParaRPr>
          </a:p>
        </p:txBody>
      </p:sp>
      <p:sp>
        <p:nvSpPr>
          <p:cNvPr id="11" name="TextBox 10"/>
          <p:cNvSpPr txBox="1"/>
          <p:nvPr/>
        </p:nvSpPr>
        <p:spPr>
          <a:xfrm>
            <a:off x="2384573" y="5029200"/>
            <a:ext cx="1044427" cy="369332"/>
          </a:xfrm>
          <a:prstGeom prst="rect">
            <a:avLst/>
          </a:prstGeom>
          <a:noFill/>
        </p:spPr>
        <p:txBody>
          <a:bodyPr wrap="none" rtlCol="0">
            <a:spAutoFit/>
          </a:bodyPr>
          <a:lstStyle/>
          <a:p>
            <a:r>
              <a:rPr lang="en-US" sz="1800" dirty="0" smtClean="0">
                <a:solidFill>
                  <a:srgbClr val="000099"/>
                </a:solidFill>
              </a:rPr>
              <a:t>Portugal</a:t>
            </a:r>
            <a:endParaRPr lang="en-US" sz="1800" dirty="0">
              <a:solidFill>
                <a:srgbClr val="000099"/>
              </a:solidFill>
            </a:endParaRPr>
          </a:p>
        </p:txBody>
      </p:sp>
      <p:sp>
        <p:nvSpPr>
          <p:cNvPr id="12" name="TextBox 11"/>
          <p:cNvSpPr txBox="1"/>
          <p:nvPr/>
        </p:nvSpPr>
        <p:spPr>
          <a:xfrm>
            <a:off x="5715000" y="3124200"/>
            <a:ext cx="993143" cy="923330"/>
          </a:xfrm>
          <a:prstGeom prst="rect">
            <a:avLst/>
          </a:prstGeom>
          <a:noFill/>
        </p:spPr>
        <p:txBody>
          <a:bodyPr wrap="none" rtlCol="0">
            <a:spAutoFit/>
          </a:bodyPr>
          <a:lstStyle/>
          <a:p>
            <a:pPr algn="ctr"/>
            <a:r>
              <a:rPr lang="en-US" sz="1800" dirty="0" smtClean="0">
                <a:solidFill>
                  <a:srgbClr val="000099"/>
                </a:solidFill>
              </a:rPr>
              <a:t>Confed.</a:t>
            </a:r>
          </a:p>
          <a:p>
            <a:pPr algn="ctr"/>
            <a:r>
              <a:rPr lang="en-US" sz="1800" dirty="0" smtClean="0">
                <a:solidFill>
                  <a:srgbClr val="000099"/>
                </a:solidFill>
              </a:rPr>
              <a:t>of the</a:t>
            </a:r>
          </a:p>
          <a:p>
            <a:pPr algn="ctr"/>
            <a:r>
              <a:rPr lang="en-US" sz="1800" dirty="0" smtClean="0">
                <a:solidFill>
                  <a:srgbClr val="000099"/>
                </a:solidFill>
              </a:rPr>
              <a:t>Rhine</a:t>
            </a:r>
            <a:endParaRPr lang="en-US" sz="1800" dirty="0">
              <a:solidFill>
                <a:srgbClr val="00009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914400"/>
            <a:ext cx="7772400" cy="1143000"/>
          </a:xfrm>
        </p:spPr>
        <p:txBody>
          <a:bodyPr/>
          <a:lstStyle/>
          <a:p>
            <a:r>
              <a:rPr kumimoji="1" lang="en-US"/>
              <a:t>France</a:t>
            </a:r>
          </a:p>
        </p:txBody>
      </p:sp>
      <p:sp>
        <p:nvSpPr>
          <p:cNvPr id="62467" name="Rectangle 3"/>
          <p:cNvSpPr>
            <a:spLocks noGrp="1" noChangeArrowheads="1"/>
          </p:cNvSpPr>
          <p:nvPr>
            <p:ph type="subTitle" idx="1"/>
          </p:nvPr>
        </p:nvSpPr>
        <p:spPr>
          <a:xfrm>
            <a:off x="1295400" y="2590800"/>
            <a:ext cx="6400800" cy="3276600"/>
          </a:xfrm>
        </p:spPr>
        <p:txBody>
          <a:bodyPr/>
          <a:lstStyle/>
          <a:p>
            <a:r>
              <a:rPr kumimoji="1" lang="en-US" dirty="0"/>
              <a:t>No unity of Hebraism and Hellenism</a:t>
            </a:r>
          </a:p>
          <a:p>
            <a:endParaRPr kumimoji="1" lang="en-US" dirty="0"/>
          </a:p>
          <a:p>
            <a:r>
              <a:rPr kumimoji="1" lang="en-US" dirty="0"/>
              <a:t>Expanded to continental Europe </a:t>
            </a:r>
          </a:p>
          <a:p>
            <a:r>
              <a:rPr kumimoji="1" lang="en-US" dirty="0"/>
              <a:t>Totalitarian </a:t>
            </a:r>
            <a:r>
              <a:rPr kumimoji="1" lang="en-US" dirty="0" smtClean="0"/>
              <a:t>democracy </a:t>
            </a:r>
            <a:br>
              <a:rPr kumimoji="1" lang="en-US" dirty="0" smtClean="0"/>
            </a:br>
            <a:r>
              <a:rPr kumimoji="1" lang="en-US" dirty="0" smtClean="0"/>
              <a:t>German Counter-Enlightenment </a:t>
            </a:r>
            <a:r>
              <a:rPr kumimoji="1" lang="en-US" dirty="0"/>
              <a:t>Communism, Europeanism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152400"/>
            <a:ext cx="8534400" cy="1143000"/>
          </a:xfrm>
        </p:spPr>
        <p:txBody>
          <a:bodyPr/>
          <a:lstStyle/>
          <a:p>
            <a:r>
              <a:rPr kumimoji="1" lang="en-US" sz="4300" dirty="0"/>
              <a:t>German Enlightenment</a:t>
            </a:r>
            <a:r>
              <a:rPr kumimoji="1" lang="en-US" dirty="0"/>
              <a:t> </a:t>
            </a:r>
            <a:r>
              <a:rPr kumimoji="1" lang="en-US" sz="3200" dirty="0"/>
              <a:t>1650-1800</a:t>
            </a:r>
            <a:endParaRPr kumimoji="1" lang="en-US" dirty="0"/>
          </a:p>
        </p:txBody>
      </p:sp>
      <p:sp>
        <p:nvSpPr>
          <p:cNvPr id="111619" name="Rectangle 3"/>
          <p:cNvSpPr>
            <a:spLocks noGrp="1" noChangeArrowheads="1"/>
          </p:cNvSpPr>
          <p:nvPr>
            <p:ph type="body" idx="1"/>
          </p:nvPr>
        </p:nvSpPr>
        <p:spPr>
          <a:xfrm>
            <a:off x="685800" y="1371600"/>
            <a:ext cx="8077200" cy="5029200"/>
          </a:xfrm>
        </p:spPr>
        <p:txBody>
          <a:bodyPr/>
          <a:lstStyle/>
          <a:p>
            <a:pPr>
              <a:lnSpc>
                <a:spcPct val="90000"/>
              </a:lnSpc>
            </a:pPr>
            <a:r>
              <a:rPr kumimoji="1" lang="en-US" sz="2400" dirty="0" err="1">
                <a:solidFill>
                  <a:srgbClr val="FFFF00"/>
                </a:solidFill>
              </a:rPr>
              <a:t>Spener</a:t>
            </a:r>
            <a:r>
              <a:rPr kumimoji="1" lang="en-US" sz="2400" dirty="0">
                <a:solidFill>
                  <a:srgbClr val="FFFF00"/>
                </a:solidFill>
              </a:rPr>
              <a:t> </a:t>
            </a:r>
            <a:r>
              <a:rPr kumimoji="1" lang="en-US" sz="1800" dirty="0"/>
              <a:t>(1635-1705)</a:t>
            </a:r>
          </a:p>
          <a:p>
            <a:pPr lvl="1">
              <a:lnSpc>
                <a:spcPct val="90000"/>
              </a:lnSpc>
            </a:pPr>
            <a:r>
              <a:rPr kumimoji="1" lang="en-US" sz="2000" dirty="0"/>
              <a:t>Pietism</a:t>
            </a:r>
          </a:p>
          <a:p>
            <a:pPr>
              <a:lnSpc>
                <a:spcPct val="90000"/>
              </a:lnSpc>
            </a:pPr>
            <a:r>
              <a:rPr kumimoji="1" lang="en-US" sz="2400" dirty="0">
                <a:solidFill>
                  <a:srgbClr val="FFFF00"/>
                </a:solidFill>
              </a:rPr>
              <a:t>Leibnitz </a:t>
            </a:r>
            <a:r>
              <a:rPr lang="en-US" sz="1800" dirty="0"/>
              <a:t>(1646–1716)</a:t>
            </a:r>
            <a:endParaRPr kumimoji="1" lang="en-US" sz="2400" dirty="0"/>
          </a:p>
          <a:p>
            <a:pPr lvl="1">
              <a:lnSpc>
                <a:spcPct val="90000"/>
              </a:lnSpc>
            </a:pPr>
            <a:r>
              <a:rPr kumimoji="1" lang="en-US" sz="2000" dirty="0" err="1"/>
              <a:t>Monodology</a:t>
            </a:r>
            <a:r>
              <a:rPr kumimoji="1" lang="en-US" sz="2000" dirty="0"/>
              <a:t> - spiritual atoms</a:t>
            </a:r>
          </a:p>
          <a:p>
            <a:pPr lvl="1">
              <a:lnSpc>
                <a:spcPct val="90000"/>
              </a:lnSpc>
            </a:pPr>
            <a:r>
              <a:rPr kumimoji="1" lang="en-US" sz="2000" dirty="0"/>
              <a:t>Universe a manifestation of a perfect God </a:t>
            </a:r>
          </a:p>
          <a:p>
            <a:pPr>
              <a:lnSpc>
                <a:spcPct val="90000"/>
              </a:lnSpc>
            </a:pPr>
            <a:r>
              <a:rPr kumimoji="1" lang="en-US" sz="2400" dirty="0">
                <a:solidFill>
                  <a:srgbClr val="FFFF00"/>
                </a:solidFill>
              </a:rPr>
              <a:t>Kant </a:t>
            </a:r>
            <a:r>
              <a:rPr kumimoji="1" lang="en-US" sz="1800" dirty="0"/>
              <a:t>(1724-1804)</a:t>
            </a:r>
            <a:endParaRPr kumimoji="1" lang="en-US" sz="2400" dirty="0"/>
          </a:p>
          <a:p>
            <a:pPr lvl="1">
              <a:lnSpc>
                <a:spcPct val="90000"/>
              </a:lnSpc>
            </a:pPr>
            <a:r>
              <a:rPr kumimoji="1" lang="en-US" sz="2000" dirty="0" err="1"/>
              <a:t>Synthesised</a:t>
            </a:r>
            <a:r>
              <a:rPr kumimoji="1" lang="en-US" sz="2000" dirty="0"/>
              <a:t> rationalism and empiricism</a:t>
            </a:r>
          </a:p>
          <a:p>
            <a:pPr lvl="1">
              <a:lnSpc>
                <a:spcPct val="90000"/>
              </a:lnSpc>
            </a:pPr>
            <a:r>
              <a:rPr kumimoji="1" lang="en-US" sz="2000" dirty="0"/>
              <a:t>Transcendental idealism</a:t>
            </a:r>
          </a:p>
          <a:p>
            <a:pPr>
              <a:lnSpc>
                <a:spcPct val="90000"/>
              </a:lnSpc>
            </a:pPr>
            <a:r>
              <a:rPr kumimoji="1" lang="en-US" sz="2400" dirty="0">
                <a:solidFill>
                  <a:srgbClr val="FFFF00"/>
                </a:solidFill>
              </a:rPr>
              <a:t>Goethe </a:t>
            </a:r>
            <a:r>
              <a:rPr lang="en-US" sz="1800" dirty="0"/>
              <a:t>(1749–1832)</a:t>
            </a:r>
            <a:r>
              <a:rPr lang="en-US" sz="2800" dirty="0"/>
              <a:t> </a:t>
            </a:r>
          </a:p>
          <a:p>
            <a:pPr lvl="1">
              <a:lnSpc>
                <a:spcPct val="90000"/>
              </a:lnSpc>
            </a:pPr>
            <a:r>
              <a:rPr kumimoji="1" lang="en-US" sz="2000" i="1" dirty="0"/>
              <a:t>Young </a:t>
            </a:r>
            <a:r>
              <a:rPr kumimoji="1" lang="en-US" sz="2000" i="1" dirty="0" err="1"/>
              <a:t>Werther</a:t>
            </a:r>
            <a:r>
              <a:rPr kumimoji="1" lang="en-US" sz="2000" i="1" dirty="0"/>
              <a:t>         </a:t>
            </a:r>
            <a:r>
              <a:rPr lang="en-US" sz="2000" dirty="0"/>
              <a:t>Sturm und </a:t>
            </a:r>
            <a:r>
              <a:rPr lang="en-US" sz="2000" dirty="0" err="1"/>
              <a:t>Drang</a:t>
            </a:r>
            <a:r>
              <a:rPr lang="en-US" sz="2400" dirty="0"/>
              <a:t> </a:t>
            </a:r>
            <a:endParaRPr kumimoji="1" lang="en-US" sz="2000" i="1" dirty="0" smtClean="0"/>
          </a:p>
          <a:p>
            <a:pPr>
              <a:lnSpc>
                <a:spcPct val="90000"/>
              </a:lnSpc>
            </a:pPr>
            <a:r>
              <a:rPr kumimoji="1" lang="en-US" sz="2400" dirty="0" err="1" smtClean="0">
                <a:solidFill>
                  <a:srgbClr val="FFFF00"/>
                </a:solidFill>
              </a:rPr>
              <a:t>Hamann</a:t>
            </a:r>
            <a:r>
              <a:rPr kumimoji="1" lang="en-US" sz="2400" dirty="0" smtClean="0">
                <a:solidFill>
                  <a:srgbClr val="FFFF00"/>
                </a:solidFill>
              </a:rPr>
              <a:t> </a:t>
            </a:r>
            <a:r>
              <a:rPr kumimoji="1" lang="en-US" sz="1800" dirty="0"/>
              <a:t>(1730-1788)</a:t>
            </a:r>
            <a:r>
              <a:rPr kumimoji="1" lang="en-US" sz="1800" dirty="0" smtClean="0"/>
              <a:t> , </a:t>
            </a:r>
            <a:r>
              <a:rPr kumimoji="1" lang="en-US" sz="2400" dirty="0" smtClean="0">
                <a:solidFill>
                  <a:srgbClr val="FFFF00"/>
                </a:solidFill>
              </a:rPr>
              <a:t>Herder </a:t>
            </a:r>
            <a:r>
              <a:rPr kumimoji="1" lang="en-US" sz="1800" dirty="0" smtClean="0"/>
              <a:t>(1744-1803)</a:t>
            </a:r>
          </a:p>
          <a:p>
            <a:pPr lvl="1">
              <a:lnSpc>
                <a:spcPct val="90000"/>
              </a:lnSpc>
            </a:pPr>
            <a:r>
              <a:rPr kumimoji="1" lang="en-US" sz="2000" dirty="0"/>
              <a:t>Romanticism - emotion over reason - reaction to French view</a:t>
            </a:r>
          </a:p>
          <a:p>
            <a:pPr lvl="1">
              <a:lnSpc>
                <a:spcPct val="90000"/>
              </a:lnSpc>
            </a:pPr>
            <a:r>
              <a:rPr kumimoji="1" lang="en-US" sz="2000" dirty="0"/>
              <a:t>Pluralism instead of universalism</a:t>
            </a:r>
          </a:p>
          <a:p>
            <a:pPr lvl="1">
              <a:lnSpc>
                <a:spcPct val="90000"/>
              </a:lnSpc>
            </a:pPr>
            <a:endParaRPr kumimoji="1" lang="en-US" sz="2000" dirty="0"/>
          </a:p>
        </p:txBody>
      </p:sp>
      <p:sp>
        <p:nvSpPr>
          <p:cNvPr id="111621" name="Line 5"/>
          <p:cNvSpPr>
            <a:spLocks noChangeShapeType="1"/>
          </p:cNvSpPr>
          <p:nvPr/>
        </p:nvSpPr>
        <p:spPr bwMode="auto">
          <a:xfrm>
            <a:off x="3352800" y="4953000"/>
            <a:ext cx="381000"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111622" name="Text Box 6"/>
          <p:cNvSpPr txBox="1">
            <a:spLocks noChangeArrowheads="1"/>
          </p:cNvSpPr>
          <p:nvPr/>
        </p:nvSpPr>
        <p:spPr bwMode="auto">
          <a:xfrm>
            <a:off x="6975475" y="2333625"/>
            <a:ext cx="1882775" cy="1955800"/>
          </a:xfrm>
          <a:prstGeom prst="rect">
            <a:avLst/>
          </a:prstGeom>
          <a:noFill/>
          <a:ln w="38100">
            <a:solidFill>
              <a:schemeClr val="tx1"/>
            </a:solidFill>
            <a:miter lim="800000"/>
            <a:headEnd/>
            <a:tailEnd/>
          </a:ln>
        </p:spPr>
        <p:txBody>
          <a:bodyPr wrap="none">
            <a:prstTxWarp prst="textNoShape">
              <a:avLst/>
            </a:prstTxWarp>
            <a:spAutoFit/>
          </a:bodyPr>
          <a:lstStyle/>
          <a:p>
            <a:pPr algn="ctr"/>
            <a:r>
              <a:rPr lang="en-US"/>
              <a:t>Emotional</a:t>
            </a:r>
          </a:p>
          <a:p>
            <a:pPr algn="ctr"/>
            <a:r>
              <a:rPr lang="en-US"/>
              <a:t>Mystical</a:t>
            </a:r>
          </a:p>
          <a:p>
            <a:pPr algn="ctr"/>
            <a:endParaRPr lang="en-US"/>
          </a:p>
          <a:p>
            <a:pPr algn="ctr"/>
            <a:endParaRPr lang="en-US"/>
          </a:p>
          <a:p>
            <a:pPr algn="ctr"/>
            <a:r>
              <a:rPr lang="en-US"/>
              <a:t>Irrationalism</a:t>
            </a:r>
          </a:p>
        </p:txBody>
      </p:sp>
      <p:sp>
        <p:nvSpPr>
          <p:cNvPr id="111623" name="Line 7"/>
          <p:cNvSpPr>
            <a:spLocks noChangeShapeType="1"/>
          </p:cNvSpPr>
          <p:nvPr/>
        </p:nvSpPr>
        <p:spPr bwMode="auto">
          <a:xfrm>
            <a:off x="7924800" y="3124200"/>
            <a:ext cx="0" cy="685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1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16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6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61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1619">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619">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619">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16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P spid="111621" grpId="0" animBg="1"/>
      <p:bldP spid="111622" grpId="0" animBg="1"/>
      <p:bldP spid="1116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152400"/>
            <a:ext cx="7772400" cy="1143000"/>
          </a:xfrm>
        </p:spPr>
        <p:txBody>
          <a:bodyPr/>
          <a:lstStyle/>
          <a:p>
            <a:r>
              <a:rPr lang="en-US" sz="4000" dirty="0"/>
              <a:t>Later German philosophy</a:t>
            </a:r>
          </a:p>
        </p:txBody>
      </p:sp>
      <p:sp>
        <p:nvSpPr>
          <p:cNvPr id="166915" name="Rectangle 3"/>
          <p:cNvSpPr>
            <a:spLocks noGrp="1" noChangeArrowheads="1"/>
          </p:cNvSpPr>
          <p:nvPr>
            <p:ph type="body" idx="1"/>
          </p:nvPr>
        </p:nvSpPr>
        <p:spPr>
          <a:xfrm>
            <a:off x="381000" y="1600200"/>
            <a:ext cx="8153400" cy="4495800"/>
          </a:xfrm>
        </p:spPr>
        <p:txBody>
          <a:bodyPr/>
          <a:lstStyle/>
          <a:p>
            <a:pPr>
              <a:lnSpc>
                <a:spcPct val="90000"/>
              </a:lnSpc>
            </a:pPr>
            <a:r>
              <a:rPr kumimoji="1" lang="en-US" sz="2400" dirty="0">
                <a:solidFill>
                  <a:srgbClr val="FFFF00"/>
                </a:solidFill>
              </a:rPr>
              <a:t>Fichte </a:t>
            </a:r>
            <a:r>
              <a:rPr kumimoji="1" lang="en-US" sz="2000" dirty="0"/>
              <a:t>(1762-1814)</a:t>
            </a:r>
            <a:endParaRPr kumimoji="1" lang="en-US" sz="2400" dirty="0"/>
          </a:p>
          <a:p>
            <a:pPr lvl="1">
              <a:lnSpc>
                <a:spcPct val="90000"/>
              </a:lnSpc>
            </a:pPr>
            <a:r>
              <a:rPr kumimoji="1" lang="en-US" sz="2000" dirty="0"/>
              <a:t>Idealism, nationalism, authoritarianism</a:t>
            </a:r>
          </a:p>
          <a:p>
            <a:pPr>
              <a:lnSpc>
                <a:spcPct val="90000"/>
              </a:lnSpc>
            </a:pPr>
            <a:r>
              <a:rPr kumimoji="1" lang="en-US" sz="2400" dirty="0">
                <a:solidFill>
                  <a:srgbClr val="FFFF00"/>
                </a:solidFill>
              </a:rPr>
              <a:t>Hegel </a:t>
            </a:r>
            <a:r>
              <a:rPr kumimoji="1" lang="en-US" sz="2000" dirty="0"/>
              <a:t>(1770-1831)</a:t>
            </a:r>
            <a:endParaRPr kumimoji="1" lang="en-US" sz="2400" dirty="0"/>
          </a:p>
          <a:p>
            <a:pPr lvl="1">
              <a:lnSpc>
                <a:spcPct val="90000"/>
              </a:lnSpc>
            </a:pPr>
            <a:r>
              <a:rPr kumimoji="1" lang="en-US" sz="2000" dirty="0"/>
              <a:t>Dialectical idealism</a:t>
            </a:r>
            <a:endParaRPr kumimoji="1" lang="en-US" sz="2000" dirty="0" smtClean="0"/>
          </a:p>
          <a:p>
            <a:pPr lvl="1">
              <a:lnSpc>
                <a:spcPct val="90000"/>
              </a:lnSpc>
            </a:pPr>
            <a:r>
              <a:rPr kumimoji="1" lang="en-US" sz="2000" dirty="0" smtClean="0"/>
              <a:t>French atheism         Left</a:t>
            </a:r>
            <a:r>
              <a:rPr kumimoji="1" lang="en-US" sz="2000" dirty="0"/>
              <a:t>-wing Hegelians</a:t>
            </a:r>
          </a:p>
          <a:p>
            <a:pPr lvl="1">
              <a:lnSpc>
                <a:spcPct val="90000"/>
              </a:lnSpc>
            </a:pPr>
            <a:r>
              <a:rPr kumimoji="1" lang="en-US" sz="2000" dirty="0"/>
              <a:t>Satan invades Cain view</a:t>
            </a:r>
          </a:p>
          <a:p>
            <a:pPr>
              <a:lnSpc>
                <a:spcPct val="90000"/>
              </a:lnSpc>
            </a:pPr>
            <a:r>
              <a:rPr kumimoji="1" lang="en-US" sz="2400" dirty="0">
                <a:solidFill>
                  <a:srgbClr val="FFFF00"/>
                </a:solidFill>
              </a:rPr>
              <a:t>Feuerbach </a:t>
            </a:r>
            <a:r>
              <a:rPr kumimoji="1" lang="en-US" sz="2000" dirty="0"/>
              <a:t>(1804-1872)</a:t>
            </a:r>
            <a:endParaRPr kumimoji="1" lang="en-US" sz="2400" dirty="0"/>
          </a:p>
          <a:p>
            <a:pPr lvl="1">
              <a:lnSpc>
                <a:spcPct val="90000"/>
              </a:lnSpc>
            </a:pPr>
            <a:r>
              <a:rPr kumimoji="1" lang="en-US" sz="2000" dirty="0"/>
              <a:t>Atheism, materialism</a:t>
            </a:r>
            <a:r>
              <a:rPr kumimoji="1" lang="en-US" sz="2000" dirty="0" smtClean="0"/>
              <a:t>          Marx</a:t>
            </a:r>
            <a:r>
              <a:rPr kumimoji="1" lang="en-US" sz="2000" dirty="0"/>
              <a:t>, Freud</a:t>
            </a:r>
          </a:p>
          <a:p>
            <a:pPr>
              <a:lnSpc>
                <a:spcPct val="90000"/>
              </a:lnSpc>
            </a:pPr>
            <a:r>
              <a:rPr kumimoji="1" lang="en-US" sz="2400" dirty="0">
                <a:solidFill>
                  <a:srgbClr val="FFFF00"/>
                </a:solidFill>
              </a:rPr>
              <a:t>Marx </a:t>
            </a:r>
            <a:r>
              <a:rPr kumimoji="1" lang="en-US" sz="2000" dirty="0"/>
              <a:t>(1818-1883)</a:t>
            </a:r>
            <a:r>
              <a:rPr kumimoji="1" lang="en-US" sz="2400" dirty="0"/>
              <a:t> </a:t>
            </a:r>
            <a:r>
              <a:rPr kumimoji="1" lang="en-US" sz="2400" dirty="0">
                <a:solidFill>
                  <a:srgbClr val="FFFF00"/>
                </a:solidFill>
              </a:rPr>
              <a:t>Engels </a:t>
            </a:r>
            <a:r>
              <a:rPr kumimoji="1" lang="en-US" sz="2000" dirty="0"/>
              <a:t>(1820-1895)</a:t>
            </a:r>
            <a:endParaRPr kumimoji="1" lang="en-US" sz="2400" dirty="0"/>
          </a:p>
          <a:p>
            <a:pPr lvl="1">
              <a:lnSpc>
                <a:spcPct val="90000"/>
              </a:lnSpc>
            </a:pPr>
            <a:r>
              <a:rPr kumimoji="1" lang="en-US" sz="2000" dirty="0"/>
              <a:t>Dialectical materialism, historical </a:t>
            </a:r>
            <a:r>
              <a:rPr kumimoji="1" lang="en-US" sz="2000" dirty="0" smtClean="0"/>
              <a:t>materialism, scientific atheism</a:t>
            </a:r>
          </a:p>
          <a:p>
            <a:pPr>
              <a:lnSpc>
                <a:spcPct val="90000"/>
              </a:lnSpc>
            </a:pPr>
            <a:r>
              <a:rPr kumimoji="1" lang="en-US" sz="2400" dirty="0">
                <a:solidFill>
                  <a:srgbClr val="FFFF00"/>
                </a:solidFill>
              </a:rPr>
              <a:t>Nietzsche</a:t>
            </a:r>
            <a:r>
              <a:rPr kumimoji="1" lang="en-US" sz="2800" dirty="0">
                <a:solidFill>
                  <a:srgbClr val="FFFF00"/>
                </a:solidFill>
              </a:rPr>
              <a:t> </a:t>
            </a:r>
            <a:r>
              <a:rPr kumimoji="1" lang="en-US" sz="2000" dirty="0"/>
              <a:t>(1844-1900)</a:t>
            </a:r>
          </a:p>
          <a:p>
            <a:pPr lvl="1">
              <a:lnSpc>
                <a:spcPct val="90000"/>
              </a:lnSpc>
            </a:pPr>
            <a:r>
              <a:rPr kumimoji="1" lang="en-US" sz="2000" dirty="0"/>
              <a:t>Rejected </a:t>
            </a:r>
            <a:r>
              <a:rPr kumimoji="1" lang="en-US" sz="2000" dirty="0" smtClean="0"/>
              <a:t>Christianity as slave morality</a:t>
            </a:r>
          </a:p>
          <a:p>
            <a:pPr lvl="1">
              <a:lnSpc>
                <a:spcPct val="90000"/>
              </a:lnSpc>
            </a:pPr>
            <a:r>
              <a:rPr kumimoji="1" lang="en-US" sz="2000" dirty="0" smtClean="0"/>
              <a:t>‘Death of God’</a:t>
            </a:r>
          </a:p>
          <a:p>
            <a:pPr>
              <a:lnSpc>
                <a:spcPct val="90000"/>
              </a:lnSpc>
            </a:pPr>
            <a:endParaRPr lang="en-US" sz="2800" dirty="0"/>
          </a:p>
        </p:txBody>
      </p:sp>
      <p:sp>
        <p:nvSpPr>
          <p:cNvPr id="166916" name="Text Box 4"/>
          <p:cNvSpPr txBox="1">
            <a:spLocks noChangeArrowheads="1"/>
          </p:cNvSpPr>
          <p:nvPr/>
        </p:nvSpPr>
        <p:spPr bwMode="auto">
          <a:xfrm>
            <a:off x="7375525" y="29432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66917" name="Line 5"/>
          <p:cNvSpPr>
            <a:spLocks noChangeShapeType="1"/>
          </p:cNvSpPr>
          <p:nvPr/>
        </p:nvSpPr>
        <p:spPr bwMode="auto">
          <a:xfrm>
            <a:off x="7543800" y="2362200"/>
            <a:ext cx="0" cy="685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66918" name="Text Box 6"/>
          <p:cNvSpPr txBox="1">
            <a:spLocks noChangeArrowheads="1"/>
          </p:cNvSpPr>
          <p:nvPr/>
        </p:nvSpPr>
        <p:spPr bwMode="auto">
          <a:xfrm>
            <a:off x="6804025" y="2735263"/>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66920" name="Text Box 8"/>
          <p:cNvSpPr txBox="1">
            <a:spLocks noChangeArrowheads="1"/>
          </p:cNvSpPr>
          <p:nvPr/>
        </p:nvSpPr>
        <p:spPr bwMode="auto">
          <a:xfrm>
            <a:off x="6553200" y="1828800"/>
            <a:ext cx="2101850" cy="2686050"/>
          </a:xfrm>
          <a:prstGeom prst="rect">
            <a:avLst/>
          </a:prstGeom>
          <a:noFill/>
          <a:ln w="38100">
            <a:solidFill>
              <a:schemeClr val="tx1"/>
            </a:solidFill>
            <a:miter lim="800000"/>
            <a:headEnd/>
            <a:tailEnd/>
          </a:ln>
        </p:spPr>
        <p:txBody>
          <a:bodyPr wrap="none">
            <a:prstTxWarp prst="textNoShape">
              <a:avLst/>
            </a:prstTxWarp>
            <a:spAutoFit/>
          </a:bodyPr>
          <a:lstStyle/>
          <a:p>
            <a:pPr algn="ctr"/>
            <a:r>
              <a:rPr lang="en-US" dirty="0"/>
              <a:t>Idealism</a:t>
            </a:r>
          </a:p>
          <a:p>
            <a:pPr algn="ctr"/>
            <a:endParaRPr lang="en-US" dirty="0"/>
          </a:p>
          <a:p>
            <a:pPr algn="ctr"/>
            <a:endParaRPr lang="en-US" dirty="0"/>
          </a:p>
          <a:p>
            <a:pPr algn="ctr"/>
            <a:r>
              <a:rPr lang="en-US" dirty="0"/>
              <a:t>Communism</a:t>
            </a:r>
          </a:p>
          <a:p>
            <a:pPr algn="ctr"/>
            <a:r>
              <a:rPr lang="en-US" dirty="0"/>
              <a:t>Fascism</a:t>
            </a:r>
          </a:p>
          <a:p>
            <a:pPr algn="ctr"/>
            <a:r>
              <a:rPr lang="en-US" dirty="0"/>
              <a:t>Nazism</a:t>
            </a:r>
          </a:p>
          <a:p>
            <a:pPr algn="ctr"/>
            <a:r>
              <a:rPr lang="en-US" dirty="0"/>
              <a:t>Anti-Semitism</a:t>
            </a:r>
          </a:p>
        </p:txBody>
      </p:sp>
      <p:sp>
        <p:nvSpPr>
          <p:cNvPr id="10" name="Line 5"/>
          <p:cNvSpPr>
            <a:spLocks noChangeShapeType="1"/>
          </p:cNvSpPr>
          <p:nvPr/>
        </p:nvSpPr>
        <p:spPr bwMode="auto">
          <a:xfrm>
            <a:off x="3733800" y="4343400"/>
            <a:ext cx="381000"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9" name="Line 5"/>
          <p:cNvSpPr>
            <a:spLocks noChangeShapeType="1"/>
          </p:cNvSpPr>
          <p:nvPr/>
        </p:nvSpPr>
        <p:spPr bwMode="auto">
          <a:xfrm>
            <a:off x="3048000" y="3276600"/>
            <a:ext cx="381000"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1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91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6915">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691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915">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6915">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691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nodePh="1">
                                  <p:stCondLst>
                                    <p:cond delay="0"/>
                                  </p:stCondLst>
                                  <p:endCondLst>
                                    <p:cond evt="begin" delay="0">
                                      <p:tn val="49"/>
                                    </p:cond>
                                  </p:endCondLst>
                                  <p:childTnLst>
                                    <p:set>
                                      <p:cBhvr>
                                        <p:cTn id="50" dur="1" fill="hold">
                                          <p:stCondLst>
                                            <p:cond delay="0"/>
                                          </p:stCondLst>
                                        </p:cTn>
                                        <p:tgtEl>
                                          <p:spTgt spid="1669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9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6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P spid="166916" grpId="0"/>
      <p:bldP spid="166917" grpId="0" animBg="1"/>
      <p:bldP spid="166920" grpId="0" animBg="1"/>
      <p:bldP spid="10"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1066800"/>
            <a:ext cx="7772400" cy="1143000"/>
          </a:xfrm>
        </p:spPr>
        <p:txBody>
          <a:bodyPr/>
          <a:lstStyle/>
          <a:p>
            <a:r>
              <a:rPr kumimoji="1" lang="en-US"/>
              <a:t>Germany</a:t>
            </a:r>
          </a:p>
        </p:txBody>
      </p:sp>
      <p:sp>
        <p:nvSpPr>
          <p:cNvPr id="132100" name="Text Box 4"/>
          <p:cNvSpPr txBox="1">
            <a:spLocks noChangeArrowheads="1"/>
          </p:cNvSpPr>
          <p:nvPr/>
        </p:nvSpPr>
        <p:spPr bwMode="auto">
          <a:xfrm>
            <a:off x="1219200" y="2819400"/>
            <a:ext cx="6894513" cy="579438"/>
          </a:xfrm>
          <a:prstGeom prst="rect">
            <a:avLst/>
          </a:prstGeom>
          <a:noFill/>
          <a:ln w="9525">
            <a:noFill/>
            <a:miter lim="800000"/>
            <a:headEnd/>
            <a:tailEnd/>
          </a:ln>
        </p:spPr>
        <p:txBody>
          <a:bodyPr wrap="none">
            <a:prstTxWarp prst="textNoShape">
              <a:avLst/>
            </a:prstTxWarp>
            <a:spAutoFit/>
          </a:bodyPr>
          <a:lstStyle/>
          <a:p>
            <a:r>
              <a:rPr lang="en-US" sz="3200"/>
              <a:t>No foundation to receive the messiah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Group 2"/>
          <p:cNvGraphicFramePr>
            <a:graphicFrameLocks noGrp="1"/>
          </p:cNvGraphicFramePr>
          <p:nvPr/>
        </p:nvGraphicFramePr>
        <p:xfrm>
          <a:off x="1331913" y="1997075"/>
          <a:ext cx="7380287" cy="2746375"/>
        </p:xfrm>
        <a:graphic>
          <a:graphicData uri="http://schemas.openxmlformats.org/drawingml/2006/table">
            <a:tbl>
              <a:tblPr/>
              <a:tblGrid>
                <a:gridCol w="2459037"/>
                <a:gridCol w="2462213"/>
                <a:gridCol w="2459037"/>
              </a:tblGrid>
              <a:tr h="1397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Renaissance</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Enlightenment</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1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Communism</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E00"/>
                    </a:solidFill>
                  </a:tcPr>
                </a:tc>
              </a:tr>
              <a:tr h="13493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Reformation</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Second Reformation</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1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Franklin Gothic Medium" pitchFamily="-128" charset="0"/>
                          <a:ea typeface="ＭＳ Ｐゴシック" pitchFamily="-128" charset="-128"/>
                          <a:cs typeface="ＭＳ Ｐゴシック" pitchFamily="-128" charset="-128"/>
                        </a:rPr>
                        <a:t>Liberal Democracy</a:t>
                      </a:r>
                    </a:p>
                  </a:txBody>
                  <a:tcPr marL="90000" marR="90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E00"/>
                    </a:solidFill>
                  </a:tcPr>
                </a:tc>
              </a:tr>
            </a:tbl>
          </a:graphicData>
        </a:graphic>
      </p:graphicFrame>
      <p:sp>
        <p:nvSpPr>
          <p:cNvPr id="102416" name="Rectangle 16"/>
          <p:cNvSpPr>
            <a:spLocks noChangeArrowheads="1"/>
          </p:cNvSpPr>
          <p:nvPr/>
        </p:nvSpPr>
        <p:spPr bwMode="auto">
          <a:xfrm>
            <a:off x="0" y="138113"/>
            <a:ext cx="9144000" cy="1538287"/>
          </a:xfrm>
          <a:prstGeom prst="rect">
            <a:avLst/>
          </a:prstGeom>
          <a:noFill/>
          <a:ln w="9525">
            <a:noFill/>
            <a:miter lim="800000"/>
            <a:headEnd/>
            <a:tailEnd/>
          </a:ln>
          <a:effectLst/>
        </p:spPr>
        <p:txBody>
          <a:bodyPr anchor="ctr" anchorCtr="1">
            <a:prstTxWarp prst="textNoShape">
              <a:avLst/>
            </a:prstTxWarp>
          </a:bodyPr>
          <a:lstStyle/>
          <a:p>
            <a:r>
              <a:rPr lang="en-US" altLang="zh-CN" sz="4000" dirty="0">
                <a:solidFill>
                  <a:srgbClr val="FFFF99"/>
                </a:solidFill>
                <a:latin typeface="Arial Rounded MT Bold" pitchFamily="-128" charset="0"/>
                <a:ea typeface="宋体" pitchFamily="-128" charset="-122"/>
                <a:cs typeface="宋体" pitchFamily="-128" charset="-122"/>
              </a:rPr>
              <a:t>Maturation of politics, economy</a:t>
            </a:r>
            <a:r>
              <a:rPr lang="en-US" altLang="zh-CN" sz="4000" dirty="0" smtClean="0">
                <a:solidFill>
                  <a:srgbClr val="FFFF99"/>
                </a:solidFill>
                <a:latin typeface="Arial Rounded MT Bold" pitchFamily="-128" charset="0"/>
                <a:ea typeface="宋体" pitchFamily="-128" charset="-122"/>
                <a:cs typeface="宋体" pitchFamily="-128" charset="-122"/>
              </a:rPr>
              <a:t> </a:t>
            </a:r>
          </a:p>
          <a:p>
            <a:r>
              <a:rPr lang="en-US" altLang="zh-CN" sz="4000" dirty="0" smtClean="0">
                <a:solidFill>
                  <a:srgbClr val="FFFF99"/>
                </a:solidFill>
                <a:latin typeface="Arial Rounded MT Bold" pitchFamily="-128" charset="0"/>
                <a:ea typeface="宋体" pitchFamily="-128" charset="-122"/>
                <a:cs typeface="宋体" pitchFamily="-128" charset="-122"/>
              </a:rPr>
              <a:t>and </a:t>
            </a:r>
            <a:r>
              <a:rPr lang="en-US" altLang="zh-CN" sz="4000" dirty="0">
                <a:solidFill>
                  <a:srgbClr val="FFFF99"/>
                </a:solidFill>
                <a:latin typeface="Arial Rounded MT Bold" pitchFamily="-128" charset="0"/>
                <a:ea typeface="宋体" pitchFamily="-128" charset="-122"/>
                <a:cs typeface="宋体" pitchFamily="-128" charset="-122"/>
              </a:rPr>
              <a:t>ideology</a:t>
            </a:r>
            <a:r>
              <a:rPr lang="en-US" altLang="zh-CN" sz="4400" dirty="0">
                <a:solidFill>
                  <a:srgbClr val="FFFF99"/>
                </a:solidFill>
                <a:latin typeface="Arial Rounded MT Bold" pitchFamily="-128" charset="0"/>
                <a:ea typeface="宋体" pitchFamily="-128" charset="-122"/>
                <a:cs typeface="宋体" pitchFamily="-128" charset="-122"/>
              </a:rPr>
              <a:t> </a:t>
            </a:r>
            <a:r>
              <a:rPr lang="en-US" altLang="zh-CN" sz="2800" dirty="0">
                <a:solidFill>
                  <a:srgbClr val="FFFF99"/>
                </a:solidFill>
                <a:latin typeface="Arial Rounded MT Bold" pitchFamily="-128" charset="0"/>
                <a:ea typeface="宋体" pitchFamily="-128" charset="-122"/>
                <a:cs typeface="宋体" pitchFamily="-128" charset="-122"/>
              </a:rPr>
              <a:t>(1789-1918)</a:t>
            </a:r>
            <a:endParaRPr lang="sk-SK" sz="3200" dirty="0">
              <a:solidFill>
                <a:srgbClr val="FFFF99"/>
              </a:solidFill>
              <a:latin typeface="Arial Rounded MT Bold" pitchFamily="-128" charset="0"/>
              <a:ea typeface="宋体" pitchFamily="-128" charset="-122"/>
              <a:cs typeface="宋体" pitchFamily="-128" charset="-122"/>
            </a:endParaRPr>
          </a:p>
        </p:txBody>
      </p:sp>
      <p:sp>
        <p:nvSpPr>
          <p:cNvPr id="102417" name="Rectangle 17"/>
          <p:cNvSpPr>
            <a:spLocks noChangeArrowheads="1"/>
          </p:cNvSpPr>
          <p:nvPr/>
        </p:nvSpPr>
        <p:spPr bwMode="auto">
          <a:xfrm>
            <a:off x="6102350" y="4832350"/>
            <a:ext cx="2879725" cy="1565275"/>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sz="2200">
                <a:latin typeface="Franklin Gothic Medium" pitchFamily="-128" charset="0"/>
              </a:rPr>
              <a:t>Maturing of political structure, economy,</a:t>
            </a:r>
          </a:p>
          <a:p>
            <a:pPr algn="ctr">
              <a:lnSpc>
                <a:spcPct val="110000"/>
              </a:lnSpc>
            </a:pPr>
            <a:r>
              <a:rPr lang="en-US" sz="2200">
                <a:latin typeface="Franklin Gothic Medium" pitchFamily="-128" charset="0"/>
              </a:rPr>
              <a:t>Agricultural &amp; industrial revolution</a:t>
            </a:r>
          </a:p>
        </p:txBody>
      </p:sp>
      <p:sp>
        <p:nvSpPr>
          <p:cNvPr id="102418" name="Rectangle 18"/>
          <p:cNvSpPr>
            <a:spLocks noChangeArrowheads="1"/>
          </p:cNvSpPr>
          <p:nvPr/>
        </p:nvSpPr>
        <p:spPr bwMode="auto">
          <a:xfrm>
            <a:off x="3700463" y="4832350"/>
            <a:ext cx="2641600" cy="1196975"/>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sz="2200">
                <a:latin typeface="Franklin Gothic Medium" pitchFamily="-128" charset="0"/>
              </a:rPr>
              <a:t>Conflict between religion and philosophies</a:t>
            </a:r>
          </a:p>
        </p:txBody>
      </p:sp>
      <p:sp>
        <p:nvSpPr>
          <p:cNvPr id="102419" name="Rectangle 19"/>
          <p:cNvSpPr>
            <a:spLocks noChangeArrowheads="1"/>
          </p:cNvSpPr>
          <p:nvPr/>
        </p:nvSpPr>
        <p:spPr bwMode="auto">
          <a:xfrm>
            <a:off x="1166813" y="4832350"/>
            <a:ext cx="2624137" cy="828675"/>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sz="2200">
                <a:latin typeface="Franklin Gothic Medium" pitchFamily="-128" charset="0"/>
              </a:rPr>
              <a:t>Reformation and Renaissance</a:t>
            </a:r>
          </a:p>
        </p:txBody>
      </p:sp>
      <p:sp>
        <p:nvSpPr>
          <p:cNvPr id="102420" name="Line 20"/>
          <p:cNvSpPr>
            <a:spLocks noChangeShapeType="1"/>
          </p:cNvSpPr>
          <p:nvPr/>
        </p:nvSpPr>
        <p:spPr bwMode="auto">
          <a:xfrm>
            <a:off x="1466850" y="4832350"/>
            <a:ext cx="1588" cy="1169988"/>
          </a:xfrm>
          <a:prstGeom prst="line">
            <a:avLst/>
          </a:prstGeom>
          <a:noFill/>
          <a:ln w="28575" cap="sq">
            <a:noFill/>
            <a:round/>
            <a:headEnd/>
            <a:tailEnd/>
          </a:ln>
          <a:effectLst/>
        </p:spPr>
        <p:txBody>
          <a:bodyPr>
            <a:prstTxWarp prst="textNoShape">
              <a:avLst/>
            </a:prstTxWarp>
            <a:spAutoFit/>
          </a:bodyPr>
          <a:lstStyle/>
          <a:p>
            <a:endParaRPr lang="en-US"/>
          </a:p>
        </p:txBody>
      </p:sp>
      <p:sp>
        <p:nvSpPr>
          <p:cNvPr id="102421" name="Line 21"/>
          <p:cNvSpPr>
            <a:spLocks noChangeShapeType="1"/>
          </p:cNvSpPr>
          <p:nvPr/>
        </p:nvSpPr>
        <p:spPr bwMode="auto">
          <a:xfrm>
            <a:off x="8667750" y="4832350"/>
            <a:ext cx="1588" cy="1169988"/>
          </a:xfrm>
          <a:prstGeom prst="line">
            <a:avLst/>
          </a:prstGeom>
          <a:noFill/>
          <a:ln w="28575" cap="sq">
            <a:noFill/>
            <a:round/>
            <a:headEnd/>
            <a:tailEnd/>
          </a:ln>
          <a:effectLst/>
        </p:spPr>
        <p:txBody>
          <a:bodyPr>
            <a:prstTxWarp prst="textNoShape">
              <a:avLst/>
            </a:prstTxWarp>
            <a:spAutoFit/>
          </a:bodyPr>
          <a:lstStyle/>
          <a:p>
            <a:endParaRPr lang="en-US"/>
          </a:p>
        </p:txBody>
      </p:sp>
      <p:sp>
        <p:nvSpPr>
          <p:cNvPr id="102422" name="Rectangle 22"/>
          <p:cNvSpPr>
            <a:spLocks noChangeArrowheads="1"/>
          </p:cNvSpPr>
          <p:nvPr/>
        </p:nvSpPr>
        <p:spPr bwMode="auto">
          <a:xfrm>
            <a:off x="239713" y="1997075"/>
            <a:ext cx="1012825" cy="1296988"/>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a:latin typeface="Franklin Gothic Medium" pitchFamily="-128" charset="0"/>
              </a:rPr>
              <a:t>Cain-type view</a:t>
            </a:r>
          </a:p>
        </p:txBody>
      </p:sp>
      <p:sp>
        <p:nvSpPr>
          <p:cNvPr id="102423" name="Rectangle 23"/>
          <p:cNvSpPr>
            <a:spLocks noChangeArrowheads="1"/>
          </p:cNvSpPr>
          <p:nvPr/>
        </p:nvSpPr>
        <p:spPr bwMode="auto">
          <a:xfrm>
            <a:off x="239713" y="3446463"/>
            <a:ext cx="1012825" cy="1296987"/>
          </a:xfrm>
          <a:prstGeom prst="rect">
            <a:avLst/>
          </a:prstGeom>
          <a:noFill/>
          <a:ln w="9525">
            <a:noFill/>
            <a:miter lim="800000"/>
            <a:headEnd/>
            <a:tailEnd/>
          </a:ln>
          <a:effectLst/>
        </p:spPr>
        <p:txBody>
          <a:bodyPr>
            <a:prstTxWarp prst="textNoShape">
              <a:avLst/>
            </a:prstTxWarp>
            <a:spAutoFit/>
          </a:bodyPr>
          <a:lstStyle/>
          <a:p>
            <a:pPr algn="ctr">
              <a:lnSpc>
                <a:spcPct val="110000"/>
              </a:lnSpc>
            </a:pPr>
            <a:r>
              <a:rPr lang="en-US">
                <a:latin typeface="Franklin Gothic Medium" pitchFamily="-128" charset="0"/>
              </a:rPr>
              <a:t>Abel-type view</a:t>
            </a:r>
          </a:p>
        </p:txBody>
      </p:sp>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Ideas have consequences</a:t>
            </a:r>
          </a:p>
        </p:txBody>
      </p:sp>
      <p:sp>
        <p:nvSpPr>
          <p:cNvPr id="173061" name="Text Box 5"/>
          <p:cNvSpPr txBox="1">
            <a:spLocks noChangeArrowheads="1"/>
          </p:cNvSpPr>
          <p:nvPr/>
        </p:nvSpPr>
        <p:spPr bwMode="auto">
          <a:xfrm>
            <a:off x="822325" y="2466975"/>
            <a:ext cx="3092450" cy="1747838"/>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sz="3200">
                <a:ea typeface="Osaka" pitchFamily="-128" charset="-128"/>
                <a:cs typeface="Osaka" pitchFamily="-128" charset="-128"/>
              </a:rPr>
              <a:t>Cain view of life</a:t>
            </a:r>
          </a:p>
          <a:p>
            <a:pPr eaLnBrk="1" hangingPunct="1"/>
            <a:r>
              <a:rPr lang="en-US">
                <a:ea typeface="Osaka" pitchFamily="-128" charset="-128"/>
                <a:cs typeface="Osaka" pitchFamily="-128" charset="-128"/>
              </a:rPr>
              <a:t>French rationalism</a:t>
            </a:r>
          </a:p>
          <a:p>
            <a:pPr eaLnBrk="1" hangingPunct="1"/>
            <a:r>
              <a:rPr lang="en-US">
                <a:ea typeface="Osaka" pitchFamily="-128" charset="-128"/>
                <a:cs typeface="Osaka" pitchFamily="-128" charset="-128"/>
              </a:rPr>
              <a:t>German idealism</a:t>
            </a:r>
          </a:p>
          <a:p>
            <a:pPr eaLnBrk="1" hangingPunct="1">
              <a:lnSpc>
                <a:spcPct val="90000"/>
              </a:lnSpc>
            </a:pPr>
            <a:r>
              <a:rPr lang="en-US">
                <a:ea typeface="Osaka" pitchFamily="-128" charset="-128"/>
                <a:cs typeface="Osaka" pitchFamily="-128" charset="-128"/>
              </a:rPr>
              <a:t>Materialism, atheism</a:t>
            </a:r>
            <a:r>
              <a:rPr lang="en-US" sz="3200">
                <a:ea typeface="Osaka" pitchFamily="-128" charset="-128"/>
                <a:cs typeface="Osaka" pitchFamily="-128" charset="-128"/>
              </a:rPr>
              <a:t> </a:t>
            </a:r>
            <a:endParaRPr lang="en-US"/>
          </a:p>
        </p:txBody>
      </p:sp>
      <p:sp>
        <p:nvSpPr>
          <p:cNvPr id="173062" name="Text Box 6"/>
          <p:cNvSpPr txBox="1">
            <a:spLocks noChangeArrowheads="1"/>
          </p:cNvSpPr>
          <p:nvPr/>
        </p:nvSpPr>
        <p:spPr bwMode="auto">
          <a:xfrm>
            <a:off x="914400" y="4903788"/>
            <a:ext cx="3008313" cy="1420812"/>
          </a:xfrm>
          <a:prstGeom prst="rect">
            <a:avLst/>
          </a:prstGeom>
          <a:noFill/>
          <a:ln w="9525">
            <a:noFill/>
            <a:miter lim="800000"/>
            <a:headEnd/>
            <a:tailEnd/>
          </a:ln>
        </p:spPr>
        <p:txBody>
          <a:bodyPr wrap="none">
            <a:prstTxWarp prst="textNoShape">
              <a:avLst/>
            </a:prstTxWarp>
            <a:spAutoFit/>
          </a:bodyPr>
          <a:lstStyle/>
          <a:p>
            <a:r>
              <a:rPr lang="en-US" sz="3200"/>
              <a:t>Abel view of life</a:t>
            </a:r>
          </a:p>
          <a:p>
            <a:pPr>
              <a:lnSpc>
                <a:spcPct val="115000"/>
              </a:lnSpc>
            </a:pPr>
            <a:r>
              <a:rPr lang="en-US"/>
              <a:t>British empiricism </a:t>
            </a:r>
          </a:p>
          <a:p>
            <a:pPr>
              <a:lnSpc>
                <a:spcPct val="115000"/>
              </a:lnSpc>
            </a:pPr>
            <a:r>
              <a:rPr lang="en-US"/>
              <a:t>Spiritual revival</a:t>
            </a:r>
            <a:endParaRPr lang="en-US" sz="3200"/>
          </a:p>
        </p:txBody>
      </p:sp>
      <p:sp>
        <p:nvSpPr>
          <p:cNvPr id="173063" name="Line 7"/>
          <p:cNvSpPr>
            <a:spLocks noChangeShapeType="1"/>
          </p:cNvSpPr>
          <p:nvPr/>
        </p:nvSpPr>
        <p:spPr bwMode="auto">
          <a:xfrm>
            <a:off x="4038600" y="2743200"/>
            <a:ext cx="17526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73064" name="Line 8"/>
          <p:cNvSpPr>
            <a:spLocks noChangeShapeType="1"/>
          </p:cNvSpPr>
          <p:nvPr/>
        </p:nvSpPr>
        <p:spPr bwMode="auto">
          <a:xfrm>
            <a:off x="4054475" y="5180013"/>
            <a:ext cx="17526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73065" name="Text Box 9"/>
          <p:cNvSpPr txBox="1">
            <a:spLocks noChangeArrowheads="1"/>
          </p:cNvSpPr>
          <p:nvPr/>
        </p:nvSpPr>
        <p:spPr bwMode="auto">
          <a:xfrm>
            <a:off x="6080125" y="2436813"/>
            <a:ext cx="2081213" cy="946150"/>
          </a:xfrm>
          <a:prstGeom prst="rect">
            <a:avLst/>
          </a:prstGeom>
          <a:noFill/>
          <a:ln w="9525">
            <a:noFill/>
            <a:miter lim="800000"/>
            <a:headEnd/>
            <a:tailEnd/>
          </a:ln>
        </p:spPr>
        <p:txBody>
          <a:bodyPr wrap="none">
            <a:prstTxWarp prst="textNoShape">
              <a:avLst/>
            </a:prstTxWarp>
            <a:spAutoFit/>
          </a:bodyPr>
          <a:lstStyle/>
          <a:p>
            <a:r>
              <a:rPr lang="en-US" sz="2800"/>
              <a:t>Totalitarian</a:t>
            </a:r>
          </a:p>
          <a:p>
            <a:r>
              <a:rPr lang="en-US" sz="2800"/>
              <a:t>Democracy </a:t>
            </a:r>
          </a:p>
        </p:txBody>
      </p:sp>
      <p:sp>
        <p:nvSpPr>
          <p:cNvPr id="173066" name="Text Box 10"/>
          <p:cNvSpPr txBox="1">
            <a:spLocks noChangeArrowheads="1"/>
          </p:cNvSpPr>
          <p:nvPr/>
        </p:nvSpPr>
        <p:spPr bwMode="auto">
          <a:xfrm>
            <a:off x="6096000" y="4797425"/>
            <a:ext cx="1982788" cy="946150"/>
          </a:xfrm>
          <a:prstGeom prst="rect">
            <a:avLst/>
          </a:prstGeom>
          <a:noFill/>
          <a:ln w="9525">
            <a:noFill/>
            <a:miter lim="800000"/>
            <a:headEnd/>
            <a:tailEnd/>
          </a:ln>
        </p:spPr>
        <p:txBody>
          <a:bodyPr wrap="none">
            <a:prstTxWarp prst="textNoShape">
              <a:avLst/>
            </a:prstTxWarp>
            <a:spAutoFit/>
          </a:bodyPr>
          <a:lstStyle/>
          <a:p>
            <a:r>
              <a:rPr lang="en-US" sz="2800"/>
              <a:t>Liberal</a:t>
            </a:r>
          </a:p>
          <a:p>
            <a:r>
              <a:rPr lang="en-US" sz="2800"/>
              <a:t>Democracy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0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30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30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3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61" grpId="0"/>
      <p:bldP spid="173062" grpId="0"/>
      <p:bldP spid="173063" grpId="0" animBg="1"/>
      <p:bldP spid="173064" grpId="0" animBg="1"/>
      <p:bldP spid="173065" grpId="0"/>
      <p:bldP spid="1730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304800"/>
            <a:ext cx="7772400" cy="1143000"/>
          </a:xfrm>
        </p:spPr>
        <p:txBody>
          <a:bodyPr/>
          <a:lstStyle/>
          <a:p>
            <a:r>
              <a:rPr kumimoji="1" lang="en-US" dirty="0"/>
              <a:t>Building the </a:t>
            </a:r>
            <a:r>
              <a:rPr kumimoji="1" lang="en-US" dirty="0" err="1"/>
              <a:t>Ka’aba</a:t>
            </a:r>
            <a:endParaRPr kumimoji="1" lang="en-US" dirty="0"/>
          </a:p>
        </p:txBody>
      </p:sp>
      <p:sp>
        <p:nvSpPr>
          <p:cNvPr id="26627" name="Rectangle 3"/>
          <p:cNvSpPr>
            <a:spLocks noGrp="1" noChangeArrowheads="1"/>
          </p:cNvSpPr>
          <p:nvPr>
            <p:ph type="body" sz="half" idx="1"/>
          </p:nvPr>
        </p:nvSpPr>
        <p:spPr>
          <a:xfrm>
            <a:off x="457200" y="2209800"/>
            <a:ext cx="4191000" cy="4343400"/>
          </a:xfrm>
        </p:spPr>
        <p:txBody>
          <a:bodyPr/>
          <a:lstStyle/>
          <a:p>
            <a:pPr>
              <a:lnSpc>
                <a:spcPct val="90000"/>
              </a:lnSpc>
            </a:pPr>
            <a:r>
              <a:rPr kumimoji="1" lang="en-US" sz="2400" dirty="0"/>
              <a:t>Abraham and Ishmael built the </a:t>
            </a:r>
            <a:r>
              <a:rPr kumimoji="1" lang="en-US" sz="2400" dirty="0" err="1"/>
              <a:t>Ka’aba</a:t>
            </a:r>
            <a:r>
              <a:rPr kumimoji="1" lang="en-US" sz="2400" dirty="0"/>
              <a:t>, the first house for the worship of God</a:t>
            </a:r>
          </a:p>
          <a:p>
            <a:pPr>
              <a:lnSpc>
                <a:spcPct val="90000"/>
              </a:lnSpc>
              <a:buFontTx/>
              <a:buNone/>
            </a:pPr>
            <a:endParaRPr kumimoji="1" lang="en-US" sz="2000" dirty="0"/>
          </a:p>
          <a:p>
            <a:pPr>
              <a:lnSpc>
                <a:spcPct val="90000"/>
              </a:lnSpc>
            </a:pPr>
            <a:r>
              <a:rPr kumimoji="1" lang="en-US" sz="2400" dirty="0">
                <a:latin typeface="Times"/>
                <a:cs typeface="Times"/>
              </a:rPr>
              <a:t>‘As Abraham raised the foundations of the shrine, together with Ishmael (they prayed): “Our Lord, accept this from us. You are the Hearer, the Omniscient.”’ </a:t>
            </a:r>
          </a:p>
          <a:p>
            <a:pPr lvl="1">
              <a:lnSpc>
                <a:spcPct val="90000"/>
              </a:lnSpc>
              <a:buFontTx/>
              <a:buNone/>
            </a:pPr>
            <a:r>
              <a:rPr kumimoji="1" lang="en-US" sz="2000" dirty="0"/>
              <a:t>			</a:t>
            </a:r>
            <a:r>
              <a:rPr kumimoji="1" lang="en-US" sz="2000" dirty="0" err="1"/>
              <a:t>Qu’ran</a:t>
            </a:r>
            <a:r>
              <a:rPr kumimoji="1" lang="en-US" sz="2000" dirty="0"/>
              <a:t> 2:127</a:t>
            </a:r>
          </a:p>
        </p:txBody>
      </p:sp>
      <p:pic>
        <p:nvPicPr>
          <p:cNvPr id="26628" name="Picture 4" descr="kaaba"/>
          <p:cNvPicPr>
            <a:picLocks noGrp="1" noChangeAspect="1" noChangeArrowheads="1"/>
          </p:cNvPicPr>
          <p:nvPr>
            <p:ph sz="half" idx="2"/>
          </p:nvPr>
        </p:nvPicPr>
        <p:blipFill>
          <a:blip r:embed="rId3"/>
          <a:srcRect/>
          <a:stretch>
            <a:fillRect/>
          </a:stretch>
        </p:blipFill>
        <p:spPr>
          <a:xfrm>
            <a:off x="5334000" y="1371600"/>
            <a:ext cx="2814638" cy="4498975"/>
          </a:xfrm>
        </p:spPr>
      </p:pic>
      <p:sp>
        <p:nvSpPr>
          <p:cNvPr id="26629" name="Text Box 5"/>
          <p:cNvSpPr txBox="1">
            <a:spLocks noChangeArrowheads="1"/>
          </p:cNvSpPr>
          <p:nvPr/>
        </p:nvSpPr>
        <p:spPr bwMode="auto">
          <a:xfrm>
            <a:off x="5257800" y="5943600"/>
            <a:ext cx="2919413" cy="641350"/>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800">
                <a:latin typeface="Tahoma" pitchFamily="-128" charset="0"/>
                <a:ea typeface="Arial" pitchFamily="-128" charset="0"/>
                <a:cs typeface="Arial" pitchFamily="-128" charset="0"/>
              </a:rPr>
              <a:t>Ishmael and Abraham pray</a:t>
            </a:r>
          </a:p>
          <a:p>
            <a:pPr algn="ctr" eaLnBrk="1" hangingPunct="1"/>
            <a:r>
              <a:rPr lang="en-US" sz="1800">
                <a:latin typeface="Tahoma" pitchFamily="-128" charset="0"/>
                <a:ea typeface="Arial" pitchFamily="-128" charset="0"/>
                <a:cs typeface="Arial" pitchFamily="-128" charset="0"/>
              </a:rPr>
              <a:t>after building the Ka’aba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381000"/>
            <a:ext cx="7772400" cy="1143000"/>
          </a:xfrm>
        </p:spPr>
        <p:txBody>
          <a:bodyPr/>
          <a:lstStyle/>
          <a:p>
            <a:r>
              <a:rPr kumimoji="1" lang="en-US" sz="4000" dirty="0"/>
              <a:t>Cain-type democracy: totalitarian democracy</a:t>
            </a:r>
          </a:p>
        </p:txBody>
      </p:sp>
      <p:sp>
        <p:nvSpPr>
          <p:cNvPr id="135171" name="Rectangle 3"/>
          <p:cNvSpPr>
            <a:spLocks noGrp="1" noChangeArrowheads="1"/>
          </p:cNvSpPr>
          <p:nvPr>
            <p:ph type="body" idx="1"/>
          </p:nvPr>
        </p:nvSpPr>
        <p:spPr/>
        <p:txBody>
          <a:bodyPr/>
          <a:lstStyle/>
          <a:p>
            <a:pPr>
              <a:lnSpc>
                <a:spcPct val="90000"/>
              </a:lnSpc>
            </a:pPr>
            <a:r>
              <a:rPr kumimoji="1" lang="en-US" sz="2800" dirty="0"/>
              <a:t>France</a:t>
            </a:r>
          </a:p>
          <a:p>
            <a:pPr lvl="1">
              <a:lnSpc>
                <a:spcPct val="90000"/>
              </a:lnSpc>
            </a:pPr>
            <a:r>
              <a:rPr kumimoji="1" lang="en-US" sz="2400" dirty="0"/>
              <a:t>Powerful monarchy</a:t>
            </a:r>
          </a:p>
          <a:p>
            <a:pPr lvl="1">
              <a:lnSpc>
                <a:spcPct val="90000"/>
              </a:lnSpc>
            </a:pPr>
            <a:r>
              <a:rPr kumimoji="1" lang="en-US" sz="2400" dirty="0"/>
              <a:t>Justinian legal code</a:t>
            </a:r>
          </a:p>
          <a:p>
            <a:pPr lvl="1">
              <a:lnSpc>
                <a:spcPct val="90000"/>
              </a:lnSpc>
            </a:pPr>
            <a:r>
              <a:rPr kumimoji="1" lang="en-US" sz="2400" dirty="0"/>
              <a:t>Little democracy</a:t>
            </a:r>
          </a:p>
          <a:p>
            <a:pPr>
              <a:lnSpc>
                <a:spcPct val="90000"/>
              </a:lnSpc>
            </a:pPr>
            <a:r>
              <a:rPr kumimoji="1" lang="en-US" sz="2800" dirty="0"/>
              <a:t>Revolution 1789</a:t>
            </a:r>
          </a:p>
          <a:p>
            <a:pPr lvl="1">
              <a:lnSpc>
                <a:spcPct val="90000"/>
              </a:lnSpc>
            </a:pPr>
            <a:r>
              <a:rPr kumimoji="1" lang="en-US" sz="2400" dirty="0"/>
              <a:t>Atheistic</a:t>
            </a:r>
          </a:p>
          <a:p>
            <a:pPr lvl="1">
              <a:lnSpc>
                <a:spcPct val="90000"/>
              </a:lnSpc>
            </a:pPr>
            <a:r>
              <a:rPr kumimoji="1" lang="en-US" sz="2400" dirty="0"/>
              <a:t>Rationalistic</a:t>
            </a:r>
          </a:p>
          <a:p>
            <a:pPr lvl="1">
              <a:lnSpc>
                <a:spcPct val="90000"/>
              </a:lnSpc>
            </a:pPr>
            <a:r>
              <a:rPr kumimoji="1" lang="en-US" sz="2400" dirty="0"/>
              <a:t>Idealistic - remodel society</a:t>
            </a:r>
          </a:p>
          <a:p>
            <a:pPr lvl="1">
              <a:lnSpc>
                <a:spcPct val="90000"/>
              </a:lnSpc>
            </a:pPr>
            <a:r>
              <a:rPr kumimoji="1" lang="en-US" sz="2400" dirty="0"/>
              <a:t>Statist, collectivist</a:t>
            </a:r>
          </a:p>
          <a:p>
            <a:pPr lvl="1">
              <a:lnSpc>
                <a:spcPct val="90000"/>
              </a:lnSpc>
            </a:pPr>
            <a:r>
              <a:rPr kumimoji="1" lang="en-US" sz="2400" dirty="0"/>
              <a:t>Totalitarian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51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5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5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1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517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5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04800"/>
            <a:ext cx="7772400" cy="1143000"/>
          </a:xfrm>
        </p:spPr>
        <p:txBody>
          <a:bodyPr/>
          <a:lstStyle/>
          <a:p>
            <a:r>
              <a:rPr kumimoji="1" lang="en-US" sz="4000" dirty="0"/>
              <a:t>Abel-type democracy:</a:t>
            </a:r>
            <a:br>
              <a:rPr kumimoji="1" lang="en-US" sz="4000" dirty="0"/>
            </a:br>
            <a:r>
              <a:rPr kumimoji="1" lang="en-US" sz="4000" dirty="0"/>
              <a:t> liberal democracy</a:t>
            </a:r>
          </a:p>
        </p:txBody>
      </p:sp>
      <p:sp>
        <p:nvSpPr>
          <p:cNvPr id="134147" name="Rectangle 3"/>
          <p:cNvSpPr>
            <a:spLocks noGrp="1" noChangeArrowheads="1"/>
          </p:cNvSpPr>
          <p:nvPr>
            <p:ph type="body" idx="1"/>
          </p:nvPr>
        </p:nvSpPr>
        <p:spPr>
          <a:xfrm>
            <a:off x="685800" y="1752600"/>
            <a:ext cx="7772400" cy="4114800"/>
          </a:xfrm>
        </p:spPr>
        <p:txBody>
          <a:bodyPr/>
          <a:lstStyle/>
          <a:p>
            <a:pPr>
              <a:lnSpc>
                <a:spcPct val="90000"/>
              </a:lnSpc>
            </a:pPr>
            <a:r>
              <a:rPr kumimoji="1" lang="en-US" sz="2800" dirty="0"/>
              <a:t>Anglo-Saxon England</a:t>
            </a:r>
          </a:p>
          <a:p>
            <a:pPr lvl="1">
              <a:lnSpc>
                <a:spcPct val="90000"/>
              </a:lnSpc>
            </a:pPr>
            <a:r>
              <a:rPr kumimoji="1" lang="en-US" sz="2400" dirty="0"/>
              <a:t>Witan, rule of law, freedom, separation of powers, value of the individual, tradition, custom, Christian</a:t>
            </a:r>
          </a:p>
          <a:p>
            <a:pPr>
              <a:lnSpc>
                <a:spcPct val="90000"/>
              </a:lnSpc>
            </a:pPr>
            <a:r>
              <a:rPr kumimoji="1" lang="en-US" sz="2800" dirty="0"/>
              <a:t>Magna </a:t>
            </a:r>
            <a:r>
              <a:rPr kumimoji="1" lang="en-US" sz="2800" dirty="0" err="1"/>
              <a:t>Carta</a:t>
            </a:r>
            <a:r>
              <a:rPr kumimoji="1" lang="en-US" sz="2800" dirty="0"/>
              <a:t> </a:t>
            </a:r>
            <a:r>
              <a:rPr kumimoji="1" lang="en-US" sz="2400" dirty="0"/>
              <a:t>1215</a:t>
            </a:r>
          </a:p>
          <a:p>
            <a:pPr lvl="1">
              <a:lnSpc>
                <a:spcPct val="90000"/>
              </a:lnSpc>
            </a:pPr>
            <a:r>
              <a:rPr kumimoji="1" lang="en-US" sz="2400" dirty="0"/>
              <a:t>Trial by jury, monarchy limited by law</a:t>
            </a:r>
          </a:p>
          <a:p>
            <a:pPr>
              <a:lnSpc>
                <a:spcPct val="90000"/>
              </a:lnSpc>
            </a:pPr>
            <a:r>
              <a:rPr kumimoji="1" lang="en-US" sz="2800" dirty="0"/>
              <a:t>Parliament </a:t>
            </a:r>
            <a:r>
              <a:rPr kumimoji="1" lang="en-US" sz="2400" dirty="0"/>
              <a:t>1297</a:t>
            </a:r>
          </a:p>
          <a:p>
            <a:pPr lvl="1">
              <a:lnSpc>
                <a:spcPct val="90000"/>
              </a:lnSpc>
            </a:pPr>
            <a:r>
              <a:rPr kumimoji="1" lang="en-US" sz="2400" dirty="0"/>
              <a:t>Government by consent</a:t>
            </a:r>
          </a:p>
          <a:p>
            <a:pPr>
              <a:lnSpc>
                <a:spcPct val="90000"/>
              </a:lnSpc>
            </a:pPr>
            <a:r>
              <a:rPr kumimoji="1" lang="en-US" sz="2800" dirty="0"/>
              <a:t>English Civil War </a:t>
            </a:r>
            <a:r>
              <a:rPr kumimoji="1" lang="en-US" sz="2400" dirty="0"/>
              <a:t>1640</a:t>
            </a:r>
          </a:p>
          <a:p>
            <a:pPr lvl="1">
              <a:lnSpc>
                <a:spcPct val="90000"/>
              </a:lnSpc>
            </a:pPr>
            <a:r>
              <a:rPr kumimoji="1" lang="en-US" sz="2400" dirty="0"/>
              <a:t>Abolition of arbitrary rule, religious freedom</a:t>
            </a:r>
          </a:p>
          <a:p>
            <a:pPr>
              <a:lnSpc>
                <a:spcPct val="90000"/>
              </a:lnSpc>
            </a:pPr>
            <a:r>
              <a:rPr kumimoji="1" lang="en-US" sz="2800" dirty="0"/>
              <a:t>Glorious Revolution </a:t>
            </a:r>
            <a:r>
              <a:rPr kumimoji="1" lang="en-US" sz="2400" dirty="0"/>
              <a:t>1688</a:t>
            </a:r>
          </a:p>
          <a:p>
            <a:pPr lvl="1">
              <a:lnSpc>
                <a:spcPct val="90000"/>
              </a:lnSpc>
            </a:pPr>
            <a:r>
              <a:rPr kumimoji="1" lang="en-US" sz="2400" dirty="0"/>
              <a:t>Parliamentary independence</a:t>
            </a:r>
          </a:p>
          <a:p>
            <a:pPr>
              <a:lnSpc>
                <a:spcPct val="90000"/>
              </a:lnSpc>
            </a:pPr>
            <a:endParaRPr kumimoji="1"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14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0"/>
            <a:ext cx="7772400" cy="1143000"/>
          </a:xfrm>
        </p:spPr>
        <p:txBody>
          <a:bodyPr/>
          <a:lstStyle/>
          <a:p>
            <a:r>
              <a:rPr kumimoji="1" lang="en-US"/>
              <a:t>Separation of powers</a:t>
            </a:r>
          </a:p>
        </p:txBody>
      </p:sp>
      <p:sp>
        <p:nvSpPr>
          <p:cNvPr id="138243" name="Rectangle 3"/>
          <p:cNvSpPr>
            <a:spLocks noGrp="1" noChangeArrowheads="1"/>
          </p:cNvSpPr>
          <p:nvPr>
            <p:ph type="body" idx="1"/>
          </p:nvPr>
        </p:nvSpPr>
        <p:spPr>
          <a:xfrm>
            <a:off x="685800" y="1143000"/>
            <a:ext cx="7772400" cy="2209800"/>
          </a:xfrm>
        </p:spPr>
        <p:txBody>
          <a:bodyPr/>
          <a:lstStyle/>
          <a:p>
            <a:r>
              <a:rPr kumimoji="1" lang="en-US" sz="2400" dirty="0"/>
              <a:t>American Revolution </a:t>
            </a:r>
            <a:r>
              <a:rPr kumimoji="1" lang="en-US" sz="2000" dirty="0"/>
              <a:t>1776</a:t>
            </a:r>
          </a:p>
          <a:p>
            <a:pPr lvl="1"/>
            <a:r>
              <a:rPr kumimoji="1" lang="en-US" sz="1800" dirty="0"/>
              <a:t>Constitution, individual rights</a:t>
            </a:r>
          </a:p>
          <a:p>
            <a:r>
              <a:rPr kumimoji="1" lang="en-US" sz="2000" dirty="0">
                <a:latin typeface="Tahoma" pitchFamily="-128" charset="0"/>
              </a:rPr>
              <a:t>From the very beginning the separation of powers was to be characteristic of the ideal society which God has been working to </a:t>
            </a:r>
            <a:r>
              <a:rPr kumimoji="1" lang="en-US" sz="2000" dirty="0" err="1">
                <a:latin typeface="Tahoma" pitchFamily="-128" charset="0"/>
              </a:rPr>
              <a:t>realise</a:t>
            </a:r>
            <a:r>
              <a:rPr kumimoji="1" lang="en-US" sz="2000" dirty="0">
                <a:latin typeface="Tahoma" pitchFamily="-128" charset="0"/>
              </a:rPr>
              <a:t> to prevent the concentration of power in the hands of a single individual.</a:t>
            </a:r>
            <a:r>
              <a:rPr kumimoji="1" lang="en-US" sz="2000" dirty="0" smtClean="0"/>
              <a:t> 					</a:t>
            </a:r>
            <a:r>
              <a:rPr kumimoji="1" lang="en-US" sz="1600" dirty="0" smtClean="0"/>
              <a:t>EDP</a:t>
            </a:r>
            <a:r>
              <a:rPr kumimoji="1" lang="en-US" sz="1600" dirty="0"/>
              <a:t>, 361</a:t>
            </a:r>
            <a:endParaRPr kumimoji="1" lang="en-US" sz="2000" dirty="0"/>
          </a:p>
        </p:txBody>
      </p:sp>
      <p:sp>
        <p:nvSpPr>
          <p:cNvPr id="138299" name="Oval 59"/>
          <p:cNvSpPr>
            <a:spLocks noChangeArrowheads="1"/>
          </p:cNvSpPr>
          <p:nvPr/>
        </p:nvSpPr>
        <p:spPr bwMode="auto">
          <a:xfrm>
            <a:off x="3429000" y="3200400"/>
            <a:ext cx="1981200" cy="533400"/>
          </a:xfrm>
          <a:prstGeom prst="ellipse">
            <a:avLst/>
          </a:prstGeom>
          <a:solidFill>
            <a:schemeClr val="tx1"/>
          </a:solidFill>
          <a:ln w="38100">
            <a:solidFill>
              <a:srgbClr val="000000"/>
            </a:solidFill>
            <a:round/>
            <a:headEnd/>
            <a:tailEnd/>
          </a:ln>
        </p:spPr>
        <p:txBody>
          <a:bodyPr wrap="none" anchor="ctr">
            <a:prstTxWarp prst="textNoShape">
              <a:avLst/>
            </a:prstTxWarp>
          </a:bodyPr>
          <a:lstStyle/>
          <a:p>
            <a:pPr algn="ctr"/>
            <a:r>
              <a:rPr lang="en-US" sz="2800" b="1">
                <a:solidFill>
                  <a:schemeClr val="bg2"/>
                </a:solidFill>
                <a:effectLst>
                  <a:outerShdw blurRad="38100" dist="38100" dir="2700000" algn="tl">
                    <a:srgbClr val="DDDDDD"/>
                  </a:outerShdw>
                </a:effectLst>
                <a:latin typeface="Arial Rounded MT Bold" pitchFamily="-128" charset="0"/>
              </a:rPr>
              <a:t>God</a:t>
            </a:r>
            <a:endParaRPr lang="en-US"/>
          </a:p>
        </p:txBody>
      </p:sp>
      <p:sp>
        <p:nvSpPr>
          <p:cNvPr id="138302" name="Line 62"/>
          <p:cNvSpPr>
            <a:spLocks noChangeShapeType="1"/>
          </p:cNvSpPr>
          <p:nvPr/>
        </p:nvSpPr>
        <p:spPr bwMode="auto">
          <a:xfrm flipH="1">
            <a:off x="2133600" y="3581400"/>
            <a:ext cx="1295400" cy="762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38303" name="Line 63"/>
          <p:cNvSpPr>
            <a:spLocks noChangeShapeType="1"/>
          </p:cNvSpPr>
          <p:nvPr/>
        </p:nvSpPr>
        <p:spPr bwMode="auto">
          <a:xfrm>
            <a:off x="4419600" y="3657600"/>
            <a:ext cx="0" cy="533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38304" name="Line 64"/>
          <p:cNvSpPr>
            <a:spLocks noChangeShapeType="1"/>
          </p:cNvSpPr>
          <p:nvPr/>
        </p:nvSpPr>
        <p:spPr bwMode="auto">
          <a:xfrm>
            <a:off x="5334000" y="3581400"/>
            <a:ext cx="1295400" cy="685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38305" name="Oval 65"/>
          <p:cNvSpPr>
            <a:spLocks noChangeArrowheads="1"/>
          </p:cNvSpPr>
          <p:nvPr/>
        </p:nvSpPr>
        <p:spPr bwMode="auto">
          <a:xfrm>
            <a:off x="381000" y="4343400"/>
            <a:ext cx="2286000" cy="762000"/>
          </a:xfrm>
          <a:prstGeom prst="ellipse">
            <a:avLst/>
          </a:prstGeom>
          <a:solidFill>
            <a:schemeClr val="tx1"/>
          </a:solidFill>
          <a:ln w="57150">
            <a:solidFill>
              <a:srgbClr val="000000"/>
            </a:solidFill>
            <a:round/>
            <a:headEnd/>
            <a:tailEnd/>
          </a:ln>
        </p:spPr>
        <p:txBody>
          <a:bodyPr wrap="none" anchor="ctr">
            <a:prstTxWarp prst="textNoShape">
              <a:avLst/>
            </a:prstTxWarp>
          </a:bodyPr>
          <a:lstStyle/>
          <a:p>
            <a:pPr algn="ctr"/>
            <a:r>
              <a:rPr lang="en-US" b="1" dirty="0">
                <a:solidFill>
                  <a:schemeClr val="bg2"/>
                </a:solidFill>
                <a:effectLst>
                  <a:outerShdw blurRad="38100" dist="38100" dir="2700000" algn="tl">
                    <a:srgbClr val="DDDDDD"/>
                  </a:outerShdw>
                </a:effectLst>
                <a:latin typeface="Arial Rounded MT Bold" pitchFamily="-128" charset="0"/>
              </a:rPr>
              <a:t>Legislature</a:t>
            </a:r>
          </a:p>
        </p:txBody>
      </p:sp>
      <p:sp>
        <p:nvSpPr>
          <p:cNvPr id="138306" name="Oval 66"/>
          <p:cNvSpPr>
            <a:spLocks noChangeArrowheads="1"/>
          </p:cNvSpPr>
          <p:nvPr/>
        </p:nvSpPr>
        <p:spPr bwMode="auto">
          <a:xfrm>
            <a:off x="3276600" y="4267200"/>
            <a:ext cx="2286000" cy="762000"/>
          </a:xfrm>
          <a:prstGeom prst="ellipse">
            <a:avLst/>
          </a:prstGeom>
          <a:solidFill>
            <a:schemeClr val="tx1"/>
          </a:solidFill>
          <a:ln w="57150">
            <a:solidFill>
              <a:srgbClr val="000000"/>
            </a:solidFill>
            <a:round/>
            <a:headEnd/>
            <a:tailEnd/>
          </a:ln>
        </p:spPr>
        <p:txBody>
          <a:bodyPr wrap="none" anchor="ctr">
            <a:prstTxWarp prst="textNoShape">
              <a:avLst/>
            </a:prstTxWarp>
          </a:bodyPr>
          <a:lstStyle/>
          <a:p>
            <a:endParaRPr lang="en-US"/>
          </a:p>
        </p:txBody>
      </p:sp>
      <p:sp>
        <p:nvSpPr>
          <p:cNvPr id="138307" name="Oval 67"/>
          <p:cNvSpPr>
            <a:spLocks noChangeArrowheads="1"/>
          </p:cNvSpPr>
          <p:nvPr/>
        </p:nvSpPr>
        <p:spPr bwMode="auto">
          <a:xfrm>
            <a:off x="6248400" y="4267200"/>
            <a:ext cx="2286000" cy="762000"/>
          </a:xfrm>
          <a:prstGeom prst="ellipse">
            <a:avLst/>
          </a:prstGeom>
          <a:solidFill>
            <a:schemeClr val="tx1"/>
          </a:solidFill>
          <a:ln w="57150">
            <a:solidFill>
              <a:srgbClr val="000000"/>
            </a:solidFill>
            <a:round/>
            <a:headEnd/>
            <a:tailEnd/>
          </a:ln>
        </p:spPr>
        <p:txBody>
          <a:bodyPr wrap="none" anchor="ctr">
            <a:prstTxWarp prst="textNoShape">
              <a:avLst/>
            </a:prstTxWarp>
          </a:bodyPr>
          <a:lstStyle/>
          <a:p>
            <a:pPr algn="ctr"/>
            <a:r>
              <a:rPr lang="en-US" b="1" dirty="0">
                <a:solidFill>
                  <a:schemeClr val="bg2"/>
                </a:solidFill>
                <a:effectLst>
                  <a:outerShdw blurRad="38100" dist="38100" dir="2700000" algn="tl">
                    <a:srgbClr val="DDDDDD"/>
                  </a:outerShdw>
                </a:effectLst>
                <a:latin typeface="Arial Rounded MT Bold" pitchFamily="-128" charset="0"/>
              </a:rPr>
              <a:t>Judiciary</a:t>
            </a:r>
          </a:p>
        </p:txBody>
      </p:sp>
      <p:sp>
        <p:nvSpPr>
          <p:cNvPr id="138310" name="Text Box 70"/>
          <p:cNvSpPr txBox="1">
            <a:spLocks noChangeArrowheads="1"/>
          </p:cNvSpPr>
          <p:nvPr/>
        </p:nvSpPr>
        <p:spPr bwMode="auto">
          <a:xfrm>
            <a:off x="3657600" y="44196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chemeClr val="bg2"/>
                </a:solidFill>
                <a:latin typeface="Arial Rounded MT Bold" pitchFamily="-128" charset="0"/>
              </a:rPr>
              <a:t>Executive </a:t>
            </a:r>
          </a:p>
        </p:txBody>
      </p:sp>
      <p:grpSp>
        <p:nvGrpSpPr>
          <p:cNvPr id="138312" name="Group 72"/>
          <p:cNvGrpSpPr>
            <a:grpSpLocks noChangeAspect="1"/>
          </p:cNvGrpSpPr>
          <p:nvPr/>
        </p:nvGrpSpPr>
        <p:grpSpPr bwMode="auto">
          <a:xfrm>
            <a:off x="5634038" y="4492625"/>
            <a:ext cx="538162" cy="384175"/>
            <a:chOff x="2515" y="994"/>
            <a:chExt cx="1045" cy="747"/>
          </a:xfrm>
        </p:grpSpPr>
        <p:sp>
          <p:nvSpPr>
            <p:cNvPr id="138313" name="Freeform 73"/>
            <p:cNvSpPr>
              <a:spLocks noChangeAspect="1"/>
            </p:cNvSpPr>
            <p:nvPr/>
          </p:nvSpPr>
          <p:spPr bwMode="auto">
            <a:xfrm>
              <a:off x="2515" y="994"/>
              <a:ext cx="1045" cy="239"/>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tx1"/>
            </a:solidFill>
            <a:ln w="3175">
              <a:solidFill>
                <a:schemeClr val="tx1"/>
              </a:solidFill>
              <a:round/>
              <a:headEnd/>
              <a:tailEnd/>
            </a:ln>
            <a:effectLst/>
          </p:spPr>
          <p:txBody>
            <a:bodyPr>
              <a:prstTxWarp prst="textNoShape">
                <a:avLst/>
              </a:prstTxWarp>
            </a:bodyPr>
            <a:lstStyle/>
            <a:p>
              <a:endParaRPr lang="en-US"/>
            </a:p>
          </p:txBody>
        </p:sp>
        <p:sp>
          <p:nvSpPr>
            <p:cNvPr id="138314" name="Freeform 74"/>
            <p:cNvSpPr>
              <a:spLocks noChangeAspect="1"/>
            </p:cNvSpPr>
            <p:nvPr/>
          </p:nvSpPr>
          <p:spPr bwMode="auto">
            <a:xfrm rot="10800000">
              <a:off x="2515" y="1502"/>
              <a:ext cx="1045" cy="239"/>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tx1"/>
            </a:solidFill>
            <a:ln w="3175">
              <a:solidFill>
                <a:schemeClr val="tx1"/>
              </a:solidFill>
              <a:round/>
              <a:headEnd/>
              <a:tailEnd/>
            </a:ln>
            <a:effectLst/>
          </p:spPr>
          <p:txBody>
            <a:bodyPr>
              <a:prstTxWarp prst="textNoShape">
                <a:avLst/>
              </a:prstTxWarp>
            </a:bodyPr>
            <a:lstStyle/>
            <a:p>
              <a:endParaRPr lang="en-US"/>
            </a:p>
          </p:txBody>
        </p:sp>
      </p:grpSp>
      <p:grpSp>
        <p:nvGrpSpPr>
          <p:cNvPr id="138318" name="Group 78"/>
          <p:cNvGrpSpPr>
            <a:grpSpLocks noChangeAspect="1"/>
          </p:cNvGrpSpPr>
          <p:nvPr/>
        </p:nvGrpSpPr>
        <p:grpSpPr bwMode="auto">
          <a:xfrm>
            <a:off x="2667000" y="4495800"/>
            <a:ext cx="538163" cy="384175"/>
            <a:chOff x="2515" y="994"/>
            <a:chExt cx="1045" cy="747"/>
          </a:xfrm>
        </p:grpSpPr>
        <p:sp>
          <p:nvSpPr>
            <p:cNvPr id="138319" name="Freeform 79"/>
            <p:cNvSpPr>
              <a:spLocks noChangeAspect="1"/>
            </p:cNvSpPr>
            <p:nvPr/>
          </p:nvSpPr>
          <p:spPr bwMode="auto">
            <a:xfrm>
              <a:off x="2515" y="994"/>
              <a:ext cx="1045" cy="239"/>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tx1"/>
            </a:solidFill>
            <a:ln w="3175">
              <a:solidFill>
                <a:schemeClr val="tx1"/>
              </a:solidFill>
              <a:round/>
              <a:headEnd/>
              <a:tailEnd/>
            </a:ln>
            <a:effectLst/>
          </p:spPr>
          <p:txBody>
            <a:bodyPr>
              <a:prstTxWarp prst="textNoShape">
                <a:avLst/>
              </a:prstTxWarp>
            </a:bodyPr>
            <a:lstStyle/>
            <a:p>
              <a:endParaRPr lang="en-US"/>
            </a:p>
          </p:txBody>
        </p:sp>
        <p:sp>
          <p:nvSpPr>
            <p:cNvPr id="138320" name="Freeform 80"/>
            <p:cNvSpPr>
              <a:spLocks noChangeAspect="1"/>
            </p:cNvSpPr>
            <p:nvPr/>
          </p:nvSpPr>
          <p:spPr bwMode="auto">
            <a:xfrm rot="10800000">
              <a:off x="2515" y="1502"/>
              <a:ext cx="1045" cy="239"/>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tx1"/>
            </a:solidFill>
            <a:ln w="3175">
              <a:solidFill>
                <a:schemeClr val="tx1"/>
              </a:solidFill>
              <a:round/>
              <a:headEnd/>
              <a:tailEnd/>
            </a:ln>
            <a:effectLst/>
          </p:spPr>
          <p:txBody>
            <a:bodyPr>
              <a:prstTxWarp prst="textNoShape">
                <a:avLst/>
              </a:prstTxWarp>
            </a:bodyPr>
            <a:lstStyle/>
            <a:p>
              <a:endParaRPr lang="en-US"/>
            </a:p>
          </p:txBody>
        </p:sp>
      </p:grpSp>
      <p:sp>
        <p:nvSpPr>
          <p:cNvPr id="138321" name="Text Box 81"/>
          <p:cNvSpPr txBox="1">
            <a:spLocks noChangeArrowheads="1"/>
          </p:cNvSpPr>
          <p:nvPr/>
        </p:nvSpPr>
        <p:spPr bwMode="auto">
          <a:xfrm>
            <a:off x="365125" y="5276850"/>
            <a:ext cx="1511300" cy="396875"/>
          </a:xfrm>
          <a:prstGeom prst="rect">
            <a:avLst/>
          </a:prstGeom>
          <a:noFill/>
          <a:ln w="9525">
            <a:noFill/>
            <a:miter lim="800000"/>
            <a:headEnd/>
            <a:tailEnd/>
          </a:ln>
        </p:spPr>
        <p:txBody>
          <a:bodyPr wrap="none">
            <a:prstTxWarp prst="textNoShape">
              <a:avLst/>
            </a:prstTxWarp>
            <a:spAutoFit/>
          </a:bodyPr>
          <a:lstStyle/>
          <a:p>
            <a:r>
              <a:rPr lang="en-US" sz="2000"/>
              <a:t>Makes laws</a:t>
            </a:r>
          </a:p>
        </p:txBody>
      </p:sp>
      <p:sp>
        <p:nvSpPr>
          <p:cNvPr id="138322" name="Text Box 82"/>
          <p:cNvSpPr txBox="1">
            <a:spLocks noChangeArrowheads="1"/>
          </p:cNvSpPr>
          <p:nvPr/>
        </p:nvSpPr>
        <p:spPr bwMode="auto">
          <a:xfrm>
            <a:off x="3252788" y="5229225"/>
            <a:ext cx="2146300" cy="396875"/>
          </a:xfrm>
          <a:prstGeom prst="rect">
            <a:avLst/>
          </a:prstGeom>
          <a:noFill/>
          <a:ln w="9525">
            <a:noFill/>
            <a:miter lim="800000"/>
            <a:headEnd/>
            <a:tailEnd/>
          </a:ln>
        </p:spPr>
        <p:txBody>
          <a:bodyPr wrap="none">
            <a:prstTxWarp prst="textNoShape">
              <a:avLst/>
            </a:prstTxWarp>
            <a:spAutoFit/>
          </a:bodyPr>
          <a:lstStyle/>
          <a:p>
            <a:r>
              <a:rPr lang="en-US" sz="2000"/>
              <a:t>Executes policies</a:t>
            </a:r>
          </a:p>
        </p:txBody>
      </p:sp>
      <p:sp>
        <p:nvSpPr>
          <p:cNvPr id="138323" name="Text Box 83"/>
          <p:cNvSpPr txBox="1">
            <a:spLocks noChangeArrowheads="1"/>
          </p:cNvSpPr>
          <p:nvPr/>
        </p:nvSpPr>
        <p:spPr bwMode="auto">
          <a:xfrm>
            <a:off x="6461125" y="5200650"/>
            <a:ext cx="1906588" cy="396875"/>
          </a:xfrm>
          <a:prstGeom prst="rect">
            <a:avLst/>
          </a:prstGeom>
          <a:noFill/>
          <a:ln w="9525">
            <a:noFill/>
            <a:miter lim="800000"/>
            <a:headEnd/>
            <a:tailEnd/>
          </a:ln>
        </p:spPr>
        <p:txBody>
          <a:bodyPr wrap="none">
            <a:prstTxWarp prst="textNoShape">
              <a:avLst/>
            </a:prstTxWarp>
            <a:spAutoFit/>
          </a:bodyPr>
          <a:lstStyle/>
          <a:p>
            <a:r>
              <a:rPr lang="en-US" sz="2000"/>
              <a:t>Upholds justice</a:t>
            </a:r>
          </a:p>
        </p:txBody>
      </p:sp>
      <p:sp>
        <p:nvSpPr>
          <p:cNvPr id="138324" name="Rectangle 84"/>
          <p:cNvSpPr>
            <a:spLocks noChangeArrowheads="1"/>
          </p:cNvSpPr>
          <p:nvPr/>
        </p:nvSpPr>
        <p:spPr bwMode="auto">
          <a:xfrm>
            <a:off x="849313" y="5867400"/>
            <a:ext cx="7042362" cy="769441"/>
          </a:xfrm>
          <a:prstGeom prst="rect">
            <a:avLst/>
          </a:prstGeom>
          <a:noFill/>
          <a:ln w="38100">
            <a:solidFill>
              <a:schemeClr val="tx1"/>
            </a:solidFill>
            <a:miter lim="800000"/>
            <a:headEnd/>
            <a:tailEnd/>
          </a:ln>
        </p:spPr>
        <p:txBody>
          <a:bodyPr wrap="none">
            <a:prstTxWarp prst="textNoShape">
              <a:avLst/>
            </a:prstTxWarp>
            <a:spAutoFit/>
          </a:bodyPr>
          <a:lstStyle/>
          <a:p>
            <a:pPr eaLnBrk="1" hangingPunct="1">
              <a:spcBef>
                <a:spcPct val="20000"/>
              </a:spcBef>
            </a:pPr>
            <a:r>
              <a:rPr kumimoji="1" lang="en-US" sz="2000" dirty="0">
                <a:latin typeface="Tahoma" pitchFamily="-128" charset="0"/>
                <a:ea typeface="Osaka" pitchFamily="-128" charset="-128"/>
                <a:cs typeface="Osaka" pitchFamily="-128" charset="-128"/>
              </a:rPr>
              <a:t>With the establishment of constitutional democracy,</a:t>
            </a:r>
            <a:r>
              <a:rPr kumimoji="1" lang="en-US" sz="2000" dirty="0" smtClean="0">
                <a:latin typeface="Tahoma" pitchFamily="-128" charset="0"/>
                <a:ea typeface="Osaka" pitchFamily="-128" charset="-128"/>
                <a:cs typeface="Osaka" pitchFamily="-128" charset="-128"/>
              </a:rPr>
              <a:t> the </a:t>
            </a:r>
          </a:p>
          <a:p>
            <a:pPr eaLnBrk="1" hangingPunct="1">
              <a:spcBef>
                <a:spcPct val="20000"/>
              </a:spcBef>
            </a:pPr>
            <a:r>
              <a:rPr kumimoji="1" lang="en-US" sz="2000" dirty="0" smtClean="0">
                <a:latin typeface="Tahoma" pitchFamily="-128" charset="0"/>
                <a:ea typeface="Osaka" pitchFamily="-128" charset="-128"/>
                <a:cs typeface="Osaka" pitchFamily="-128" charset="-128"/>
              </a:rPr>
              <a:t>framework </a:t>
            </a:r>
            <a:r>
              <a:rPr kumimoji="1" lang="en-US" sz="2000" dirty="0">
                <a:latin typeface="Tahoma" pitchFamily="-128" charset="0"/>
                <a:ea typeface="Osaka" pitchFamily="-128" charset="-128"/>
                <a:cs typeface="Osaka" pitchFamily="-128" charset="-128"/>
              </a:rPr>
              <a:t>for the ideal political system was set up.</a:t>
            </a:r>
            <a:r>
              <a:rPr kumimoji="1" lang="en-US" sz="2000" dirty="0">
                <a:ea typeface="Osaka" pitchFamily="-128" charset="-128"/>
                <a:cs typeface="Osaka" pitchFamily="-128" charset="-128"/>
              </a:rPr>
              <a:t> </a:t>
            </a:r>
            <a:r>
              <a:rPr kumimoji="1" lang="en-US" sz="1800" dirty="0">
                <a:ea typeface="Osaka" pitchFamily="-128" charset="-128"/>
                <a:cs typeface="Osaka" pitchFamily="-128" charset="-128"/>
              </a:rPr>
              <a:t>EDP, 362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83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2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83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83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83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3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3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83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3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3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83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83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83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8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P spid="138299" grpId="0" animBg="1"/>
      <p:bldP spid="138302" grpId="0" animBg="1"/>
      <p:bldP spid="138303" grpId="0" animBg="1"/>
      <p:bldP spid="138304" grpId="0" animBg="1"/>
      <p:bldP spid="138305" grpId="0" animBg="1"/>
      <p:bldP spid="138306" grpId="0" animBg="1"/>
      <p:bldP spid="138307" grpId="0" animBg="1"/>
      <p:bldP spid="138310" grpId="0"/>
      <p:bldP spid="138321" grpId="0"/>
      <p:bldP spid="138322" grpId="0"/>
      <p:bldP spid="138323" grpId="0"/>
      <p:bldP spid="1383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a:t>
            </a:r>
            <a:endParaRPr lang="en-US" dirty="0"/>
          </a:p>
        </p:txBody>
      </p:sp>
      <p:sp>
        <p:nvSpPr>
          <p:cNvPr id="3" name="Content Placeholder 2"/>
          <p:cNvSpPr>
            <a:spLocks noGrp="1"/>
          </p:cNvSpPr>
          <p:nvPr>
            <p:ph idx="1"/>
          </p:nvPr>
        </p:nvSpPr>
        <p:spPr>
          <a:xfrm>
            <a:off x="685800" y="1981200"/>
            <a:ext cx="7924800" cy="4114800"/>
          </a:xfrm>
        </p:spPr>
        <p:txBody>
          <a:bodyPr/>
          <a:lstStyle/>
          <a:p>
            <a:r>
              <a:rPr lang="en-US" dirty="0" smtClean="0"/>
              <a:t>The Industrial Revolution which began in England arose out of God's providence to restore the living environment to one suitable for the ideal world. </a:t>
            </a:r>
          </a:p>
          <a:p>
            <a:r>
              <a:rPr lang="en-US" dirty="0" smtClean="0"/>
              <a:t>Promoted trade which led to empire</a:t>
            </a:r>
          </a:p>
          <a:p>
            <a:r>
              <a:rPr lang="en-US" dirty="0" smtClean="0"/>
              <a:t>Supported spreading of the Gospel</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Mechanisation</a:t>
            </a:r>
            <a:r>
              <a:rPr lang="en-US" dirty="0" smtClean="0"/>
              <a:t> and factories</a:t>
            </a:r>
            <a:endParaRPr lang="en-US" dirty="0"/>
          </a:p>
        </p:txBody>
      </p:sp>
      <p:sp>
        <p:nvSpPr>
          <p:cNvPr id="5" name="Content Placeholder 4"/>
          <p:cNvSpPr>
            <a:spLocks noGrp="1"/>
          </p:cNvSpPr>
          <p:nvPr>
            <p:ph sz="half" idx="1"/>
          </p:nvPr>
        </p:nvSpPr>
        <p:spPr/>
        <p:txBody>
          <a:bodyPr/>
          <a:lstStyle/>
          <a:p>
            <a:r>
              <a:rPr lang="en-US" dirty="0" err="1" smtClean="0"/>
              <a:t>Mechanisation</a:t>
            </a:r>
            <a:r>
              <a:rPr lang="en-US" dirty="0" smtClean="0"/>
              <a:t> of textile production</a:t>
            </a:r>
          </a:p>
          <a:p>
            <a:r>
              <a:rPr lang="en-US" dirty="0" smtClean="0"/>
              <a:t>Factories </a:t>
            </a:r>
          </a:p>
          <a:p>
            <a:r>
              <a:rPr lang="en-US" dirty="0" smtClean="0"/>
              <a:t>Huge increase in productivity</a:t>
            </a:r>
          </a:p>
          <a:p>
            <a:r>
              <a:rPr lang="en-US" dirty="0" smtClean="0"/>
              <a:t>Lowering of cost of manufacture</a:t>
            </a:r>
          </a:p>
          <a:p>
            <a:r>
              <a:rPr lang="en-US" dirty="0" smtClean="0"/>
              <a:t>Cheap textiles and clothes</a:t>
            </a:r>
            <a:endParaRPr lang="en-US" dirty="0"/>
          </a:p>
        </p:txBody>
      </p:sp>
      <p:pic>
        <p:nvPicPr>
          <p:cNvPr id="7" name="Content Placeholder 6" descr="Mule-jenny.jpg"/>
          <p:cNvPicPr>
            <a:picLocks noGrp="1" noChangeAspect="1"/>
          </p:cNvPicPr>
          <p:nvPr>
            <p:ph sz="half" idx="2"/>
          </p:nvPr>
        </p:nvPicPr>
        <p:blipFill>
          <a:blip r:embed="rId2"/>
          <a:srcRect t="-18354" b="-18354"/>
          <a:stretch>
            <a:fillRect/>
          </a:stretch>
        </p:blipFill>
        <p:spPr>
          <a:xfrm>
            <a:off x="4648200" y="1447800"/>
            <a:ext cx="3810000" cy="4114800"/>
          </a:xfrm>
        </p:spPr>
      </p:pic>
      <p:sp>
        <p:nvSpPr>
          <p:cNvPr id="8" name="TextBox 7"/>
          <p:cNvSpPr txBox="1"/>
          <p:nvPr/>
        </p:nvSpPr>
        <p:spPr>
          <a:xfrm>
            <a:off x="4876800" y="5105400"/>
            <a:ext cx="3435255" cy="830997"/>
          </a:xfrm>
          <a:prstGeom prst="rect">
            <a:avLst/>
          </a:prstGeom>
          <a:noFill/>
        </p:spPr>
        <p:txBody>
          <a:bodyPr wrap="none" rtlCol="0">
            <a:spAutoFit/>
          </a:bodyPr>
          <a:lstStyle/>
          <a:p>
            <a:pPr algn="ctr"/>
            <a:r>
              <a:rPr lang="en-US" dirty="0" smtClean="0"/>
              <a:t>Spinning Mule</a:t>
            </a:r>
          </a:p>
          <a:p>
            <a:r>
              <a:rPr lang="en-US" dirty="0" smtClean="0"/>
              <a:t>Samuel Crompton 1769</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power</a:t>
            </a:r>
            <a:endParaRPr lang="en-US" dirty="0"/>
          </a:p>
        </p:txBody>
      </p:sp>
      <p:sp>
        <p:nvSpPr>
          <p:cNvPr id="3" name="Content Placeholder 2"/>
          <p:cNvSpPr>
            <a:spLocks noGrp="1"/>
          </p:cNvSpPr>
          <p:nvPr>
            <p:ph sz="half" idx="1"/>
          </p:nvPr>
        </p:nvSpPr>
        <p:spPr/>
        <p:txBody>
          <a:bodyPr/>
          <a:lstStyle/>
          <a:p>
            <a:r>
              <a:rPr lang="en-US" dirty="0" smtClean="0"/>
              <a:t>Steam power</a:t>
            </a:r>
          </a:p>
          <a:p>
            <a:r>
              <a:rPr lang="en-US" dirty="0" smtClean="0"/>
              <a:t>Used in mines</a:t>
            </a:r>
          </a:p>
          <a:p>
            <a:r>
              <a:rPr lang="en-US" dirty="0" smtClean="0"/>
              <a:t>Power machines</a:t>
            </a:r>
          </a:p>
          <a:p>
            <a:r>
              <a:rPr lang="en-US" dirty="0" smtClean="0"/>
              <a:t>Factories away from water power</a:t>
            </a:r>
          </a:p>
          <a:p>
            <a:r>
              <a:rPr lang="en-US" dirty="0" smtClean="0"/>
              <a:t>Transport</a:t>
            </a:r>
          </a:p>
          <a:p>
            <a:pPr lvl="1"/>
            <a:r>
              <a:rPr lang="en-US" dirty="0" smtClean="0"/>
              <a:t>Railways, ships, tractors etc.</a:t>
            </a:r>
            <a:endParaRPr lang="en-US" dirty="0"/>
          </a:p>
        </p:txBody>
      </p:sp>
      <p:pic>
        <p:nvPicPr>
          <p:cNvPr id="5" name="Content Placeholder 4" descr="Maquina_vapor_Watt_ETSIIM.jpg"/>
          <p:cNvPicPr>
            <a:picLocks noGrp="1" noChangeAspect="1"/>
          </p:cNvPicPr>
          <p:nvPr>
            <p:ph sz="half" idx="2"/>
          </p:nvPr>
        </p:nvPicPr>
        <p:blipFill>
          <a:blip r:embed="rId3"/>
          <a:srcRect t="-22796" b="-22796"/>
          <a:stretch>
            <a:fillRect/>
          </a:stretch>
        </p:blipFill>
        <p:spPr>
          <a:xfrm>
            <a:off x="4648200" y="1447800"/>
            <a:ext cx="3810000" cy="4114800"/>
          </a:xfrm>
        </p:spPr>
      </p:pic>
      <p:sp>
        <p:nvSpPr>
          <p:cNvPr id="6" name="TextBox 5"/>
          <p:cNvSpPr txBox="1"/>
          <p:nvPr/>
        </p:nvSpPr>
        <p:spPr>
          <a:xfrm>
            <a:off x="5410200" y="5181600"/>
            <a:ext cx="2568131" cy="830997"/>
          </a:xfrm>
          <a:prstGeom prst="rect">
            <a:avLst/>
          </a:prstGeom>
          <a:noFill/>
        </p:spPr>
        <p:txBody>
          <a:bodyPr wrap="none" rtlCol="0">
            <a:spAutoFit/>
          </a:bodyPr>
          <a:lstStyle/>
          <a:p>
            <a:pPr algn="ctr"/>
            <a:r>
              <a:rPr lang="en-US" dirty="0" smtClean="0"/>
              <a:t>Steam Engine </a:t>
            </a:r>
          </a:p>
          <a:p>
            <a:pPr algn="ctr"/>
            <a:r>
              <a:rPr lang="en-US" dirty="0" smtClean="0"/>
              <a:t>James Watt 1775</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making</a:t>
            </a:r>
            <a:endParaRPr lang="en-US" dirty="0"/>
          </a:p>
        </p:txBody>
      </p:sp>
      <p:sp>
        <p:nvSpPr>
          <p:cNvPr id="3" name="Content Placeholder 2"/>
          <p:cNvSpPr>
            <a:spLocks noGrp="1"/>
          </p:cNvSpPr>
          <p:nvPr>
            <p:ph sz="half" idx="1"/>
          </p:nvPr>
        </p:nvSpPr>
        <p:spPr/>
        <p:txBody>
          <a:bodyPr/>
          <a:lstStyle/>
          <a:p>
            <a:r>
              <a:rPr lang="en-US" dirty="0" smtClean="0"/>
              <a:t>Iron making</a:t>
            </a:r>
          </a:p>
          <a:p>
            <a:r>
              <a:rPr lang="en-US" dirty="0" smtClean="0"/>
              <a:t>Quakers </a:t>
            </a:r>
          </a:p>
          <a:p>
            <a:r>
              <a:rPr lang="en-US" dirty="0" smtClean="0"/>
              <a:t>Abraham Darby developed iron production using coke 1720</a:t>
            </a:r>
          </a:p>
          <a:p>
            <a:r>
              <a:rPr lang="en-US" dirty="0" smtClean="0"/>
              <a:t>Cheap, quality iron</a:t>
            </a:r>
          </a:p>
          <a:p>
            <a:endParaRPr lang="en-US" dirty="0"/>
          </a:p>
        </p:txBody>
      </p:sp>
      <p:pic>
        <p:nvPicPr>
          <p:cNvPr id="5" name="Content Placeholder 4" descr="IronBridge2.jpg"/>
          <p:cNvPicPr>
            <a:picLocks noGrp="1" noChangeAspect="1"/>
          </p:cNvPicPr>
          <p:nvPr>
            <p:ph sz="half" idx="2"/>
          </p:nvPr>
        </p:nvPicPr>
        <p:blipFill>
          <a:blip r:embed="rId3"/>
          <a:srcRect t="-29840" b="-29840"/>
          <a:stretch>
            <a:fillRect/>
          </a:stretch>
        </p:blipFill>
        <p:spPr>
          <a:xfrm>
            <a:off x="4648200" y="1219200"/>
            <a:ext cx="3810000" cy="4114800"/>
          </a:xfrm>
        </p:spPr>
      </p:pic>
      <p:sp>
        <p:nvSpPr>
          <p:cNvPr id="6" name="TextBox 5"/>
          <p:cNvSpPr txBox="1"/>
          <p:nvPr/>
        </p:nvSpPr>
        <p:spPr>
          <a:xfrm>
            <a:off x="4876800" y="5029200"/>
            <a:ext cx="3520765" cy="830997"/>
          </a:xfrm>
          <a:prstGeom prst="rect">
            <a:avLst/>
          </a:prstGeom>
          <a:noFill/>
        </p:spPr>
        <p:txBody>
          <a:bodyPr wrap="none" rtlCol="0">
            <a:spAutoFit/>
          </a:bodyPr>
          <a:lstStyle/>
          <a:p>
            <a:pPr algn="ctr"/>
            <a:r>
              <a:rPr lang="en-US" dirty="0" smtClean="0"/>
              <a:t>Iron Bridge</a:t>
            </a:r>
          </a:p>
          <a:p>
            <a:pPr algn="ctr"/>
            <a:r>
              <a:rPr lang="en-US" dirty="0" smtClean="0"/>
              <a:t>Abraham Darby III 1779</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markets</a:t>
            </a:r>
            <a:endParaRPr lang="en-US" dirty="0"/>
          </a:p>
        </p:txBody>
      </p:sp>
      <p:sp>
        <p:nvSpPr>
          <p:cNvPr id="3" name="Content Placeholder 2"/>
          <p:cNvSpPr>
            <a:spLocks noGrp="1"/>
          </p:cNvSpPr>
          <p:nvPr>
            <p:ph sz="half" idx="1"/>
          </p:nvPr>
        </p:nvSpPr>
        <p:spPr/>
        <p:txBody>
          <a:bodyPr/>
          <a:lstStyle/>
          <a:p>
            <a:r>
              <a:rPr lang="en-US" dirty="0" smtClean="0"/>
              <a:t>City of London</a:t>
            </a:r>
          </a:p>
          <a:p>
            <a:r>
              <a:rPr lang="en-US" dirty="0" smtClean="0"/>
              <a:t>Safe place to buy and sell (exchange) commodities</a:t>
            </a:r>
          </a:p>
          <a:p>
            <a:r>
              <a:rPr lang="en-US" dirty="0" smtClean="0"/>
              <a:t>International trade</a:t>
            </a:r>
          </a:p>
          <a:p>
            <a:r>
              <a:rPr lang="en-US" dirty="0" smtClean="0"/>
              <a:t>Raise capital</a:t>
            </a:r>
          </a:p>
          <a:p>
            <a:r>
              <a:rPr lang="en-US" dirty="0" smtClean="0"/>
              <a:t>Transfer risk</a:t>
            </a:r>
          </a:p>
          <a:p>
            <a:endParaRPr lang="en-US" dirty="0"/>
          </a:p>
        </p:txBody>
      </p:sp>
      <p:pic>
        <p:nvPicPr>
          <p:cNvPr id="5" name="Content Placeholder 4" descr="STOCK-EXCHANGE-LONDON-BRI-007.jpg"/>
          <p:cNvPicPr>
            <a:picLocks noGrp="1" noChangeAspect="1"/>
          </p:cNvPicPr>
          <p:nvPr>
            <p:ph sz="half" idx="2"/>
          </p:nvPr>
        </p:nvPicPr>
        <p:blipFill>
          <a:blip r:embed="rId2"/>
          <a:srcRect t="-40000" b="-40000"/>
          <a:stretch>
            <a:fillRect/>
          </a:stretch>
        </p:blipFill>
        <p:spPr>
          <a:xfrm>
            <a:off x="4648200" y="1219200"/>
            <a:ext cx="3810000" cy="4114800"/>
          </a:xfrm>
        </p:spPr>
      </p:pic>
      <p:sp>
        <p:nvSpPr>
          <p:cNvPr id="6" name="TextBox 5"/>
          <p:cNvSpPr txBox="1"/>
          <p:nvPr/>
        </p:nvSpPr>
        <p:spPr>
          <a:xfrm>
            <a:off x="4876800" y="5029200"/>
            <a:ext cx="3435857" cy="461665"/>
          </a:xfrm>
          <a:prstGeom prst="rect">
            <a:avLst/>
          </a:prstGeom>
          <a:noFill/>
        </p:spPr>
        <p:txBody>
          <a:bodyPr wrap="none" rtlCol="0">
            <a:spAutoFit/>
          </a:bodyPr>
          <a:lstStyle/>
          <a:p>
            <a:r>
              <a:rPr lang="en-US" dirty="0" smtClean="0"/>
              <a:t>London stock exchange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How important was it?</a:t>
            </a:r>
            <a:endParaRPr lang="en-US" dirty="0"/>
          </a:p>
        </p:txBody>
      </p:sp>
      <p:sp>
        <p:nvSpPr>
          <p:cNvPr id="3" name="Content Placeholder 2"/>
          <p:cNvSpPr>
            <a:spLocks noGrp="1"/>
          </p:cNvSpPr>
          <p:nvPr>
            <p:ph idx="1"/>
          </p:nvPr>
        </p:nvSpPr>
        <p:spPr>
          <a:xfrm>
            <a:off x="381000" y="1676400"/>
            <a:ext cx="8305800" cy="4114800"/>
          </a:xfrm>
        </p:spPr>
        <p:txBody>
          <a:bodyPr/>
          <a:lstStyle/>
          <a:p>
            <a:r>
              <a:rPr lang="en-US" sz="2800" dirty="0" smtClean="0"/>
              <a:t>“Industrial Revolution is the most important event in the history of humanity since the domestication of animals and plants.”</a:t>
            </a:r>
          </a:p>
          <a:p>
            <a:pPr>
              <a:buNone/>
            </a:pPr>
            <a:r>
              <a:rPr lang="en-US" sz="2400" i="1" dirty="0" smtClean="0"/>
              <a:t>	The Cambridge Economic History of Modern Britain</a:t>
            </a:r>
          </a:p>
          <a:p>
            <a:pPr>
              <a:buNone/>
            </a:pPr>
            <a:endParaRPr lang="en-US" sz="2000" dirty="0" smtClean="0"/>
          </a:p>
          <a:p>
            <a:r>
              <a:rPr lang="en-US" sz="2800" dirty="0" smtClean="0"/>
              <a:t>“For the first time in history, the living standards of the masses of ordinary people have begun to undergo sustained growth. Nothing remotely like this economic </a:t>
            </a:r>
            <a:r>
              <a:rPr lang="en-US" sz="2800" dirty="0" err="1" smtClean="0"/>
              <a:t>behaviour</a:t>
            </a:r>
            <a:r>
              <a:rPr lang="en-US" sz="2800" dirty="0" smtClean="0"/>
              <a:t> has happened before.”</a:t>
            </a:r>
          </a:p>
          <a:p>
            <a:pPr>
              <a:buNone/>
            </a:pPr>
            <a:r>
              <a:rPr lang="en-US" sz="2400" dirty="0" smtClean="0"/>
              <a:t>	Robert Emerson Lucas, Nobel Laureate Economics </a:t>
            </a:r>
          </a:p>
          <a:p>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people?</a:t>
            </a:r>
            <a:endParaRPr lang="en-US" dirty="0"/>
          </a:p>
        </p:txBody>
      </p:sp>
      <p:sp>
        <p:nvSpPr>
          <p:cNvPr id="3" name="Content Placeholder 2"/>
          <p:cNvSpPr>
            <a:spLocks noGrp="1"/>
          </p:cNvSpPr>
          <p:nvPr>
            <p:ph idx="1"/>
          </p:nvPr>
        </p:nvSpPr>
        <p:spPr>
          <a:xfrm>
            <a:off x="685800" y="1676400"/>
            <a:ext cx="7772400" cy="4114800"/>
          </a:xfrm>
        </p:spPr>
        <p:txBody>
          <a:bodyPr/>
          <a:lstStyle/>
          <a:p>
            <a:r>
              <a:rPr lang="en-US" dirty="0" smtClean="0"/>
              <a:t>Non conformists</a:t>
            </a:r>
          </a:p>
          <a:p>
            <a:r>
              <a:rPr lang="en-US" dirty="0" smtClean="0"/>
              <a:t>Quakers</a:t>
            </a:r>
          </a:p>
          <a:p>
            <a:pPr lvl="1"/>
            <a:r>
              <a:rPr lang="en-US" dirty="0" smtClean="0"/>
              <a:t>Iron industry</a:t>
            </a:r>
          </a:p>
          <a:p>
            <a:pPr lvl="1"/>
            <a:r>
              <a:rPr lang="en-US" dirty="0" smtClean="0"/>
              <a:t>Banking </a:t>
            </a:r>
          </a:p>
          <a:p>
            <a:r>
              <a:rPr lang="en-US" dirty="0" smtClean="0"/>
              <a:t>Huguenots</a:t>
            </a:r>
          </a:p>
          <a:p>
            <a:pPr lvl="1"/>
            <a:r>
              <a:rPr lang="en-US" dirty="0" smtClean="0"/>
              <a:t>Glass making, machine tools</a:t>
            </a:r>
          </a:p>
          <a:p>
            <a:pPr lvl="1"/>
            <a:r>
              <a:rPr lang="en-US" dirty="0" smtClean="0"/>
              <a:t>Steel making</a:t>
            </a:r>
          </a:p>
          <a:p>
            <a:pPr lvl="1"/>
            <a:r>
              <a:rPr lang="en-US" dirty="0" smtClean="0"/>
              <a:t>Textiles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76200"/>
            <a:ext cx="7772400" cy="1143000"/>
          </a:xfrm>
        </p:spPr>
        <p:txBody>
          <a:bodyPr/>
          <a:lstStyle/>
          <a:p>
            <a:r>
              <a:rPr kumimoji="1" lang="en-GB"/>
              <a:t>Abraham’s descendants</a:t>
            </a:r>
          </a:p>
        </p:txBody>
      </p:sp>
      <p:sp>
        <p:nvSpPr>
          <p:cNvPr id="104451" name="Text Box 3"/>
          <p:cNvSpPr txBox="1">
            <a:spLocks noChangeArrowheads="1"/>
          </p:cNvSpPr>
          <p:nvPr/>
        </p:nvSpPr>
        <p:spPr bwMode="auto">
          <a:xfrm>
            <a:off x="3352800" y="1581150"/>
            <a:ext cx="1943100" cy="57943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GB" sz="3200">
                <a:latin typeface="Tahoma" pitchFamily="-128" charset="0"/>
                <a:ea typeface="Arial" pitchFamily="-128" charset="0"/>
                <a:cs typeface="Arial" pitchFamily="-128" charset="0"/>
              </a:rPr>
              <a:t>Abraham</a:t>
            </a:r>
          </a:p>
        </p:txBody>
      </p:sp>
      <p:sp>
        <p:nvSpPr>
          <p:cNvPr id="104452" name="Text Box 4"/>
          <p:cNvSpPr txBox="1">
            <a:spLocks noChangeArrowheads="1"/>
          </p:cNvSpPr>
          <p:nvPr/>
        </p:nvSpPr>
        <p:spPr bwMode="auto">
          <a:xfrm>
            <a:off x="760413" y="1581150"/>
            <a:ext cx="1676400" cy="579438"/>
          </a:xfrm>
          <a:prstGeom prst="rect">
            <a:avLst/>
          </a:prstGeom>
          <a:noFill/>
          <a:ln w="9525">
            <a:noFill/>
            <a:miter lim="800000"/>
            <a:headEnd/>
            <a:tailEnd/>
          </a:ln>
          <a:effectLst/>
        </p:spPr>
        <p:txBody>
          <a:bodyPr>
            <a:prstTxWarp prst="textNoShape">
              <a:avLst/>
            </a:prstTxWarp>
            <a:spAutoFit/>
          </a:bodyPr>
          <a:lstStyle/>
          <a:p>
            <a:pPr algn="ctr" eaLnBrk="1" hangingPunct="1"/>
            <a:r>
              <a:rPr lang="en-GB" sz="3200">
                <a:latin typeface="Tahoma" pitchFamily="-128" charset="0"/>
                <a:ea typeface="Arial" pitchFamily="-128" charset="0"/>
                <a:cs typeface="Arial" pitchFamily="-128" charset="0"/>
              </a:rPr>
              <a:t>Hagar</a:t>
            </a:r>
          </a:p>
        </p:txBody>
      </p:sp>
      <p:sp>
        <p:nvSpPr>
          <p:cNvPr id="104453" name="Text Box 5"/>
          <p:cNvSpPr txBox="1">
            <a:spLocks noChangeArrowheads="1"/>
          </p:cNvSpPr>
          <p:nvPr/>
        </p:nvSpPr>
        <p:spPr bwMode="auto">
          <a:xfrm>
            <a:off x="6088063" y="1581150"/>
            <a:ext cx="1531937" cy="579438"/>
          </a:xfrm>
          <a:prstGeom prst="rect">
            <a:avLst/>
          </a:prstGeom>
          <a:noFill/>
          <a:ln w="9525">
            <a:noFill/>
            <a:miter lim="800000"/>
            <a:headEnd/>
            <a:tailEnd/>
          </a:ln>
          <a:effectLst/>
        </p:spPr>
        <p:txBody>
          <a:bodyPr>
            <a:prstTxWarp prst="textNoShape">
              <a:avLst/>
            </a:prstTxWarp>
            <a:spAutoFit/>
          </a:bodyPr>
          <a:lstStyle/>
          <a:p>
            <a:pPr algn="ctr" eaLnBrk="1" hangingPunct="1"/>
            <a:r>
              <a:rPr lang="en-GB" sz="3200">
                <a:latin typeface="Tahoma" pitchFamily="-128" charset="0"/>
                <a:ea typeface="Arial" pitchFamily="-128" charset="0"/>
                <a:cs typeface="Arial" pitchFamily="-128" charset="0"/>
              </a:rPr>
              <a:t>Sarah</a:t>
            </a:r>
          </a:p>
        </p:txBody>
      </p:sp>
      <p:sp>
        <p:nvSpPr>
          <p:cNvPr id="104454" name="Line 6"/>
          <p:cNvSpPr>
            <a:spLocks noChangeShapeType="1"/>
          </p:cNvSpPr>
          <p:nvPr/>
        </p:nvSpPr>
        <p:spPr bwMode="auto">
          <a:xfrm>
            <a:off x="2344738" y="1868488"/>
            <a:ext cx="863600" cy="1587"/>
          </a:xfrm>
          <a:prstGeom prst="line">
            <a:avLst/>
          </a:prstGeom>
          <a:noFill/>
          <a:ln w="38100">
            <a:solidFill>
              <a:schemeClr val="tx1"/>
            </a:solidFill>
            <a:prstDash val="sysDot"/>
            <a:round/>
            <a:headEnd/>
            <a:tailEnd/>
          </a:ln>
          <a:effectLst/>
        </p:spPr>
        <p:txBody>
          <a:bodyPr>
            <a:prstTxWarp prst="textNoShape">
              <a:avLst/>
            </a:prstTxWarp>
          </a:bodyPr>
          <a:lstStyle/>
          <a:p>
            <a:endParaRPr lang="en-US"/>
          </a:p>
        </p:txBody>
      </p:sp>
      <p:sp>
        <p:nvSpPr>
          <p:cNvPr id="104455" name="Line 7"/>
          <p:cNvSpPr>
            <a:spLocks noChangeShapeType="1"/>
          </p:cNvSpPr>
          <p:nvPr/>
        </p:nvSpPr>
        <p:spPr bwMode="auto">
          <a:xfrm>
            <a:off x="2344738" y="2012950"/>
            <a:ext cx="863600" cy="1588"/>
          </a:xfrm>
          <a:prstGeom prst="line">
            <a:avLst/>
          </a:prstGeom>
          <a:noFill/>
          <a:ln w="38100">
            <a:solidFill>
              <a:schemeClr val="tx1"/>
            </a:solidFill>
            <a:prstDash val="sysDot"/>
            <a:round/>
            <a:headEnd/>
            <a:tailEnd/>
          </a:ln>
          <a:effectLst/>
        </p:spPr>
        <p:txBody>
          <a:bodyPr>
            <a:prstTxWarp prst="textNoShape">
              <a:avLst/>
            </a:prstTxWarp>
          </a:bodyPr>
          <a:lstStyle/>
          <a:p>
            <a:endParaRPr lang="en-US"/>
          </a:p>
        </p:txBody>
      </p:sp>
      <p:sp>
        <p:nvSpPr>
          <p:cNvPr id="104456" name="Line 8"/>
          <p:cNvSpPr>
            <a:spLocks noChangeShapeType="1"/>
          </p:cNvSpPr>
          <p:nvPr/>
        </p:nvSpPr>
        <p:spPr bwMode="auto">
          <a:xfrm>
            <a:off x="5295900" y="1868488"/>
            <a:ext cx="936625" cy="158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57" name="Line 9"/>
          <p:cNvSpPr>
            <a:spLocks noChangeShapeType="1"/>
          </p:cNvSpPr>
          <p:nvPr/>
        </p:nvSpPr>
        <p:spPr bwMode="auto">
          <a:xfrm>
            <a:off x="5295900" y="2012950"/>
            <a:ext cx="936625" cy="15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58" name="Line 10"/>
          <p:cNvSpPr>
            <a:spLocks noChangeShapeType="1"/>
          </p:cNvSpPr>
          <p:nvPr/>
        </p:nvSpPr>
        <p:spPr bwMode="auto">
          <a:xfrm>
            <a:off x="2776538" y="2085975"/>
            <a:ext cx="1587" cy="71913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59" name="Text Box 11"/>
          <p:cNvSpPr txBox="1">
            <a:spLocks noChangeArrowheads="1"/>
          </p:cNvSpPr>
          <p:nvPr/>
        </p:nvSpPr>
        <p:spPr bwMode="auto">
          <a:xfrm>
            <a:off x="1911350" y="2660650"/>
            <a:ext cx="1747838" cy="579438"/>
          </a:xfrm>
          <a:prstGeom prst="rect">
            <a:avLst/>
          </a:prstGeom>
          <a:noFill/>
          <a:ln w="9525">
            <a:noFill/>
            <a:miter lim="800000"/>
            <a:headEnd/>
            <a:tailEnd/>
          </a:ln>
          <a:effectLst/>
        </p:spPr>
        <p:txBody>
          <a:bodyPr>
            <a:prstTxWarp prst="textNoShape">
              <a:avLst/>
            </a:prstTxWarp>
            <a:spAutoFit/>
          </a:bodyPr>
          <a:lstStyle/>
          <a:p>
            <a:pPr eaLnBrk="1" hangingPunct="1"/>
            <a:r>
              <a:rPr lang="en-GB" sz="3200">
                <a:latin typeface="Tahoma" pitchFamily="-128" charset="0"/>
                <a:ea typeface="Arial" pitchFamily="-128" charset="0"/>
                <a:cs typeface="Arial" pitchFamily="-128" charset="0"/>
              </a:rPr>
              <a:t>Ishmael</a:t>
            </a:r>
          </a:p>
        </p:txBody>
      </p:sp>
      <p:sp>
        <p:nvSpPr>
          <p:cNvPr id="104460" name="Line 12"/>
          <p:cNvSpPr>
            <a:spLocks noChangeShapeType="1"/>
          </p:cNvSpPr>
          <p:nvPr/>
        </p:nvSpPr>
        <p:spPr bwMode="auto">
          <a:xfrm>
            <a:off x="5727700" y="2084388"/>
            <a:ext cx="1588" cy="6477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61" name="Text Box 13"/>
          <p:cNvSpPr txBox="1">
            <a:spLocks noChangeArrowheads="1"/>
          </p:cNvSpPr>
          <p:nvPr/>
        </p:nvSpPr>
        <p:spPr bwMode="auto">
          <a:xfrm>
            <a:off x="5153025" y="2660650"/>
            <a:ext cx="1131888" cy="579438"/>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Isaac</a:t>
            </a:r>
          </a:p>
        </p:txBody>
      </p:sp>
      <p:sp>
        <p:nvSpPr>
          <p:cNvPr id="104462" name="Line 14"/>
          <p:cNvSpPr>
            <a:spLocks noChangeShapeType="1"/>
          </p:cNvSpPr>
          <p:nvPr/>
        </p:nvSpPr>
        <p:spPr bwMode="auto">
          <a:xfrm>
            <a:off x="2703513" y="3236913"/>
            <a:ext cx="1587" cy="71913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63" name="Text Box 15"/>
          <p:cNvSpPr txBox="1">
            <a:spLocks noChangeArrowheads="1"/>
          </p:cNvSpPr>
          <p:nvPr/>
        </p:nvSpPr>
        <p:spPr bwMode="auto">
          <a:xfrm>
            <a:off x="1552575" y="3957638"/>
            <a:ext cx="2255838"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Arab nation</a:t>
            </a:r>
          </a:p>
        </p:txBody>
      </p:sp>
      <p:sp>
        <p:nvSpPr>
          <p:cNvPr id="104464" name="Line 16"/>
          <p:cNvSpPr>
            <a:spLocks noChangeShapeType="1"/>
          </p:cNvSpPr>
          <p:nvPr/>
        </p:nvSpPr>
        <p:spPr bwMode="auto">
          <a:xfrm>
            <a:off x="2703513" y="4460875"/>
            <a:ext cx="1587" cy="576263"/>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65" name="Text Box 17"/>
          <p:cNvSpPr txBox="1">
            <a:spLocks noChangeArrowheads="1"/>
          </p:cNvSpPr>
          <p:nvPr/>
        </p:nvSpPr>
        <p:spPr bwMode="auto">
          <a:xfrm>
            <a:off x="1552575" y="5037138"/>
            <a:ext cx="2284413"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Muhammad</a:t>
            </a:r>
          </a:p>
        </p:txBody>
      </p:sp>
      <p:sp>
        <p:nvSpPr>
          <p:cNvPr id="104466" name="Line 18"/>
          <p:cNvSpPr>
            <a:spLocks noChangeShapeType="1"/>
          </p:cNvSpPr>
          <p:nvPr/>
        </p:nvSpPr>
        <p:spPr bwMode="auto">
          <a:xfrm>
            <a:off x="2703513" y="5613400"/>
            <a:ext cx="1587" cy="431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67" name="Text Box 19"/>
          <p:cNvSpPr txBox="1">
            <a:spLocks noChangeArrowheads="1"/>
          </p:cNvSpPr>
          <p:nvPr/>
        </p:nvSpPr>
        <p:spPr bwMode="auto">
          <a:xfrm>
            <a:off x="2128838" y="5973763"/>
            <a:ext cx="1165225"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Islam</a:t>
            </a:r>
          </a:p>
        </p:txBody>
      </p:sp>
      <p:sp>
        <p:nvSpPr>
          <p:cNvPr id="104468" name="Line 20"/>
          <p:cNvSpPr>
            <a:spLocks noChangeShapeType="1"/>
          </p:cNvSpPr>
          <p:nvPr/>
        </p:nvSpPr>
        <p:spPr bwMode="auto">
          <a:xfrm flipH="1">
            <a:off x="5584825" y="3236913"/>
            <a:ext cx="142875" cy="792162"/>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69" name="Text Box 21"/>
          <p:cNvSpPr txBox="1">
            <a:spLocks noChangeArrowheads="1"/>
          </p:cNvSpPr>
          <p:nvPr/>
        </p:nvSpPr>
        <p:spPr bwMode="auto">
          <a:xfrm>
            <a:off x="4360863" y="3957638"/>
            <a:ext cx="2687637"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Jewish people</a:t>
            </a:r>
          </a:p>
        </p:txBody>
      </p:sp>
      <p:sp>
        <p:nvSpPr>
          <p:cNvPr id="104470" name="Text Box 22"/>
          <p:cNvSpPr txBox="1">
            <a:spLocks noChangeArrowheads="1"/>
          </p:cNvSpPr>
          <p:nvPr/>
        </p:nvSpPr>
        <p:spPr bwMode="auto">
          <a:xfrm>
            <a:off x="4360863" y="5973763"/>
            <a:ext cx="1633537" cy="579437"/>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Judaism</a:t>
            </a:r>
          </a:p>
        </p:txBody>
      </p:sp>
      <p:sp>
        <p:nvSpPr>
          <p:cNvPr id="104471" name="Text Box 23"/>
          <p:cNvSpPr txBox="1">
            <a:spLocks noChangeArrowheads="1"/>
          </p:cNvSpPr>
          <p:nvPr/>
        </p:nvSpPr>
        <p:spPr bwMode="auto">
          <a:xfrm>
            <a:off x="6427788" y="5956300"/>
            <a:ext cx="2174875" cy="579438"/>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Christianity</a:t>
            </a:r>
          </a:p>
        </p:txBody>
      </p:sp>
      <p:sp>
        <p:nvSpPr>
          <p:cNvPr id="104472" name="Text Box 24"/>
          <p:cNvSpPr txBox="1">
            <a:spLocks noChangeArrowheads="1"/>
          </p:cNvSpPr>
          <p:nvPr/>
        </p:nvSpPr>
        <p:spPr bwMode="auto">
          <a:xfrm>
            <a:off x="6808788" y="4892675"/>
            <a:ext cx="1157287" cy="579438"/>
          </a:xfrm>
          <a:prstGeom prst="rect">
            <a:avLst/>
          </a:prstGeom>
          <a:noFill/>
          <a:ln w="9525">
            <a:noFill/>
            <a:miter lim="800000"/>
            <a:headEnd/>
            <a:tailEnd/>
          </a:ln>
          <a:effectLst/>
        </p:spPr>
        <p:txBody>
          <a:bodyPr wrap="none">
            <a:prstTxWarp prst="textNoShape">
              <a:avLst/>
            </a:prstTxWarp>
            <a:spAutoFit/>
          </a:bodyPr>
          <a:lstStyle/>
          <a:p>
            <a:pPr eaLnBrk="1" hangingPunct="1"/>
            <a:r>
              <a:rPr lang="en-GB" sz="3200">
                <a:latin typeface="Tahoma" pitchFamily="-128" charset="0"/>
                <a:ea typeface="Arial" pitchFamily="-128" charset="0"/>
                <a:cs typeface="Arial" pitchFamily="-128" charset="0"/>
              </a:rPr>
              <a:t>Jesus</a:t>
            </a:r>
          </a:p>
        </p:txBody>
      </p:sp>
      <p:sp>
        <p:nvSpPr>
          <p:cNvPr id="104473" name="Line 25"/>
          <p:cNvSpPr>
            <a:spLocks noChangeShapeType="1"/>
          </p:cNvSpPr>
          <p:nvPr/>
        </p:nvSpPr>
        <p:spPr bwMode="auto">
          <a:xfrm>
            <a:off x="7385050" y="5397500"/>
            <a:ext cx="1588" cy="6477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74" name="Line 26"/>
          <p:cNvSpPr>
            <a:spLocks noChangeShapeType="1"/>
          </p:cNvSpPr>
          <p:nvPr/>
        </p:nvSpPr>
        <p:spPr bwMode="auto">
          <a:xfrm flipH="1">
            <a:off x="5224463" y="4676775"/>
            <a:ext cx="287337" cy="12969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4475" name="Line 27"/>
          <p:cNvSpPr>
            <a:spLocks noChangeShapeType="1"/>
          </p:cNvSpPr>
          <p:nvPr/>
        </p:nvSpPr>
        <p:spPr bwMode="auto">
          <a:xfrm>
            <a:off x="6016625" y="4605338"/>
            <a:ext cx="792163" cy="431800"/>
          </a:xfrm>
          <a:prstGeom prst="line">
            <a:avLst/>
          </a:prstGeom>
          <a:noFill/>
          <a:ln w="381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36513"/>
            <a:ext cx="9144000" cy="1089026"/>
          </a:xfrm>
          <a:prstGeom prst="rect">
            <a:avLst/>
          </a:prstGeom>
          <a:noFill/>
          <a:ln w="9525">
            <a:noFill/>
            <a:miter lim="800000"/>
            <a:headEnd/>
            <a:tailEnd/>
          </a:ln>
          <a:effectLst/>
        </p:spPr>
        <p:txBody>
          <a:bodyPr anchor="ctr" anchorCtr="1">
            <a:prstTxWarp prst="textNoShape">
              <a:avLst/>
            </a:prstTxWarp>
          </a:bodyPr>
          <a:lstStyle/>
          <a:p>
            <a:r>
              <a:rPr lang="en-US" altLang="zh-CN" sz="3600">
                <a:solidFill>
                  <a:srgbClr val="FDFDA2"/>
                </a:solidFill>
                <a:latin typeface="Arial Rounded MT Bold" pitchFamily="-128" charset="0"/>
                <a:ea typeface="宋体" pitchFamily="-128" charset="-122"/>
                <a:cs typeface="宋体" pitchFamily="-128" charset="-122"/>
              </a:rPr>
              <a:t>Person is the model for society</a:t>
            </a:r>
            <a:endParaRPr lang="sk-SK" sz="3600">
              <a:latin typeface="Arial Rounded MT Bold" pitchFamily="-128" charset="0"/>
              <a:ea typeface="宋体" pitchFamily="-128" charset="-122"/>
              <a:cs typeface="宋体" pitchFamily="-128" charset="-122"/>
            </a:endParaRPr>
          </a:p>
        </p:txBody>
      </p:sp>
      <p:sp>
        <p:nvSpPr>
          <p:cNvPr id="136195" name="Text Box 3"/>
          <p:cNvSpPr txBox="1">
            <a:spLocks noChangeArrowheads="1"/>
          </p:cNvSpPr>
          <p:nvPr/>
        </p:nvSpPr>
        <p:spPr bwMode="auto">
          <a:xfrm>
            <a:off x="566738" y="1225550"/>
            <a:ext cx="2678112" cy="4108450"/>
          </a:xfrm>
          <a:prstGeom prst="rect">
            <a:avLst/>
          </a:prstGeom>
          <a:noFill/>
          <a:ln w="9525">
            <a:noFill/>
            <a:miter lim="800000"/>
            <a:headEnd/>
            <a:tailEnd/>
          </a:ln>
          <a:effectLst/>
        </p:spPr>
        <p:txBody>
          <a:bodyPr>
            <a:prstTxWarp prst="textNoShape">
              <a:avLst/>
            </a:prstTxWarp>
            <a:spAutoFit/>
          </a:bodyPr>
          <a:lstStyle/>
          <a:p>
            <a:pPr eaLnBrk="1" hangingPunct="1"/>
            <a:r>
              <a:rPr lang="en-US">
                <a:latin typeface="Franklin Gothic Medium" pitchFamily="-128" charset="0"/>
                <a:ea typeface="宋体" pitchFamily="-128" charset="-122"/>
                <a:cs typeface="宋体" pitchFamily="-128" charset="-122"/>
              </a:rPr>
              <a:t>Brain</a:t>
            </a:r>
          </a:p>
          <a:p>
            <a:pPr eaLnBrk="1" hangingPunct="1"/>
            <a:r>
              <a:rPr lang="en-US">
                <a:latin typeface="Franklin Gothic Medium" pitchFamily="-128" charset="0"/>
                <a:ea typeface="宋体" pitchFamily="-128" charset="-122"/>
                <a:cs typeface="宋体" pitchFamily="-128" charset="-122"/>
              </a:rPr>
              <a:t>Spine</a:t>
            </a:r>
          </a:p>
          <a:p>
            <a:pPr eaLnBrk="1" hangingPunct="1"/>
            <a:r>
              <a:rPr lang="en-US">
                <a:latin typeface="Franklin Gothic Medium" pitchFamily="-128" charset="0"/>
                <a:ea typeface="宋体" pitchFamily="-128" charset="-122"/>
                <a:cs typeface="宋体" pitchFamily="-128" charset="-122"/>
              </a:rPr>
              <a:t>Nervous System</a:t>
            </a:r>
          </a:p>
          <a:p>
            <a:pPr eaLnBrk="1" hangingPunct="1"/>
            <a:endParaRPr lang="en-US">
              <a:latin typeface="Franklin Gothic Medium" pitchFamily="-128" charset="0"/>
              <a:ea typeface="宋体" pitchFamily="-128" charset="-122"/>
              <a:cs typeface="宋体" pitchFamily="-128" charset="-122"/>
            </a:endParaRPr>
          </a:p>
          <a:p>
            <a:pPr eaLnBrk="1" hangingPunct="1"/>
            <a:r>
              <a:rPr lang="en-US">
                <a:latin typeface="Franklin Gothic Medium" pitchFamily="-128" charset="0"/>
                <a:ea typeface="宋体" pitchFamily="-128" charset="-122"/>
                <a:cs typeface="宋体" pitchFamily="-128" charset="-122"/>
              </a:rPr>
              <a:t>Heart</a:t>
            </a:r>
          </a:p>
          <a:p>
            <a:pPr eaLnBrk="1" hangingPunct="1"/>
            <a:r>
              <a:rPr lang="en-US">
                <a:latin typeface="Franklin Gothic Medium" pitchFamily="-128" charset="0"/>
                <a:ea typeface="宋体" pitchFamily="-128" charset="-122"/>
                <a:cs typeface="宋体" pitchFamily="-128" charset="-122"/>
              </a:rPr>
              <a:t>Lungs</a:t>
            </a:r>
          </a:p>
          <a:p>
            <a:pPr eaLnBrk="1" hangingPunct="1"/>
            <a:r>
              <a:rPr lang="en-US">
                <a:latin typeface="Franklin Gothic Medium" pitchFamily="-128" charset="0"/>
                <a:ea typeface="宋体" pitchFamily="-128" charset="-122"/>
                <a:cs typeface="宋体" pitchFamily="-128" charset="-122"/>
              </a:rPr>
              <a:t>Stomach</a:t>
            </a:r>
          </a:p>
          <a:p>
            <a:pPr eaLnBrk="1" hangingPunct="1"/>
            <a:endParaRPr lang="en-US">
              <a:latin typeface="Franklin Gothic Medium" pitchFamily="-128" charset="0"/>
              <a:ea typeface="宋体" pitchFamily="-128" charset="-122"/>
              <a:cs typeface="宋体" pitchFamily="-128" charset="-122"/>
            </a:endParaRPr>
          </a:p>
          <a:p>
            <a:pPr eaLnBrk="1" hangingPunct="1"/>
            <a:endParaRPr lang="en-US">
              <a:latin typeface="Franklin Gothic Medium" pitchFamily="-128" charset="0"/>
              <a:ea typeface="宋体" pitchFamily="-128" charset="-122"/>
              <a:cs typeface="宋体" pitchFamily="-128" charset="-122"/>
            </a:endParaRPr>
          </a:p>
          <a:p>
            <a:pPr eaLnBrk="1" hangingPunct="1"/>
            <a:r>
              <a:rPr lang="en-US">
                <a:latin typeface="Franklin Gothic Medium" pitchFamily="-128" charset="0"/>
                <a:ea typeface="宋体" pitchFamily="-128" charset="-122"/>
                <a:cs typeface="宋体" pitchFamily="-128" charset="-122"/>
              </a:rPr>
              <a:t>Limbs </a:t>
            </a:r>
          </a:p>
          <a:p>
            <a:pPr eaLnBrk="1" hangingPunct="1"/>
            <a:r>
              <a:rPr lang="en-US">
                <a:latin typeface="Franklin Gothic Medium" pitchFamily="-128" charset="0"/>
                <a:ea typeface="宋体" pitchFamily="-128" charset="-122"/>
                <a:cs typeface="宋体" pitchFamily="-128" charset="-122"/>
              </a:rPr>
              <a:t>Cells</a:t>
            </a:r>
          </a:p>
        </p:txBody>
      </p:sp>
      <p:pic>
        <p:nvPicPr>
          <p:cNvPr id="136196" name="Picture 4" descr="circur2421tcFinal16cm"/>
          <p:cNvPicPr>
            <a:picLocks noChangeAspect="1" noChangeArrowheads="1"/>
          </p:cNvPicPr>
          <p:nvPr/>
        </p:nvPicPr>
        <p:blipFill>
          <a:blip r:embed="rId3"/>
          <a:srcRect/>
          <a:stretch>
            <a:fillRect/>
          </a:stretch>
        </p:blipFill>
        <p:spPr bwMode="auto">
          <a:xfrm>
            <a:off x="3124200" y="838200"/>
            <a:ext cx="2554288" cy="4876800"/>
          </a:xfrm>
          <a:prstGeom prst="rect">
            <a:avLst/>
          </a:prstGeom>
          <a:noFill/>
          <a:ln w="9525">
            <a:noFill/>
            <a:miter lim="800000"/>
            <a:headEnd/>
            <a:tailEnd/>
          </a:ln>
          <a:effectLst/>
        </p:spPr>
      </p:pic>
      <p:sp>
        <p:nvSpPr>
          <p:cNvPr id="136197" name="Text Box 5"/>
          <p:cNvSpPr txBox="1">
            <a:spLocks noChangeArrowheads="1"/>
          </p:cNvSpPr>
          <p:nvPr/>
        </p:nvSpPr>
        <p:spPr bwMode="auto">
          <a:xfrm>
            <a:off x="5246688" y="1225550"/>
            <a:ext cx="2678112" cy="4108450"/>
          </a:xfrm>
          <a:prstGeom prst="rect">
            <a:avLst/>
          </a:prstGeom>
          <a:noFill/>
          <a:ln w="9525">
            <a:noFill/>
            <a:miter lim="800000"/>
            <a:headEnd/>
            <a:tailEnd/>
          </a:ln>
          <a:effectLst/>
        </p:spPr>
        <p:txBody>
          <a:bodyPr>
            <a:prstTxWarp prst="textNoShape">
              <a:avLst/>
            </a:prstTxWarp>
            <a:spAutoFit/>
          </a:bodyPr>
          <a:lstStyle/>
          <a:p>
            <a:pPr algn="r" eaLnBrk="1" hangingPunct="1"/>
            <a:r>
              <a:rPr lang="en-US">
                <a:latin typeface="Franklin Gothic Medium" pitchFamily="-128" charset="0"/>
                <a:ea typeface="宋体" pitchFamily="-128" charset="-122"/>
                <a:cs typeface="宋体" pitchFamily="-128" charset="-122"/>
              </a:rPr>
              <a:t>God</a:t>
            </a:r>
          </a:p>
          <a:p>
            <a:pPr algn="r" eaLnBrk="1" hangingPunct="1"/>
            <a:r>
              <a:rPr lang="en-US">
                <a:latin typeface="Franklin Gothic Medium" pitchFamily="-128" charset="0"/>
                <a:ea typeface="宋体" pitchFamily="-128" charset="-122"/>
                <a:cs typeface="宋体" pitchFamily="-128" charset="-122"/>
              </a:rPr>
              <a:t>Christ</a:t>
            </a:r>
          </a:p>
          <a:p>
            <a:pPr algn="r" eaLnBrk="1" hangingPunct="1"/>
            <a:r>
              <a:rPr lang="en-US">
                <a:latin typeface="Franklin Gothic Medium" pitchFamily="-128" charset="0"/>
                <a:ea typeface="宋体" pitchFamily="-128" charset="-122"/>
                <a:cs typeface="宋体" pitchFamily="-128" charset="-122"/>
              </a:rPr>
              <a:t>Political leaders and parties</a:t>
            </a:r>
          </a:p>
          <a:p>
            <a:pPr algn="r" eaLnBrk="1" hangingPunct="1"/>
            <a:endParaRPr lang="en-US">
              <a:latin typeface="Franklin Gothic Medium" pitchFamily="-128" charset="0"/>
              <a:ea typeface="宋体" pitchFamily="-128" charset="-122"/>
              <a:cs typeface="宋体" pitchFamily="-128" charset="-122"/>
            </a:endParaRPr>
          </a:p>
          <a:p>
            <a:pPr algn="r" eaLnBrk="1" hangingPunct="1"/>
            <a:r>
              <a:rPr lang="en-US">
                <a:latin typeface="Franklin Gothic Medium" pitchFamily="-128" charset="0"/>
                <a:ea typeface="宋体" pitchFamily="-128" charset="-122"/>
                <a:cs typeface="宋体" pitchFamily="-128" charset="-122"/>
              </a:rPr>
              <a:t>Executive</a:t>
            </a:r>
          </a:p>
          <a:p>
            <a:pPr algn="r" eaLnBrk="1" hangingPunct="1"/>
            <a:r>
              <a:rPr lang="en-US">
                <a:latin typeface="Franklin Gothic Medium" pitchFamily="-128" charset="0"/>
                <a:ea typeface="宋体" pitchFamily="-128" charset="-122"/>
                <a:cs typeface="宋体" pitchFamily="-128" charset="-122"/>
              </a:rPr>
              <a:t>Legislative</a:t>
            </a:r>
          </a:p>
          <a:p>
            <a:pPr algn="r" eaLnBrk="1" hangingPunct="1"/>
            <a:r>
              <a:rPr lang="en-US">
                <a:latin typeface="Franklin Gothic Medium" pitchFamily="-128" charset="0"/>
                <a:ea typeface="宋体" pitchFamily="-128" charset="-122"/>
                <a:cs typeface="宋体" pitchFamily="-128" charset="-122"/>
              </a:rPr>
              <a:t>Judiciary</a:t>
            </a:r>
          </a:p>
          <a:p>
            <a:pPr algn="r" eaLnBrk="1" hangingPunct="1"/>
            <a:endParaRPr lang="en-US">
              <a:latin typeface="Franklin Gothic Medium" pitchFamily="-128" charset="0"/>
              <a:ea typeface="宋体" pitchFamily="-128" charset="-122"/>
              <a:cs typeface="宋体" pitchFamily="-128" charset="-122"/>
            </a:endParaRPr>
          </a:p>
          <a:p>
            <a:pPr algn="r" eaLnBrk="1" hangingPunct="1"/>
            <a:r>
              <a:rPr lang="en-US">
                <a:latin typeface="Franklin Gothic Medium" pitchFamily="-128" charset="0"/>
                <a:ea typeface="宋体" pitchFamily="-128" charset="-122"/>
                <a:cs typeface="宋体" pitchFamily="-128" charset="-122"/>
              </a:rPr>
              <a:t>Organizations</a:t>
            </a:r>
          </a:p>
          <a:p>
            <a:pPr algn="r" eaLnBrk="1" hangingPunct="1"/>
            <a:r>
              <a:rPr lang="en-US">
                <a:latin typeface="Franklin Gothic Medium" pitchFamily="-128" charset="0"/>
                <a:ea typeface="宋体" pitchFamily="-128" charset="-122"/>
                <a:cs typeface="宋体" pitchFamily="-128" charset="-122"/>
              </a:rPr>
              <a:t>Individuals</a:t>
            </a:r>
          </a:p>
        </p:txBody>
      </p:sp>
      <p:sp>
        <p:nvSpPr>
          <p:cNvPr id="136198" name="Text Box 6"/>
          <p:cNvSpPr txBox="1">
            <a:spLocks noChangeArrowheads="1"/>
          </p:cNvSpPr>
          <p:nvPr/>
        </p:nvSpPr>
        <p:spPr bwMode="auto">
          <a:xfrm>
            <a:off x="441325" y="5746750"/>
            <a:ext cx="8288338" cy="954088"/>
          </a:xfrm>
          <a:prstGeom prst="rect">
            <a:avLst/>
          </a:prstGeom>
          <a:noFill/>
          <a:ln w="38100">
            <a:solidFill>
              <a:schemeClr val="tx1"/>
            </a:solidFill>
            <a:miter lim="800000"/>
            <a:headEnd/>
            <a:tailEnd/>
          </a:ln>
        </p:spPr>
        <p:txBody>
          <a:bodyPr wrap="none">
            <a:prstTxWarp prst="textNoShape">
              <a:avLst/>
            </a:prstTxWarp>
            <a:spAutoFit/>
          </a:bodyPr>
          <a:lstStyle/>
          <a:p>
            <a:r>
              <a:rPr lang="en-US" sz="1800" dirty="0">
                <a:latin typeface="Tahoma" pitchFamily="-128" charset="0"/>
              </a:rPr>
              <a:t>In the ideal world, because people’s horizontal relationships with each other are</a:t>
            </a:r>
          </a:p>
          <a:p>
            <a:r>
              <a:rPr lang="en-US" sz="1800" dirty="0">
                <a:latin typeface="Tahoma" pitchFamily="-128" charset="0"/>
              </a:rPr>
              <a:t>rooted in their vertical relationship with God, they will form one integrated and</a:t>
            </a:r>
          </a:p>
          <a:p>
            <a:r>
              <a:rPr lang="en-US" sz="1800" dirty="0">
                <a:latin typeface="Tahoma" pitchFamily="-128" charset="0"/>
              </a:rPr>
              <a:t>interdependent society.</a:t>
            </a:r>
            <a:r>
              <a:rPr lang="en-US" sz="1800" dirty="0" smtClean="0"/>
              <a:t> 				</a:t>
            </a:r>
            <a:r>
              <a:rPr lang="en-US" sz="1600" dirty="0" smtClean="0"/>
              <a:t>EDP</a:t>
            </a:r>
            <a:r>
              <a:rPr lang="en-US" sz="1600" dirty="0"/>
              <a:t>, 362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61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7" grpId="0"/>
      <p:bldP spid="13619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81000"/>
            <a:ext cx="7772400" cy="1143000"/>
          </a:xfrm>
        </p:spPr>
        <p:txBody>
          <a:bodyPr/>
          <a:lstStyle/>
          <a:p>
            <a:r>
              <a:rPr lang="en-US" sz="4000" dirty="0"/>
              <a:t>What kind of economic system?</a:t>
            </a:r>
          </a:p>
        </p:txBody>
      </p:sp>
      <p:sp>
        <p:nvSpPr>
          <p:cNvPr id="180227" name="Rectangle 3"/>
          <p:cNvSpPr>
            <a:spLocks noGrp="1" noChangeArrowheads="1"/>
          </p:cNvSpPr>
          <p:nvPr>
            <p:ph type="body" idx="1"/>
          </p:nvPr>
        </p:nvSpPr>
        <p:spPr>
          <a:xfrm>
            <a:off x="685800" y="1981200"/>
            <a:ext cx="8001000" cy="4114800"/>
          </a:xfrm>
        </p:spPr>
        <p:txBody>
          <a:bodyPr/>
          <a:lstStyle/>
          <a:p>
            <a:pPr>
              <a:lnSpc>
                <a:spcPct val="90000"/>
              </a:lnSpc>
            </a:pPr>
            <a:r>
              <a:rPr lang="en-US" sz="2800" dirty="0"/>
              <a:t>In front of God all people have the same </a:t>
            </a:r>
            <a:r>
              <a:rPr lang="en-US" sz="2800" dirty="0" smtClean="0"/>
              <a:t>value</a:t>
            </a:r>
          </a:p>
          <a:p>
            <a:pPr>
              <a:lnSpc>
                <a:spcPct val="90000"/>
              </a:lnSpc>
            </a:pPr>
            <a:r>
              <a:rPr lang="en-US" sz="2800" dirty="0" smtClean="0"/>
              <a:t>God </a:t>
            </a:r>
            <a:r>
              <a:rPr lang="en-US" sz="2800" dirty="0"/>
              <a:t>wants</a:t>
            </a:r>
            <a:r>
              <a:rPr lang="en-US" sz="2800" dirty="0" smtClean="0"/>
              <a:t> to </a:t>
            </a:r>
            <a:r>
              <a:rPr lang="en-US" sz="2800" dirty="0"/>
              <a:t>provide a good environment and living conditions equally for all his </a:t>
            </a:r>
            <a:r>
              <a:rPr lang="en-US" sz="2800" dirty="0" smtClean="0"/>
              <a:t>children</a:t>
            </a:r>
          </a:p>
          <a:p>
            <a:pPr>
              <a:lnSpc>
                <a:spcPct val="90000"/>
              </a:lnSpc>
            </a:pPr>
            <a:r>
              <a:rPr lang="en-US" sz="2800" dirty="0"/>
              <a:t>No destructive competition due to over </a:t>
            </a:r>
            <a:r>
              <a:rPr lang="en-US" sz="2800" dirty="0" smtClean="0"/>
              <a:t>production </a:t>
            </a:r>
            <a:endParaRPr lang="en-US" sz="2800" dirty="0"/>
          </a:p>
          <a:p>
            <a:pPr>
              <a:lnSpc>
                <a:spcPct val="90000"/>
              </a:lnSpc>
            </a:pPr>
            <a:r>
              <a:rPr lang="en-US" sz="2800" dirty="0"/>
              <a:t>No unfair distribution leading to excessive accumulation and </a:t>
            </a:r>
            <a:r>
              <a:rPr lang="en-US" sz="2800" dirty="0" smtClean="0"/>
              <a:t>consumption</a:t>
            </a:r>
            <a:r>
              <a:rPr lang="en-US" sz="2400" dirty="0" smtClean="0"/>
              <a:t>		 </a:t>
            </a:r>
            <a:r>
              <a:rPr lang="en-US" sz="2000" dirty="0"/>
              <a:t>EDP, 342</a:t>
            </a:r>
            <a:endParaRPr lang="en-US" sz="2800" dirty="0"/>
          </a:p>
          <a:p>
            <a:pPr>
              <a:lnSpc>
                <a:spcPct val="90000"/>
              </a:lnSpc>
            </a:pPr>
            <a:r>
              <a:rPr lang="en-US" sz="2800" dirty="0"/>
              <a:t>What kind of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000" dirty="0"/>
              <a:t>One where there is . . .</a:t>
            </a:r>
          </a:p>
        </p:txBody>
      </p:sp>
      <p:sp>
        <p:nvSpPr>
          <p:cNvPr id="181251" name="Rectangle 3"/>
          <p:cNvSpPr>
            <a:spLocks noGrp="1" noChangeArrowheads="1"/>
          </p:cNvSpPr>
          <p:nvPr>
            <p:ph type="body" idx="1"/>
          </p:nvPr>
        </p:nvSpPr>
        <p:spPr/>
        <p:txBody>
          <a:bodyPr/>
          <a:lstStyle/>
          <a:p>
            <a:r>
              <a:rPr lang="en-US" dirty="0"/>
              <a:t>Interdependence, mutual prosperity and universally shared </a:t>
            </a:r>
            <a:r>
              <a:rPr lang="en-US" dirty="0" smtClean="0"/>
              <a:t>values	 </a:t>
            </a:r>
            <a:r>
              <a:rPr lang="en-US" sz="2400" dirty="0"/>
              <a:t>EDP, 342</a:t>
            </a:r>
            <a:endParaRPr lang="en-US" sz="2800" dirty="0"/>
          </a:p>
          <a:p>
            <a:r>
              <a:rPr lang="en-US" dirty="0"/>
              <a:t>Original mind </a:t>
            </a:r>
            <a:r>
              <a:rPr lang="en-US" dirty="0" smtClean="0"/>
              <a:t>pursues </a:t>
            </a:r>
            <a:r>
              <a:rPr lang="en-US" dirty="0"/>
              <a:t>socialist</a:t>
            </a:r>
            <a:r>
              <a:rPr lang="en-US" dirty="0" smtClean="0"/>
              <a:t> values</a:t>
            </a:r>
          </a:p>
          <a:p>
            <a:pPr lvl="1"/>
            <a:r>
              <a:rPr lang="en-US" dirty="0"/>
              <a:t>Community</a:t>
            </a:r>
          </a:p>
          <a:p>
            <a:pPr lvl="1"/>
            <a:r>
              <a:rPr lang="en-US" dirty="0"/>
              <a:t>Support</a:t>
            </a:r>
          </a:p>
          <a:p>
            <a:pPr lvl="1"/>
            <a:r>
              <a:rPr lang="en-US" dirty="0"/>
              <a:t>Equality</a:t>
            </a:r>
          </a:p>
          <a:p>
            <a:pPr lvl="1"/>
            <a:r>
              <a:rPr lang="en-US" dirty="0" smtClean="0"/>
              <a:t>Freedom</a:t>
            </a:r>
          </a:p>
          <a:p>
            <a:pPr lvl="1"/>
            <a:r>
              <a:rPr lang="en-US" dirty="0" smtClean="0"/>
              <a:t>Democracy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2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2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04800" y="609600"/>
            <a:ext cx="8534400" cy="1143000"/>
          </a:xfrm>
        </p:spPr>
        <p:txBody>
          <a:bodyPr/>
          <a:lstStyle/>
          <a:p>
            <a:r>
              <a:rPr lang="en-US"/>
              <a:t>How has Satan been working?</a:t>
            </a:r>
          </a:p>
        </p:txBody>
      </p:sp>
      <p:sp>
        <p:nvSpPr>
          <p:cNvPr id="179203" name="Rectangle 3"/>
          <p:cNvSpPr>
            <a:spLocks noGrp="1" noChangeArrowheads="1"/>
          </p:cNvSpPr>
          <p:nvPr>
            <p:ph type="body" idx="1"/>
          </p:nvPr>
        </p:nvSpPr>
        <p:spPr/>
        <p:txBody>
          <a:bodyPr/>
          <a:lstStyle/>
          <a:p>
            <a:r>
              <a:rPr lang="en-US"/>
              <a:t>Satan has worked through fallen people to realise, in advance of God, a perverted form of the ideal society which God intends to realise. </a:t>
            </a:r>
            <a:endParaRPr lang="en-US" sz="2800"/>
          </a:p>
          <a:p>
            <a:r>
              <a:rPr lang="en-US"/>
              <a:t>As a result in human history we witness the rise of unprincipled societies which are built upon twisted versions of the Principle.				 </a:t>
            </a:r>
            <a:r>
              <a:rPr lang="en-US" sz="2400"/>
              <a:t>EDP, 329</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81000"/>
            <a:ext cx="7772400" cy="1143000"/>
          </a:xfrm>
        </p:spPr>
        <p:txBody>
          <a:bodyPr/>
          <a:lstStyle/>
          <a:p>
            <a:r>
              <a:rPr lang="en-US"/>
              <a:t>What kind of socialism?</a:t>
            </a:r>
          </a:p>
        </p:txBody>
      </p:sp>
      <p:sp>
        <p:nvSpPr>
          <p:cNvPr id="182275" name="Rectangle 3"/>
          <p:cNvSpPr>
            <a:spLocks noGrp="1" noChangeArrowheads="1"/>
          </p:cNvSpPr>
          <p:nvPr>
            <p:ph type="body" idx="1"/>
          </p:nvPr>
        </p:nvSpPr>
        <p:spPr>
          <a:xfrm>
            <a:off x="685800" y="1752600"/>
            <a:ext cx="7772400" cy="4572000"/>
          </a:xfrm>
        </p:spPr>
        <p:txBody>
          <a:bodyPr/>
          <a:lstStyle/>
          <a:p>
            <a:pPr>
              <a:buFontTx/>
              <a:buNone/>
            </a:pPr>
            <a:r>
              <a:rPr lang="en-US" sz="2800" dirty="0"/>
              <a:t>	God’s plan is to develop a socialistic economy, although with a </a:t>
            </a:r>
            <a:r>
              <a:rPr lang="en-US" sz="2800" b="1" u="sng" dirty="0"/>
              <a:t>form and content utterly different</a:t>
            </a:r>
            <a:r>
              <a:rPr lang="en-US" sz="2800" b="1" dirty="0"/>
              <a:t> </a:t>
            </a:r>
            <a:r>
              <a:rPr lang="en-US" sz="2800" dirty="0"/>
              <a:t>from the state socialism and communism actually established. </a:t>
            </a:r>
            <a:r>
              <a:rPr lang="en-US" sz="2400" dirty="0"/>
              <a:t>EDP, 341</a:t>
            </a:r>
            <a:endParaRPr lang="en-US" sz="2800" dirty="0" smtClean="0"/>
          </a:p>
          <a:p>
            <a:pPr lvl="1"/>
            <a:r>
              <a:rPr lang="en-US" sz="2400" dirty="0" smtClean="0"/>
              <a:t>Not a planned economy</a:t>
            </a:r>
          </a:p>
          <a:p>
            <a:pPr lvl="1"/>
            <a:r>
              <a:rPr lang="en-US" sz="2400" dirty="0" smtClean="0"/>
              <a:t>Not </a:t>
            </a:r>
            <a:r>
              <a:rPr lang="en-US" sz="2400" dirty="0"/>
              <a:t>a welfare state</a:t>
            </a:r>
            <a:endParaRPr lang="en-US" sz="2400" dirty="0" smtClean="0"/>
          </a:p>
          <a:p>
            <a:pPr lvl="1"/>
            <a:r>
              <a:rPr lang="en-US" sz="2400" dirty="0" smtClean="0"/>
              <a:t>Not a state educational system</a:t>
            </a:r>
          </a:p>
          <a:p>
            <a:pPr lvl="1"/>
            <a:r>
              <a:rPr lang="en-US" sz="2400" dirty="0" smtClean="0"/>
              <a:t>Not a state </a:t>
            </a:r>
            <a:r>
              <a:rPr lang="en-US" sz="2400" dirty="0"/>
              <a:t>health system</a:t>
            </a:r>
          </a:p>
          <a:p>
            <a:pPr lvl="1"/>
            <a:r>
              <a:rPr lang="en-US" sz="2400" dirty="0"/>
              <a:t>No state owned banks and industries</a:t>
            </a:r>
            <a:endParaRPr lang="en-US" sz="2400" dirty="0" smtClean="0"/>
          </a:p>
          <a:p>
            <a:pPr lvl="1"/>
            <a:r>
              <a:rPr lang="en-US" sz="2400" dirty="0" smtClean="0"/>
              <a:t>Limited state </a:t>
            </a:r>
            <a:r>
              <a:rPr lang="en-US" sz="2400" dirty="0"/>
              <a:t>social security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 . .</a:t>
            </a:r>
            <a:endParaRPr lang="en-US" dirty="0"/>
          </a:p>
        </p:txBody>
      </p:sp>
      <p:sp>
        <p:nvSpPr>
          <p:cNvPr id="3" name="Content Placeholder 2"/>
          <p:cNvSpPr>
            <a:spLocks noGrp="1"/>
          </p:cNvSpPr>
          <p:nvPr>
            <p:ph idx="1"/>
          </p:nvPr>
        </p:nvSpPr>
        <p:spPr>
          <a:xfrm>
            <a:off x="381000" y="1981200"/>
            <a:ext cx="8382000" cy="4114800"/>
          </a:xfrm>
        </p:spPr>
        <p:txBody>
          <a:bodyPr/>
          <a:lstStyle/>
          <a:p>
            <a:r>
              <a:rPr lang="en-US" dirty="0" smtClean="0"/>
              <a:t>Excessive production</a:t>
            </a:r>
          </a:p>
          <a:p>
            <a:pPr lvl="1"/>
            <a:r>
              <a:rPr lang="en-US" dirty="0" smtClean="0"/>
              <a:t>Communist and planned economies</a:t>
            </a:r>
          </a:p>
          <a:p>
            <a:pPr lvl="1"/>
            <a:r>
              <a:rPr lang="en-US" dirty="0" smtClean="0"/>
              <a:t>But planning is inherently impossible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1143000"/>
          </a:xfrm>
        </p:spPr>
        <p:txBody>
          <a:bodyPr/>
          <a:lstStyle/>
          <a:p>
            <a:r>
              <a:rPr lang="en-US" dirty="0" smtClean="0"/>
              <a:t>Why is planning impossible?</a:t>
            </a:r>
            <a:endParaRPr lang="en-US" dirty="0"/>
          </a:p>
        </p:txBody>
      </p:sp>
      <p:sp>
        <p:nvSpPr>
          <p:cNvPr id="3" name="Content Placeholder 2"/>
          <p:cNvSpPr>
            <a:spLocks noGrp="1"/>
          </p:cNvSpPr>
          <p:nvPr>
            <p:ph idx="1"/>
          </p:nvPr>
        </p:nvSpPr>
        <p:spPr/>
        <p:txBody>
          <a:bodyPr/>
          <a:lstStyle/>
          <a:p>
            <a:r>
              <a:rPr lang="en-US" dirty="0" smtClean="0"/>
              <a:t>Impossibility of calculation </a:t>
            </a:r>
          </a:p>
          <a:p>
            <a:pPr lvl="1"/>
            <a:r>
              <a:rPr lang="en-US" dirty="0" smtClean="0"/>
              <a:t>Ludwig von </a:t>
            </a:r>
            <a:r>
              <a:rPr lang="en-US" dirty="0" err="1" smtClean="0"/>
              <a:t>Mises</a:t>
            </a:r>
            <a:r>
              <a:rPr lang="en-US" dirty="0" smtClean="0"/>
              <a:t>, F.A. Hayek</a:t>
            </a:r>
          </a:p>
          <a:p>
            <a:r>
              <a:rPr lang="en-US" dirty="0" smtClean="0"/>
              <a:t>All knowledge is tacit knowledge</a:t>
            </a:r>
          </a:p>
          <a:p>
            <a:pPr lvl="1"/>
            <a:r>
              <a:rPr lang="en-US" dirty="0" smtClean="0"/>
              <a:t>Michael Polanyi, F.A. Hayek</a:t>
            </a:r>
          </a:p>
          <a:p>
            <a:r>
              <a:rPr lang="en-US" dirty="0" smtClean="0"/>
              <a:t>Knowledge for planning does not exist</a:t>
            </a:r>
          </a:p>
          <a:p>
            <a:pPr lvl="1"/>
            <a:r>
              <a:rPr lang="en-US" dirty="0" smtClean="0"/>
              <a:t>G.L.S. Shackle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GB" sz="4000" kern="1200" dirty="0" smtClean="0">
                <a:latin typeface="Times New Roman"/>
                <a:ea typeface="ＭＳ Ｐゴシック" pitchFamily="-128" charset="-128"/>
                <a:cs typeface="Times New Roman"/>
              </a:rPr>
              <a:t>	“Socialism is therefore impossible because it faces </a:t>
            </a:r>
            <a:r>
              <a:rPr lang="en-GB" sz="4000" kern="1200" dirty="0" err="1" smtClean="0">
                <a:latin typeface="Times New Roman"/>
                <a:ea typeface="ＭＳ Ｐゴシック" pitchFamily="-128" charset="-128"/>
                <a:cs typeface="Times New Roman"/>
              </a:rPr>
              <a:t>calculational</a:t>
            </a:r>
            <a:r>
              <a:rPr lang="en-GB" sz="4000" kern="1200" dirty="0" smtClean="0">
                <a:latin typeface="Times New Roman"/>
                <a:ea typeface="ＭＳ Ｐゴシック" pitchFamily="-128" charset="-128"/>
                <a:cs typeface="Times New Roman"/>
              </a:rPr>
              <a:t> chaos.”</a:t>
            </a:r>
          </a:p>
          <a:p>
            <a:pPr>
              <a:buNone/>
            </a:pPr>
            <a:r>
              <a:rPr lang="en-GB" dirty="0" smtClean="0"/>
              <a:t>	</a:t>
            </a:r>
            <a:r>
              <a:rPr lang="en-GB" sz="2800" kern="1200" dirty="0" smtClean="0">
                <a:latin typeface="Arial" pitchFamily="-128" charset="0"/>
                <a:ea typeface="ＭＳ Ｐゴシック" pitchFamily="-128" charset="-128"/>
                <a:cs typeface="ＭＳ Ｐゴシック" pitchFamily="-128" charset="-128"/>
              </a:rPr>
              <a:t>G.L.S. Shackle, </a:t>
            </a:r>
            <a:r>
              <a:rPr lang="en-GB" sz="2800" i="1" kern="1200" dirty="0" err="1" smtClean="0">
                <a:latin typeface="Arial" pitchFamily="-128" charset="0"/>
                <a:ea typeface="ＭＳ Ｐゴシック" pitchFamily="-128" charset="-128"/>
                <a:cs typeface="ＭＳ Ｐゴシック" pitchFamily="-128" charset="-128"/>
              </a:rPr>
              <a:t>Epistemics</a:t>
            </a:r>
            <a:r>
              <a:rPr lang="en-GB" sz="2800" i="1" kern="1200" dirty="0" smtClean="0">
                <a:latin typeface="Arial" pitchFamily="-128" charset="0"/>
                <a:ea typeface="ＭＳ Ｐゴシック" pitchFamily="-128" charset="-128"/>
                <a:cs typeface="ＭＳ Ｐゴシック" pitchFamily="-128" charset="-128"/>
              </a:rPr>
              <a:t> and Economics: A Critique of Economic Doctrine </a:t>
            </a:r>
            <a:r>
              <a:rPr lang="en-GB" sz="2800" kern="1200" dirty="0" smtClean="0">
                <a:latin typeface="Arial" pitchFamily="-128" charset="0"/>
                <a:ea typeface="ＭＳ Ｐゴシック" pitchFamily="-128" charset="-128"/>
                <a:cs typeface="ＭＳ Ｐゴシック" pitchFamily="-128" charset="-128"/>
              </a:rPr>
              <a:t>(Cambridge: Cambridge University Press, 1972).</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 . .</a:t>
            </a:r>
            <a:endParaRPr lang="en-US" dirty="0"/>
          </a:p>
        </p:txBody>
      </p:sp>
      <p:sp>
        <p:nvSpPr>
          <p:cNvPr id="3" name="Content Placeholder 2"/>
          <p:cNvSpPr>
            <a:spLocks noGrp="1"/>
          </p:cNvSpPr>
          <p:nvPr>
            <p:ph idx="1"/>
          </p:nvPr>
        </p:nvSpPr>
        <p:spPr>
          <a:xfrm>
            <a:off x="381000" y="1981200"/>
            <a:ext cx="8382000" cy="4114800"/>
          </a:xfrm>
        </p:spPr>
        <p:txBody>
          <a:bodyPr/>
          <a:lstStyle/>
          <a:p>
            <a:r>
              <a:rPr lang="en-US" dirty="0" smtClean="0"/>
              <a:t>Excessive production</a:t>
            </a:r>
          </a:p>
          <a:p>
            <a:pPr lvl="1"/>
            <a:r>
              <a:rPr lang="en-US" dirty="0" smtClean="0"/>
              <a:t>Communist and planned economies</a:t>
            </a:r>
          </a:p>
          <a:p>
            <a:pPr lvl="1"/>
            <a:r>
              <a:rPr lang="en-US" dirty="0" smtClean="0"/>
              <a:t>But planning is inherently impossible</a:t>
            </a:r>
          </a:p>
          <a:p>
            <a:r>
              <a:rPr lang="en-US" dirty="0" smtClean="0"/>
              <a:t>Unfair distribution</a:t>
            </a:r>
          </a:p>
          <a:p>
            <a:pPr lvl="1"/>
            <a:r>
              <a:rPr lang="en-US" dirty="0" smtClean="0"/>
              <a:t>Feudalism where monarchy and aristocracy accumulate and consume excessively</a:t>
            </a:r>
          </a:p>
          <a:p>
            <a:pPr lvl="1"/>
            <a:r>
              <a:rPr lang="en-US" dirty="0" smtClean="0"/>
              <a:t>Socialism where state employees are at an unfair advantage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free market?</a:t>
            </a:r>
            <a:endParaRPr lang="en-US" dirty="0"/>
          </a:p>
        </p:txBody>
      </p:sp>
      <p:sp>
        <p:nvSpPr>
          <p:cNvPr id="3" name="Content Placeholder 2"/>
          <p:cNvSpPr>
            <a:spLocks noGrp="1"/>
          </p:cNvSpPr>
          <p:nvPr>
            <p:ph idx="1"/>
          </p:nvPr>
        </p:nvSpPr>
        <p:spPr>
          <a:xfrm>
            <a:off x="381000" y="1981200"/>
            <a:ext cx="8382000" cy="4114800"/>
          </a:xfrm>
        </p:spPr>
        <p:txBody>
          <a:bodyPr/>
          <a:lstStyle/>
          <a:p>
            <a:r>
              <a:rPr lang="en-US" dirty="0" smtClean="0"/>
              <a:t>A place where people can freely buy and sell without interference</a:t>
            </a:r>
          </a:p>
          <a:p>
            <a:r>
              <a:rPr lang="en-US" dirty="0" smtClean="0"/>
              <a:t>The price mechanism regulates production</a:t>
            </a:r>
          </a:p>
          <a:p>
            <a:pPr lvl="1"/>
            <a:r>
              <a:rPr lang="en-US" dirty="0" smtClean="0"/>
              <a:t>Too much      lower price      reduce production</a:t>
            </a:r>
          </a:p>
          <a:p>
            <a:pPr lvl="1"/>
            <a:r>
              <a:rPr lang="en-US" dirty="0" smtClean="0"/>
              <a:t>Too little       high price      increase production</a:t>
            </a:r>
          </a:p>
          <a:p>
            <a:r>
              <a:rPr lang="en-US" dirty="0" smtClean="0"/>
              <a:t>Price and market regulate distribution</a:t>
            </a:r>
          </a:p>
          <a:p>
            <a:pPr lvl="1"/>
            <a:r>
              <a:rPr lang="en-US" dirty="0" smtClean="0"/>
              <a:t>Goods sold to person willing and able to pay the market price</a:t>
            </a:r>
          </a:p>
        </p:txBody>
      </p:sp>
      <p:cxnSp>
        <p:nvCxnSpPr>
          <p:cNvPr id="5" name="Straight Arrow Connector 4"/>
          <p:cNvCxnSpPr/>
          <p:nvPr/>
        </p:nvCxnSpPr>
        <p:spPr bwMode="auto">
          <a:xfrm>
            <a:off x="2667000" y="4419600"/>
            <a:ext cx="45720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a:off x="5181600" y="3962400"/>
            <a:ext cx="45720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2895600" y="3886200"/>
            <a:ext cx="45720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4876800" y="4419600"/>
            <a:ext cx="45720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kumimoji="1" lang="en-US"/>
              <a:t>The place of Jesus</a:t>
            </a:r>
          </a:p>
        </p:txBody>
      </p:sp>
      <p:sp>
        <p:nvSpPr>
          <p:cNvPr id="36867" name="Rectangle 3"/>
          <p:cNvSpPr>
            <a:spLocks noGrp="1" noChangeArrowheads="1"/>
          </p:cNvSpPr>
          <p:nvPr>
            <p:ph type="body" idx="1"/>
          </p:nvPr>
        </p:nvSpPr>
        <p:spPr/>
        <p:txBody>
          <a:bodyPr/>
          <a:lstStyle/>
          <a:p>
            <a:pPr>
              <a:lnSpc>
                <a:spcPct val="90000"/>
              </a:lnSpc>
            </a:pPr>
            <a:r>
              <a:rPr kumimoji="1" lang="en-US" dirty="0"/>
              <a:t>Jesus was crucified</a:t>
            </a:r>
          </a:p>
          <a:p>
            <a:pPr>
              <a:lnSpc>
                <a:spcPct val="90000"/>
              </a:lnSpc>
            </a:pPr>
            <a:r>
              <a:rPr kumimoji="1" lang="en-US" dirty="0"/>
              <a:t>The Arab descendents of Ishmael missed out on the blessing they should have received</a:t>
            </a:r>
          </a:p>
          <a:p>
            <a:pPr>
              <a:lnSpc>
                <a:spcPct val="90000"/>
              </a:lnSpc>
            </a:pPr>
            <a:r>
              <a:rPr kumimoji="1" lang="en-US" dirty="0"/>
              <a:t>Christianity deviates from Judaism</a:t>
            </a:r>
          </a:p>
          <a:p>
            <a:pPr lvl="1">
              <a:lnSpc>
                <a:spcPct val="90000"/>
              </a:lnSpc>
            </a:pPr>
            <a:r>
              <a:rPr kumimoji="1" lang="en-US" dirty="0"/>
              <a:t>Influenced by Gnosticism and Roman culture</a:t>
            </a:r>
            <a:r>
              <a:rPr kumimoji="1" lang="en-US" dirty="0" smtClean="0"/>
              <a:t> </a:t>
            </a:r>
          </a:p>
          <a:p>
            <a:pPr>
              <a:lnSpc>
                <a:spcPct val="90000"/>
              </a:lnSpc>
            </a:pPr>
            <a:r>
              <a:rPr kumimoji="1" lang="en-US" dirty="0" smtClean="0"/>
              <a:t>Islam comes as a reforming movement</a:t>
            </a:r>
          </a:p>
          <a:p>
            <a:pPr>
              <a:lnSpc>
                <a:spcPct val="90000"/>
              </a:lnSpc>
            </a:pPr>
            <a:endParaRPr kumimoji="1"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457200"/>
            <a:ext cx="7772400" cy="1143000"/>
          </a:xfrm>
        </p:spPr>
        <p:txBody>
          <a:bodyPr/>
          <a:lstStyle/>
          <a:p>
            <a:r>
              <a:rPr lang="en-US" dirty="0" smtClean="0"/>
              <a:t>The Principle and the free </a:t>
            </a:r>
            <a:r>
              <a:rPr lang="en-US" dirty="0"/>
              <a:t>market economy</a:t>
            </a:r>
          </a:p>
        </p:txBody>
      </p:sp>
      <p:sp>
        <p:nvSpPr>
          <p:cNvPr id="187395" name="Rectangle 3"/>
          <p:cNvSpPr>
            <a:spLocks noGrp="1" noChangeArrowheads="1"/>
          </p:cNvSpPr>
          <p:nvPr>
            <p:ph type="body" idx="1"/>
          </p:nvPr>
        </p:nvSpPr>
        <p:spPr>
          <a:xfrm>
            <a:off x="685800" y="1905000"/>
            <a:ext cx="7772400" cy="4038600"/>
          </a:xfrm>
        </p:spPr>
        <p:txBody>
          <a:bodyPr/>
          <a:lstStyle/>
          <a:p>
            <a:pPr>
              <a:lnSpc>
                <a:spcPct val="90000"/>
              </a:lnSpc>
            </a:pPr>
            <a:r>
              <a:rPr lang="en-US" dirty="0"/>
              <a:t>Give and take</a:t>
            </a:r>
          </a:p>
          <a:p>
            <a:pPr>
              <a:lnSpc>
                <a:spcPct val="90000"/>
              </a:lnSpc>
            </a:pPr>
            <a:r>
              <a:rPr lang="en-US" dirty="0"/>
              <a:t>Freedom and responsibility</a:t>
            </a:r>
          </a:p>
          <a:p>
            <a:pPr>
              <a:lnSpc>
                <a:spcPct val="90000"/>
              </a:lnSpc>
            </a:pPr>
            <a:r>
              <a:rPr lang="en-US" dirty="0"/>
              <a:t>Three Blessings</a:t>
            </a:r>
          </a:p>
          <a:p>
            <a:pPr lvl="1">
              <a:lnSpc>
                <a:spcPct val="90000"/>
              </a:lnSpc>
            </a:pPr>
            <a:r>
              <a:rPr lang="en-US" dirty="0"/>
              <a:t>Promise keeping</a:t>
            </a:r>
          </a:p>
          <a:p>
            <a:pPr lvl="1">
              <a:lnSpc>
                <a:spcPct val="90000"/>
              </a:lnSpc>
            </a:pPr>
            <a:r>
              <a:rPr lang="en-US" dirty="0"/>
              <a:t>Law of contract</a:t>
            </a:r>
          </a:p>
          <a:p>
            <a:pPr lvl="1">
              <a:lnSpc>
                <a:spcPct val="90000"/>
              </a:lnSpc>
            </a:pPr>
            <a:r>
              <a:rPr lang="en-US" dirty="0"/>
              <a:t>Ownership of property</a:t>
            </a:r>
          </a:p>
          <a:p>
            <a:pPr>
              <a:lnSpc>
                <a:spcPct val="90000"/>
              </a:lnSpc>
            </a:pPr>
            <a:r>
              <a:rPr lang="en-US" dirty="0"/>
              <a:t>Welfare and education </a:t>
            </a:r>
            <a:r>
              <a:rPr lang="en-US" dirty="0" err="1"/>
              <a:t>organised</a:t>
            </a:r>
            <a:r>
              <a:rPr lang="en-US" dirty="0"/>
              <a:t> within civil society</a:t>
            </a:r>
          </a:p>
          <a:p>
            <a:pPr lvl="1">
              <a:lnSpc>
                <a:spcPct val="90000"/>
              </a:lnSpc>
            </a:pPr>
            <a:r>
              <a:rPr lang="en-US" dirty="0" smtClean="0"/>
              <a:t>Charity, business, cooperatives, insurance</a:t>
            </a:r>
          </a:p>
          <a:p>
            <a:pPr lvl="1">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3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39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kumimoji="1" lang="en-US"/>
              <a:t>Next </a:t>
            </a:r>
          </a:p>
        </p:txBody>
      </p:sp>
      <p:sp>
        <p:nvSpPr>
          <p:cNvPr id="12291" name="Rectangle 3"/>
          <p:cNvSpPr>
            <a:spLocks noGrp="1" noChangeArrowheads="1"/>
          </p:cNvSpPr>
          <p:nvPr>
            <p:ph type="subTitle" idx="1"/>
          </p:nvPr>
        </p:nvSpPr>
        <p:spPr/>
        <p:txBody>
          <a:bodyPr/>
          <a:lstStyle/>
          <a:p>
            <a:r>
              <a:rPr kumimoji="1" lang="en-US"/>
              <a:t>The three world wars and beyond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55" name="Picture 19" descr="images"/>
          <p:cNvPicPr>
            <a:picLocks noChangeAspect="1" noChangeArrowheads="1"/>
          </p:cNvPicPr>
          <p:nvPr/>
        </p:nvPicPr>
        <p:blipFill>
          <a:blip r:embed="rId3"/>
          <a:srcRect/>
          <a:stretch>
            <a:fillRect/>
          </a:stretch>
        </p:blipFill>
        <p:spPr bwMode="auto">
          <a:xfrm>
            <a:off x="4065588" y="838200"/>
            <a:ext cx="1008062" cy="2033588"/>
          </a:xfrm>
          <a:prstGeom prst="rect">
            <a:avLst/>
          </a:prstGeom>
          <a:noFill/>
          <a:ln w="9525">
            <a:noFill/>
            <a:miter lim="800000"/>
            <a:headEnd/>
            <a:tailEnd/>
          </a:ln>
        </p:spPr>
      </p:pic>
      <p:sp>
        <p:nvSpPr>
          <p:cNvPr id="193538" name="Rectangle 2"/>
          <p:cNvSpPr>
            <a:spLocks noGrp="1" noChangeArrowheads="1"/>
          </p:cNvSpPr>
          <p:nvPr>
            <p:ph type="title" idx="4294967295"/>
          </p:nvPr>
        </p:nvSpPr>
        <p:spPr>
          <a:xfrm>
            <a:off x="457200" y="-19050"/>
            <a:ext cx="8229600" cy="790575"/>
          </a:xfrm>
        </p:spPr>
        <p:txBody>
          <a:bodyPr/>
          <a:lstStyle/>
          <a:p>
            <a:r>
              <a:rPr lang="en-US">
                <a:solidFill>
                  <a:schemeClr val="folHlink"/>
                </a:solidFill>
                <a:latin typeface="Arial Rounded MT Bold" pitchFamily="-68" charset="0"/>
              </a:rPr>
              <a:t>The last four hundred years</a:t>
            </a:r>
            <a:endParaRPr lang="en-US" sz="3200"/>
          </a:p>
        </p:txBody>
      </p:sp>
      <p:sp>
        <p:nvSpPr>
          <p:cNvPr id="193539" name="Text Box 3"/>
          <p:cNvSpPr txBox="1">
            <a:spLocks noChangeArrowheads="1"/>
          </p:cNvSpPr>
          <p:nvPr/>
        </p:nvSpPr>
        <p:spPr bwMode="auto">
          <a:xfrm>
            <a:off x="3714750" y="5848350"/>
            <a:ext cx="1646238" cy="519113"/>
          </a:xfrm>
          <a:prstGeom prst="rect">
            <a:avLst/>
          </a:prstGeom>
          <a:noFill/>
          <a:ln w="9525">
            <a:noFill/>
            <a:miter lim="800000"/>
            <a:headEnd/>
            <a:tailEnd/>
          </a:ln>
        </p:spPr>
        <p:txBody>
          <a:bodyPr wrap="none">
            <a:prstTxWarp prst="textNoShape">
              <a:avLst/>
            </a:prstTxWarp>
            <a:spAutoFit/>
          </a:bodyPr>
          <a:lstStyle/>
          <a:p>
            <a:r>
              <a:rPr lang="en-US" sz="2800"/>
              <a:t>Germany</a:t>
            </a:r>
            <a:endParaRPr lang="en-US" sz="2800" b="1"/>
          </a:p>
        </p:txBody>
      </p:sp>
      <p:sp>
        <p:nvSpPr>
          <p:cNvPr id="193540" name="Text Box 4"/>
          <p:cNvSpPr txBox="1">
            <a:spLocks noChangeArrowheads="1"/>
          </p:cNvSpPr>
          <p:nvPr/>
        </p:nvSpPr>
        <p:spPr bwMode="auto">
          <a:xfrm>
            <a:off x="1828800" y="6019800"/>
            <a:ext cx="1644650" cy="641350"/>
          </a:xfrm>
          <a:prstGeom prst="rect">
            <a:avLst/>
          </a:prstGeom>
          <a:noFill/>
          <a:ln w="9525">
            <a:noFill/>
            <a:miter lim="800000"/>
            <a:headEnd/>
            <a:tailEnd/>
          </a:ln>
        </p:spPr>
        <p:txBody>
          <a:bodyPr wrap="none">
            <a:prstTxWarp prst="textNoShape">
              <a:avLst/>
            </a:prstTxWarp>
            <a:spAutoFit/>
          </a:bodyPr>
          <a:lstStyle/>
          <a:p>
            <a:pPr algn="ctr"/>
            <a:r>
              <a:rPr lang="en-US" b="1"/>
              <a:t>Martin Luther</a:t>
            </a:r>
          </a:p>
          <a:p>
            <a:pPr algn="ctr"/>
            <a:r>
              <a:rPr lang="en-US" b="1"/>
              <a:t>1517</a:t>
            </a:r>
          </a:p>
        </p:txBody>
      </p:sp>
      <p:sp>
        <p:nvSpPr>
          <p:cNvPr id="193541" name="Text Box 5"/>
          <p:cNvSpPr txBox="1">
            <a:spLocks noChangeArrowheads="1"/>
          </p:cNvSpPr>
          <p:nvPr/>
        </p:nvSpPr>
        <p:spPr bwMode="auto">
          <a:xfrm>
            <a:off x="5575300" y="6048375"/>
            <a:ext cx="1225550" cy="641350"/>
          </a:xfrm>
          <a:prstGeom prst="rect">
            <a:avLst/>
          </a:prstGeom>
          <a:noFill/>
          <a:ln w="9525">
            <a:noFill/>
            <a:miter lim="800000"/>
            <a:headEnd/>
            <a:tailEnd/>
          </a:ln>
        </p:spPr>
        <p:txBody>
          <a:bodyPr wrap="none">
            <a:prstTxWarp prst="textNoShape">
              <a:avLst/>
            </a:prstTxWarp>
            <a:spAutoFit/>
          </a:bodyPr>
          <a:lstStyle/>
          <a:p>
            <a:pPr algn="ctr"/>
            <a:r>
              <a:rPr lang="en-US" b="1" dirty="0"/>
              <a:t>Karl Marx</a:t>
            </a:r>
          </a:p>
          <a:p>
            <a:pPr algn="ctr"/>
            <a:r>
              <a:rPr lang="en-US" b="1" dirty="0"/>
              <a:t>1848</a:t>
            </a:r>
          </a:p>
        </p:txBody>
      </p:sp>
      <p:sp>
        <p:nvSpPr>
          <p:cNvPr id="193542" name="Text Box 6"/>
          <p:cNvSpPr txBox="1">
            <a:spLocks noChangeArrowheads="1"/>
          </p:cNvSpPr>
          <p:nvPr/>
        </p:nvSpPr>
        <p:spPr bwMode="auto">
          <a:xfrm>
            <a:off x="2051050" y="4419600"/>
            <a:ext cx="1149350" cy="457200"/>
          </a:xfrm>
          <a:prstGeom prst="rect">
            <a:avLst/>
          </a:prstGeom>
          <a:noFill/>
          <a:ln w="9525">
            <a:noFill/>
            <a:miter lim="800000"/>
            <a:headEnd/>
            <a:tailEnd/>
          </a:ln>
        </p:spPr>
        <p:txBody>
          <a:bodyPr wrap="none">
            <a:prstTxWarp prst="textNoShape">
              <a:avLst/>
            </a:prstTxWarp>
            <a:spAutoFit/>
          </a:bodyPr>
          <a:lstStyle/>
          <a:p>
            <a:r>
              <a:rPr lang="en-US" sz="2400" b="1" dirty="0"/>
              <a:t>Britain</a:t>
            </a:r>
            <a:endParaRPr lang="en-US" b="1" dirty="0"/>
          </a:p>
        </p:txBody>
      </p:sp>
      <p:sp>
        <p:nvSpPr>
          <p:cNvPr id="193543" name="Text Box 7"/>
          <p:cNvSpPr txBox="1">
            <a:spLocks noChangeArrowheads="1"/>
          </p:cNvSpPr>
          <p:nvPr/>
        </p:nvSpPr>
        <p:spPr bwMode="auto">
          <a:xfrm>
            <a:off x="1905000" y="2895600"/>
            <a:ext cx="1387475" cy="457200"/>
          </a:xfrm>
          <a:prstGeom prst="rect">
            <a:avLst/>
          </a:prstGeom>
          <a:noFill/>
          <a:ln w="9525">
            <a:noFill/>
            <a:miter lim="800000"/>
            <a:headEnd/>
            <a:tailEnd/>
          </a:ln>
        </p:spPr>
        <p:txBody>
          <a:bodyPr wrap="none">
            <a:prstTxWarp prst="textNoShape">
              <a:avLst/>
            </a:prstTxWarp>
            <a:spAutoFit/>
          </a:bodyPr>
          <a:lstStyle/>
          <a:p>
            <a:r>
              <a:rPr lang="en-US" sz="2400" b="1"/>
              <a:t>America</a:t>
            </a:r>
            <a:endParaRPr lang="en-US" b="1"/>
          </a:p>
        </p:txBody>
      </p:sp>
      <p:sp>
        <p:nvSpPr>
          <p:cNvPr id="193544" name="Text Box 8"/>
          <p:cNvSpPr txBox="1">
            <a:spLocks noChangeArrowheads="1"/>
          </p:cNvSpPr>
          <p:nvPr/>
        </p:nvSpPr>
        <p:spPr bwMode="auto">
          <a:xfrm>
            <a:off x="3971925" y="2833688"/>
            <a:ext cx="1133475" cy="519112"/>
          </a:xfrm>
          <a:prstGeom prst="rect">
            <a:avLst/>
          </a:prstGeom>
          <a:noFill/>
          <a:ln w="9525">
            <a:noFill/>
            <a:miter lim="800000"/>
            <a:headEnd/>
            <a:tailEnd/>
          </a:ln>
        </p:spPr>
        <p:txBody>
          <a:bodyPr wrap="none">
            <a:prstTxWarp prst="textNoShape">
              <a:avLst/>
            </a:prstTxWarp>
            <a:spAutoFit/>
          </a:bodyPr>
          <a:lstStyle/>
          <a:p>
            <a:r>
              <a:rPr lang="en-US" sz="2800"/>
              <a:t>Korea</a:t>
            </a:r>
            <a:endParaRPr lang="en-US" sz="2000" b="1"/>
          </a:p>
        </p:txBody>
      </p:sp>
      <p:sp>
        <p:nvSpPr>
          <p:cNvPr id="193545" name="Text Box 9"/>
          <p:cNvSpPr txBox="1">
            <a:spLocks noChangeArrowheads="1"/>
          </p:cNvSpPr>
          <p:nvPr/>
        </p:nvSpPr>
        <p:spPr bwMode="auto">
          <a:xfrm>
            <a:off x="5791200" y="4419600"/>
            <a:ext cx="1184275" cy="457200"/>
          </a:xfrm>
          <a:prstGeom prst="rect">
            <a:avLst/>
          </a:prstGeom>
          <a:noFill/>
          <a:ln w="9525">
            <a:noFill/>
            <a:miter lim="800000"/>
            <a:headEnd/>
            <a:tailEnd/>
          </a:ln>
        </p:spPr>
        <p:txBody>
          <a:bodyPr wrap="none">
            <a:prstTxWarp prst="textNoShape">
              <a:avLst/>
            </a:prstTxWarp>
            <a:spAutoFit/>
          </a:bodyPr>
          <a:lstStyle/>
          <a:p>
            <a:r>
              <a:rPr lang="en-US" sz="2400" b="1" dirty="0"/>
              <a:t>Russia</a:t>
            </a:r>
            <a:endParaRPr lang="en-US" b="1" dirty="0"/>
          </a:p>
        </p:txBody>
      </p:sp>
      <p:sp>
        <p:nvSpPr>
          <p:cNvPr id="193546" name="Text Box 10"/>
          <p:cNvSpPr txBox="1">
            <a:spLocks noChangeArrowheads="1"/>
          </p:cNvSpPr>
          <p:nvPr/>
        </p:nvSpPr>
        <p:spPr bwMode="auto">
          <a:xfrm>
            <a:off x="6019800" y="2895600"/>
            <a:ext cx="1030287" cy="457200"/>
          </a:xfrm>
          <a:prstGeom prst="rect">
            <a:avLst/>
          </a:prstGeom>
          <a:noFill/>
          <a:ln w="9525">
            <a:noFill/>
            <a:miter lim="800000"/>
            <a:headEnd/>
            <a:tailEnd/>
          </a:ln>
        </p:spPr>
        <p:txBody>
          <a:bodyPr wrap="none">
            <a:prstTxWarp prst="textNoShape">
              <a:avLst/>
            </a:prstTxWarp>
            <a:spAutoFit/>
          </a:bodyPr>
          <a:lstStyle/>
          <a:p>
            <a:r>
              <a:rPr lang="en-US" sz="2400" b="1" dirty="0"/>
              <a:t>China</a:t>
            </a:r>
            <a:endParaRPr lang="en-US" b="1" dirty="0"/>
          </a:p>
        </p:txBody>
      </p:sp>
      <p:sp>
        <p:nvSpPr>
          <p:cNvPr id="193547" name="Text Box 11"/>
          <p:cNvSpPr txBox="1">
            <a:spLocks noChangeArrowheads="1"/>
          </p:cNvSpPr>
          <p:nvPr/>
        </p:nvSpPr>
        <p:spPr bwMode="auto">
          <a:xfrm>
            <a:off x="346075" y="3343275"/>
            <a:ext cx="984250" cy="641350"/>
          </a:xfrm>
          <a:prstGeom prst="rect">
            <a:avLst/>
          </a:prstGeom>
          <a:noFill/>
          <a:ln w="9525">
            <a:noFill/>
            <a:miter lim="800000"/>
            <a:headEnd/>
            <a:tailEnd/>
          </a:ln>
        </p:spPr>
        <p:txBody>
          <a:bodyPr wrap="none">
            <a:prstTxWarp prst="textNoShape">
              <a:avLst/>
            </a:prstTxWarp>
            <a:spAutoFit/>
          </a:bodyPr>
          <a:lstStyle/>
          <a:p>
            <a:pPr algn="ctr"/>
            <a:r>
              <a:rPr lang="en-US" b="1"/>
              <a:t>Travels</a:t>
            </a:r>
            <a:br>
              <a:rPr lang="en-US" b="1"/>
            </a:br>
            <a:r>
              <a:rPr lang="en-US" b="1"/>
              <a:t>WEST</a:t>
            </a:r>
          </a:p>
        </p:txBody>
      </p:sp>
      <p:sp>
        <p:nvSpPr>
          <p:cNvPr id="193548" name="Text Box 12"/>
          <p:cNvSpPr txBox="1">
            <a:spLocks noChangeArrowheads="1"/>
          </p:cNvSpPr>
          <p:nvPr/>
        </p:nvSpPr>
        <p:spPr bwMode="auto">
          <a:xfrm>
            <a:off x="7677150" y="3343275"/>
            <a:ext cx="984250" cy="641350"/>
          </a:xfrm>
          <a:prstGeom prst="rect">
            <a:avLst/>
          </a:prstGeom>
          <a:noFill/>
          <a:ln w="9525">
            <a:noFill/>
            <a:miter lim="800000"/>
            <a:headEnd/>
            <a:tailEnd/>
          </a:ln>
        </p:spPr>
        <p:txBody>
          <a:bodyPr wrap="none">
            <a:prstTxWarp prst="textNoShape">
              <a:avLst/>
            </a:prstTxWarp>
            <a:spAutoFit/>
          </a:bodyPr>
          <a:lstStyle/>
          <a:p>
            <a:pPr algn="ctr"/>
            <a:r>
              <a:rPr lang="en-US" b="1"/>
              <a:t>Travels</a:t>
            </a:r>
            <a:br>
              <a:rPr lang="en-US" b="1"/>
            </a:br>
            <a:r>
              <a:rPr lang="en-US" b="1"/>
              <a:t>EAST</a:t>
            </a:r>
          </a:p>
        </p:txBody>
      </p:sp>
      <p:sp>
        <p:nvSpPr>
          <p:cNvPr id="193549" name="Text Box 13"/>
          <p:cNvSpPr txBox="1">
            <a:spLocks noChangeArrowheads="1"/>
          </p:cNvSpPr>
          <p:nvPr/>
        </p:nvSpPr>
        <p:spPr bwMode="auto">
          <a:xfrm>
            <a:off x="609600" y="1600200"/>
            <a:ext cx="1638890" cy="400110"/>
          </a:xfrm>
          <a:prstGeom prst="rect">
            <a:avLst/>
          </a:prstGeom>
          <a:noFill/>
          <a:ln w="9525">
            <a:noFill/>
            <a:miter lim="800000"/>
            <a:headEnd/>
            <a:tailEnd/>
          </a:ln>
        </p:spPr>
        <p:txBody>
          <a:bodyPr wrap="none">
            <a:prstTxWarp prst="textNoShape">
              <a:avLst/>
            </a:prstTxWarp>
            <a:spAutoFit/>
          </a:bodyPr>
          <a:lstStyle/>
          <a:p>
            <a:r>
              <a:rPr lang="en-US" sz="2000" b="1" dirty="0"/>
              <a:t>Free market</a:t>
            </a:r>
          </a:p>
        </p:txBody>
      </p:sp>
      <p:sp>
        <p:nvSpPr>
          <p:cNvPr id="193550" name="Text Box 14"/>
          <p:cNvSpPr txBox="1">
            <a:spLocks noChangeArrowheads="1"/>
          </p:cNvSpPr>
          <p:nvPr/>
        </p:nvSpPr>
        <p:spPr bwMode="auto">
          <a:xfrm>
            <a:off x="152400" y="2209800"/>
            <a:ext cx="1582484" cy="707886"/>
          </a:xfrm>
          <a:prstGeom prst="rect">
            <a:avLst/>
          </a:prstGeom>
          <a:noFill/>
          <a:ln w="9525">
            <a:noFill/>
            <a:miter lim="800000"/>
            <a:headEnd/>
            <a:tailEnd/>
          </a:ln>
        </p:spPr>
        <p:txBody>
          <a:bodyPr wrap="none">
            <a:prstTxWarp prst="textNoShape">
              <a:avLst/>
            </a:prstTxWarp>
            <a:spAutoFit/>
          </a:bodyPr>
          <a:lstStyle/>
          <a:p>
            <a:r>
              <a:rPr lang="en-US" sz="2000" b="1" dirty="0"/>
              <a:t>Liberal </a:t>
            </a:r>
          </a:p>
          <a:p>
            <a:r>
              <a:rPr lang="en-US" sz="2000" b="1" dirty="0"/>
              <a:t>Democracy</a:t>
            </a:r>
          </a:p>
        </p:txBody>
      </p:sp>
      <p:sp>
        <p:nvSpPr>
          <p:cNvPr id="193551" name="Text Box 15"/>
          <p:cNvSpPr txBox="1">
            <a:spLocks noChangeArrowheads="1"/>
          </p:cNvSpPr>
          <p:nvPr/>
        </p:nvSpPr>
        <p:spPr bwMode="auto">
          <a:xfrm>
            <a:off x="76200" y="5500687"/>
            <a:ext cx="1708150" cy="366713"/>
          </a:xfrm>
          <a:prstGeom prst="rect">
            <a:avLst/>
          </a:prstGeom>
          <a:noFill/>
          <a:ln w="9525">
            <a:noFill/>
            <a:miter lim="800000"/>
            <a:headEnd/>
            <a:tailEnd/>
          </a:ln>
        </p:spPr>
        <p:txBody>
          <a:bodyPr wrap="none">
            <a:prstTxWarp prst="textNoShape">
              <a:avLst/>
            </a:prstTxWarp>
            <a:spAutoFit/>
          </a:bodyPr>
          <a:lstStyle/>
          <a:p>
            <a:r>
              <a:rPr lang="en-US" b="1" dirty="0"/>
              <a:t>Protestantism</a:t>
            </a:r>
          </a:p>
        </p:txBody>
      </p:sp>
      <p:sp>
        <p:nvSpPr>
          <p:cNvPr id="193552" name="Text Box 16"/>
          <p:cNvSpPr txBox="1">
            <a:spLocks noChangeArrowheads="1"/>
          </p:cNvSpPr>
          <p:nvPr/>
        </p:nvSpPr>
        <p:spPr bwMode="auto">
          <a:xfrm>
            <a:off x="7010400" y="5453063"/>
            <a:ext cx="1568450" cy="366712"/>
          </a:xfrm>
          <a:prstGeom prst="rect">
            <a:avLst/>
          </a:prstGeom>
          <a:noFill/>
          <a:ln w="9525">
            <a:noFill/>
            <a:miter lim="800000"/>
            <a:headEnd/>
            <a:tailEnd/>
          </a:ln>
        </p:spPr>
        <p:txBody>
          <a:bodyPr wrap="none">
            <a:prstTxWarp prst="textNoShape">
              <a:avLst/>
            </a:prstTxWarp>
            <a:spAutoFit/>
          </a:bodyPr>
          <a:lstStyle/>
          <a:p>
            <a:r>
              <a:rPr lang="en-US" b="1"/>
              <a:t>Communism</a:t>
            </a:r>
          </a:p>
        </p:txBody>
      </p:sp>
      <p:sp>
        <p:nvSpPr>
          <p:cNvPr id="193553" name="Text Box 17"/>
          <p:cNvSpPr txBox="1">
            <a:spLocks noChangeArrowheads="1"/>
          </p:cNvSpPr>
          <p:nvPr/>
        </p:nvSpPr>
        <p:spPr bwMode="auto">
          <a:xfrm>
            <a:off x="7086600" y="2209800"/>
            <a:ext cx="1989923" cy="400110"/>
          </a:xfrm>
          <a:prstGeom prst="rect">
            <a:avLst/>
          </a:prstGeom>
          <a:noFill/>
          <a:ln w="9525">
            <a:noFill/>
            <a:miter lim="800000"/>
            <a:headEnd/>
            <a:tailEnd/>
          </a:ln>
        </p:spPr>
        <p:txBody>
          <a:bodyPr wrap="none">
            <a:prstTxWarp prst="textNoShape">
              <a:avLst/>
            </a:prstTxWarp>
            <a:spAutoFit/>
          </a:bodyPr>
          <a:lstStyle/>
          <a:p>
            <a:r>
              <a:rPr lang="en-US" sz="2000" b="1" dirty="0"/>
              <a:t>Totalitarianism</a:t>
            </a:r>
          </a:p>
        </p:txBody>
      </p:sp>
      <p:sp>
        <p:nvSpPr>
          <p:cNvPr id="193554" name="Text Box 18"/>
          <p:cNvSpPr txBox="1">
            <a:spLocks noChangeArrowheads="1"/>
          </p:cNvSpPr>
          <p:nvPr/>
        </p:nvSpPr>
        <p:spPr bwMode="auto">
          <a:xfrm>
            <a:off x="6608763" y="1600200"/>
            <a:ext cx="1779904" cy="400110"/>
          </a:xfrm>
          <a:prstGeom prst="rect">
            <a:avLst/>
          </a:prstGeom>
          <a:noFill/>
          <a:ln w="9525">
            <a:noFill/>
            <a:miter lim="800000"/>
            <a:headEnd/>
            <a:tailEnd/>
          </a:ln>
        </p:spPr>
        <p:txBody>
          <a:bodyPr wrap="none">
            <a:prstTxWarp prst="textNoShape">
              <a:avLst/>
            </a:prstTxWarp>
            <a:spAutoFit/>
          </a:bodyPr>
          <a:lstStyle/>
          <a:p>
            <a:r>
              <a:rPr lang="en-US" sz="2000" dirty="0">
                <a:latin typeface="Arial Rounded MT Bold" pitchFamily="-68" charset="0"/>
              </a:rPr>
              <a:t>State control</a:t>
            </a:r>
          </a:p>
        </p:txBody>
      </p:sp>
      <p:pic>
        <p:nvPicPr>
          <p:cNvPr id="193556" name="Picture 20" descr="images-1"/>
          <p:cNvPicPr>
            <a:picLocks noChangeAspect="1" noChangeArrowheads="1"/>
          </p:cNvPicPr>
          <p:nvPr/>
        </p:nvPicPr>
        <p:blipFill>
          <a:blip r:embed="rId4"/>
          <a:srcRect/>
          <a:stretch>
            <a:fillRect/>
          </a:stretch>
        </p:blipFill>
        <p:spPr bwMode="auto">
          <a:xfrm>
            <a:off x="4086225" y="4495800"/>
            <a:ext cx="1008063" cy="1317625"/>
          </a:xfrm>
          <a:prstGeom prst="rect">
            <a:avLst/>
          </a:prstGeom>
          <a:noFill/>
          <a:ln w="9525">
            <a:noFill/>
            <a:miter lim="800000"/>
            <a:headEnd/>
            <a:tailEnd/>
          </a:ln>
        </p:spPr>
      </p:pic>
      <p:sp>
        <p:nvSpPr>
          <p:cNvPr id="269333" name="AutoShape 21"/>
          <p:cNvSpPr>
            <a:spLocks noChangeArrowheads="1"/>
          </p:cNvSpPr>
          <p:nvPr/>
        </p:nvSpPr>
        <p:spPr bwMode="auto">
          <a:xfrm rot="10800000">
            <a:off x="1676400" y="1143000"/>
            <a:ext cx="1905000" cy="4953000"/>
          </a:xfrm>
          <a:prstGeom prst="curvedLeftArrow">
            <a:avLst>
              <a:gd name="adj1" fmla="val 22353"/>
              <a:gd name="adj2" fmla="val 71344"/>
              <a:gd name="adj3" fmla="val 28838"/>
            </a:avLst>
          </a:prstGeom>
          <a:solidFill>
            <a:srgbClr val="00FFFF">
              <a:alpha val="70000"/>
            </a:srgbClr>
          </a:solidFill>
          <a:ln w="9525">
            <a:noFill/>
            <a:miter lim="800000"/>
            <a:headEnd/>
            <a:tailEnd/>
          </a:ln>
          <a:effectLst/>
        </p:spPr>
        <p:txBody>
          <a:bodyPr wrap="none" anchor="ctr">
            <a:prstTxWarp prst="textNoShape">
              <a:avLst/>
            </a:prstTxWarp>
          </a:bodyPr>
          <a:lstStyle/>
          <a:p>
            <a:endParaRPr lang="en-US"/>
          </a:p>
        </p:txBody>
      </p:sp>
      <p:sp>
        <p:nvSpPr>
          <p:cNvPr id="269334" name="AutoShape 22"/>
          <p:cNvSpPr>
            <a:spLocks noChangeArrowheads="1"/>
          </p:cNvSpPr>
          <p:nvPr/>
        </p:nvSpPr>
        <p:spPr bwMode="auto">
          <a:xfrm rot="10800000" flipH="1">
            <a:off x="5486401" y="1143000"/>
            <a:ext cx="1903412" cy="4953000"/>
          </a:xfrm>
          <a:prstGeom prst="curvedLeftArrow">
            <a:avLst>
              <a:gd name="adj1" fmla="val 22371"/>
              <a:gd name="adj2" fmla="val 71403"/>
              <a:gd name="adj3" fmla="val 28838"/>
            </a:avLst>
          </a:prstGeom>
          <a:solidFill>
            <a:srgbClr val="FF0000">
              <a:alpha val="70000"/>
            </a:srgbClr>
          </a:solidFill>
          <a:ln w="9525">
            <a:noFill/>
            <a:miter lim="800000"/>
            <a:headEnd/>
            <a:tailEnd/>
          </a:ln>
          <a:effectLst/>
        </p:spPr>
        <p:txBody>
          <a:bodyPr wrap="none" anchor="ctr">
            <a:prstTxWarp prst="textNoShape">
              <a:avLst/>
            </a:prstTxWarp>
          </a:bodyPr>
          <a:lstStyle/>
          <a:p>
            <a:endParaRPr lang="en-US"/>
          </a:p>
        </p:txBody>
      </p:sp>
      <p:sp>
        <p:nvSpPr>
          <p:cNvPr id="269335" name="Text Box 23"/>
          <p:cNvSpPr txBox="1">
            <a:spLocks noChangeArrowheads="1"/>
          </p:cNvSpPr>
          <p:nvPr/>
        </p:nvSpPr>
        <p:spPr bwMode="auto">
          <a:xfrm>
            <a:off x="1889125" y="3552825"/>
            <a:ext cx="2266950" cy="457200"/>
          </a:xfrm>
          <a:prstGeom prst="rect">
            <a:avLst/>
          </a:prstGeom>
          <a:noFill/>
          <a:ln w="9525">
            <a:noFill/>
            <a:miter lim="800000"/>
            <a:headEnd/>
            <a:tailEnd/>
          </a:ln>
        </p:spPr>
        <p:txBody>
          <a:bodyPr wrap="none">
            <a:prstTxWarp prst="textNoShape">
              <a:avLst/>
            </a:prstTxWarp>
            <a:spAutoFit/>
          </a:bodyPr>
          <a:lstStyle/>
          <a:p>
            <a:pPr eaLnBrk="0" hangingPunct="0"/>
            <a:r>
              <a:rPr lang="en-US" sz="2400" b="1"/>
              <a:t>British Empire</a:t>
            </a:r>
          </a:p>
        </p:txBody>
      </p:sp>
      <p:sp>
        <p:nvSpPr>
          <p:cNvPr id="269336" name="Text Box 24"/>
          <p:cNvSpPr txBox="1">
            <a:spLocks noChangeArrowheads="1"/>
          </p:cNvSpPr>
          <p:nvPr/>
        </p:nvSpPr>
        <p:spPr bwMode="auto">
          <a:xfrm>
            <a:off x="7483475" y="4205288"/>
            <a:ext cx="1035050" cy="366712"/>
          </a:xfrm>
          <a:prstGeom prst="rect">
            <a:avLst/>
          </a:prstGeom>
          <a:noFill/>
          <a:ln w="9525">
            <a:noFill/>
            <a:miter lim="800000"/>
            <a:headEnd/>
            <a:tailEnd/>
          </a:ln>
          <a:effectLst/>
        </p:spPr>
        <p:txBody>
          <a:bodyPr wrap="none">
            <a:prstTxWarp prst="textNoShape">
              <a:avLst/>
            </a:prstTxWarp>
            <a:spAutoFit/>
          </a:bodyPr>
          <a:lstStyle/>
          <a:p>
            <a:r>
              <a:rPr lang="en-US" dirty="0"/>
              <a:t>Fascism</a:t>
            </a:r>
          </a:p>
        </p:txBody>
      </p:sp>
      <p:sp>
        <p:nvSpPr>
          <p:cNvPr id="269337" name="Text Box 25"/>
          <p:cNvSpPr txBox="1">
            <a:spLocks noChangeArrowheads="1"/>
          </p:cNvSpPr>
          <p:nvPr/>
        </p:nvSpPr>
        <p:spPr bwMode="auto">
          <a:xfrm>
            <a:off x="7696200" y="4843463"/>
            <a:ext cx="946150" cy="366712"/>
          </a:xfrm>
          <a:prstGeom prst="rect">
            <a:avLst/>
          </a:prstGeom>
          <a:noFill/>
          <a:ln w="9525">
            <a:noFill/>
            <a:miter lim="800000"/>
            <a:headEnd/>
            <a:tailEnd/>
          </a:ln>
          <a:effectLst/>
        </p:spPr>
        <p:txBody>
          <a:bodyPr wrap="none">
            <a:prstTxWarp prst="textNoShape">
              <a:avLst/>
            </a:prstTxWarp>
            <a:spAutoFit/>
          </a:bodyPr>
          <a:lstStyle/>
          <a:p>
            <a:r>
              <a:rPr lang="en-US"/>
              <a:t>Nazism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5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5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93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35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93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35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35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35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35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35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35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93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35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35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35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93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93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35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35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35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P spid="193540" grpId="0"/>
      <p:bldP spid="193541" grpId="0"/>
      <p:bldP spid="193542" grpId="0"/>
      <p:bldP spid="193543" grpId="0"/>
      <p:bldP spid="193544" grpId="0"/>
      <p:bldP spid="193545" grpId="0"/>
      <p:bldP spid="193546" grpId="0"/>
      <p:bldP spid="193547" grpId="0"/>
      <p:bldP spid="193548" grpId="0"/>
      <p:bldP spid="193549" grpId="0"/>
      <p:bldP spid="193550" grpId="0"/>
      <p:bldP spid="193551" grpId="0"/>
      <p:bldP spid="193552" grpId="0"/>
      <p:bldP spid="193553" grpId="0"/>
      <p:bldP spid="193554" grpId="0"/>
      <p:bldP spid="269333" grpId="0" animBg="1"/>
      <p:bldP spid="269334" grpId="0" animBg="1"/>
      <p:bldP spid="269335" grpId="0"/>
      <p:bldP spid="269336" grpId="0"/>
      <p:bldP spid="2693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1143000"/>
          </a:xfrm>
        </p:spPr>
        <p:txBody>
          <a:bodyPr/>
          <a:lstStyle/>
          <a:p>
            <a:r>
              <a:rPr kumimoji="1" lang="en-GB" dirty="0"/>
              <a:t>Rise of Islam</a:t>
            </a:r>
          </a:p>
        </p:txBody>
      </p:sp>
      <p:sp>
        <p:nvSpPr>
          <p:cNvPr id="32771" name="Rectangle 3"/>
          <p:cNvSpPr>
            <a:spLocks noGrp="1" noChangeArrowheads="1"/>
          </p:cNvSpPr>
          <p:nvPr>
            <p:ph type="body" sz="half" idx="1"/>
          </p:nvPr>
        </p:nvSpPr>
        <p:spPr>
          <a:xfrm>
            <a:off x="381000" y="1752600"/>
            <a:ext cx="3962400" cy="4495800"/>
          </a:xfrm>
        </p:spPr>
        <p:txBody>
          <a:bodyPr/>
          <a:lstStyle/>
          <a:p>
            <a:pPr>
              <a:lnSpc>
                <a:spcPct val="90000"/>
              </a:lnSpc>
            </a:pPr>
            <a:r>
              <a:rPr kumimoji="1" lang="en-GB" sz="2400" dirty="0"/>
              <a:t>Muhammad “the Seal of the Prophets” born 570</a:t>
            </a:r>
          </a:p>
          <a:p>
            <a:pPr>
              <a:lnSpc>
                <a:spcPct val="90000"/>
              </a:lnSpc>
            </a:pPr>
            <a:r>
              <a:rPr kumimoji="1" lang="en-GB" sz="2400" dirty="0"/>
              <a:t>Islam the heir of the promises given to Abraham, Moses and Jesus</a:t>
            </a:r>
          </a:p>
          <a:p>
            <a:pPr>
              <a:lnSpc>
                <a:spcPct val="90000"/>
              </a:lnSpc>
            </a:pPr>
            <a:r>
              <a:rPr kumimoji="1" lang="en-GB" sz="2400" dirty="0"/>
              <a:t>Jihad to establish Muslim hegemony to facilitate the spread of Islam</a:t>
            </a:r>
          </a:p>
          <a:p>
            <a:pPr>
              <a:lnSpc>
                <a:spcPct val="90000"/>
              </a:lnSpc>
            </a:pPr>
            <a:r>
              <a:rPr kumimoji="1" lang="en-GB" sz="2400" dirty="0"/>
              <a:t>Muslims believe Jesus was the messiah and waiting for his return</a:t>
            </a:r>
          </a:p>
        </p:txBody>
      </p:sp>
      <p:sp>
        <p:nvSpPr>
          <p:cNvPr id="32772" name="Text Box 4"/>
          <p:cNvSpPr txBox="1">
            <a:spLocks noChangeArrowheads="1"/>
          </p:cNvSpPr>
          <p:nvPr/>
        </p:nvSpPr>
        <p:spPr bwMode="auto">
          <a:xfrm>
            <a:off x="4786313" y="4953000"/>
            <a:ext cx="3519487" cy="366713"/>
          </a:xfrm>
          <a:prstGeom prst="rect">
            <a:avLst/>
          </a:prstGeom>
          <a:noFill/>
          <a:ln w="9525">
            <a:noFill/>
            <a:miter lim="800000"/>
            <a:headEnd/>
            <a:tailEnd/>
          </a:ln>
          <a:effectLst/>
        </p:spPr>
        <p:txBody>
          <a:bodyPr wrap="none">
            <a:prstTxWarp prst="textNoShape">
              <a:avLst/>
            </a:prstTxWarp>
            <a:spAutoFit/>
          </a:bodyPr>
          <a:lstStyle/>
          <a:p>
            <a:pPr eaLnBrk="1" hangingPunct="1"/>
            <a:r>
              <a:rPr lang="en-GB" sz="1800">
                <a:latin typeface="Tahoma" pitchFamily="-128" charset="0"/>
                <a:ea typeface="Arial" pitchFamily="-128" charset="0"/>
                <a:cs typeface="Arial" pitchFamily="-128" charset="0"/>
              </a:rPr>
              <a:t>Muhammad preaching in Makkah</a:t>
            </a:r>
          </a:p>
        </p:txBody>
      </p:sp>
      <p:pic>
        <p:nvPicPr>
          <p:cNvPr id="32773" name="Picture 5" descr="0_01"/>
          <p:cNvPicPr>
            <a:picLocks noGrp="1" noChangeAspect="1" noChangeArrowheads="1"/>
          </p:cNvPicPr>
          <p:nvPr>
            <p:ph sz="half" idx="2"/>
          </p:nvPr>
        </p:nvPicPr>
        <p:blipFill>
          <a:blip r:embed="rId3"/>
          <a:srcRect/>
          <a:stretch>
            <a:fillRect/>
          </a:stretch>
        </p:blipFill>
        <p:spPr>
          <a:xfrm>
            <a:off x="4641850" y="2659063"/>
            <a:ext cx="3816350" cy="23002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P spid="327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152400"/>
            <a:ext cx="8458200" cy="1143000"/>
          </a:xfrm>
        </p:spPr>
        <p:txBody>
          <a:bodyPr/>
          <a:lstStyle/>
          <a:p>
            <a:r>
              <a:rPr kumimoji="1" lang="en-GB" sz="4200" dirty="0"/>
              <a:t>Expansion of the</a:t>
            </a:r>
            <a:r>
              <a:rPr kumimoji="1" lang="en-GB" sz="4200" dirty="0" smtClean="0"/>
              <a:t> Islamic </a:t>
            </a:r>
            <a:r>
              <a:rPr kumimoji="1" lang="en-GB" sz="4200" dirty="0"/>
              <a:t>Empire</a:t>
            </a:r>
          </a:p>
        </p:txBody>
      </p:sp>
      <p:pic>
        <p:nvPicPr>
          <p:cNvPr id="34819" name="Picture 3" descr="islam"/>
          <p:cNvPicPr>
            <a:picLocks noChangeAspect="1" noChangeArrowheads="1"/>
          </p:cNvPicPr>
          <p:nvPr/>
        </p:nvPicPr>
        <p:blipFill>
          <a:blip r:embed="rId3"/>
          <a:srcRect l="3552" t="1575" r="2368" b="1575"/>
          <a:stretch>
            <a:fillRect/>
          </a:stretch>
        </p:blipFill>
        <p:spPr bwMode="auto">
          <a:xfrm>
            <a:off x="1025525" y="1204378"/>
            <a:ext cx="6975475" cy="5401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Rounded MT Bold"/>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28" charset="-128"/>
            <a:cs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28" charset="-128"/>
            <a:cs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20388</TotalTime>
  <Words>13005</Words>
  <Application>Microsoft Office PowerPoint</Application>
  <PresentationFormat>On-screen Show (4:3)</PresentationFormat>
  <Paragraphs>1015</Paragraphs>
  <Slides>72</Slides>
  <Notes>67</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Blank Presentation</vt:lpstr>
      <vt:lpstr>Who made the foundation for the second advent of the messiah?</vt:lpstr>
      <vt:lpstr>Abraham’s family</vt:lpstr>
      <vt:lpstr>Abraham’s family</vt:lpstr>
      <vt:lpstr>What promises did God make to Ishmael?</vt:lpstr>
      <vt:lpstr>Building the Ka’aba</vt:lpstr>
      <vt:lpstr>Abraham’s descendants</vt:lpstr>
      <vt:lpstr>The place of Jesus</vt:lpstr>
      <vt:lpstr>Rise of Islam</vt:lpstr>
      <vt:lpstr>Expansion of the Islamic Empire</vt:lpstr>
      <vt:lpstr>Will the messiah be born in a Muslim country?</vt:lpstr>
      <vt:lpstr>PowerPoint Presentation</vt:lpstr>
      <vt:lpstr>Hebraism and Hellenism</vt:lpstr>
      <vt:lpstr>Islamic Spain - Al-Andalus 711-1492</vt:lpstr>
      <vt:lpstr>How did Islamic thought develop?</vt:lpstr>
      <vt:lpstr>Averroes (1126-1198)</vt:lpstr>
      <vt:lpstr>Islam</vt:lpstr>
      <vt:lpstr>Maimonedes (1135-1204)</vt:lpstr>
      <vt:lpstr>Judaism</vt:lpstr>
      <vt:lpstr>Thomas Aquinas (1225-1274)</vt:lpstr>
      <vt:lpstr>European Christianity</vt:lpstr>
      <vt:lpstr>PowerPoint Presentation</vt:lpstr>
      <vt:lpstr>Late medieval society</vt:lpstr>
      <vt:lpstr>PowerPoint Presentation</vt:lpstr>
      <vt:lpstr>PowerPoint Presentation</vt:lpstr>
      <vt:lpstr>Where did it start and why?</vt:lpstr>
      <vt:lpstr>How was this expressed in art?  </vt:lpstr>
      <vt:lpstr>How was this expressed in science?  </vt:lpstr>
      <vt:lpstr>PowerPoint Presentation</vt:lpstr>
      <vt:lpstr>How did the Renaissance lead to the Reformation?</vt:lpstr>
      <vt:lpstr>What was the impetus behind the Reformation?</vt:lpstr>
      <vt:lpstr>PowerPoint Presentation</vt:lpstr>
      <vt:lpstr>What happened next?  European wars of religion</vt:lpstr>
      <vt:lpstr>Counter/Catholic Reformation </vt:lpstr>
      <vt:lpstr>PowerPoint Presentation</vt:lpstr>
      <vt:lpstr>Period of religious and ideological conflict - 1648-1789</vt:lpstr>
      <vt:lpstr>What led to the Enlightenment?</vt:lpstr>
      <vt:lpstr>English Enlightenment 1630 -1750</vt:lpstr>
      <vt:lpstr>English spiritual revival</vt:lpstr>
      <vt:lpstr>Scottish Enlightenment 1730 -1800</vt:lpstr>
      <vt:lpstr>Britain</vt:lpstr>
      <vt:lpstr>The British Empire</vt:lpstr>
      <vt:lpstr>French Enlightenment 1637-1815</vt:lpstr>
      <vt:lpstr>Napoleonic Empire</vt:lpstr>
      <vt:lpstr>France</vt:lpstr>
      <vt:lpstr>German Enlightenment 1650-1800</vt:lpstr>
      <vt:lpstr>Later German philosophy</vt:lpstr>
      <vt:lpstr>Germany</vt:lpstr>
      <vt:lpstr>PowerPoint Presentation</vt:lpstr>
      <vt:lpstr>Ideas have consequences</vt:lpstr>
      <vt:lpstr>Cain-type democracy: totalitarian democracy</vt:lpstr>
      <vt:lpstr>Abel-type democracy:  liberal democracy</vt:lpstr>
      <vt:lpstr>Separation of powers</vt:lpstr>
      <vt:lpstr>Industrial revolution</vt:lpstr>
      <vt:lpstr>Mechanisation and factories</vt:lpstr>
      <vt:lpstr>Steam power</vt:lpstr>
      <vt:lpstr>Iron making</vt:lpstr>
      <vt:lpstr>Financial markets</vt:lpstr>
      <vt:lpstr>How important was it?</vt:lpstr>
      <vt:lpstr>Who were the people?</vt:lpstr>
      <vt:lpstr>PowerPoint Presentation</vt:lpstr>
      <vt:lpstr>What kind of economic system?</vt:lpstr>
      <vt:lpstr>One where there is . . .</vt:lpstr>
      <vt:lpstr>How has Satan been working?</vt:lpstr>
      <vt:lpstr>What kind of socialism?</vt:lpstr>
      <vt:lpstr>Where do we find . . .</vt:lpstr>
      <vt:lpstr>Why is planning impossible?</vt:lpstr>
      <vt:lpstr>PowerPoint Presentation</vt:lpstr>
      <vt:lpstr>Where do we find . . .</vt:lpstr>
      <vt:lpstr>What is a free market?</vt:lpstr>
      <vt:lpstr>The Principle and the free market economy</vt:lpstr>
      <vt:lpstr>Next </vt:lpstr>
      <vt:lpstr>The last four hundred years</vt:lpstr>
    </vt:vector>
  </TitlesOfParts>
  <Company>William Haines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of Islam - A Unification analysis</dc:title>
  <cp:lastModifiedBy>Basia</cp:lastModifiedBy>
  <cp:revision>92</cp:revision>
  <dcterms:created xsi:type="dcterms:W3CDTF">2012-11-05T15:20:41Z</dcterms:created>
  <dcterms:modified xsi:type="dcterms:W3CDTF">2014-07-18T06:17:39Z</dcterms:modified>
</cp:coreProperties>
</file>