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59" r:id="rId1"/>
    <p:sldMasterId id="2147483661" r:id="rId2"/>
  </p:sldMasterIdLst>
  <p:notesMasterIdLst>
    <p:notesMasterId r:id="rId96"/>
  </p:notesMasterIdLst>
  <p:handoutMasterIdLst>
    <p:handoutMasterId r:id="rId97"/>
  </p:handoutMasterIdLst>
  <p:sldIdLst>
    <p:sldId id="930" r:id="rId3"/>
    <p:sldId id="866" r:id="rId4"/>
    <p:sldId id="931" r:id="rId5"/>
    <p:sldId id="932" r:id="rId6"/>
    <p:sldId id="933" r:id="rId7"/>
    <p:sldId id="936" r:id="rId8"/>
    <p:sldId id="938" r:id="rId9"/>
    <p:sldId id="934" r:id="rId10"/>
    <p:sldId id="945" r:id="rId11"/>
    <p:sldId id="935" r:id="rId12"/>
    <p:sldId id="939" r:id="rId13"/>
    <p:sldId id="937" r:id="rId14"/>
    <p:sldId id="966" r:id="rId15"/>
    <p:sldId id="941" r:id="rId16"/>
    <p:sldId id="879" r:id="rId17"/>
    <p:sldId id="942" r:id="rId18"/>
    <p:sldId id="943" r:id="rId19"/>
    <p:sldId id="883" r:id="rId20"/>
    <p:sldId id="952" r:id="rId21"/>
    <p:sldId id="951" r:id="rId22"/>
    <p:sldId id="961" r:id="rId23"/>
    <p:sldId id="940" r:id="rId24"/>
    <p:sldId id="944" r:id="rId25"/>
    <p:sldId id="946" r:id="rId26"/>
    <p:sldId id="947" r:id="rId27"/>
    <p:sldId id="965" r:id="rId28"/>
    <p:sldId id="964" r:id="rId29"/>
    <p:sldId id="963" r:id="rId30"/>
    <p:sldId id="950" r:id="rId31"/>
    <p:sldId id="948" r:id="rId32"/>
    <p:sldId id="920" r:id="rId33"/>
    <p:sldId id="921" r:id="rId34"/>
    <p:sldId id="959" r:id="rId35"/>
    <p:sldId id="954" r:id="rId36"/>
    <p:sldId id="955" r:id="rId37"/>
    <p:sldId id="956" r:id="rId38"/>
    <p:sldId id="923" r:id="rId39"/>
    <p:sldId id="924" r:id="rId40"/>
    <p:sldId id="926" r:id="rId41"/>
    <p:sldId id="925" r:id="rId42"/>
    <p:sldId id="927" r:id="rId43"/>
    <p:sldId id="928" r:id="rId44"/>
    <p:sldId id="957" r:id="rId45"/>
    <p:sldId id="960" r:id="rId46"/>
    <p:sldId id="967" r:id="rId47"/>
    <p:sldId id="968" r:id="rId48"/>
    <p:sldId id="962" r:id="rId49"/>
    <p:sldId id="969" r:id="rId50"/>
    <p:sldId id="958" r:id="rId51"/>
    <p:sldId id="970" r:id="rId52"/>
    <p:sldId id="971" r:id="rId53"/>
    <p:sldId id="985" r:id="rId54"/>
    <p:sldId id="986" r:id="rId55"/>
    <p:sldId id="987" r:id="rId56"/>
    <p:sldId id="1009" r:id="rId57"/>
    <p:sldId id="988" r:id="rId58"/>
    <p:sldId id="992" r:id="rId59"/>
    <p:sldId id="972" r:id="rId60"/>
    <p:sldId id="1000" r:id="rId61"/>
    <p:sldId id="1001" r:id="rId62"/>
    <p:sldId id="1002" r:id="rId63"/>
    <p:sldId id="1003" r:id="rId64"/>
    <p:sldId id="974" r:id="rId65"/>
    <p:sldId id="979" r:id="rId66"/>
    <p:sldId id="973" r:id="rId67"/>
    <p:sldId id="975" r:id="rId68"/>
    <p:sldId id="999" r:id="rId69"/>
    <p:sldId id="976" r:id="rId70"/>
    <p:sldId id="977" r:id="rId71"/>
    <p:sldId id="982" r:id="rId72"/>
    <p:sldId id="981" r:id="rId73"/>
    <p:sldId id="983" r:id="rId74"/>
    <p:sldId id="978" r:id="rId75"/>
    <p:sldId id="990" r:id="rId76"/>
    <p:sldId id="980" r:id="rId77"/>
    <p:sldId id="984" r:id="rId78"/>
    <p:sldId id="902" r:id="rId79"/>
    <p:sldId id="1004" r:id="rId80"/>
    <p:sldId id="991" r:id="rId81"/>
    <p:sldId id="1010" r:id="rId82"/>
    <p:sldId id="901" r:id="rId83"/>
    <p:sldId id="993" r:id="rId84"/>
    <p:sldId id="1006" r:id="rId85"/>
    <p:sldId id="1005" r:id="rId86"/>
    <p:sldId id="997" r:id="rId87"/>
    <p:sldId id="998" r:id="rId88"/>
    <p:sldId id="996" r:id="rId89"/>
    <p:sldId id="1007" r:id="rId90"/>
    <p:sldId id="994" r:id="rId91"/>
    <p:sldId id="995" r:id="rId92"/>
    <p:sldId id="1008" r:id="rId93"/>
    <p:sldId id="915" r:id="rId94"/>
    <p:sldId id="929" r:id="rId95"/>
  </p:sldIdLst>
  <p:sldSz cx="9144000" cy="6858000" type="screen4x3"/>
  <p:notesSz cx="6858000" cy="9144000"/>
  <p:embeddedFontLst>
    <p:embeddedFont>
      <p:font typeface="Arial Rounded MT Bold" panose="020F0704030504030204" pitchFamily="34" charset="0"/>
      <p:regular r:id="rId98"/>
    </p:embeddedFont>
    <p:embeddedFont>
      <p:font typeface="Franklin Gothic Medium" panose="020B0603020102020204" pitchFamily="34" charset="0"/>
      <p:regular r:id="rId99"/>
      <p:italic r:id="rId100"/>
    </p:embeddedFont>
    <p:embeddedFont>
      <p:font typeface="宋体" panose="02010600030101010101" pitchFamily="2" charset="-122"/>
      <p:regular r:id="rId101"/>
    </p:embeddedFont>
    <p:embeddedFont>
      <p:font typeface="ＭＳ Ｐゴシック" panose="020B0600070205080204" pitchFamily="34" charset="-128"/>
      <p:regular r:id="rId102"/>
    </p:embeddedFont>
  </p:embeddedFontLst>
  <p:defaultTextStyle>
    <a:defPPr>
      <a:defRPr lang="en-US"/>
    </a:defPPr>
    <a:lvl1pPr algn="l" rtl="0" fontAlgn="base">
      <a:spcBef>
        <a:spcPct val="0"/>
      </a:spcBef>
      <a:spcAft>
        <a:spcPct val="0"/>
      </a:spcAft>
      <a:defRPr kern="1200">
        <a:solidFill>
          <a:schemeClr val="tx1"/>
        </a:solidFill>
        <a:latin typeface="Franklin Gothic Medium" pitchFamily="-128" charset="0"/>
        <a:ea typeface="+mn-ea"/>
        <a:cs typeface="+mn-cs"/>
      </a:defRPr>
    </a:lvl1pPr>
    <a:lvl2pPr marL="457200" algn="l" rtl="0" fontAlgn="base">
      <a:spcBef>
        <a:spcPct val="0"/>
      </a:spcBef>
      <a:spcAft>
        <a:spcPct val="0"/>
      </a:spcAft>
      <a:defRPr kern="1200">
        <a:solidFill>
          <a:schemeClr val="tx1"/>
        </a:solidFill>
        <a:latin typeface="Franklin Gothic Medium" pitchFamily="-128" charset="0"/>
        <a:ea typeface="+mn-ea"/>
        <a:cs typeface="+mn-cs"/>
      </a:defRPr>
    </a:lvl2pPr>
    <a:lvl3pPr marL="914400" algn="l" rtl="0" fontAlgn="base">
      <a:spcBef>
        <a:spcPct val="0"/>
      </a:spcBef>
      <a:spcAft>
        <a:spcPct val="0"/>
      </a:spcAft>
      <a:defRPr kern="1200">
        <a:solidFill>
          <a:schemeClr val="tx1"/>
        </a:solidFill>
        <a:latin typeface="Franklin Gothic Medium" pitchFamily="-128" charset="0"/>
        <a:ea typeface="+mn-ea"/>
        <a:cs typeface="+mn-cs"/>
      </a:defRPr>
    </a:lvl3pPr>
    <a:lvl4pPr marL="1371600" algn="l" rtl="0" fontAlgn="base">
      <a:spcBef>
        <a:spcPct val="0"/>
      </a:spcBef>
      <a:spcAft>
        <a:spcPct val="0"/>
      </a:spcAft>
      <a:defRPr kern="1200">
        <a:solidFill>
          <a:schemeClr val="tx1"/>
        </a:solidFill>
        <a:latin typeface="Franklin Gothic Medium" pitchFamily="-128" charset="0"/>
        <a:ea typeface="+mn-ea"/>
        <a:cs typeface="+mn-cs"/>
      </a:defRPr>
    </a:lvl4pPr>
    <a:lvl5pPr marL="1828800" algn="l" rtl="0" fontAlgn="base">
      <a:spcBef>
        <a:spcPct val="0"/>
      </a:spcBef>
      <a:spcAft>
        <a:spcPct val="0"/>
      </a:spcAft>
      <a:defRPr kern="1200">
        <a:solidFill>
          <a:schemeClr val="tx1"/>
        </a:solidFill>
        <a:latin typeface="Franklin Gothic Medium" pitchFamily="-128" charset="0"/>
        <a:ea typeface="+mn-ea"/>
        <a:cs typeface="+mn-cs"/>
      </a:defRPr>
    </a:lvl5pPr>
    <a:lvl6pPr marL="2286000" algn="l" defTabSz="457200" rtl="0" eaLnBrk="1" latinLnBrk="0" hangingPunct="1">
      <a:defRPr kern="1200">
        <a:solidFill>
          <a:schemeClr val="tx1"/>
        </a:solidFill>
        <a:latin typeface="Franklin Gothic Medium" pitchFamily="-128" charset="0"/>
        <a:ea typeface="+mn-ea"/>
        <a:cs typeface="+mn-cs"/>
      </a:defRPr>
    </a:lvl6pPr>
    <a:lvl7pPr marL="2743200" algn="l" defTabSz="457200" rtl="0" eaLnBrk="1" latinLnBrk="0" hangingPunct="1">
      <a:defRPr kern="1200">
        <a:solidFill>
          <a:schemeClr val="tx1"/>
        </a:solidFill>
        <a:latin typeface="Franklin Gothic Medium" pitchFamily="-128" charset="0"/>
        <a:ea typeface="+mn-ea"/>
        <a:cs typeface="+mn-cs"/>
      </a:defRPr>
    </a:lvl7pPr>
    <a:lvl8pPr marL="3200400" algn="l" defTabSz="457200" rtl="0" eaLnBrk="1" latinLnBrk="0" hangingPunct="1">
      <a:defRPr kern="1200">
        <a:solidFill>
          <a:schemeClr val="tx1"/>
        </a:solidFill>
        <a:latin typeface="Franklin Gothic Medium" pitchFamily="-128" charset="0"/>
        <a:ea typeface="+mn-ea"/>
        <a:cs typeface="+mn-cs"/>
      </a:defRPr>
    </a:lvl8pPr>
    <a:lvl9pPr marL="3657600" algn="l" defTabSz="457200" rtl="0" eaLnBrk="1" latinLnBrk="0" hangingPunct="1">
      <a:defRPr kern="1200">
        <a:solidFill>
          <a:schemeClr val="tx1"/>
        </a:solidFill>
        <a:latin typeface="Franklin Gothic Medium" pitchFamily="-12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CC34"/>
    <a:srgbClr val="33CC33"/>
    <a:srgbClr val="FF005A"/>
    <a:srgbClr val="F5005F"/>
    <a:srgbClr val="2EFE6E"/>
    <a:srgbClr val="02FE50"/>
    <a:srgbClr val="84FF47"/>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496" autoAdjust="0"/>
    <p:restoredTop sz="68385" autoAdjust="0"/>
  </p:normalViewPr>
  <p:slideViewPr>
    <p:cSldViewPr snapToObjects="1">
      <p:cViewPr>
        <p:scale>
          <a:sx n="54" d="100"/>
          <a:sy n="54" d="100"/>
        </p:scale>
        <p:origin x="-1602" y="18"/>
      </p:cViewPr>
      <p:guideLst>
        <p:guide orient="horz" pos="2160"/>
        <p:guide orient="horz" pos="2047"/>
        <p:guide orient="horz" pos="2273"/>
        <p:guide orient="horz" pos="4088"/>
        <p:guide orient="horz" pos="629"/>
        <p:guide orient="horz" pos="459"/>
        <p:guide orient="horz" pos="176"/>
        <p:guide pos="2880"/>
        <p:guide pos="272"/>
        <p:guide pos="952"/>
        <p:guide pos="2426"/>
        <p:guide pos="2937"/>
        <p:guide pos="3334"/>
        <p:guide pos="4808"/>
        <p:guide pos="54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59" d="100"/>
          <a:sy n="59" d="100"/>
        </p:scale>
        <p:origin x="-147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font" Target="fonts/font5.fntdata"/><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font" Target="fonts/font2.fntdata"/><Relationship Id="rId101"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handoutMaster" Target="handoutMasters/handoutMaster1.xml"/><Relationship Id="rId104"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font" Target="fonts/font3.fntdata"/><Relationship Id="rId105"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font" Target="fonts/font1.fntdata"/><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128" charset="0"/>
              </a:defRPr>
            </a:lvl1pPr>
          </a:lstStyle>
          <a:p>
            <a:endParaRPr lang="en-US"/>
          </a:p>
        </p:txBody>
      </p:sp>
      <p:sp>
        <p:nvSpPr>
          <p:cNvPr id="3789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128" charset="0"/>
              </a:defRPr>
            </a:lvl1pPr>
          </a:lstStyle>
          <a:p>
            <a:endParaRPr lang="en-US"/>
          </a:p>
        </p:txBody>
      </p:sp>
      <p:sp>
        <p:nvSpPr>
          <p:cNvPr id="3789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128" charset="0"/>
              </a:defRPr>
            </a:lvl1pPr>
          </a:lstStyle>
          <a:p>
            <a:endParaRPr lang="en-US"/>
          </a:p>
        </p:txBody>
      </p:sp>
      <p:sp>
        <p:nvSpPr>
          <p:cNvPr id="3789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128" charset="0"/>
              </a:defRPr>
            </a:lvl1pPr>
          </a:lstStyle>
          <a:p>
            <a:fld id="{921DB9B8-5AEB-4609-9E5C-3640A7118E3B}" type="slidenum">
              <a:rPr lang="en-US"/>
              <a:pPr/>
              <a:t>‹#›</a:t>
            </a:fld>
            <a:endParaRPr lang="en-US"/>
          </a:p>
        </p:txBody>
      </p:sp>
    </p:spTree>
    <p:extLst>
      <p:ext uri="{BB962C8B-B14F-4D97-AF65-F5344CB8AC3E}">
        <p14:creationId xmlns:p14="http://schemas.microsoft.com/office/powerpoint/2010/main" val="39811103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128" charset="0"/>
              </a:defRPr>
            </a:lvl1pPr>
          </a:lstStyle>
          <a:p>
            <a:endParaRPr lang="en-US"/>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128" charset="0"/>
              </a:defRPr>
            </a:lvl1pPr>
          </a:lstStyle>
          <a:p>
            <a:endParaRPr lang="en-US"/>
          </a:p>
        </p:txBody>
      </p:sp>
      <p:sp>
        <p:nvSpPr>
          <p:cNvPr id="583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0"/>
            <a:r>
              <a:rPr lang="en-US"/>
              <a:t>Second level</a:t>
            </a:r>
          </a:p>
          <a:p>
            <a:pPr lvl="0"/>
            <a:r>
              <a:rPr lang="en-US"/>
              <a:t>Third level</a:t>
            </a:r>
          </a:p>
          <a:p>
            <a:pPr lvl="0"/>
            <a:r>
              <a:rPr lang="en-US"/>
              <a:t>Fourth level</a:t>
            </a:r>
          </a:p>
          <a:p>
            <a:pPr lvl="0"/>
            <a:r>
              <a:rPr 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128" charset="0"/>
              </a:defRPr>
            </a:lvl1pPr>
          </a:lstStyle>
          <a:p>
            <a:endParaRPr 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128" charset="0"/>
              </a:defRPr>
            </a:lvl1pPr>
          </a:lstStyle>
          <a:p>
            <a:fld id="{D6CAE066-EBE4-486E-9D17-79C845E27237}" type="slidenum">
              <a:rPr lang="en-US"/>
              <a:pPr/>
              <a:t>‹#›</a:t>
            </a:fld>
            <a:endParaRPr lang="en-US"/>
          </a:p>
        </p:txBody>
      </p:sp>
    </p:spTree>
    <p:extLst>
      <p:ext uri="{BB962C8B-B14F-4D97-AF65-F5344CB8AC3E}">
        <p14:creationId xmlns:p14="http://schemas.microsoft.com/office/powerpoint/2010/main" val="33950291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28"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28"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28"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2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en.wikipedia.org/wiki/Treaty_of_Versailles" TargetMode="External"/><Relationship Id="rId13" Type="http://schemas.openxmlformats.org/officeDocument/2006/relationships/hyperlink" Target="http://en.wikipedia.org/wiki/United_States_Senate" TargetMode="External"/><Relationship Id="rId3" Type="http://schemas.openxmlformats.org/officeDocument/2006/relationships/hyperlink" Target="http://en.wikipedia.org/wiki/Propaganda" TargetMode="External"/><Relationship Id="rId7" Type="http://schemas.openxmlformats.org/officeDocument/2006/relationships/hyperlink" Target="http://en.wikipedia.org/wiki/Paris_Peace_Conference,_1919" TargetMode="External"/><Relationship Id="rId12" Type="http://schemas.openxmlformats.org/officeDocument/2006/relationships/hyperlink" Target="http://en.wikipedia.org/wiki/Stab-in-the-back_legend"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en.wikipedia.org/wiki/Armistice_with_Germany_(Compi%C3%A8gne)" TargetMode="External"/><Relationship Id="rId11" Type="http://schemas.openxmlformats.org/officeDocument/2006/relationships/hyperlink" Target="http://en.wikipedia.org/wiki/Fourteen_Points#cite_note-2" TargetMode="External"/><Relationship Id="rId5" Type="http://schemas.openxmlformats.org/officeDocument/2006/relationships/hyperlink" Target="http://en.wikipedia.org/wiki/Chancellor_of_Germany_(German_Reich)" TargetMode="External"/><Relationship Id="rId10" Type="http://schemas.openxmlformats.org/officeDocument/2006/relationships/hyperlink" Target="http://en.wikipedia.org/wiki/League_of_Nations" TargetMode="External"/><Relationship Id="rId4" Type="http://schemas.openxmlformats.org/officeDocument/2006/relationships/hyperlink" Target="http://en.wikipedia.org/wiki/Maximilian_of_Baden" TargetMode="External"/><Relationship Id="rId9" Type="http://schemas.openxmlformats.org/officeDocument/2006/relationships/hyperlink" Target="http://en.wikipedia.org/wiki/War_reparations" TargetMode="Externa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en.wikipedia.org/wiki/Ulrich_Graf_von_Brockdorff-Rantzau" TargetMode="External"/><Relationship Id="rId13" Type="http://schemas.openxmlformats.org/officeDocument/2006/relationships/hyperlink" Target="http://en.wikipedia.org/wiki/Jews" TargetMode="External"/><Relationship Id="rId18" Type="http://schemas.openxmlformats.org/officeDocument/2006/relationships/hyperlink" Target="http://en.wikipedia.org/wiki/Treaty_of_Brest-Litovsk" TargetMode="External"/><Relationship Id="rId3" Type="http://schemas.openxmlformats.org/officeDocument/2006/relationships/hyperlink" Target="http://en.wikipedia.org/wiki/World_War_I_casualties" TargetMode="External"/><Relationship Id="rId7" Type="http://schemas.openxmlformats.org/officeDocument/2006/relationships/hyperlink" Target="http://en.wikipedia.org/wiki/Treaty_of_Versailles#cite_note-9" TargetMode="External"/><Relationship Id="rId12" Type="http://schemas.openxmlformats.org/officeDocument/2006/relationships/hyperlink" Target="http://en.wikipedia.org/wiki/Communists" TargetMode="External"/><Relationship Id="rId17" Type="http://schemas.openxmlformats.org/officeDocument/2006/relationships/hyperlink" Target="http://en.wikipedia.org/wiki/Eastern_Front_(World_War_I)" TargetMode="External"/><Relationship Id="rId2" Type="http://schemas.openxmlformats.org/officeDocument/2006/relationships/slide" Target="../slides/slide20.xml"/><Relationship Id="rId16" Type="http://schemas.openxmlformats.org/officeDocument/2006/relationships/hyperlink" Target="http://en.wikipedia.org/wiki/Nationalism" TargetMode="External"/><Relationship Id="rId20" Type="http://schemas.openxmlformats.org/officeDocument/2006/relationships/hyperlink" Target="http://en.wikipedia.org/wiki/Materiel" TargetMode="External"/><Relationship Id="rId1" Type="http://schemas.openxmlformats.org/officeDocument/2006/relationships/notesMaster" Target="../notesMasters/notesMaster1.xml"/><Relationship Id="rId6" Type="http://schemas.openxmlformats.org/officeDocument/2006/relationships/hyperlink" Target="http://en.wikipedia.org/wiki/Franco-Prussian_War" TargetMode="External"/><Relationship Id="rId11" Type="http://schemas.openxmlformats.org/officeDocument/2006/relationships/hyperlink" Target="http://en.wikipedia.org/wiki/Treaty_of_Versailles#cite_note-29" TargetMode="External"/><Relationship Id="rId5" Type="http://schemas.openxmlformats.org/officeDocument/2006/relationships/hyperlink" Target="http://en.wikipedia.org/wiki/Alsace-Lorraine" TargetMode="External"/><Relationship Id="rId15" Type="http://schemas.openxmlformats.org/officeDocument/2006/relationships/hyperlink" Target="http://en.wikipedia.org/wiki/Home_front" TargetMode="External"/><Relationship Id="rId10" Type="http://schemas.openxmlformats.org/officeDocument/2006/relationships/hyperlink" Target="http://en.wikipedia.org/wiki/Treaty_of_Versailles#cite_note-28" TargetMode="External"/><Relationship Id="rId19" Type="http://schemas.openxmlformats.org/officeDocument/2006/relationships/hyperlink" Target="http://en.wikipedia.org/wiki/Spring_Offensive" TargetMode="External"/><Relationship Id="rId4" Type="http://schemas.openxmlformats.org/officeDocument/2006/relationships/hyperlink" Target="http://en.wikipedia.org/wiki/Treaty_of_Versailles#cite_note-David_Thomson_1970.2C_p._605-8" TargetMode="External"/><Relationship Id="rId9" Type="http://schemas.openxmlformats.org/officeDocument/2006/relationships/hyperlink" Target="http://en.wikipedia.org/wiki/War_Guilt_Clause" TargetMode="External"/><Relationship Id="rId14" Type="http://schemas.openxmlformats.org/officeDocument/2006/relationships/hyperlink" Target="http://en.wikipedia.org/wiki/Wikipedia:Citation_needed" TargetMode="Externa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en.wikipedia.org/wiki/Treaty_of_Versailles" TargetMode="External"/><Relationship Id="rId3" Type="http://schemas.openxmlformats.org/officeDocument/2006/relationships/hyperlink" Target="http://en.wikipedia.org/wiki/Versailles" TargetMode="External"/><Relationship Id="rId7" Type="http://schemas.openxmlformats.org/officeDocument/2006/relationships/hyperlink" Target="http://en.wikipedia.org/wiki/First_World_War" TargetMode="External"/><Relationship Id="rId12" Type="http://schemas.openxmlformats.org/officeDocument/2006/relationships/hyperlink" Target="http://en.wikipedia.org/wiki/Treaty_of_Versailles#cite_note-26"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en.wikipedia.org/wiki/Europe" TargetMode="External"/><Relationship Id="rId11" Type="http://schemas.openxmlformats.org/officeDocument/2006/relationships/hyperlink" Target="http://en.wikipedia.org/wiki/Edward_Mandell_House" TargetMode="External"/><Relationship Id="rId5" Type="http://schemas.openxmlformats.org/officeDocument/2006/relationships/hyperlink" Target="http://en.wikipedia.org/wiki/Georges_Clemenceau" TargetMode="External"/><Relationship Id="rId10" Type="http://schemas.openxmlformats.org/officeDocument/2006/relationships/hyperlink" Target="http://en.wikipedia.org/wiki/Ferdinand_Foch" TargetMode="External"/><Relationship Id="rId4" Type="http://schemas.openxmlformats.org/officeDocument/2006/relationships/hyperlink" Target="http://en.wikipedia.org/wiki/RMS_Lusitania" TargetMode="External"/><Relationship Id="rId9" Type="http://schemas.openxmlformats.org/officeDocument/2006/relationships/hyperlink" Target="http://en.wikipedia.org/wiki/Woodrow_Wilson"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en.wikipedia.org/wiki/Burgenland" TargetMode="External"/><Relationship Id="rId3" Type="http://schemas.openxmlformats.org/officeDocument/2006/relationships/hyperlink" Target="http://en.wikipedia.org/wiki/Austria-Hungary" TargetMode="External"/><Relationship Id="rId7" Type="http://schemas.openxmlformats.org/officeDocument/2006/relationships/hyperlink" Target="http://en.wikipedia.org/wiki/Empire_of_Austria" TargetMode="External"/><Relationship Id="rId12" Type="http://schemas.openxmlformats.org/officeDocument/2006/relationships/hyperlink" Target="http://en.wikipedia.org/wiki/Kingdom_of_Serbs,_Croats,_and_Slovenes"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en.wikipedia.org/wiki/Kingdom_of_Hungary" TargetMode="External"/><Relationship Id="rId11" Type="http://schemas.openxmlformats.org/officeDocument/2006/relationships/hyperlink" Target="http://en.wikipedia.org/wiki/Czechoslovakia" TargetMode="External"/><Relationship Id="rId5" Type="http://schemas.openxmlformats.org/officeDocument/2006/relationships/hyperlink" Target="http://en.wikipedia.org/wiki/Woodrow_Wilson" TargetMode="External"/><Relationship Id="rId10" Type="http://schemas.openxmlformats.org/officeDocument/2006/relationships/hyperlink" Target="http://en.wikipedia.org/wiki/Sudetenland" TargetMode="External"/><Relationship Id="rId4" Type="http://schemas.openxmlformats.org/officeDocument/2006/relationships/hyperlink" Target="http://en.wikipedia.org/wiki/Self-determination" TargetMode="External"/><Relationship Id="rId9" Type="http://schemas.openxmlformats.org/officeDocument/2006/relationships/hyperlink" Target="http://en.wikipedia.org/wiki/County_of_Tyrol" TargetMode="External"/></Relationships>
</file>

<file path=ppt/notesSlides/_rels/notesSlide15.xml.rels><?xml version="1.0" encoding="UTF-8" standalone="yes"?>
<Relationships xmlns="http://schemas.openxmlformats.org/package/2006/relationships"><Relationship Id="rId8" Type="http://schemas.openxmlformats.org/officeDocument/2006/relationships/hyperlink" Target="http://en.wikipedia.org/wiki/Axis_powers" TargetMode="External"/><Relationship Id="rId13" Type="http://schemas.openxmlformats.org/officeDocument/2006/relationships/hyperlink" Target="http://en.wikipedia.org/wiki/History_of_the_world" TargetMode="External"/><Relationship Id="rId3" Type="http://schemas.openxmlformats.org/officeDocument/2006/relationships/hyperlink" Target="http://en.wikipedia.org/wiki/World_War_II#cite_note-0" TargetMode="External"/><Relationship Id="rId7" Type="http://schemas.openxmlformats.org/officeDocument/2006/relationships/hyperlink" Target="http://en.wikipedia.org/wiki/Allies_of_World_War_II" TargetMode="External"/><Relationship Id="rId12" Type="http://schemas.openxmlformats.org/officeDocument/2006/relationships/hyperlink" Target="http://en.wikipedia.org/wiki/List_of_wars_and_disasters_by_death_toll"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en.wikipedia.org/wiki/Great_power" TargetMode="External"/><Relationship Id="rId11" Type="http://schemas.openxmlformats.org/officeDocument/2006/relationships/hyperlink" Target="http://en.wikipedia.org/wiki/Atomic_bombings_of_Hiroshima_and_Nagasaki" TargetMode="External"/><Relationship Id="rId5" Type="http://schemas.openxmlformats.org/officeDocument/2006/relationships/hyperlink" Target="http://en.wikipedia.org/wiki/Participants_in_World_War_II" TargetMode="External"/><Relationship Id="rId15" Type="http://schemas.openxmlformats.org/officeDocument/2006/relationships/hyperlink" Target="http://en.wikipedia.org/wiki/World_War_II_casualties" TargetMode="External"/><Relationship Id="rId10" Type="http://schemas.openxmlformats.org/officeDocument/2006/relationships/hyperlink" Target="http://en.wikipedia.org/wiki/The_Holocaust" TargetMode="External"/><Relationship Id="rId4" Type="http://schemas.openxmlformats.org/officeDocument/2006/relationships/hyperlink" Target="http://en.wikipedia.org/wiki/War" TargetMode="External"/><Relationship Id="rId9" Type="http://schemas.openxmlformats.org/officeDocument/2006/relationships/hyperlink" Target="http://en.wikipedia.org/wiki/Total_war" TargetMode="External"/><Relationship Id="rId14" Type="http://schemas.openxmlformats.org/officeDocument/2006/relationships/hyperlink" Target="http://en.wikipedia.org/wiki/World_War_II#cite_note-1" TargetMode="External"/></Relationships>
</file>

<file path=ppt/notesSlides/_rels/notesSlide16.xml.rels><?xml version="1.0" encoding="UTF-8" standalone="yes"?>
<Relationships xmlns="http://schemas.openxmlformats.org/package/2006/relationships"><Relationship Id="rId8" Type="http://schemas.openxmlformats.org/officeDocument/2006/relationships/hyperlink" Target="http://en.wikipedia.org/wiki/Molotov-Ribbentrop_Pact#cite_note-Malcher0-1" TargetMode="External"/><Relationship Id="rId13" Type="http://schemas.openxmlformats.org/officeDocument/2006/relationships/hyperlink" Target="http://en.wikipedia.org/wiki/Northern_Europe" TargetMode="External"/><Relationship Id="rId18" Type="http://schemas.openxmlformats.org/officeDocument/2006/relationships/hyperlink" Target="http://en.wikipedia.org/wiki/Winter_War" TargetMode="External"/><Relationship Id="rId3" Type="http://schemas.openxmlformats.org/officeDocument/2006/relationships/hyperlink" Target="http://en.wikipedia.org/wiki/Soviet_Union" TargetMode="External"/><Relationship Id="rId21" Type="http://schemas.openxmlformats.org/officeDocument/2006/relationships/hyperlink" Target="http://en.wikipedia.org/wiki/Latvia" TargetMode="External"/><Relationship Id="rId7" Type="http://schemas.openxmlformats.org/officeDocument/2006/relationships/hyperlink" Target="http://en.wikipedia.org/wiki/Moscow" TargetMode="External"/><Relationship Id="rId12" Type="http://schemas.openxmlformats.org/officeDocument/2006/relationships/hyperlink" Target="http://en.wikipedia.org/wiki/Operation_Barbarossa" TargetMode="External"/><Relationship Id="rId17" Type="http://schemas.openxmlformats.org/officeDocument/2006/relationships/hyperlink" Target="http://en.wikipedia.org/wiki/Finland" TargetMode="External"/><Relationship Id="rId2" Type="http://schemas.openxmlformats.org/officeDocument/2006/relationships/slide" Target="../slides/slide25.xml"/><Relationship Id="rId16" Type="http://schemas.openxmlformats.org/officeDocument/2006/relationships/hyperlink" Target="http://en.wikipedia.org/wiki/Second_Polish_Republic" TargetMode="External"/><Relationship Id="rId20" Type="http://schemas.openxmlformats.org/officeDocument/2006/relationships/hyperlink" Target="http://en.wikipedia.org/wiki/Estonia" TargetMode="External"/><Relationship Id="rId1" Type="http://schemas.openxmlformats.org/officeDocument/2006/relationships/notesMaster" Target="../notesMasters/notesMaster1.xml"/><Relationship Id="rId6" Type="http://schemas.openxmlformats.org/officeDocument/2006/relationships/hyperlink" Target="http://en.wikipedia.org/wiki/Molotov-Ribbentrop_Pact#cite_note-0" TargetMode="External"/><Relationship Id="rId11" Type="http://schemas.openxmlformats.org/officeDocument/2006/relationships/hyperlink" Target="http://en.wikipedia.org/wiki/Neutrality" TargetMode="External"/><Relationship Id="rId5" Type="http://schemas.openxmlformats.org/officeDocument/2006/relationships/hyperlink" Target="http://en.wikipedia.org/wiki/Joachim_von_Ribbentrop" TargetMode="External"/><Relationship Id="rId15" Type="http://schemas.openxmlformats.org/officeDocument/2006/relationships/hyperlink" Target="http://en.wikipedia.org/wiki/Invasion_of_Poland_(1939)" TargetMode="External"/><Relationship Id="rId23" Type="http://schemas.openxmlformats.org/officeDocument/2006/relationships/hyperlink" Target="http://en.wikipedia.org/wiki/Bessarabia" TargetMode="External"/><Relationship Id="rId10" Type="http://schemas.openxmlformats.org/officeDocument/2006/relationships/hyperlink" Target="http://en.wikipedia.org/wiki/Nazi_Germany" TargetMode="External"/><Relationship Id="rId19" Type="http://schemas.openxmlformats.org/officeDocument/2006/relationships/hyperlink" Target="http://en.wikipedia.org/wiki/Annexation" TargetMode="External"/><Relationship Id="rId4" Type="http://schemas.openxmlformats.org/officeDocument/2006/relationships/hyperlink" Target="http://en.wikipedia.org/wiki/Vyacheslav_Molotov" TargetMode="External"/><Relationship Id="rId9" Type="http://schemas.openxmlformats.org/officeDocument/2006/relationships/hyperlink" Target="http://en.wikipedia.org/wiki/Non-aggression_pact" TargetMode="External"/><Relationship Id="rId14" Type="http://schemas.openxmlformats.org/officeDocument/2006/relationships/hyperlink" Target="http://en.wikipedia.org/wiki/Eastern_Europe" TargetMode="External"/><Relationship Id="rId22" Type="http://schemas.openxmlformats.org/officeDocument/2006/relationships/hyperlink" Target="http://en.wikipedia.org/wiki/Lithuania" TargetMode="External"/></Relationships>
</file>

<file path=ppt/notesSlides/_rels/notesSlide17.xml.rels><?xml version="1.0" encoding="UTF-8" standalone="yes"?>
<Relationships xmlns="http://schemas.openxmlformats.org/package/2006/relationships"><Relationship Id="rId8" Type="http://schemas.openxmlformats.org/officeDocument/2006/relationships/hyperlink" Target="http://en.wikipedia.org/wiki/Molotov-Ribbentrop_Pact#cite_note-Malcher0-1" TargetMode="External"/><Relationship Id="rId13" Type="http://schemas.openxmlformats.org/officeDocument/2006/relationships/hyperlink" Target="http://en.wikipedia.org/wiki/Northern_Europe" TargetMode="External"/><Relationship Id="rId18" Type="http://schemas.openxmlformats.org/officeDocument/2006/relationships/hyperlink" Target="http://en.wikipedia.org/wiki/Winter_War" TargetMode="External"/><Relationship Id="rId3" Type="http://schemas.openxmlformats.org/officeDocument/2006/relationships/hyperlink" Target="http://en.wikipedia.org/wiki/Soviet_Union" TargetMode="External"/><Relationship Id="rId21" Type="http://schemas.openxmlformats.org/officeDocument/2006/relationships/hyperlink" Target="http://en.wikipedia.org/wiki/Latvia" TargetMode="External"/><Relationship Id="rId7" Type="http://schemas.openxmlformats.org/officeDocument/2006/relationships/hyperlink" Target="http://en.wikipedia.org/wiki/Moscow" TargetMode="External"/><Relationship Id="rId12" Type="http://schemas.openxmlformats.org/officeDocument/2006/relationships/hyperlink" Target="http://en.wikipedia.org/wiki/Operation_Barbarossa" TargetMode="External"/><Relationship Id="rId17" Type="http://schemas.openxmlformats.org/officeDocument/2006/relationships/hyperlink" Target="http://en.wikipedia.org/wiki/Finland" TargetMode="External"/><Relationship Id="rId2" Type="http://schemas.openxmlformats.org/officeDocument/2006/relationships/slide" Target="../slides/slide27.xml"/><Relationship Id="rId16" Type="http://schemas.openxmlformats.org/officeDocument/2006/relationships/hyperlink" Target="http://en.wikipedia.org/wiki/Second_Polish_Republic" TargetMode="External"/><Relationship Id="rId20" Type="http://schemas.openxmlformats.org/officeDocument/2006/relationships/hyperlink" Target="http://en.wikipedia.org/wiki/Estonia" TargetMode="External"/><Relationship Id="rId1" Type="http://schemas.openxmlformats.org/officeDocument/2006/relationships/notesMaster" Target="../notesMasters/notesMaster1.xml"/><Relationship Id="rId6" Type="http://schemas.openxmlformats.org/officeDocument/2006/relationships/hyperlink" Target="http://en.wikipedia.org/wiki/Molotov-Ribbentrop_Pact#cite_note-0" TargetMode="External"/><Relationship Id="rId11" Type="http://schemas.openxmlformats.org/officeDocument/2006/relationships/hyperlink" Target="http://en.wikipedia.org/wiki/Neutrality" TargetMode="External"/><Relationship Id="rId5" Type="http://schemas.openxmlformats.org/officeDocument/2006/relationships/hyperlink" Target="http://en.wikipedia.org/wiki/Joachim_von_Ribbentrop" TargetMode="External"/><Relationship Id="rId15" Type="http://schemas.openxmlformats.org/officeDocument/2006/relationships/hyperlink" Target="http://en.wikipedia.org/wiki/Invasion_of_Poland_(1939)" TargetMode="External"/><Relationship Id="rId23" Type="http://schemas.openxmlformats.org/officeDocument/2006/relationships/hyperlink" Target="http://en.wikipedia.org/wiki/Bessarabia" TargetMode="External"/><Relationship Id="rId10" Type="http://schemas.openxmlformats.org/officeDocument/2006/relationships/hyperlink" Target="http://en.wikipedia.org/wiki/Nazi_Germany" TargetMode="External"/><Relationship Id="rId19" Type="http://schemas.openxmlformats.org/officeDocument/2006/relationships/hyperlink" Target="http://en.wikipedia.org/wiki/Annexation" TargetMode="External"/><Relationship Id="rId4" Type="http://schemas.openxmlformats.org/officeDocument/2006/relationships/hyperlink" Target="http://en.wikipedia.org/wiki/Vyacheslav_Molotov" TargetMode="External"/><Relationship Id="rId9" Type="http://schemas.openxmlformats.org/officeDocument/2006/relationships/hyperlink" Target="http://en.wikipedia.org/wiki/Non-aggression_pact" TargetMode="External"/><Relationship Id="rId14" Type="http://schemas.openxmlformats.org/officeDocument/2006/relationships/hyperlink" Target="http://en.wikipedia.org/wiki/Eastern_Europe" TargetMode="External"/><Relationship Id="rId22" Type="http://schemas.openxmlformats.org/officeDocument/2006/relationships/hyperlink" Target="http://en.wikipedia.org/wiki/Lithuania"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8" Type="http://schemas.openxmlformats.org/officeDocument/2006/relationships/hyperlink" Target="http://en.wikipedia.org/wiki/United_States" TargetMode="External"/><Relationship Id="rId13" Type="http://schemas.openxmlformats.org/officeDocument/2006/relationships/hyperlink" Target="http://en.wikipedia.org/wiki/Benito_Mussolini" TargetMode="External"/><Relationship Id="rId3" Type="http://schemas.openxmlformats.org/officeDocument/2006/relationships/hyperlink" Target="http://en.wikipedia.org/wiki/Woodrow_Wilson" TargetMode="External"/><Relationship Id="rId7" Type="http://schemas.openxmlformats.org/officeDocument/2006/relationships/hyperlink" Target="http://en.wikipedia.org/wiki/U.S._Congress" TargetMode="External"/><Relationship Id="rId12" Type="http://schemas.openxmlformats.org/officeDocument/2006/relationships/hyperlink" Target="http://en.wikipedia.org/wiki/Adolf_Hitler" TargetMode="External"/><Relationship Id="rId2" Type="http://schemas.openxmlformats.org/officeDocument/2006/relationships/slide" Target="../slides/slide29.xml"/><Relationship Id="rId1" Type="http://schemas.openxmlformats.org/officeDocument/2006/relationships/notesMaster" Target="../notesMasters/notesMaster1.xml"/><Relationship Id="rId6" Type="http://schemas.openxmlformats.org/officeDocument/2006/relationships/hyperlink" Target="http://en.wikipedia.org/wiki/German_Revolution" TargetMode="External"/><Relationship Id="rId11" Type="http://schemas.openxmlformats.org/officeDocument/2006/relationships/hyperlink" Target="http://en.wikipedia.org/wiki/Civil_unrest" TargetMode="External"/><Relationship Id="rId5" Type="http://schemas.openxmlformats.org/officeDocument/2006/relationships/hyperlink" Target="http://en.wikipedia.org/wiki/Armistice" TargetMode="External"/><Relationship Id="rId15" Type="http://schemas.openxmlformats.org/officeDocument/2006/relationships/hyperlink" Target="http://en.wikipedia.org/wiki/Wall_Street_Crash_of_1929" TargetMode="External"/><Relationship Id="rId10" Type="http://schemas.openxmlformats.org/officeDocument/2006/relationships/hyperlink" Target="http://en.wikipedia.org/wiki/Great_Depression" TargetMode="External"/><Relationship Id="rId4" Type="http://schemas.openxmlformats.org/officeDocument/2006/relationships/hyperlink" Target="http://en.wikipedia.org/wiki/Wilson's_Fourteen_Points" TargetMode="External"/><Relationship Id="rId9" Type="http://schemas.openxmlformats.org/officeDocument/2006/relationships/hyperlink" Target="http://en.wikipedia.org/wiki/1929_Stock_Market_Crash" TargetMode="External"/><Relationship Id="rId14" Type="http://schemas.openxmlformats.org/officeDocument/2006/relationships/hyperlink" Target="http://en.wikipedia.org/wiki/Totalitarian"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8" Type="http://schemas.openxmlformats.org/officeDocument/2006/relationships/hyperlink" Target="http://en.wikipedia.org/wiki/Baltic_countries" TargetMode="External"/><Relationship Id="rId3" Type="http://schemas.openxmlformats.org/officeDocument/2006/relationships/hyperlink" Target="http://en.wikipedia.org/wiki/Battle_of_Kursk" TargetMode="External"/><Relationship Id="rId7" Type="http://schemas.openxmlformats.org/officeDocument/2006/relationships/hyperlink" Target="http://en.wikipedia.org/wiki/Czechoslovakia" TargetMode="External"/><Relationship Id="rId12" Type="http://schemas.openxmlformats.org/officeDocument/2006/relationships/hyperlink" Target="http://en.wikipedia.org/wiki/Franklin_D._Roosevelt#cite_note-112" TargetMode="External"/><Relationship Id="rId2" Type="http://schemas.openxmlformats.org/officeDocument/2006/relationships/slide" Target="../slides/slide45.xml"/><Relationship Id="rId1" Type="http://schemas.openxmlformats.org/officeDocument/2006/relationships/notesMaster" Target="../notesMasters/notesMaster1.xml"/><Relationship Id="rId6" Type="http://schemas.openxmlformats.org/officeDocument/2006/relationships/hyperlink" Target="http://en.wikipedia.org/wiki/London" TargetMode="External"/><Relationship Id="rId11" Type="http://schemas.openxmlformats.org/officeDocument/2006/relationships/hyperlink" Target="http://en.wikipedia.org/wiki/Cold_War" TargetMode="External"/><Relationship Id="rId5" Type="http://schemas.openxmlformats.org/officeDocument/2006/relationships/hyperlink" Target="http://en.wikipedia.org/wiki/Polish_government-in-exile" TargetMode="External"/><Relationship Id="rId10" Type="http://schemas.openxmlformats.org/officeDocument/2006/relationships/hyperlink" Target="http://en.wikipedia.org/wiki/Eastern_Europe" TargetMode="External"/><Relationship Id="rId4" Type="http://schemas.openxmlformats.org/officeDocument/2006/relationships/hyperlink" Target="http://en.wikipedia.org/wiki/Poland" TargetMode="External"/><Relationship Id="rId9" Type="http://schemas.openxmlformats.org/officeDocument/2006/relationships/hyperlink" Target="http://en.wikipedia.org/wiki/Romania"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en.wikipedia.org/wiki/William_Christian_Bullitt,_Jr."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3" Type="http://schemas.openxmlformats.org/officeDocument/2006/relationships/hyperlink" Target="http://en.wikipedia.org/wiki/Origins_of_the_Cold_War#cite_note-tucker75-9" TargetMode="External"/><Relationship Id="rId18" Type="http://schemas.openxmlformats.org/officeDocument/2006/relationships/hyperlink" Target="http://en.wikipedia.org/wiki/Origins_of_the_Cold_War#cite_note-Pipes-11" TargetMode="External"/><Relationship Id="rId26" Type="http://schemas.openxmlformats.org/officeDocument/2006/relationships/hyperlink" Target="http://en.wikipedia.org/wiki/Origins_of_the_Cold_War#cite_note-14" TargetMode="External"/><Relationship Id="rId3" Type="http://schemas.openxmlformats.org/officeDocument/2006/relationships/hyperlink" Target="http://en.wikipedia.org/wiki/Communism" TargetMode="External"/><Relationship Id="rId21" Type="http://schemas.openxmlformats.org/officeDocument/2006/relationships/hyperlink" Target="http://en.wikipedia.org/wiki/Ukrainian_Soviet_Socialist_Republic" TargetMode="External"/><Relationship Id="rId34" Type="http://schemas.openxmlformats.org/officeDocument/2006/relationships/hyperlink" Target="http://en.wikipedia.org/wiki/Poland" TargetMode="External"/><Relationship Id="rId7" Type="http://schemas.openxmlformats.org/officeDocument/2006/relationships/hyperlink" Target="http://en.wikipedia.org/wiki/Russian_Civil_War" TargetMode="External"/><Relationship Id="rId12" Type="http://schemas.openxmlformats.org/officeDocument/2006/relationships/hyperlink" Target="http://en.wikipedia.org/wiki/Origins_of_the_Cold_War#cite_note-tucker74-8" TargetMode="External"/><Relationship Id="rId17" Type="http://schemas.openxmlformats.org/officeDocument/2006/relationships/hyperlink" Target="http://en.wikipedia.org/wiki/Great_Purge" TargetMode="External"/><Relationship Id="rId25" Type="http://schemas.openxmlformats.org/officeDocument/2006/relationships/hyperlink" Target="http://en.wikipedia.org/wiki/Treaty_of_Rapallo,_1922" TargetMode="External"/><Relationship Id="rId33" Type="http://schemas.openxmlformats.org/officeDocument/2006/relationships/hyperlink" Target="http://en.wikipedia.org/wiki/Red_Army" TargetMode="External"/><Relationship Id="rId2" Type="http://schemas.openxmlformats.org/officeDocument/2006/relationships/slide" Target="../slides/slide58.xml"/><Relationship Id="rId16" Type="http://schemas.openxmlformats.org/officeDocument/2006/relationships/hyperlink" Target="http://en.wikipedia.org/wiki/Origins_of_the_Cold_War#cite_note-tucker98-10" TargetMode="External"/><Relationship Id="rId20" Type="http://schemas.openxmlformats.org/officeDocument/2006/relationships/hyperlink" Target="http://en.wikipedia.org/wiki/Origins_of_the_Cold_War#cite_note-christenson308-12" TargetMode="External"/><Relationship Id="rId29" Type="http://schemas.openxmlformats.org/officeDocument/2006/relationships/hyperlink" Target="http://en.wikipedia.org/wiki/Atlantic_Charter" TargetMode="External"/><Relationship Id="rId1" Type="http://schemas.openxmlformats.org/officeDocument/2006/relationships/notesMaster" Target="../notesMasters/notesMaster1.xml"/><Relationship Id="rId6" Type="http://schemas.openxmlformats.org/officeDocument/2006/relationships/hyperlink" Target="http://en.wikipedia.org/wiki/Comintern#cite_note-1" TargetMode="External"/><Relationship Id="rId11" Type="http://schemas.openxmlformats.org/officeDocument/2006/relationships/hyperlink" Target="http://en.wikipedia.org/wiki/Polish-Soviet_War" TargetMode="External"/><Relationship Id="rId24" Type="http://schemas.openxmlformats.org/officeDocument/2006/relationships/hyperlink" Target="http://en.wikipedia.org/wiki/Origins_of_the_Cold_War#cite_note-LaFeber_1991-13" TargetMode="External"/><Relationship Id="rId32" Type="http://schemas.openxmlformats.org/officeDocument/2006/relationships/hyperlink" Target="http://en.wikipedia.org/wiki/Origins_of_the_Cold_War#cite_note-Schmitz-35" TargetMode="External"/><Relationship Id="rId5" Type="http://schemas.openxmlformats.org/officeDocument/2006/relationships/hyperlink" Target="http://en.wikipedia.org/w/index.php?title=Founding_Congress_of_the_Comintern&amp;action=edit&amp;redlink=1" TargetMode="External"/><Relationship Id="rId15" Type="http://schemas.openxmlformats.org/officeDocument/2006/relationships/hyperlink" Target="http://en.wikipedia.org/wiki/Coup_d'etat" TargetMode="External"/><Relationship Id="rId23" Type="http://schemas.openxmlformats.org/officeDocument/2006/relationships/hyperlink" Target="http://en.wikipedia.org/wiki/White_movement" TargetMode="External"/><Relationship Id="rId28" Type="http://schemas.openxmlformats.org/officeDocument/2006/relationships/hyperlink" Target="http://en.wikipedia.org/wiki/Origins_of_the_Cold_War#cite_note-32" TargetMode="External"/><Relationship Id="rId10" Type="http://schemas.openxmlformats.org/officeDocument/2006/relationships/hyperlink" Target="http://en.wikipedia.org/wiki/Origins_of_the_Cold_War#cite_note-Halliday-5" TargetMode="External"/><Relationship Id="rId19" Type="http://schemas.openxmlformats.org/officeDocument/2006/relationships/hyperlink" Target="http://en.wikipedia.org/wiki/Moscow_Trials" TargetMode="External"/><Relationship Id="rId31" Type="http://schemas.openxmlformats.org/officeDocument/2006/relationships/hyperlink" Target="http://en.wikipedia.org/wiki/Origins_of_the_Cold_War#cite_note-34" TargetMode="External"/><Relationship Id="rId4" Type="http://schemas.openxmlformats.org/officeDocument/2006/relationships/hyperlink" Target="http://en.wikipedia.org/wiki/Moscow" TargetMode="External"/><Relationship Id="rId9" Type="http://schemas.openxmlformats.org/officeDocument/2006/relationships/hyperlink" Target="http://en.wikipedia.org/wiki/Origins_of_the_Cold_War#cite_note-tucker47-7" TargetMode="External"/><Relationship Id="rId14" Type="http://schemas.openxmlformats.org/officeDocument/2006/relationships/hyperlink" Target="http://en.wikipedia.org/wiki/Shakhty_Trial" TargetMode="External"/><Relationship Id="rId22" Type="http://schemas.openxmlformats.org/officeDocument/2006/relationships/hyperlink" Target="http://en.wikipedia.org/wiki/Holodomor" TargetMode="External"/><Relationship Id="rId27" Type="http://schemas.openxmlformats.org/officeDocument/2006/relationships/hyperlink" Target="http://en.wikipedia.org/wiki/International_organization" TargetMode="External"/><Relationship Id="rId30" Type="http://schemas.openxmlformats.org/officeDocument/2006/relationships/hyperlink" Target="http://en.wikipedia.org/wiki/Origins_of_the_Cold_War#cite_note-33" TargetMode="External"/><Relationship Id="rId8" Type="http://schemas.openxmlformats.org/officeDocument/2006/relationships/hyperlink" Target="http://en.wikipedia.org/wiki/Comintern#cite_note-0" TargetMode="External"/></Relationships>
</file>

<file path=ppt/notesSlides/_rels/notesSlide37.xml.rels><?xml version="1.0" encoding="UTF-8" standalone="yes"?>
<Relationships xmlns="http://schemas.openxmlformats.org/package/2006/relationships"><Relationship Id="rId8" Type="http://schemas.openxmlformats.org/officeDocument/2006/relationships/hyperlink" Target="http://en.wikipedia.org/wiki/Norway" TargetMode="External"/><Relationship Id="rId13" Type="http://schemas.openxmlformats.org/officeDocument/2006/relationships/hyperlink" Target="http://en.wikipedia.org/wiki/Alexandra_Kollontai#cite_note-16" TargetMode="External"/><Relationship Id="rId3" Type="http://schemas.openxmlformats.org/officeDocument/2006/relationships/hyperlink" Target="http://en.wikipedia.org/wiki/Old_Style_and_New_Style_dates" TargetMode="External"/><Relationship Id="rId7" Type="http://schemas.openxmlformats.org/officeDocument/2006/relationships/hyperlink" Target="http://en.wikipedia.org/wiki/Bolshevik" TargetMode="External"/><Relationship Id="rId12" Type="http://schemas.openxmlformats.org/officeDocument/2006/relationships/hyperlink" Target="http://en.wikipedia.org/wiki/Alexandra_Kollontai#cite_note-15" TargetMode="External"/><Relationship Id="rId2" Type="http://schemas.openxmlformats.org/officeDocument/2006/relationships/slide" Target="../slides/slide60.xml"/><Relationship Id="rId1" Type="http://schemas.openxmlformats.org/officeDocument/2006/relationships/notesMaster" Target="../notesMasters/notesMaster1.xml"/><Relationship Id="rId6" Type="http://schemas.openxmlformats.org/officeDocument/2006/relationships/hyperlink" Target="http://en.wikipedia.org/wiki/Menshevik" TargetMode="External"/><Relationship Id="rId11" Type="http://schemas.openxmlformats.org/officeDocument/2006/relationships/hyperlink" Target="http://en.wikipedia.org/wiki/Soviet_Union" TargetMode="External"/><Relationship Id="rId5" Type="http://schemas.openxmlformats.org/officeDocument/2006/relationships/hyperlink" Target="http://en.wikipedia.org/wiki/Communist" TargetMode="External"/><Relationship Id="rId15" Type="http://schemas.openxmlformats.org/officeDocument/2006/relationships/hyperlink" Target="http://en.wikipedia.org/wiki/Alexandra_Kollontai#cite_note-18" TargetMode="External"/><Relationship Id="rId10" Type="http://schemas.openxmlformats.org/officeDocument/2006/relationships/hyperlink" Target="http://en.wikipedia.org/wiki/Zhenotdel" TargetMode="External"/><Relationship Id="rId4" Type="http://schemas.openxmlformats.org/officeDocument/2006/relationships/hyperlink" Target="http://en.wikipedia.org/wiki/Russian_people" TargetMode="External"/><Relationship Id="rId9" Type="http://schemas.openxmlformats.org/officeDocument/2006/relationships/hyperlink" Target="http://en.wikipedia.org/wiki/People's_Commissar" TargetMode="External"/><Relationship Id="rId14" Type="http://schemas.openxmlformats.org/officeDocument/2006/relationships/hyperlink" Target="http://en.wikipedia.org/wiki/Free_love" TargetMode="External"/></Relationships>
</file>

<file path=ppt/notesSlides/_rels/notesSlide38.xml.rels><?xml version="1.0" encoding="UTF-8" standalone="yes"?>
<Relationships xmlns="http://schemas.openxmlformats.org/package/2006/relationships"><Relationship Id="rId8" Type="http://schemas.openxmlformats.org/officeDocument/2006/relationships/hyperlink" Target="http://en.wikipedia.org/wiki/Religion_in_the_Soviet_Union#cite_note-2" TargetMode="External"/><Relationship Id="rId13" Type="http://schemas.openxmlformats.org/officeDocument/2006/relationships/hyperlink" Target="http://en.wikipedia.org/wiki/Society_of_the_Godless" TargetMode="External"/><Relationship Id="rId3" Type="http://schemas.openxmlformats.org/officeDocument/2006/relationships/hyperlink" Target="http://en.wikipedia.org/wiki/Soviet_Union" TargetMode="External"/><Relationship Id="rId7" Type="http://schemas.openxmlformats.org/officeDocument/2006/relationships/hyperlink" Target="http://en.wikipedia.org/wiki/Religion_in_the_Soviet_Union#cite_note-1" TargetMode="External"/><Relationship Id="rId12" Type="http://schemas.openxmlformats.org/officeDocument/2006/relationships/hyperlink" Target="http://en.wikipedia.org/wiki/Priests" TargetMode="External"/><Relationship Id="rId2" Type="http://schemas.openxmlformats.org/officeDocument/2006/relationships/slide" Target="../slides/slide61.xml"/><Relationship Id="rId1" Type="http://schemas.openxmlformats.org/officeDocument/2006/relationships/notesMaster" Target="../notesMasters/notesMaster1.xml"/><Relationship Id="rId6" Type="http://schemas.openxmlformats.org/officeDocument/2006/relationships/hyperlink" Target="http://en.wikipedia.org/wiki/Atheism" TargetMode="External"/><Relationship Id="rId11" Type="http://schemas.openxmlformats.org/officeDocument/2006/relationships/hyperlink" Target="http://en.wikipedia.org/wiki/Bishops" TargetMode="External"/><Relationship Id="rId5" Type="http://schemas.openxmlformats.org/officeDocument/2006/relationships/hyperlink" Target="http://en.wikipedia.org/wiki/Religion_in_the_Soviet_Union#cite_note-0" TargetMode="External"/><Relationship Id="rId10" Type="http://schemas.openxmlformats.org/officeDocument/2006/relationships/hyperlink" Target="http://en.wikipedia.org/wiki/Expropriated" TargetMode="External"/><Relationship Id="rId4" Type="http://schemas.openxmlformats.org/officeDocument/2006/relationships/hyperlink" Target="http://en.wikipedia.org/wiki/State_atheism" TargetMode="External"/><Relationship Id="rId9" Type="http://schemas.openxmlformats.org/officeDocument/2006/relationships/hyperlink" Target="http://en.wikipedia.org/wiki/Communist" TargetMode="External"/><Relationship Id="rId14" Type="http://schemas.openxmlformats.org/officeDocument/2006/relationships/hyperlink" Target="http://en.wikipedia.org/wiki/Young_Pioneer_organization_of_the_Soviet_Union" TargetMode="External"/></Relationships>
</file>

<file path=ppt/notesSlides/_rels/notesSlide39.xml.rels><?xml version="1.0" encoding="UTF-8" standalone="yes"?>
<Relationships xmlns="http://schemas.openxmlformats.org/package/2006/relationships"><Relationship Id="rId8" Type="http://schemas.openxmlformats.org/officeDocument/2006/relationships/hyperlink" Target="http://en.wikipedia.org/wiki/Origins_of_the_Cold_War#cite_note-miller6-84" TargetMode="External"/><Relationship Id="rId13" Type="http://schemas.openxmlformats.org/officeDocument/2006/relationships/hyperlink" Target="http://en.wikipedia.org/wiki/Military_draft" TargetMode="External"/><Relationship Id="rId3" Type="http://schemas.openxmlformats.org/officeDocument/2006/relationships/hyperlink" Target="http://en.wikipedia.org/wiki/Marshall_Plan" TargetMode="External"/><Relationship Id="rId7" Type="http://schemas.openxmlformats.org/officeDocument/2006/relationships/hyperlink" Target="http://en.wikipedia.org/wiki/Origins_of_the_Cold_War#cite_note-miller25-83" TargetMode="External"/><Relationship Id="rId12" Type="http://schemas.openxmlformats.org/officeDocument/2006/relationships/hyperlink" Target="http://en.wikipedia.org/wiki/Origins_of_the_Cold_War#cite_note-miller29-88" TargetMode="External"/><Relationship Id="rId2" Type="http://schemas.openxmlformats.org/officeDocument/2006/relationships/slide" Target="../slides/slide63.xml"/><Relationship Id="rId1" Type="http://schemas.openxmlformats.org/officeDocument/2006/relationships/notesMaster" Target="../notesMasters/notesMaster1.xml"/><Relationship Id="rId6" Type="http://schemas.openxmlformats.org/officeDocument/2006/relationships/hyperlink" Target="http://en.wikipedia.org/wiki/Berlin_Blockade" TargetMode="External"/><Relationship Id="rId11" Type="http://schemas.openxmlformats.org/officeDocument/2006/relationships/hyperlink" Target="http://en.wikipedia.org/wiki/Origins_of_the_Cold_War#cite_note-miller30-87" TargetMode="External"/><Relationship Id="rId5" Type="http://schemas.openxmlformats.org/officeDocument/2006/relationships/hyperlink" Target="http://en.wikipedia.org/wiki/Berlin" TargetMode="External"/><Relationship Id="rId10" Type="http://schemas.openxmlformats.org/officeDocument/2006/relationships/hyperlink" Target="http://en.wikipedia.org/wiki/Origins_of_the_Cold_War#cite_note-miller33-86" TargetMode="External"/><Relationship Id="rId4" Type="http://schemas.openxmlformats.org/officeDocument/2006/relationships/hyperlink" Target="http://en.wikipedia.org/wiki/Reichsmark" TargetMode="External"/><Relationship Id="rId9" Type="http://schemas.openxmlformats.org/officeDocument/2006/relationships/hyperlink" Target="http://en.wikipedia.org/wiki/Origins_of_the_Cold_War#cite_note-miller28-85" TargetMode="External"/><Relationship Id="rId14" Type="http://schemas.openxmlformats.org/officeDocument/2006/relationships/hyperlink" Target="http://en.wikipedia.org/wiki/Truman_Doctrine" TargetMode="Externa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en.wikipedia.org/wiki/Triple_Entente" TargetMode="External"/><Relationship Id="rId13" Type="http://schemas.openxmlformats.org/officeDocument/2006/relationships/hyperlink" Target="http://en.wikipedia.org/wiki/World_War_I_casualties" TargetMode="External"/><Relationship Id="rId3" Type="http://schemas.openxmlformats.org/officeDocument/2006/relationships/hyperlink" Target="http://en.wikipedia.org/wiki/Military_conflict" TargetMode="External"/><Relationship Id="rId7" Type="http://schemas.openxmlformats.org/officeDocument/2006/relationships/hyperlink" Target="http://en.wikipedia.org/wiki/Allies_of_World_War_I" TargetMode="External"/><Relationship Id="rId12" Type="http://schemas.openxmlformats.org/officeDocument/2006/relationships/hyperlink" Target="http://en.wikipedia.org/wiki/World_War_I#cite_note-3"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en.wikipedia.org/wiki/World_War_I#cite_note-0" TargetMode="External"/><Relationship Id="rId11" Type="http://schemas.openxmlformats.org/officeDocument/2006/relationships/hyperlink" Target="http://en.wikipedia.org/wiki/World_War_I#cite_note-2" TargetMode="External"/><Relationship Id="rId5" Type="http://schemas.openxmlformats.org/officeDocument/2006/relationships/hyperlink" Target="http://en.wikipedia.org/wiki/Great_powers" TargetMode="External"/><Relationship Id="rId10" Type="http://schemas.openxmlformats.org/officeDocument/2006/relationships/hyperlink" Target="http://en.wikipedia.org/wiki/World_War_I#cite_note-Willmott15-1" TargetMode="External"/><Relationship Id="rId4" Type="http://schemas.openxmlformats.org/officeDocument/2006/relationships/hyperlink" Target="http://en.wikipedia.org/wiki/Europe" TargetMode="External"/><Relationship Id="rId9" Type="http://schemas.openxmlformats.org/officeDocument/2006/relationships/hyperlink" Target="http://en.wikipedia.org/wiki/Central_Powers" TargetMode="External"/><Relationship Id="rId14" Type="http://schemas.openxmlformats.org/officeDocument/2006/relationships/hyperlink" Target="http://en.wikipedia.org/wiki/List_of_wars_and_disasters_by_death_toll" TargetMode="External"/></Relationships>
</file>

<file path=ppt/notesSlides/_rels/notesSlide40.xml.rels><?xml version="1.0" encoding="UTF-8" standalone="yes"?>
<Relationships xmlns="http://schemas.openxmlformats.org/package/2006/relationships"><Relationship Id="rId13" Type="http://schemas.openxmlformats.org/officeDocument/2006/relationships/hyperlink" Target="http://en.wikipedia.org/wiki/Reagan_Administration" TargetMode="External"/><Relationship Id="rId18" Type="http://schemas.openxmlformats.org/officeDocument/2006/relationships/hyperlink" Target="http://en.wikipedia.org/wiki/Radio_Free_Europe/Radio_Liberty#cite_note-43" TargetMode="External"/><Relationship Id="rId26" Type="http://schemas.openxmlformats.org/officeDocument/2006/relationships/hyperlink" Target="http://en.wikipedia.org/wiki/Heritage_Foundation" TargetMode="External"/><Relationship Id="rId39" Type="http://schemas.openxmlformats.org/officeDocument/2006/relationships/hyperlink" Target="http://en.wikipedia.org/wiki/Cold_War#cite_note-98" TargetMode="External"/><Relationship Id="rId21" Type="http://schemas.openxmlformats.org/officeDocument/2006/relationships/hyperlink" Target="http://en.wikipedia.org/wiki/Radio_Free_Europe/Radio_Liberty#cite_note-45" TargetMode="External"/><Relationship Id="rId34" Type="http://schemas.openxmlformats.org/officeDocument/2006/relationships/hyperlink" Target="http://en.wikipedia.org/wiki/Nicaragua" TargetMode="External"/><Relationship Id="rId42" Type="http://schemas.openxmlformats.org/officeDocument/2006/relationships/hyperlink" Target="http://en.wikipedia.org/wiki/Cold_War#cite_note-Puddington9-99" TargetMode="External"/><Relationship Id="rId7" Type="http://schemas.openxmlformats.org/officeDocument/2006/relationships/hyperlink" Target="http://en.wikipedia.org/wiki/War_of_ideas" TargetMode="External"/><Relationship Id="rId2" Type="http://schemas.openxmlformats.org/officeDocument/2006/relationships/slide" Target="../slides/slide64.xml"/><Relationship Id="rId16" Type="http://schemas.openxmlformats.org/officeDocument/2006/relationships/hyperlink" Target="http://en.wikipedia.org/wiki/Mikhail_Gorbachev" TargetMode="External"/><Relationship Id="rId20" Type="http://schemas.openxmlformats.org/officeDocument/2006/relationships/hyperlink" Target="http://en.wikipedia.org/wiki/August_coup" TargetMode="External"/><Relationship Id="rId29" Type="http://schemas.openxmlformats.org/officeDocument/2006/relationships/hyperlink" Target="http://en.wikipedia.org/wiki/Cambodia" TargetMode="External"/><Relationship Id="rId41" Type="http://schemas.openxmlformats.org/officeDocument/2006/relationships/hyperlink" Target="http://en.wikipedia.org/wiki/Communism" TargetMode="External"/><Relationship Id="rId1" Type="http://schemas.openxmlformats.org/officeDocument/2006/relationships/notesMaster" Target="../notesMasters/notesMaster1.xml"/><Relationship Id="rId6" Type="http://schemas.openxmlformats.org/officeDocument/2006/relationships/hyperlink" Target="http://en.wikipedia.org/wiki/Cold_War" TargetMode="External"/><Relationship Id="rId11" Type="http://schemas.openxmlformats.org/officeDocument/2006/relationships/hyperlink" Target="http://en.wikipedia.org/wiki/Nicolae_Ceau%C5%9Fescu" TargetMode="External"/><Relationship Id="rId24" Type="http://schemas.openxmlformats.org/officeDocument/2006/relationships/hyperlink" Target="http://en.wikipedia.org/wiki/Radio_Free_Europe/Radio_Liberty#cite_note-46" TargetMode="External"/><Relationship Id="rId32" Type="http://schemas.openxmlformats.org/officeDocument/2006/relationships/hyperlink" Target="http://en.wikipedia.org/wiki/Laos" TargetMode="External"/><Relationship Id="rId37" Type="http://schemas.openxmlformats.org/officeDocument/2006/relationships/hyperlink" Target="http://en.wikipedia.org/wiki/British_Broadcasting_Corporation" TargetMode="External"/><Relationship Id="rId40" Type="http://schemas.openxmlformats.org/officeDocument/2006/relationships/hyperlink" Target="http://en.wikipedia.org/wiki/Radio_Free_Europe/Radio_Liberty" TargetMode="External"/><Relationship Id="rId5" Type="http://schemas.openxmlformats.org/officeDocument/2006/relationships/hyperlink" Target="http://en.wikipedia.org/wiki/John_Foster_Dulles" TargetMode="External"/><Relationship Id="rId15" Type="http://schemas.openxmlformats.org/officeDocument/2006/relationships/hyperlink" Target="http://en.wikipedia.org/wiki/Radio_Free_Europe/Radio_Liberty#cite_note-42" TargetMode="External"/><Relationship Id="rId23" Type="http://schemas.openxmlformats.org/officeDocument/2006/relationships/hyperlink" Target="http://en.wikipedia.org/wiki/Presidential_decree" TargetMode="External"/><Relationship Id="rId28" Type="http://schemas.openxmlformats.org/officeDocument/2006/relationships/hyperlink" Target="http://en.wikipedia.org/wiki/Angola" TargetMode="External"/><Relationship Id="rId36" Type="http://schemas.openxmlformats.org/officeDocument/2006/relationships/hyperlink" Target="http://en.wikipedia.org/wiki/Reagan_Doctrine#cite_note-thirdworldtraveler.com-4" TargetMode="External"/><Relationship Id="rId10" Type="http://schemas.openxmlformats.org/officeDocument/2006/relationships/hyperlink" Target="http://en.wikipedia.org/wiki/Carlos_the_Jackal" TargetMode="External"/><Relationship Id="rId19" Type="http://schemas.openxmlformats.org/officeDocument/2006/relationships/hyperlink" Target="http://en.wikipedia.org/wiki/Radio_Free_Europe/Radio_Liberty#cite_note-44" TargetMode="External"/><Relationship Id="rId31" Type="http://schemas.openxmlformats.org/officeDocument/2006/relationships/hyperlink" Target="http://en.wikipedia.org/wiki/Iran" TargetMode="External"/><Relationship Id="rId4" Type="http://schemas.openxmlformats.org/officeDocument/2006/relationships/hyperlink" Target="http://en.wikipedia.org/wiki/George_Kennan" TargetMode="External"/><Relationship Id="rId9" Type="http://schemas.openxmlformats.org/officeDocument/2006/relationships/hyperlink" Target="http://en.wikipedia.org/wiki/Ilich_Ramirez_Sanchez" TargetMode="External"/><Relationship Id="rId14" Type="http://schemas.openxmlformats.org/officeDocument/2006/relationships/hyperlink" Target="http://en.wikipedia.org/wiki/Ronald_Reagan" TargetMode="External"/><Relationship Id="rId22" Type="http://schemas.openxmlformats.org/officeDocument/2006/relationships/hyperlink" Target="http://en.wikipedia.org/wiki/Boris_Yeltsin" TargetMode="External"/><Relationship Id="rId27" Type="http://schemas.openxmlformats.org/officeDocument/2006/relationships/hyperlink" Target="http://en.wikipedia.org/wiki/Afghanistan" TargetMode="External"/><Relationship Id="rId30" Type="http://schemas.openxmlformats.org/officeDocument/2006/relationships/hyperlink" Target="http://en.wikipedia.org/wiki/Ethiopia" TargetMode="External"/><Relationship Id="rId35" Type="http://schemas.openxmlformats.org/officeDocument/2006/relationships/hyperlink" Target="http://en.wikipedia.org/wiki/Vietnam" TargetMode="External"/><Relationship Id="rId43" Type="http://schemas.openxmlformats.org/officeDocument/2006/relationships/hyperlink" Target="http://en.wikipedia.org/wiki/Cold_War#cite_note-Puddington7-100" TargetMode="External"/><Relationship Id="rId8" Type="http://schemas.openxmlformats.org/officeDocument/2006/relationships/hyperlink" Target="http://en.wikipedia.org/wiki/Stasi" TargetMode="External"/><Relationship Id="rId3" Type="http://schemas.openxmlformats.org/officeDocument/2006/relationships/hyperlink" Target="http://en.wikipedia.org/wiki/Radio_Free_Europe/Radio_Liberty#cite_note-7" TargetMode="External"/><Relationship Id="rId12" Type="http://schemas.openxmlformats.org/officeDocument/2006/relationships/hyperlink" Target="http://en.wikipedia.org/wiki/Radio_Free_Europe/Radio_Liberty#cite_note-41" TargetMode="External"/><Relationship Id="rId17" Type="http://schemas.openxmlformats.org/officeDocument/2006/relationships/hyperlink" Target="http://en.wikipedia.org/wiki/Glasnost" TargetMode="External"/><Relationship Id="rId25" Type="http://schemas.openxmlformats.org/officeDocument/2006/relationships/hyperlink" Target="http://en.wikipedia.org/wiki/Reagan_administration" TargetMode="External"/><Relationship Id="rId33" Type="http://schemas.openxmlformats.org/officeDocument/2006/relationships/hyperlink" Target="http://en.wikipedia.org/wiki/Libya" TargetMode="External"/><Relationship Id="rId38" Type="http://schemas.openxmlformats.org/officeDocument/2006/relationships/hyperlink" Target="http://en.wikipedia.org/wiki/Voice_of_America" TargetMode="External"/></Relationships>
</file>

<file path=ppt/notesSlides/_rels/notesSlide41.xml.rels><?xml version="1.0" encoding="UTF-8" standalone="yes"?>
<Relationships xmlns="http://schemas.openxmlformats.org/package/2006/relationships"><Relationship Id="rId8" Type="http://schemas.openxmlformats.org/officeDocument/2006/relationships/hyperlink" Target="http://en.wikipedia.org/wiki/Berlin" TargetMode="External"/><Relationship Id="rId3" Type="http://schemas.openxmlformats.org/officeDocument/2006/relationships/hyperlink" Target="http://en.wikipedia.org/wiki/International_crisis" TargetMode="External"/><Relationship Id="rId7" Type="http://schemas.openxmlformats.org/officeDocument/2006/relationships/hyperlink" Target="http://en.wikipedia.org/wiki/Soviet_Union" TargetMode="External"/><Relationship Id="rId12" Type="http://schemas.openxmlformats.org/officeDocument/2006/relationships/hyperlink" Target="http://en.wikipedia.org/wiki/United_Nations" TargetMode="External"/><Relationship Id="rId2" Type="http://schemas.openxmlformats.org/officeDocument/2006/relationships/slide" Target="../slides/slide65.xml"/><Relationship Id="rId1" Type="http://schemas.openxmlformats.org/officeDocument/2006/relationships/notesMaster" Target="../notesMasters/notesMaster1.xml"/><Relationship Id="rId6" Type="http://schemas.openxmlformats.org/officeDocument/2006/relationships/hyperlink" Target="http://en.wikipedia.org/wiki/Germany" TargetMode="External"/><Relationship Id="rId11" Type="http://schemas.openxmlformats.org/officeDocument/2006/relationships/hyperlink" Target="http://en.wikipedia.org/wiki/Berlin_Blockade#cite_note-Nash.2C_Gary_B_2008-0" TargetMode="External"/><Relationship Id="rId5" Type="http://schemas.openxmlformats.org/officeDocument/2006/relationships/hyperlink" Target="http://en.wikipedia.org/wiki/World_War_II" TargetMode="External"/><Relationship Id="rId10" Type="http://schemas.openxmlformats.org/officeDocument/2006/relationships/hyperlink" Target="http://en.wikipedia.org/wiki/United_States_Air_Force" TargetMode="External"/><Relationship Id="rId4" Type="http://schemas.openxmlformats.org/officeDocument/2006/relationships/hyperlink" Target="http://en.wikipedia.org/wiki/Cold_War" TargetMode="External"/><Relationship Id="rId9" Type="http://schemas.openxmlformats.org/officeDocument/2006/relationships/hyperlink" Target="http://en.wikipedia.org/wiki/Royal_Air_Force" TargetMode="External"/></Relationships>
</file>

<file path=ppt/notesSlides/_rels/notesSlide42.xml.rels><?xml version="1.0" encoding="UTF-8" standalone="yes"?>
<Relationships xmlns="http://schemas.openxmlformats.org/package/2006/relationships"><Relationship Id="rId8" Type="http://schemas.openxmlformats.org/officeDocument/2006/relationships/hyperlink" Target="http://en.wikipedia.org/wiki/Soviet_Union" TargetMode="External"/><Relationship Id="rId13" Type="http://schemas.openxmlformats.org/officeDocument/2006/relationships/hyperlink" Target="http://en.wikipedia.org/wiki/Warsaw_Pact_invasion_of_Czechoslovakia" TargetMode="External"/><Relationship Id="rId18" Type="http://schemas.openxmlformats.org/officeDocument/2006/relationships/hyperlink" Target="http://en.wikipedia.org/wiki/Soviet_military" TargetMode="External"/><Relationship Id="rId3" Type="http://schemas.openxmlformats.org/officeDocument/2006/relationships/hyperlink" Target="http://en.wikipedia.org/wiki/Czech_language" TargetMode="External"/><Relationship Id="rId21" Type="http://schemas.openxmlformats.org/officeDocument/2006/relationships/hyperlink" Target="http://en.wikipedia.org/wiki/NATO" TargetMode="External"/><Relationship Id="rId7" Type="http://schemas.openxmlformats.org/officeDocument/2006/relationships/hyperlink" Target="http://en.wikipedia.org/wiki/Czechoslovakia" TargetMode="External"/><Relationship Id="rId12" Type="http://schemas.openxmlformats.org/officeDocument/2006/relationships/hyperlink" Target="http://en.wikipedia.org/wiki/Romania" TargetMode="External"/><Relationship Id="rId17" Type="http://schemas.openxmlformats.org/officeDocument/2006/relationships/hyperlink" Target="http://en.wikipedia.org/wiki/Prague_Spring" TargetMode="External"/><Relationship Id="rId2" Type="http://schemas.openxmlformats.org/officeDocument/2006/relationships/slide" Target="../slides/slide68.xml"/><Relationship Id="rId16" Type="http://schemas.openxmlformats.org/officeDocument/2006/relationships/hyperlink" Target="http://en.wikipedia.org/wiki/Soviet_invasion_of_Czechoslovakia" TargetMode="External"/><Relationship Id="rId20" Type="http://schemas.openxmlformats.org/officeDocument/2006/relationships/hyperlink" Target="http://en.wikipedia.org/wiki/Eastern_bloc" TargetMode="External"/><Relationship Id="rId1" Type="http://schemas.openxmlformats.org/officeDocument/2006/relationships/notesMaster" Target="../notesMasters/notesMaster1.xml"/><Relationship Id="rId6" Type="http://schemas.openxmlformats.org/officeDocument/2006/relationships/hyperlink" Target="http://sk.wikipedia.org/wiki/Pra%C5%BEsk%C3%A1_jar" TargetMode="External"/><Relationship Id="rId11" Type="http://schemas.openxmlformats.org/officeDocument/2006/relationships/hyperlink" Target="http://en.wikipedia.org/wiki/Warsaw_Pact" TargetMode="External"/><Relationship Id="rId5" Type="http://schemas.openxmlformats.org/officeDocument/2006/relationships/hyperlink" Target="http://en.wikipedia.org/wiki/Slovak_language" TargetMode="External"/><Relationship Id="rId15" Type="http://schemas.openxmlformats.org/officeDocument/2006/relationships/hyperlink" Target="http://en.wikipedia.org/wiki/Capitalism" TargetMode="External"/><Relationship Id="rId10" Type="http://schemas.openxmlformats.org/officeDocument/2006/relationships/hyperlink" Target="http://en.wikipedia.org/wiki/Alexander_Dub%C4%8Dek" TargetMode="External"/><Relationship Id="rId19" Type="http://schemas.openxmlformats.org/officeDocument/2006/relationships/hyperlink" Target="http://en.wikipedia.org/wiki/Hungarian_revolution_of_1956" TargetMode="External"/><Relationship Id="rId4" Type="http://schemas.openxmlformats.org/officeDocument/2006/relationships/hyperlink" Target="http://cs.wikipedia.org/wiki/Pra%C5%BEsk%C3%A9_jaro" TargetMode="External"/><Relationship Id="rId9" Type="http://schemas.openxmlformats.org/officeDocument/2006/relationships/hyperlink" Target="http://en.wikipedia.org/wiki/World_War_II" TargetMode="External"/><Relationship Id="rId14" Type="http://schemas.openxmlformats.org/officeDocument/2006/relationships/hyperlink" Target="http://en.wikipedia.org/wiki/Foreign_policy" TargetMode="Externa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en.wikipedia.org/wiki/Cold_War#cite_note-164" TargetMode="External"/><Relationship Id="rId2" Type="http://schemas.openxmlformats.org/officeDocument/2006/relationships/slide" Target="../slides/slide69.xml"/><Relationship Id="rId1" Type="http://schemas.openxmlformats.org/officeDocument/2006/relationships/notesMaster" Target="../notesMasters/notesMaster1.xml"/><Relationship Id="rId6" Type="http://schemas.openxmlformats.org/officeDocument/2006/relationships/hyperlink" Target="http://en.wikipedia.org/wiki/Cold_War#cite_note-LaFeber_1991-18" TargetMode="External"/><Relationship Id="rId5" Type="http://schemas.openxmlformats.org/officeDocument/2006/relationships/hyperlink" Target="http://en.wikipedia.org/wiki/Vietnam_War" TargetMode="External"/><Relationship Id="rId4" Type="http://schemas.openxmlformats.org/officeDocument/2006/relationships/hyperlink" Target="http://en.wikipedia.org/wiki/Viet_Cong" TargetMode="External"/></Relationships>
</file>

<file path=ppt/notesSlides/_rels/notesSlide44.xml.rels><?xml version="1.0" encoding="UTF-8" standalone="yes"?>
<Relationships xmlns="http://schemas.openxmlformats.org/package/2006/relationships"><Relationship Id="rId8" Type="http://schemas.openxmlformats.org/officeDocument/2006/relationships/hyperlink" Target="http://en.wikipedia.org/wiki/Vietnam_War" TargetMode="External"/><Relationship Id="rId3" Type="http://schemas.openxmlformats.org/officeDocument/2006/relationships/hyperlink" Target="http://en.wikipedia.org/wiki/Richard_Nixon#cite_note-pres-66" TargetMode="External"/><Relationship Id="rId7" Type="http://schemas.openxmlformats.org/officeDocument/2006/relationships/hyperlink" Target="http://en.wikipedia.org/wiki/Viet_Cong" TargetMode="External"/><Relationship Id="rId2" Type="http://schemas.openxmlformats.org/officeDocument/2006/relationships/slide" Target="../slides/slide71.xml"/><Relationship Id="rId1" Type="http://schemas.openxmlformats.org/officeDocument/2006/relationships/notesMaster" Target="../notesMasters/notesMaster1.xml"/><Relationship Id="rId6" Type="http://schemas.openxmlformats.org/officeDocument/2006/relationships/hyperlink" Target="http://en.wikipedia.org/wiki/Cold_War#cite_note-164" TargetMode="External"/><Relationship Id="rId5" Type="http://schemas.openxmlformats.org/officeDocument/2006/relationships/hyperlink" Target="http://en.wikipedia.org/wiki/Richard_Nixon#cite_note-Dallek2007_p300-154" TargetMode="External"/><Relationship Id="rId4" Type="http://schemas.openxmlformats.org/officeDocument/2006/relationships/hyperlink" Target="http://en.wikipedia.org/wiki/D%C3%A9tente" TargetMode="External"/><Relationship Id="rId9" Type="http://schemas.openxmlformats.org/officeDocument/2006/relationships/hyperlink" Target="http://en.wikipedia.org/wiki/Cold_War#cite_note-LaFeber_1991-18" TargetMode="External"/></Relationships>
</file>

<file path=ppt/notesSlides/_rels/notesSlide45.xml.rels><?xml version="1.0" encoding="UTF-8" standalone="yes"?>
<Relationships xmlns="http://schemas.openxmlformats.org/package/2006/relationships"><Relationship Id="rId8" Type="http://schemas.openxmlformats.org/officeDocument/2006/relationships/hyperlink" Target="http://en.wikipedia.org/wiki/United_States_Senate" TargetMode="External"/><Relationship Id="rId3" Type="http://schemas.openxmlformats.org/officeDocument/2006/relationships/hyperlink" Target="http://en.wikipedia.org/wiki/Soviet_war_in_Afghanistan" TargetMode="External"/><Relationship Id="rId7" Type="http://schemas.openxmlformats.org/officeDocument/2006/relationships/hyperlink" Target="http://en.wikipedia.org/wiki/Strategic_Arms_Limitation_Talks" TargetMode="External"/><Relationship Id="rId2" Type="http://schemas.openxmlformats.org/officeDocument/2006/relationships/slide" Target="../slides/slide73.xml"/><Relationship Id="rId1" Type="http://schemas.openxmlformats.org/officeDocument/2006/relationships/notesMaster" Target="../notesMasters/notesMaster1.xml"/><Relationship Id="rId6" Type="http://schemas.openxmlformats.org/officeDocument/2006/relationships/hyperlink" Target="http://en.wikipedia.org/wiki/Jimmy_Carter" TargetMode="External"/><Relationship Id="rId5" Type="http://schemas.openxmlformats.org/officeDocument/2006/relationships/hyperlink" Target="http://en.wikipedia.org/wiki/Cold_War#cite_note-179" TargetMode="External"/><Relationship Id="rId4" Type="http://schemas.openxmlformats.org/officeDocument/2006/relationships/hyperlink" Target="http://en.wikipedia.org/wiki/Nur_Muhammad_Taraki" TargetMode="External"/><Relationship Id="rId9" Type="http://schemas.openxmlformats.org/officeDocument/2006/relationships/hyperlink" Target="http://en.wikipedia.org/wiki/1980_Summer_Olympics" TargetMode="Externa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8" Type="http://schemas.openxmlformats.org/officeDocument/2006/relationships/hyperlink" Target="http://en.wikipedia.org/wiki/Economic_freedom" TargetMode="External"/><Relationship Id="rId13" Type="http://schemas.openxmlformats.org/officeDocument/2006/relationships/hyperlink" Target="http://en.wikipedia.org/wiki/North_Korea#cite_note-hrnk-173" TargetMode="External"/><Relationship Id="rId3" Type="http://schemas.openxmlformats.org/officeDocument/2006/relationships/hyperlink" Target="http://en.wikipedia.org/wiki/Human_rights" TargetMode="External"/><Relationship Id="rId7" Type="http://schemas.openxmlformats.org/officeDocument/2006/relationships/hyperlink" Target="http://en.wikipedia.org/wiki/Freedom_(political)" TargetMode="External"/><Relationship Id="rId12" Type="http://schemas.openxmlformats.org/officeDocument/2006/relationships/hyperlink" Target="http://en.wikipedia.org/wiki/North_Korean_human_experimentation" TargetMode="External"/><Relationship Id="rId2" Type="http://schemas.openxmlformats.org/officeDocument/2006/relationships/slide" Target="../slides/slide85.xml"/><Relationship Id="rId1" Type="http://schemas.openxmlformats.org/officeDocument/2006/relationships/notesMaster" Target="../notesMasters/notesMaster1.xml"/><Relationship Id="rId6" Type="http://schemas.openxmlformats.org/officeDocument/2006/relationships/hyperlink" Target="http://en.wikipedia.org/wiki/North_Korea#cite_note-170" TargetMode="External"/><Relationship Id="rId11" Type="http://schemas.openxmlformats.org/officeDocument/2006/relationships/hyperlink" Target="http://en.wikipedia.org/wiki/North_Korea#cite_note-172" TargetMode="External"/><Relationship Id="rId5" Type="http://schemas.openxmlformats.org/officeDocument/2006/relationships/hyperlink" Target="http://en.wikipedia.org/wiki/Human_Rights_Watch" TargetMode="External"/><Relationship Id="rId10" Type="http://schemas.openxmlformats.org/officeDocument/2006/relationships/hyperlink" Target="http://en.wikipedia.org/wiki/North_Korean_defectors" TargetMode="External"/><Relationship Id="rId4" Type="http://schemas.openxmlformats.org/officeDocument/2006/relationships/hyperlink" Target="http://en.wikipedia.org/wiki/Amnesty_International" TargetMode="External"/><Relationship Id="rId9" Type="http://schemas.openxmlformats.org/officeDocument/2006/relationships/hyperlink" Target="http://en.wikipedia.org/wiki/North_Korea#cite_note-171" TargetMode="Externa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en.wikipedia.org/wiki/Presbyterian" TargetMode="External"/><Relationship Id="rId2" Type="http://schemas.openxmlformats.org/officeDocument/2006/relationships/slide" Target="../slides/slide86.xml"/><Relationship Id="rId1" Type="http://schemas.openxmlformats.org/officeDocument/2006/relationships/notesMaster" Target="../notesMasters/notesMaster1.xml"/><Relationship Id="rId4" Type="http://schemas.openxmlformats.org/officeDocument/2006/relationships/hyperlink" Target="http://en.wikipedia.org/wiki/Minister_(Christianity)" TargetMode="Externa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en.wikipedia.org/wiki/Wikipedia:IPA_for_Korean" TargetMode="External"/><Relationship Id="rId2" Type="http://schemas.openxmlformats.org/officeDocument/2006/relationships/slide" Target="../slides/slide87.xml"/><Relationship Id="rId1" Type="http://schemas.openxmlformats.org/officeDocument/2006/relationships/notesMaster" Target="../notesMasters/notesMaster1.xml"/><Relationship Id="rId6" Type="http://schemas.openxmlformats.org/officeDocument/2006/relationships/hyperlink" Target="http://en.wikipedia.org/wiki/Wikipedia:Citation_needed" TargetMode="External"/><Relationship Id="rId5" Type="http://schemas.openxmlformats.org/officeDocument/2006/relationships/hyperlink" Target="http://en.wikipedia.org/wiki/North_Korea" TargetMode="External"/><Relationship Id="rId4" Type="http://schemas.openxmlformats.org/officeDocument/2006/relationships/hyperlink" Target="http://en.wikipedia.org/wiki/Ideology" TargetMode="External"/></Relationships>
</file>

<file path=ppt/notesSlides/_rels/notesSlide5.xml.rels><?xml version="1.0" encoding="UTF-8" standalone="yes"?>
<Relationships xmlns="http://schemas.openxmlformats.org/package/2006/relationships"><Relationship Id="rId13" Type="http://schemas.openxmlformats.org/officeDocument/2006/relationships/hyperlink" Target="http://en.wikipedia.org/wiki/World_War_I#cite_note-keegan52-16" TargetMode="External"/><Relationship Id="rId18" Type="http://schemas.openxmlformats.org/officeDocument/2006/relationships/hyperlink" Target="http://en.wikipedia.org/wiki/Entente_cordiale" TargetMode="External"/><Relationship Id="rId26" Type="http://schemas.openxmlformats.org/officeDocument/2006/relationships/hyperlink" Target="http://en.wikipedia.org/wiki/Causes_of_World_War_I#cite_note-Fromkin102-3" TargetMode="External"/><Relationship Id="rId39" Type="http://schemas.openxmlformats.org/officeDocument/2006/relationships/hyperlink" Target="http://en.wikipedia.org/wiki/Napoleon_III_of_France" TargetMode="External"/><Relationship Id="rId21" Type="http://schemas.openxmlformats.org/officeDocument/2006/relationships/hyperlink" Target="http://en.wikipedia.org/wiki/Balkan_Wars" TargetMode="External"/><Relationship Id="rId34" Type="http://schemas.openxmlformats.org/officeDocument/2006/relationships/hyperlink" Target="http://en.wikipedia.org/wiki/Dual_Alliance,_1879" TargetMode="External"/><Relationship Id="rId7" Type="http://schemas.openxmlformats.org/officeDocument/2006/relationships/hyperlink" Target="http://en.wikipedia.org/wiki/Otto_von_Bismarck" TargetMode="External"/><Relationship Id="rId12" Type="http://schemas.openxmlformats.org/officeDocument/2006/relationships/hyperlink" Target="http://en.wikipedia.org/wiki/Triple_Alliance_(1882)" TargetMode="External"/><Relationship Id="rId17" Type="http://schemas.openxmlformats.org/officeDocument/2006/relationships/hyperlink" Target="http://en.wikipedia.org/wiki/Franco-Russian_Alliance" TargetMode="External"/><Relationship Id="rId25" Type="http://schemas.openxmlformats.org/officeDocument/2006/relationships/hyperlink" Target="http://en.wikipedia.org/wiki/Causes_of_World_War_I#cite_note-Fromkin260-62-2" TargetMode="External"/><Relationship Id="rId33" Type="http://schemas.openxmlformats.org/officeDocument/2006/relationships/hyperlink" Target="http://en.wikipedia.org/wiki/German-Austrian_treaty" TargetMode="External"/><Relationship Id="rId38" Type="http://schemas.openxmlformats.org/officeDocument/2006/relationships/hyperlink" Target="http://en.wikipedia.org/wiki/Causes_of_World_War_I#cite_note-30" TargetMode="External"/><Relationship Id="rId2" Type="http://schemas.openxmlformats.org/officeDocument/2006/relationships/slide" Target="../slides/slide10.xml"/><Relationship Id="rId16" Type="http://schemas.openxmlformats.org/officeDocument/2006/relationships/hyperlink" Target="http://en.wikipedia.org/wiki/Reinsurance_Treaty" TargetMode="External"/><Relationship Id="rId20" Type="http://schemas.openxmlformats.org/officeDocument/2006/relationships/hyperlink" Target="http://en.wikipedia.org/wiki/Triple_Entente" TargetMode="External"/><Relationship Id="rId29" Type="http://schemas.openxmlformats.org/officeDocument/2006/relationships/hyperlink" Target="http://en.wikipedia.org/wiki/Causes_of_World_War_I#cite_note-Fromkin88-92-4" TargetMode="External"/><Relationship Id="rId1" Type="http://schemas.openxmlformats.org/officeDocument/2006/relationships/notesMaster" Target="../notesMasters/notesMaster1.xml"/><Relationship Id="rId6" Type="http://schemas.openxmlformats.org/officeDocument/2006/relationships/hyperlink" Target="http://en.wikipedia.org/wiki/Prussia" TargetMode="External"/><Relationship Id="rId11" Type="http://schemas.openxmlformats.org/officeDocument/2006/relationships/hyperlink" Target="http://en.wikipedia.org/wiki/Ottoman_Empire" TargetMode="External"/><Relationship Id="rId24" Type="http://schemas.openxmlformats.org/officeDocument/2006/relationships/hyperlink" Target="http://en.wikipedia.org/wiki/Dual_monarchy" TargetMode="External"/><Relationship Id="rId32" Type="http://schemas.openxmlformats.org/officeDocument/2006/relationships/hyperlink" Target="http://en.wikipedia.org/wiki/Kiel_Canal" TargetMode="External"/><Relationship Id="rId37" Type="http://schemas.openxmlformats.org/officeDocument/2006/relationships/hyperlink" Target="http://en.wikipedia.org/wiki/Berlin-Baghdad_Railway" TargetMode="External"/><Relationship Id="rId40" Type="http://schemas.openxmlformats.org/officeDocument/2006/relationships/hyperlink" Target="http://en.wikipedia.org/wiki/Unification_of_Germany" TargetMode="External"/><Relationship Id="rId5" Type="http://schemas.openxmlformats.org/officeDocument/2006/relationships/hyperlink" Target="http://en.wikipedia.org/wiki/Holy_Alliance" TargetMode="External"/><Relationship Id="rId15" Type="http://schemas.openxmlformats.org/officeDocument/2006/relationships/hyperlink" Target="http://en.wikipedia.org/wiki/German_Emperor" TargetMode="External"/><Relationship Id="rId23" Type="http://schemas.openxmlformats.org/officeDocument/2006/relationships/hyperlink" Target="http://en.wikipedia.org/wiki/Leopold_von_Berchtold" TargetMode="External"/><Relationship Id="rId28" Type="http://schemas.openxmlformats.org/officeDocument/2006/relationships/hyperlink" Target="http://en.wikipedia.org/wiki/First_Balkan_War" TargetMode="External"/><Relationship Id="rId36" Type="http://schemas.openxmlformats.org/officeDocument/2006/relationships/hyperlink" Target="http://en.wikipedia.org/wiki/Great_powers" TargetMode="External"/><Relationship Id="rId10" Type="http://schemas.openxmlformats.org/officeDocument/2006/relationships/hyperlink" Target="http://en.wikipedia.org/wiki/Balkans" TargetMode="External"/><Relationship Id="rId19" Type="http://schemas.openxmlformats.org/officeDocument/2006/relationships/hyperlink" Target="http://en.wikipedia.org/wiki/Anglo-Russian_Convention" TargetMode="External"/><Relationship Id="rId31" Type="http://schemas.openxmlformats.org/officeDocument/2006/relationships/hyperlink" Target="http://en.wikipedia.org/wiki/Heligoland" TargetMode="External"/><Relationship Id="rId4" Type="http://schemas.openxmlformats.org/officeDocument/2006/relationships/hyperlink" Target="http://en.wikipedia.org/wiki/World_War_I#cite_note-Willmott15-1" TargetMode="External"/><Relationship Id="rId9" Type="http://schemas.openxmlformats.org/officeDocument/2006/relationships/hyperlink" Target="http://en.wikipedia.org/wiki/Dual_Alliance_(1879)" TargetMode="External"/><Relationship Id="rId14" Type="http://schemas.openxmlformats.org/officeDocument/2006/relationships/hyperlink" Target="http://en.wikipedia.org/wiki/Wilhelm_II_of_Germany" TargetMode="External"/><Relationship Id="rId22" Type="http://schemas.openxmlformats.org/officeDocument/2006/relationships/hyperlink" Target="http://en.wikipedia.org/wiki/Serbia" TargetMode="External"/><Relationship Id="rId27" Type="http://schemas.openxmlformats.org/officeDocument/2006/relationships/hyperlink" Target="http://en.wikipedia.org/wiki/Bosnian_crisis" TargetMode="External"/><Relationship Id="rId30" Type="http://schemas.openxmlformats.org/officeDocument/2006/relationships/hyperlink" Target="http://en.wikipedia.org/wiki/Causes_of_World_War_I#cite_note-Rohl29-32-6" TargetMode="External"/><Relationship Id="rId35" Type="http://schemas.openxmlformats.org/officeDocument/2006/relationships/hyperlink" Target="http://en.wikipedia.org/wiki/Entente_Cordiale" TargetMode="External"/><Relationship Id="rId8" Type="http://schemas.openxmlformats.org/officeDocument/2006/relationships/hyperlink" Target="http://en.wikipedia.org/wiki/League_of_the_Three_Emperors" TargetMode="External"/><Relationship Id="rId3" Type="http://schemas.openxmlformats.org/officeDocument/2006/relationships/hyperlink" Target="http://en.wikipedia.org/wiki/Balance_of_power_in_international_relations" TargetMode="Externa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en.wikipedia.org/wiki/German_language"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en.wikipedia.org/wiki/Ethnic_Germans" TargetMode="External"/><Relationship Id="rId5" Type="http://schemas.openxmlformats.org/officeDocument/2006/relationships/hyperlink" Target="http://en.wikipedia.org/wiki/Volksdeutsche" TargetMode="External"/><Relationship Id="rId4" Type="http://schemas.openxmlformats.org/officeDocument/2006/relationships/hyperlink" Target="http://en.wikipedia.org/wiki/German-speaking_Europe" TargetMode="Externa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en.wikipedia.org/wiki/Treaty_of_Brest-Litovsk" TargetMode="External"/><Relationship Id="rId3" Type="http://schemas.openxmlformats.org/officeDocument/2006/relationships/hyperlink" Target="http://en.wikipedia.org/wiki/February_Revolution" TargetMode="External"/><Relationship Id="rId7" Type="http://schemas.openxmlformats.org/officeDocument/2006/relationships/hyperlink" Target="http://en.wikipedia.org/wiki/Vladimir_Lenin"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en.wikipedia.org/wiki/Bolsheviks" TargetMode="External"/><Relationship Id="rId5" Type="http://schemas.openxmlformats.org/officeDocument/2006/relationships/hyperlink" Target="http://en.wikipedia.org/wiki/Russian_Provisional_Government" TargetMode="External"/><Relationship Id="rId4" Type="http://schemas.openxmlformats.org/officeDocument/2006/relationships/hyperlink" Target="http://en.wikipedia.org/wiki/Bolshevik"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en.wikipedia.org/wiki/War_effort" TargetMode="External"/><Relationship Id="rId13" Type="http://schemas.openxmlformats.org/officeDocument/2006/relationships/hyperlink" Target="http://en.wikipedia.org/wiki/Cryptanalysis" TargetMode="External"/><Relationship Id="rId18" Type="http://schemas.openxmlformats.org/officeDocument/2006/relationships/hyperlink" Target="http://en.wikipedia.org/wiki/Committee_on_Public_Information" TargetMode="External"/><Relationship Id="rId3" Type="http://schemas.openxmlformats.org/officeDocument/2006/relationships/hyperlink" Target="http://en.wikipedia.org/wiki/United_States" TargetMode="External"/><Relationship Id="rId21" Type="http://schemas.openxmlformats.org/officeDocument/2006/relationships/hyperlink" Target="http://en.wikipedia.org/wiki/United_States_in_World_War_I#cite_note-5" TargetMode="External"/><Relationship Id="rId7" Type="http://schemas.openxmlformats.org/officeDocument/2006/relationships/hyperlink" Target="http://en.wikipedia.org/wiki/World_War_I_casualties" TargetMode="External"/><Relationship Id="rId12" Type="http://schemas.openxmlformats.org/officeDocument/2006/relationships/hyperlink" Target="http://en.wikipedia.org/wiki/Woodrow_Wilson" TargetMode="External"/><Relationship Id="rId17" Type="http://schemas.openxmlformats.org/officeDocument/2006/relationships/hyperlink" Target="http://en.wikipedia.org/wiki/Mexican-American_War" TargetMode="External"/><Relationship Id="rId2" Type="http://schemas.openxmlformats.org/officeDocument/2006/relationships/slide" Target="../slides/slide17.xml"/><Relationship Id="rId16" Type="http://schemas.openxmlformats.org/officeDocument/2006/relationships/hyperlink" Target="http://en.wikipedia.org/wiki/Mexico" TargetMode="External"/><Relationship Id="rId20" Type="http://schemas.openxmlformats.org/officeDocument/2006/relationships/hyperlink" Target="http://en.wikipedia.org/wiki/United_States_in_World_War_I#cite_note-OverHere-4" TargetMode="External"/><Relationship Id="rId1" Type="http://schemas.openxmlformats.org/officeDocument/2006/relationships/notesMaster" Target="../notesMasters/notesMaster1.xml"/><Relationship Id="rId6" Type="http://schemas.openxmlformats.org/officeDocument/2006/relationships/hyperlink" Target="http://en.wikipedia.org/wiki/Allies_of_World_War_I" TargetMode="External"/><Relationship Id="rId11" Type="http://schemas.openxmlformats.org/officeDocument/2006/relationships/hyperlink" Target="http://en.wikipedia.org/wiki/RMS_Lusitania" TargetMode="External"/><Relationship Id="rId5" Type="http://schemas.openxmlformats.org/officeDocument/2006/relationships/hyperlink" Target="http://en.wikipedia.org/wiki/The_United_Kingdom" TargetMode="External"/><Relationship Id="rId15" Type="http://schemas.openxmlformats.org/officeDocument/2006/relationships/hyperlink" Target="http://en.wikipedia.org/wiki/Zimmermann_Telegram" TargetMode="External"/><Relationship Id="rId10" Type="http://schemas.openxmlformats.org/officeDocument/2006/relationships/hyperlink" Target="http://en.wikipedia.org/wiki/Non-intervention" TargetMode="External"/><Relationship Id="rId19" Type="http://schemas.openxmlformats.org/officeDocument/2006/relationships/hyperlink" Target="http://en.wikipedia.org/wiki/George_Creel" TargetMode="External"/><Relationship Id="rId4" Type="http://schemas.openxmlformats.org/officeDocument/2006/relationships/hyperlink" Target="http://en.wikipedia.org/wiki/World_War_One" TargetMode="External"/><Relationship Id="rId9" Type="http://schemas.openxmlformats.org/officeDocument/2006/relationships/hyperlink" Target="http://en.wikipedia.org/wiki/United_States_of_America" TargetMode="External"/><Relationship Id="rId14" Type="http://schemas.openxmlformats.org/officeDocument/2006/relationships/hyperlink" Target="http://en.wikipedia.org/wiki/Room_40" TargetMode="External"/><Relationship Id="rId22" Type="http://schemas.openxmlformats.org/officeDocument/2006/relationships/hyperlink" Target="http://en.wikipedia.org/wiki/American_Protective_Leagu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People</a:t>
            </a:r>
            <a:r>
              <a:rPr lang="en-US" baseline="0" dirty="0" smtClean="0"/>
              <a:t> make decisions depending on their circumstances and environment to achieve a purpose -&gt; event. Not deterministic. Not pre-destined. </a:t>
            </a:r>
            <a:endParaRPr lang="en-US" dirty="0"/>
          </a:p>
        </p:txBody>
      </p:sp>
      <p:sp>
        <p:nvSpPr>
          <p:cNvPr id="4" name="Slide Number Placeholder 3"/>
          <p:cNvSpPr>
            <a:spLocks noGrp="1"/>
          </p:cNvSpPr>
          <p:nvPr>
            <p:ph type="sldNum" sz="quarter" idx="10"/>
          </p:nvPr>
        </p:nvSpPr>
        <p:spPr/>
        <p:txBody>
          <a:bodyPr/>
          <a:lstStyle/>
          <a:p>
            <a:fld id="{D6CAE066-EBE4-486E-9D17-79C845E27237}"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Wilson</a:t>
            </a:r>
            <a:r>
              <a:rPr lang="en-US" baseline="0" dirty="0" smtClean="0"/>
              <a:t> gave very idealistic </a:t>
            </a:r>
            <a:r>
              <a:rPr lang="en-US" dirty="0" smtClean="0"/>
              <a:t>speech was widely disseminated as an instrument of </a:t>
            </a:r>
            <a:r>
              <a:rPr lang="en-US" dirty="0" smtClean="0">
                <a:hlinkClick r:id="rId3" tooltip="Propaganda"/>
              </a:rPr>
              <a:t>propaganda</a:t>
            </a:r>
            <a:r>
              <a:rPr lang="en-US" dirty="0" smtClean="0"/>
              <a:t> to encourage the Allies to victory. Copies were also dropped behind German lines, to encourage the Central Powers to surrender in the expectation of a just settlement. Indeed, a note sent to Wilson by Prince </a:t>
            </a:r>
            <a:r>
              <a:rPr lang="en-US" dirty="0" smtClean="0">
                <a:hlinkClick r:id="rId4" tooltip="Maximilian of Baden"/>
              </a:rPr>
              <a:t>Maximilian of Baden</a:t>
            </a:r>
            <a:r>
              <a:rPr lang="en-US" dirty="0" smtClean="0"/>
              <a:t>, the German </a:t>
            </a:r>
            <a:r>
              <a:rPr lang="en-US" dirty="0" smtClean="0">
                <a:hlinkClick r:id="rId5" tooltip="Chancellor of Germany (German Reich)"/>
              </a:rPr>
              <a:t>imperial chancellor</a:t>
            </a:r>
            <a:r>
              <a:rPr lang="en-US" dirty="0" smtClean="0"/>
              <a:t>, in October 1918 requested an immediate armistice and peace negotiations on the basis of the Fourteen Points.</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speech was made without prior coordination or consultation with Wilson's counterparts in Europe. As the only public statement of war aims, it became the basis for the terms of the </a:t>
            </a:r>
            <a:r>
              <a:rPr lang="en-US" dirty="0" smtClean="0">
                <a:hlinkClick r:id="rId6" tooltip="Armistice with Germany (Compiègne)"/>
              </a:rPr>
              <a:t>German surrender at the end of the First World War</a:t>
            </a:r>
            <a:r>
              <a:rPr lang="en-US" dirty="0" smtClean="0"/>
              <a:t>, as negotiated at the </a:t>
            </a:r>
            <a:r>
              <a:rPr lang="en-US" dirty="0" smtClean="0">
                <a:hlinkClick r:id="rId7" tooltip="Paris Peace Conference, 1919"/>
              </a:rPr>
              <a:t>Paris Peace Conference</a:t>
            </a:r>
            <a:r>
              <a:rPr lang="en-US" dirty="0" smtClean="0"/>
              <a:t> in 1919 and documented in the </a:t>
            </a:r>
            <a:r>
              <a:rPr lang="en-US" dirty="0" smtClean="0">
                <a:hlinkClick r:id="rId8" tooltip="Treaty of Versailles"/>
              </a:rPr>
              <a:t>Treaty of Versailles</a:t>
            </a:r>
            <a:r>
              <a:rPr lang="en-US"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Opposition to the Fourteen Points among British and French leaders became clear after hostilities ceased: the British were against freedom of the seas; the French demanded </a:t>
            </a:r>
            <a:r>
              <a:rPr lang="en-US" dirty="0" smtClean="0">
                <a:hlinkClick r:id="rId9" tooltip="War reparations"/>
              </a:rPr>
              <a:t>war reparations</a:t>
            </a:r>
            <a:r>
              <a:rPr lang="en-US" dirty="0" smtClean="0"/>
              <a:t>. Wilson was forced to compromise on many of his ideals to ensure that his most important point, the establishment of the </a:t>
            </a:r>
            <a:r>
              <a:rPr lang="en-US" dirty="0" smtClean="0">
                <a:hlinkClick r:id="rId10" tooltip="League of Nations"/>
              </a:rPr>
              <a:t>League of Nations</a:t>
            </a:r>
            <a:r>
              <a:rPr lang="en-US" dirty="0" smtClean="0"/>
              <a:t>, was accepted. In the end, the </a:t>
            </a:r>
            <a:r>
              <a:rPr lang="en-US" dirty="0" smtClean="0">
                <a:hlinkClick r:id="rId8" tooltip="Treaty of Versailles"/>
              </a:rPr>
              <a:t>Treaty of Versailles</a:t>
            </a:r>
            <a:r>
              <a:rPr lang="en-US" dirty="0" smtClean="0"/>
              <a:t> went against many of the principles of the Fourteen Points, both in detail and in spirit. Rather than Wilson's proposed "peace without victory,"</a:t>
            </a:r>
            <a:r>
              <a:rPr lang="en-US" baseline="30000" dirty="0" smtClean="0">
                <a:hlinkClick r:id="rId11"/>
              </a:rPr>
              <a:t>[3]</a:t>
            </a:r>
            <a:r>
              <a:rPr lang="en-US" dirty="0" smtClean="0"/>
              <a:t> the treaty sought harsh punishment of Germany both financially and territorially. The resulting </a:t>
            </a:r>
            <a:r>
              <a:rPr lang="en-US" dirty="0" smtClean="0">
                <a:hlinkClick r:id="rId12" tooltip="Stab-in-the-back legend"/>
              </a:rPr>
              <a:t>bitterness in Germany</a:t>
            </a:r>
            <a:r>
              <a:rPr lang="en-US" dirty="0" smtClean="0"/>
              <a:t> together with U.S. loans, laid the seeds for the rise of Nazism in the 1930s which resulted, in part, from the economic depression of the 1920s in Germany (which the Versailles Treaty helped create). The </a:t>
            </a:r>
            <a:r>
              <a:rPr lang="en-US" dirty="0" smtClean="0">
                <a:hlinkClick r:id="rId13" tooltip="United States Senate"/>
              </a:rPr>
              <a:t>United States Senate</a:t>
            </a:r>
            <a:r>
              <a:rPr lang="en-US" dirty="0" smtClean="0"/>
              <a:t> refused to consent to the ratification of the </a:t>
            </a:r>
            <a:r>
              <a:rPr lang="en-US" dirty="0" smtClean="0">
                <a:hlinkClick r:id="rId8" tooltip="Treaty of Versailles"/>
              </a:rPr>
              <a:t>Treaty of Versailles</a:t>
            </a:r>
            <a:r>
              <a:rPr lang="en-US" dirty="0" smtClean="0"/>
              <a:t>, making it invalid in the U.S. and effectively hamstringing the nascent </a:t>
            </a:r>
            <a:r>
              <a:rPr lang="en-US" dirty="0" smtClean="0">
                <a:hlinkClick r:id="rId10" tooltip="League of Nations"/>
              </a:rPr>
              <a:t>League of Nations</a:t>
            </a:r>
            <a:r>
              <a:rPr lang="en-US" dirty="0" smtClean="0"/>
              <a:t> envisioned by Wilson.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6CAE066-EBE4-486E-9D17-79C845E27237}" type="slidenum">
              <a:rPr lang="en-US" smtClean="0"/>
              <a:pPr/>
              <a:t>18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Germans</a:t>
            </a:r>
            <a:r>
              <a:rPr lang="en-US" baseline="0" dirty="0" smtClean="0"/>
              <a:t> didn’t feel war just their fault. </a:t>
            </a:r>
            <a:r>
              <a:rPr lang="en-US" sz="1200" kern="1200" dirty="0" smtClean="0">
                <a:solidFill>
                  <a:schemeClr val="tx1"/>
                </a:solidFill>
                <a:latin typeface="Arial" charset="0"/>
                <a:ea typeface="+mn-ea"/>
                <a:cs typeface="+mn-cs"/>
              </a:rPr>
              <a:t>The compulsory signing was especially bitter because Germans of all political persuasion “had rushed to arms in 1914 in the sincere conviction that they were fighting a war of self-defense.”</a:t>
            </a:r>
            <a:r>
              <a:rPr lang="en-GB" dirty="0" smtClean="0"/>
              <a:t> </a:t>
            </a: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Felt hadn’t lost as army still in France and no big defeat. Stab in the back by government , </a:t>
            </a:r>
            <a:r>
              <a:rPr lang="en-US" baseline="0" dirty="0" err="1" smtClean="0"/>
              <a:t>jews</a:t>
            </a:r>
            <a:r>
              <a:rPr lang="en-US" baseline="0" dirty="0" smtClean="0"/>
              <a:t>, capitalists, communists</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Expected to be part of negotiations but excluded</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Reparations normal but excessive. Reparations after 1870 war etc.</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France's chief interest was security. France had lost some 1.5 million military personnel and an estimated 400,000 civilians (See </a:t>
            </a:r>
            <a:r>
              <a:rPr lang="en-US" dirty="0" smtClean="0">
                <a:hlinkClick r:id="rId3" tooltip="World War I casualties"/>
              </a:rPr>
              <a:t>World War I casualties</a:t>
            </a:r>
            <a:r>
              <a:rPr lang="en-US" dirty="0" smtClean="0"/>
              <a:t>) and had suffered great devastation during the war. Like Belgium, which had been similarly affected, France needed reparations to restore its prosperity and reparations also tended to be seen as a means of weakening any future German threat.</a:t>
            </a:r>
            <a:r>
              <a:rPr lang="en-US" baseline="30000" dirty="0" smtClean="0">
                <a:hlinkClick r:id="rId4"/>
              </a:rPr>
              <a:t>[9]</a:t>
            </a:r>
            <a:r>
              <a:rPr lang="en-US" dirty="0" smtClean="0"/>
              <a:t> Clemenceau particularly wished to regain the rich and industrial land of </a:t>
            </a:r>
            <a:r>
              <a:rPr lang="en-US" dirty="0" smtClean="0">
                <a:hlinkClick r:id="rId5" tooltip="Alsace-Lorraine"/>
              </a:rPr>
              <a:t>Alsace-Lorraine</a:t>
            </a:r>
            <a:r>
              <a:rPr lang="en-US" dirty="0" smtClean="0"/>
              <a:t>, which had been stripped from France by Germany in the </a:t>
            </a:r>
            <a:r>
              <a:rPr lang="en-US" dirty="0" smtClean="0">
                <a:hlinkClick r:id="rId6" tooltip="Franco-Prussian War"/>
              </a:rPr>
              <a:t>Franco-Prussian War</a:t>
            </a:r>
            <a:r>
              <a:rPr lang="en-US" dirty="0" smtClean="0"/>
              <a:t> of 1871.</a:t>
            </a:r>
            <a:r>
              <a:rPr lang="en-US" baseline="30000" dirty="0" smtClean="0">
                <a:hlinkClick r:id="rId7"/>
              </a:rPr>
              <a:t>[10]</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On 29 April the German delegation under the leadership of the Foreign Minister </a:t>
            </a:r>
            <a:r>
              <a:rPr lang="en-US" dirty="0" smtClean="0">
                <a:hlinkClick r:id="rId8" tooltip="Ulrich Graf von Brockdorff-Rantzau"/>
              </a:rPr>
              <a:t>Ulrich Graf von Brockdorff-Rantzau</a:t>
            </a:r>
            <a:r>
              <a:rPr lang="en-US" dirty="0" smtClean="0"/>
              <a:t> arrived in Versailles. On 7 May when faced with the conditions dictated by the victors, including the so-called "</a:t>
            </a:r>
            <a:r>
              <a:rPr lang="en-US" dirty="0" smtClean="0">
                <a:hlinkClick r:id="rId9" tooltip="War Guilt Clause"/>
              </a:rPr>
              <a:t>War Guilt Clause</a:t>
            </a:r>
            <a:r>
              <a:rPr lang="en-US" dirty="0" smtClean="0"/>
              <a:t>", von </a:t>
            </a:r>
            <a:r>
              <a:rPr lang="en-US" dirty="0" err="1" smtClean="0"/>
              <a:t>Brockdorff-Rantzau</a:t>
            </a:r>
            <a:r>
              <a:rPr lang="en-US" dirty="0" smtClean="0"/>
              <a:t> replied to Clemenceau, Wilson and Lloyd George: "We know the full brunt of hate that confronts us here. You demand from us to confess we were the only guilty party of war; such a confession in my mouth would be a lie."</a:t>
            </a:r>
            <a:r>
              <a:rPr lang="en-US" baseline="30000" dirty="0" smtClean="0">
                <a:hlinkClick r:id="rId10"/>
              </a:rPr>
              <a:t>[29]</a:t>
            </a:r>
            <a:r>
              <a:rPr lang="en-US" dirty="0" smtClean="0"/>
              <a:t> Because Germany was not allowed to take part in the negotiations, the German government issued a protest against what it considered to be unfair demands, and a "violation of honour"</a:t>
            </a:r>
            <a:r>
              <a:rPr lang="en-US" baseline="30000" dirty="0" smtClean="0">
                <a:hlinkClick r:id="rId11"/>
              </a:rPr>
              <a:t>[30]</a:t>
            </a:r>
            <a:r>
              <a:rPr lang="en-US" dirty="0" smtClean="0"/>
              <a:t> and soon afterwards, withdrew from the proceedings of the Treaty of Versailles.</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Conservatives, nationalists and ex-military leaders condemned the peace and democratic Weimar politicians, socialists, </a:t>
            </a:r>
            <a:r>
              <a:rPr lang="en-US" dirty="0" smtClean="0">
                <a:hlinkClick r:id="rId12" tooltip="Communists"/>
              </a:rPr>
              <a:t>communists</a:t>
            </a:r>
            <a:r>
              <a:rPr lang="en-US" dirty="0" smtClean="0"/>
              <a:t>, and </a:t>
            </a:r>
            <a:r>
              <a:rPr lang="en-US" dirty="0" smtClean="0">
                <a:hlinkClick r:id="rId13" tooltip="Jews"/>
              </a:rPr>
              <a:t>Jews</a:t>
            </a:r>
            <a:r>
              <a:rPr lang="en-US" dirty="0" smtClean="0"/>
              <a:t> were viewed by them with suspicion, due to their supposed extra-national </a:t>
            </a:r>
            <a:r>
              <a:rPr lang="en-US" dirty="0" err="1" smtClean="0"/>
              <a:t>loyalties.</a:t>
            </a:r>
            <a:r>
              <a:rPr lang="en-US" baseline="30000" dirty="0" err="1" smtClean="0"/>
              <a:t>[</a:t>
            </a:r>
            <a:r>
              <a:rPr lang="en-US" i="1" baseline="30000" dirty="0" err="1" smtClean="0">
                <a:hlinkClick r:id="rId14" tooltip="Wikipedia:Citation needed"/>
              </a:rPr>
              <a:t>citation</a:t>
            </a:r>
            <a:r>
              <a:rPr lang="en-US" i="1" baseline="30000" dirty="0" smtClean="0">
                <a:hlinkClick r:id="rId14" tooltip="Wikipedia:Citation needed"/>
              </a:rPr>
              <a:t> needed</a:t>
            </a:r>
            <a:r>
              <a:rPr lang="en-US" baseline="30000" dirty="0" smtClean="0"/>
              <a:t>]</a:t>
            </a:r>
            <a:r>
              <a:rPr lang="en-US" dirty="0" smtClean="0"/>
              <a:t> It was </a:t>
            </a:r>
            <a:r>
              <a:rPr lang="en-US" dirty="0" err="1" smtClean="0"/>
              <a:t>rumoured</a:t>
            </a:r>
            <a:r>
              <a:rPr lang="en-US" dirty="0" smtClean="0"/>
              <a:t> that the Jews had not supported the war and had played a role in selling out Germany to its enemies. Those who seemed to benefit from a weakened Germany, and the newly formed Weimar Republic, were regarded as having "stabbed Germany in the back" on the </a:t>
            </a:r>
            <a:r>
              <a:rPr lang="en-US" dirty="0" smtClean="0">
                <a:hlinkClick r:id="rId15" tooltip="Home front"/>
              </a:rPr>
              <a:t>home front</a:t>
            </a:r>
            <a:r>
              <a:rPr lang="en-US" dirty="0" smtClean="0"/>
              <a:t>, by either opposing German </a:t>
            </a:r>
            <a:r>
              <a:rPr lang="en-US" dirty="0" smtClean="0">
                <a:hlinkClick r:id="rId16" tooltip="Nationalism"/>
              </a:rPr>
              <a:t>nationalism</a:t>
            </a:r>
            <a:r>
              <a:rPr lang="en-US" dirty="0" smtClean="0"/>
              <a:t>, instigating unrest and strikes in the critical military industries or </a:t>
            </a:r>
            <a:r>
              <a:rPr lang="en-US" dirty="0" err="1" smtClean="0"/>
              <a:t>profiteering.</a:t>
            </a:r>
            <a:r>
              <a:rPr lang="en-US" baseline="30000" dirty="0" err="1" smtClean="0"/>
              <a:t>[</a:t>
            </a:r>
            <a:r>
              <a:rPr lang="en-US" i="1" baseline="30000" dirty="0" err="1" smtClean="0">
                <a:hlinkClick r:id="rId14" tooltip="Wikipedia:Citation needed"/>
              </a:rPr>
              <a:t>citation</a:t>
            </a:r>
            <a:r>
              <a:rPr lang="en-US" i="1" baseline="30000" dirty="0" smtClean="0">
                <a:hlinkClick r:id="rId14" tooltip="Wikipedia:Citation needed"/>
              </a:rPr>
              <a:t> needed</a:t>
            </a:r>
            <a:r>
              <a:rPr lang="en-US" baseline="30000" dirty="0" smtClean="0"/>
              <a:t>]</a:t>
            </a:r>
            <a:r>
              <a:rPr lang="en-US" dirty="0" smtClean="0"/>
              <a:t> These theories were given credence by the fact that when Germany surrendered in November 1918, its armies were still on French and Belgian territory. Furthermore, on the </a:t>
            </a:r>
            <a:r>
              <a:rPr lang="en-US" dirty="0" smtClean="0">
                <a:hlinkClick r:id="rId17" tooltip="Eastern Front (World War I)"/>
              </a:rPr>
              <a:t>Eastern Front</a:t>
            </a:r>
            <a:r>
              <a:rPr lang="en-US" dirty="0" smtClean="0"/>
              <a:t>, Germany had already won the war against Russia and concluded the </a:t>
            </a:r>
            <a:r>
              <a:rPr lang="en-US" dirty="0" smtClean="0">
                <a:hlinkClick r:id="rId18" tooltip="Treaty of Brest-Litovsk"/>
              </a:rPr>
              <a:t>Treaty of Brest-Litovsk</a:t>
            </a:r>
            <a:r>
              <a:rPr lang="en-US" dirty="0" smtClean="0"/>
              <a:t>. In the West, Germany had seemed to have come close to winning the war with the </a:t>
            </a:r>
            <a:r>
              <a:rPr lang="en-US" dirty="0" smtClean="0">
                <a:hlinkClick r:id="rId19" tooltip="Spring Offensive"/>
              </a:rPr>
              <a:t>Spring Offensive</a:t>
            </a:r>
            <a:r>
              <a:rPr lang="en-US" dirty="0" smtClean="0"/>
              <a:t> earlier in 1918.</a:t>
            </a:r>
            <a:r>
              <a:rPr lang="en-US" baseline="30000" dirty="0" smtClean="0"/>
              <a:t>[</a:t>
            </a:r>
            <a:r>
              <a:rPr lang="en-US" i="1" baseline="30000" dirty="0" smtClean="0">
                <a:hlinkClick r:id="rId14" tooltip="Wikipedia:Citation needed"/>
              </a:rPr>
              <a:t>citation needed</a:t>
            </a:r>
            <a:r>
              <a:rPr lang="en-US" baseline="30000" dirty="0" smtClean="0"/>
              <a:t>]</a:t>
            </a:r>
            <a:r>
              <a:rPr lang="en-US" dirty="0" smtClean="0"/>
              <a:t> Its failure was blamed on strikes in the arms industry at a critical moment of the offensive, leaving soldiers with an inadequate supply of </a:t>
            </a:r>
            <a:r>
              <a:rPr lang="en-US" dirty="0" smtClean="0">
                <a:hlinkClick r:id="rId20" tooltip="Materiel"/>
              </a:rPr>
              <a:t>materiel</a:t>
            </a:r>
            <a:r>
              <a:rPr lang="en-US" dirty="0" smtClean="0"/>
              <a:t>. The strikes were regarded by nationalists as having been instigated by traitors, with the Jews taking most of the </a:t>
            </a:r>
            <a:r>
              <a:rPr lang="en-US" dirty="0" err="1" smtClean="0"/>
              <a:t>blame.</a:t>
            </a:r>
            <a:r>
              <a:rPr lang="en-US" baseline="30000" dirty="0" err="1" smtClean="0"/>
              <a:t>[</a:t>
            </a:r>
            <a:r>
              <a:rPr lang="en-US" i="1" baseline="30000" dirty="0" err="1" smtClean="0">
                <a:hlinkClick r:id="rId14" tooltip="Wikipedia:Citation needed"/>
              </a:rPr>
              <a:t>citation</a:t>
            </a:r>
            <a:r>
              <a:rPr lang="en-US" i="1" baseline="30000" dirty="0" smtClean="0">
                <a:hlinkClick r:id="rId14" tooltip="Wikipedia:Citation needed"/>
              </a:rPr>
              <a:t> needed</a:t>
            </a:r>
            <a:r>
              <a:rPr lang="en-US" baseline="3000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D6CAE066-EBE4-486E-9D17-79C845E27237}" type="slidenum">
              <a:rPr lang="en-US" smtClean="0"/>
              <a:pPr/>
              <a:t>20</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Count von </a:t>
            </a:r>
            <a:r>
              <a:rPr lang="en-US" dirty="0" err="1" smtClean="0"/>
              <a:t>Brockdorff-Rantzau</a:t>
            </a:r>
            <a:r>
              <a:rPr lang="en-US" dirty="0" smtClean="0"/>
              <a:t> led the German delegation which arrived at </a:t>
            </a:r>
            <a:r>
              <a:rPr lang="en-US" dirty="0" smtClean="0">
                <a:hlinkClick r:id="rId3" tooltip="Versailles"/>
              </a:rPr>
              <a:t>Versailles</a:t>
            </a:r>
            <a:r>
              <a:rPr lang="en-US" dirty="0" smtClean="0"/>
              <a:t> on April 29, and was kept waiting for several days. When the first session began on May 7, French newspapers suggested that this was because it was the anniversary of the sinking of the </a:t>
            </a:r>
            <a:r>
              <a:rPr lang="en-US" dirty="0" smtClean="0">
                <a:hlinkClick r:id="rId4" tooltip="RMS Lusitania"/>
              </a:rPr>
              <a:t>RMS Lusitania</a:t>
            </a:r>
            <a:r>
              <a:rPr lang="en-US" dirty="0" smtClean="0"/>
              <a:t>. After </a:t>
            </a:r>
            <a:r>
              <a:rPr lang="en-US" dirty="0" smtClean="0">
                <a:hlinkClick r:id="rId5" tooltip="Georges Clemenceau"/>
              </a:rPr>
              <a:t>Georges Clemenceau</a:t>
            </a:r>
            <a:r>
              <a:rPr lang="en-US" dirty="0" smtClean="0"/>
              <a:t> had accused Germany of being responsible for the war, </a:t>
            </a:r>
            <a:r>
              <a:rPr lang="en-US" dirty="0" err="1" smtClean="0"/>
              <a:t>Brockdorff-Rantzau</a:t>
            </a:r>
            <a:r>
              <a:rPr lang="en-US" dirty="0" smtClean="0"/>
              <a:t> said that the issue was to reach a lasting peace but admitting that the power of German arms was broken, he nevertheless declared that admission of sole German responsibility for the war would be a lie. He stated that the policy of revenge, as well as the policy of expansion, in disregard of the fight of peoples to determine their own affairs contributed to the sickness of </a:t>
            </a:r>
            <a:r>
              <a:rPr lang="en-US" dirty="0" smtClean="0">
                <a:hlinkClick r:id="rId6" tooltip="Europe"/>
              </a:rPr>
              <a:t>Europe</a:t>
            </a:r>
            <a:r>
              <a:rPr lang="en-US" dirty="0" smtClean="0"/>
              <a:t>, which reached its crisis in the </a:t>
            </a:r>
            <a:r>
              <a:rPr lang="en-US" dirty="0" smtClean="0">
                <a:hlinkClick r:id="rId7" tooltip="First World War"/>
              </a:rPr>
              <a:t>World War</a:t>
            </a:r>
            <a:r>
              <a:rPr lang="en-US" dirty="0" smtClean="0"/>
              <a:t>. Russian </a:t>
            </a:r>
            <a:r>
              <a:rPr lang="en-US" dirty="0" err="1" smtClean="0"/>
              <a:t>mobilisation</a:t>
            </a:r>
            <a:r>
              <a:rPr lang="en-US" dirty="0" smtClean="0"/>
              <a:t> took the possibility of curing the disease out of the hands of statesmen and placed the decision into the hand of military force. Whilst he admitted wrongs carried out by the former leaders of Germany, he argued that these and other wrongs committed by other nations should be considered by an objective commission with access to all the archives. The German delegation was then granted seven days to respond to the 440 articles.</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In this capacity, Count von </a:t>
            </a:r>
            <a:r>
              <a:rPr lang="en-US" dirty="0" err="1" smtClean="0"/>
              <a:t>Brockdorff-Rantzau</a:t>
            </a:r>
            <a:r>
              <a:rPr lang="en-US" dirty="0" smtClean="0"/>
              <a:t> attended the signing of the </a:t>
            </a:r>
            <a:r>
              <a:rPr lang="en-US" dirty="0" smtClean="0">
                <a:hlinkClick r:id="rId8" tooltip="Treaty of Versailles"/>
              </a:rPr>
              <a:t>Treaty of Versailles</a:t>
            </a:r>
            <a:r>
              <a:rPr lang="en-US" dirty="0" smtClean="0"/>
              <a:t> (1919). He had set out to negotiate a peace based on President </a:t>
            </a:r>
            <a:r>
              <a:rPr lang="en-US" dirty="0" smtClean="0">
                <a:hlinkClick r:id="rId9" tooltip="Woodrow Wilson"/>
              </a:rPr>
              <a:t>Woodrow Wilson</a:t>
            </a:r>
            <a:r>
              <a:rPr lang="en-US" dirty="0" smtClean="0"/>
              <a:t>'s Fourteen Points and a request for the union of Austria with Germany. In practice, he found himself trying to defend Germany against the accusation of sole war guilt; he attacked the atrocities of the Allied blockade on Germany following the armistice on November 11th, and even made the prediction (which was later borne out), that such a treaty would be impossible to fulfill, and cause continual discontent amongst the German people.</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Clemenceau had failed to achieve all of the demands of the French people, and he was voted out of office in the elections of January 1920. French Field Marshal </a:t>
            </a:r>
            <a:r>
              <a:rPr lang="en-US" dirty="0" smtClean="0">
                <a:hlinkClick r:id="rId10" tooltip="Ferdinand Foch"/>
              </a:rPr>
              <a:t>Ferdinand Foch</a:t>
            </a:r>
            <a:r>
              <a:rPr lang="en-US" dirty="0" smtClean="0"/>
              <a:t>, who felt the restrictions on Germany were too lenient, declared (quite accurately), "This is not Peace. It is an Armistice for twenty years.” The French delegation</a:t>
            </a:r>
            <a:r>
              <a:rPr lang="en-US" baseline="0" dirty="0" smtClean="0"/>
              <a:t> wanted to break </a:t>
            </a:r>
            <a:r>
              <a:rPr lang="en-US" baseline="0" dirty="0" err="1" smtClean="0"/>
              <a:t>Germnay</a:t>
            </a:r>
            <a:r>
              <a:rPr lang="en-US" baseline="0" dirty="0" smtClean="0"/>
              <a:t> up into parts so it could never try to dominate the continent again. I.e. leave France to dominate as it had done for centuries.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r>
              <a:rPr lang="en-US" dirty="0" smtClean="0"/>
              <a:t>Wilson's friend </a:t>
            </a:r>
            <a:r>
              <a:rPr lang="en-US" dirty="0" smtClean="0">
                <a:hlinkClick r:id="rId11" tooltip="Edward Mandell House"/>
              </a:rPr>
              <a:t>Edward Mandell House</a:t>
            </a:r>
            <a:r>
              <a:rPr lang="en-US" dirty="0" smtClean="0"/>
              <a:t>, present at the negotiations, wrote in his diary on 29 June 1919:</a:t>
            </a:r>
          </a:p>
          <a:p>
            <a:r>
              <a:rPr lang="en-US" dirty="0" smtClean="0"/>
              <a:t>I am leaving Paris, after eight fateful months, with conflicting emotions. Looking at the conference in retrospect, there is much to approve and yet much to regret. It is easy to say what should have been done, but more difficult to have found a way of doing it. To those who are saying that the treaty is bad and should never have been made and that it will involve Europe in infinite difficulties in its enforcement, I feel like admitting it. But I would also say in reply that empires cannot be shattered, and new states raised upon their ruins without disturbance. To create new boundaries is to create new troubles. The one follows the other. While I should have preferred a different peace, I doubt very much whether it could have been made, for the ingredients required for such a peace as I would have were lacking at Paris.</a:t>
            </a:r>
            <a:r>
              <a:rPr lang="en-US" baseline="30000" dirty="0" smtClean="0">
                <a:hlinkClick r:id="rId12"/>
              </a:rPr>
              <a:t>[</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D6CAE066-EBE4-486E-9D17-79C845E27237}" type="slidenum">
              <a:rPr lang="en-US" smtClean="0"/>
              <a:pPr/>
              <a:t>21</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CAE066-EBE4-486E-9D17-79C845E27237}" type="slidenum">
              <a:rPr lang="en-US" smtClean="0"/>
              <a:pPr/>
              <a:t>22</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One major issue after the dissolution of </a:t>
            </a:r>
            <a:r>
              <a:rPr lang="en-US" dirty="0" smtClean="0">
                <a:hlinkClick r:id="rId3" tooltip="Austria-Hungary"/>
              </a:rPr>
              <a:t>Austria-Hungary</a:t>
            </a:r>
            <a:r>
              <a:rPr lang="en-US" dirty="0" smtClean="0"/>
              <a:t> was that the </a:t>
            </a:r>
            <a:r>
              <a:rPr lang="en-US" dirty="0" smtClean="0">
                <a:hlinkClick r:id="rId4" tooltip="Self-determination"/>
              </a:rPr>
              <a:t>self-determination</a:t>
            </a:r>
            <a:r>
              <a:rPr lang="en-US" dirty="0" smtClean="0"/>
              <a:t> principle proposed by President </a:t>
            </a:r>
            <a:r>
              <a:rPr lang="en-US" dirty="0" smtClean="0">
                <a:hlinkClick r:id="rId5" tooltip="Woodrow Wilson"/>
              </a:rPr>
              <a:t>Woodrow Wilson</a:t>
            </a:r>
            <a:r>
              <a:rPr lang="en-US" dirty="0" smtClean="0"/>
              <a:t> failed to achieve its goal. While some problems had been solved, a whole new set of issues emerged at the same time as a consequence of the treaties of </a:t>
            </a:r>
            <a:r>
              <a:rPr lang="en-US" dirty="0" err="1" smtClean="0"/>
              <a:t>Trianon</a:t>
            </a:r>
            <a:r>
              <a:rPr lang="en-US" dirty="0" smtClean="0"/>
              <a:t> and Saint </a:t>
            </a:r>
            <a:r>
              <a:rPr lang="en-US" dirty="0" err="1" smtClean="0"/>
              <a:t>Germain</a:t>
            </a:r>
            <a:r>
              <a:rPr lang="en-US" dirty="0" smtClean="0"/>
              <a:t>.</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Former lands of Austria-Hungary were divided up arbitrarily after the war in order to suit the ambitions of the victorious powers, and large groups of national minorities remained trapped in other countries. For example, a significant portion of Hungarians and Germans ended up under foreign rule. </a:t>
            </a:r>
            <a:r>
              <a:rPr lang="en-US" dirty="0" smtClean="0">
                <a:hlinkClick r:id="rId6" tooltip="Kingdom of Hungary"/>
              </a:rPr>
              <a:t>Hungary</a:t>
            </a:r>
            <a:r>
              <a:rPr lang="en-US" dirty="0" smtClean="0"/>
              <a:t> was held responsible for the war and stripped of two thirds of its territory and inhabitants; while </a:t>
            </a:r>
            <a:r>
              <a:rPr lang="en-US" dirty="0" smtClean="0">
                <a:hlinkClick r:id="rId7" tooltip="Empire of Austria"/>
              </a:rPr>
              <a:t>Austria</a:t>
            </a:r>
            <a:r>
              <a:rPr lang="en-US" dirty="0" smtClean="0"/>
              <a:t>, which had been an equal partner in the Austro-Hungarian government, received </a:t>
            </a:r>
            <a:r>
              <a:rPr lang="en-US" dirty="0" smtClean="0">
                <a:hlinkClick r:id="rId8" tooltip="Burgenland"/>
              </a:rPr>
              <a:t>Burgenland</a:t>
            </a:r>
            <a:r>
              <a:rPr lang="en-US" dirty="0" smtClean="0"/>
              <a:t> (formally part of Hungary), while losing the part of </a:t>
            </a:r>
            <a:r>
              <a:rPr lang="en-US" dirty="0" smtClean="0">
                <a:hlinkClick r:id="rId9" tooltip="County of Tyrol"/>
              </a:rPr>
              <a:t>Tyrol</a:t>
            </a:r>
            <a:r>
              <a:rPr lang="en-US" dirty="0" smtClean="0"/>
              <a:t> that makes up </a:t>
            </a:r>
            <a:r>
              <a:rPr lang="en-US" dirty="0" err="1" smtClean="0"/>
              <a:t>Trentino</a:t>
            </a:r>
            <a:r>
              <a:rPr lang="en-US" dirty="0" smtClean="0"/>
              <a:t>-Alto Adige/</a:t>
            </a:r>
            <a:r>
              <a:rPr lang="en-US" dirty="0" err="1" smtClean="0"/>
              <a:t>Südtirol</a:t>
            </a:r>
            <a:r>
              <a:rPr lang="en-US" dirty="0" smtClean="0"/>
              <a:t>. German-speaking areas of Bohemia (so-called </a:t>
            </a:r>
            <a:r>
              <a:rPr lang="en-US" dirty="0" smtClean="0">
                <a:hlinkClick r:id="rId10" tooltip="Sudetenland"/>
              </a:rPr>
              <a:t>Sudetenland</a:t>
            </a:r>
            <a:r>
              <a:rPr lang="en-US" dirty="0" smtClean="0"/>
              <a:t>) remained part of it inside </a:t>
            </a:r>
            <a:r>
              <a:rPr lang="en-US" dirty="0" smtClean="0">
                <a:hlinkClick r:id="rId11" tooltip="Czechoslovakia"/>
              </a:rPr>
              <a:t>Czechoslovakia</a:t>
            </a:r>
            <a:r>
              <a:rPr lang="en-US" dirty="0" smtClean="0"/>
              <a:t>. In addition, Yugoslavia (originally the </a:t>
            </a:r>
            <a:r>
              <a:rPr lang="en-US" dirty="0" smtClean="0">
                <a:hlinkClick r:id="rId12" tooltip="Kingdom of Serbs, Croats, and Slovenes"/>
              </a:rPr>
              <a:t>Kingdom of Serbs, Croats, and Slovenes</a:t>
            </a:r>
            <a:r>
              <a:rPr lang="en-US" dirty="0" smtClean="0"/>
              <a:t>) was home of five major ethnic groups (Serbs, Croats, </a:t>
            </a:r>
            <a:r>
              <a:rPr lang="en-US" dirty="0" err="1" smtClean="0"/>
              <a:t>Macedons</a:t>
            </a:r>
            <a:r>
              <a:rPr lang="en-US" dirty="0" smtClean="0"/>
              <a:t>, Montenegrins, and the Slovenes), and was created after the war.</a:t>
            </a:r>
          </a:p>
          <a:p>
            <a:endParaRPr lang="en-US" dirty="0"/>
          </a:p>
        </p:txBody>
      </p:sp>
      <p:sp>
        <p:nvSpPr>
          <p:cNvPr id="4" name="Slide Number Placeholder 3"/>
          <p:cNvSpPr>
            <a:spLocks noGrp="1"/>
          </p:cNvSpPr>
          <p:nvPr>
            <p:ph type="sldNum" sz="quarter" idx="10"/>
          </p:nvPr>
        </p:nvSpPr>
        <p:spPr/>
        <p:txBody>
          <a:bodyPr/>
          <a:lstStyle/>
          <a:p>
            <a:fld id="{D6CAE066-EBE4-486E-9D17-79C845E27237}" type="slidenum">
              <a:rPr lang="en-US" smtClean="0"/>
              <a:pPr/>
              <a:t>23</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World War II</a:t>
            </a:r>
            <a:r>
              <a:rPr lang="en-US" dirty="0" smtClean="0"/>
              <a:t>, or the </a:t>
            </a:r>
            <a:r>
              <a:rPr lang="en-US" b="1" dirty="0" smtClean="0"/>
              <a:t>Second World War</a:t>
            </a:r>
            <a:r>
              <a:rPr lang="en-US" baseline="30000" dirty="0" smtClean="0">
                <a:hlinkClick r:id="rId3"/>
              </a:rPr>
              <a:t>[1]</a:t>
            </a:r>
            <a:r>
              <a:rPr lang="en-US" dirty="0" smtClean="0"/>
              <a:t> (often abbreviated as </a:t>
            </a:r>
            <a:r>
              <a:rPr lang="en-US" b="1" dirty="0" smtClean="0"/>
              <a:t>WWII</a:t>
            </a:r>
            <a:r>
              <a:rPr lang="en-US" dirty="0" smtClean="0"/>
              <a:t> or </a:t>
            </a:r>
            <a:r>
              <a:rPr lang="en-US" b="1" dirty="0" smtClean="0"/>
              <a:t>WW2</a:t>
            </a:r>
            <a:r>
              <a:rPr lang="en-US" dirty="0" smtClean="0"/>
              <a:t>), was a global </a:t>
            </a:r>
            <a:r>
              <a:rPr lang="en-US" dirty="0" smtClean="0">
                <a:hlinkClick r:id="rId4" tooltip="War"/>
              </a:rPr>
              <a:t>military conflict</a:t>
            </a:r>
            <a:r>
              <a:rPr lang="en-US" dirty="0" smtClean="0"/>
              <a:t> lasting from 1939 to 1945, which involved </a:t>
            </a:r>
            <a:r>
              <a:rPr lang="en-US" dirty="0" smtClean="0">
                <a:hlinkClick r:id="rId5" tooltip="Participants in World War II"/>
              </a:rPr>
              <a:t>most of the world's nations</a:t>
            </a:r>
            <a:r>
              <a:rPr lang="en-US" dirty="0" smtClean="0"/>
              <a:t>, including all of the </a:t>
            </a:r>
            <a:r>
              <a:rPr lang="en-US" dirty="0" smtClean="0">
                <a:hlinkClick r:id="rId6" tooltip="Great power"/>
              </a:rPr>
              <a:t>great powers</a:t>
            </a:r>
            <a:r>
              <a:rPr lang="en-US" dirty="0" smtClean="0"/>
              <a:t>, </a:t>
            </a:r>
            <a:r>
              <a:rPr lang="en-US" dirty="0" err="1" smtClean="0"/>
              <a:t>organised</a:t>
            </a:r>
            <a:r>
              <a:rPr lang="en-US" dirty="0" smtClean="0"/>
              <a:t> into two opposing military alliances: the </a:t>
            </a:r>
            <a:r>
              <a:rPr lang="en-US" dirty="0" smtClean="0">
                <a:hlinkClick r:id="rId7" tooltip="Allies of World War II"/>
              </a:rPr>
              <a:t>Allies</a:t>
            </a:r>
            <a:r>
              <a:rPr lang="en-US" dirty="0" smtClean="0"/>
              <a:t> and the </a:t>
            </a:r>
            <a:r>
              <a:rPr lang="en-US" dirty="0" smtClean="0">
                <a:hlinkClick r:id="rId8" tooltip="Axis powers"/>
              </a:rPr>
              <a:t>Axis</a:t>
            </a:r>
            <a:r>
              <a:rPr lang="en-US" dirty="0" smtClean="0"/>
              <a:t>. It was the most widespread war in history, with more than 100 million military personnel </a:t>
            </a:r>
            <a:r>
              <a:rPr lang="en-US" dirty="0" err="1" smtClean="0"/>
              <a:t>mobilised</a:t>
            </a:r>
            <a:r>
              <a:rPr lang="en-US" dirty="0" smtClean="0"/>
              <a:t>. In a state of "</a:t>
            </a:r>
            <a:r>
              <a:rPr lang="en-US" dirty="0" smtClean="0">
                <a:hlinkClick r:id="rId9" tooltip="Total war"/>
              </a:rPr>
              <a:t>total war</a:t>
            </a:r>
            <a:r>
              <a:rPr lang="en-US" dirty="0" smtClean="0"/>
              <a:t>," the major participants placed their entire economic, industrial, and scientific capabilities at the service of the war effort, erasing the distinction between civilian and military resources. Marked by significant events involving the mass death of civilians, including the </a:t>
            </a:r>
            <a:r>
              <a:rPr lang="en-US" dirty="0" smtClean="0">
                <a:hlinkClick r:id="rId10" tooltip="The Holocaust"/>
              </a:rPr>
              <a:t>Holocaust</a:t>
            </a:r>
            <a:r>
              <a:rPr lang="en-US" dirty="0" smtClean="0"/>
              <a:t> and the </a:t>
            </a:r>
            <a:r>
              <a:rPr lang="en-US" dirty="0" smtClean="0">
                <a:hlinkClick r:id="rId11" tooltip="Atomic bombings of Hiroshima and Nagasaki"/>
              </a:rPr>
              <a:t>only use of nuclear weapons in warfare</a:t>
            </a:r>
            <a:r>
              <a:rPr lang="en-US" dirty="0" smtClean="0"/>
              <a:t>, it was the </a:t>
            </a:r>
            <a:r>
              <a:rPr lang="en-US" dirty="0" smtClean="0">
                <a:hlinkClick r:id="rId12" tooltip="List of wars and disasters by death toll"/>
              </a:rPr>
              <a:t>deadliest conflict</a:t>
            </a:r>
            <a:r>
              <a:rPr lang="en-US" dirty="0" smtClean="0"/>
              <a:t> in </a:t>
            </a:r>
            <a:r>
              <a:rPr lang="en-US" dirty="0" smtClean="0">
                <a:hlinkClick r:id="rId13" tooltip="History of the world"/>
              </a:rPr>
              <a:t>human history</a:t>
            </a:r>
            <a:r>
              <a:rPr lang="en-US" dirty="0" smtClean="0"/>
              <a:t>,</a:t>
            </a:r>
            <a:r>
              <a:rPr lang="en-US" baseline="30000" dirty="0" smtClean="0">
                <a:hlinkClick r:id="rId14"/>
              </a:rPr>
              <a:t>[2]</a:t>
            </a:r>
            <a:r>
              <a:rPr lang="en-US" dirty="0" smtClean="0"/>
              <a:t> that resulted in </a:t>
            </a:r>
            <a:r>
              <a:rPr lang="en-US" dirty="0" smtClean="0">
                <a:hlinkClick r:id="rId15" tooltip="World War II casualties"/>
              </a:rPr>
              <a:t>50 million to over 70 million fatalities</a:t>
            </a:r>
            <a:r>
              <a:rPr lang="en-US" dirty="0" smtClean="0"/>
              <a:t>.</a:t>
            </a:r>
          </a:p>
          <a:p>
            <a:endParaRPr lang="en-US" dirty="0"/>
          </a:p>
        </p:txBody>
      </p:sp>
      <p:sp>
        <p:nvSpPr>
          <p:cNvPr id="4" name="Slide Number Placeholder 3"/>
          <p:cNvSpPr>
            <a:spLocks noGrp="1"/>
          </p:cNvSpPr>
          <p:nvPr>
            <p:ph type="sldNum" sz="quarter" idx="10"/>
          </p:nvPr>
        </p:nvSpPr>
        <p:spPr/>
        <p:txBody>
          <a:bodyPr/>
          <a:lstStyle/>
          <a:p>
            <a:fld id="{D6CAE066-EBE4-486E-9D17-79C845E27237}" type="slidenum">
              <a:rPr lang="en-US" smtClean="0"/>
              <a:pPr/>
              <a:t>24</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Unfinished business from WWI</a:t>
            </a:r>
          </a:p>
          <a:p>
            <a:endParaRPr lang="en-US" dirty="0" smtClean="0"/>
          </a:p>
          <a:p>
            <a:r>
              <a:rPr lang="en-US" dirty="0" smtClean="0"/>
              <a:t>The </a:t>
            </a:r>
            <a:r>
              <a:rPr lang="en-US" b="1" dirty="0" smtClean="0"/>
              <a:t>Molotov–Ribbentrop Pact</a:t>
            </a:r>
            <a:r>
              <a:rPr lang="en-US" dirty="0" smtClean="0"/>
              <a:t>, colloquially named after the </a:t>
            </a:r>
            <a:r>
              <a:rPr lang="en-US" dirty="0" smtClean="0">
                <a:hlinkClick r:id="rId3" tooltip="Soviet Union"/>
              </a:rPr>
              <a:t>Soviet</a:t>
            </a:r>
            <a:r>
              <a:rPr lang="en-US" dirty="0" smtClean="0"/>
              <a:t> foreign minister </a:t>
            </a:r>
            <a:r>
              <a:rPr lang="en-US" dirty="0" smtClean="0">
                <a:hlinkClick r:id="rId4" tooltip="Vyacheslav Molotov"/>
              </a:rPr>
              <a:t>Vyacheslav Molotov</a:t>
            </a:r>
            <a:r>
              <a:rPr lang="en-US" dirty="0" smtClean="0"/>
              <a:t> and the German foreign minister </a:t>
            </a:r>
            <a:r>
              <a:rPr lang="en-US" dirty="0" smtClean="0">
                <a:hlinkClick r:id="rId5" tooltip="Joachim von Ribbentrop"/>
              </a:rPr>
              <a:t>Joachim von Ribbentrop</a:t>
            </a:r>
            <a:r>
              <a:rPr lang="en-US" dirty="0" smtClean="0"/>
              <a:t>, was an agreement officially titled the </a:t>
            </a:r>
            <a:r>
              <a:rPr lang="en-US" b="1" dirty="0" smtClean="0"/>
              <a:t>Treaty of Non-Aggression between Germany and the Soviet Union</a:t>
            </a:r>
            <a:r>
              <a:rPr lang="en-US" baseline="30000" dirty="0" smtClean="0">
                <a:hlinkClick r:id="rId6"/>
              </a:rPr>
              <a:t>[1]</a:t>
            </a:r>
            <a:r>
              <a:rPr lang="en-US" dirty="0" smtClean="0"/>
              <a:t> and signed in </a:t>
            </a:r>
            <a:r>
              <a:rPr lang="en-US" dirty="0" smtClean="0">
                <a:hlinkClick r:id="rId7" tooltip="Moscow"/>
              </a:rPr>
              <a:t>Moscow</a:t>
            </a:r>
            <a:r>
              <a:rPr lang="en-US" dirty="0" smtClean="0"/>
              <a:t> in the late hours of 23 August 1939.</a:t>
            </a:r>
            <a:r>
              <a:rPr lang="en-US" baseline="30000" dirty="0" smtClean="0">
                <a:hlinkClick r:id="rId8"/>
              </a:rPr>
              <a:t>[2]</a:t>
            </a:r>
            <a:r>
              <a:rPr lang="en-US" dirty="0" smtClean="0"/>
              <a:t> It was a </a:t>
            </a:r>
            <a:r>
              <a:rPr lang="en-US" dirty="0" smtClean="0">
                <a:hlinkClick r:id="rId9" tooltip="Non-aggression pact"/>
              </a:rPr>
              <a:t>non-aggression pact</a:t>
            </a:r>
            <a:r>
              <a:rPr lang="en-US" dirty="0" smtClean="0"/>
              <a:t> under which the </a:t>
            </a:r>
            <a:r>
              <a:rPr lang="en-US" dirty="0" smtClean="0">
                <a:hlinkClick r:id="rId3" tooltip="Soviet Union"/>
              </a:rPr>
              <a:t>Soviet Union</a:t>
            </a:r>
            <a:r>
              <a:rPr lang="en-US" dirty="0" smtClean="0"/>
              <a:t> and </a:t>
            </a:r>
            <a:r>
              <a:rPr lang="en-US" dirty="0" smtClean="0">
                <a:hlinkClick r:id="rId10" tooltip="Nazi Germany"/>
              </a:rPr>
              <a:t>Nazi Germany</a:t>
            </a:r>
            <a:r>
              <a:rPr lang="en-US" dirty="0" smtClean="0"/>
              <a:t> each pledged to remain </a:t>
            </a:r>
            <a:r>
              <a:rPr lang="en-US" dirty="0" smtClean="0">
                <a:hlinkClick r:id="rId11" tooltip="Neutrality"/>
              </a:rPr>
              <a:t>neutral</a:t>
            </a:r>
            <a:r>
              <a:rPr lang="en-US" dirty="0" smtClean="0"/>
              <a:t> in the event that either nation were attacked by a third party. It remained in effect until 22 June 1941, when Germany implemented </a:t>
            </a:r>
            <a:r>
              <a:rPr lang="en-US" dirty="0" smtClean="0">
                <a:hlinkClick r:id="rId12" tooltip="Operation Barbarossa"/>
              </a:rPr>
              <a:t>Operation Barbarossa</a:t>
            </a:r>
            <a:r>
              <a:rPr lang="en-US" dirty="0" smtClean="0"/>
              <a:t>, invading the Soviet Union.</a:t>
            </a:r>
          </a:p>
          <a:p>
            <a:r>
              <a:rPr lang="en-US" dirty="0" smtClean="0"/>
              <a:t>In addition to stipulations of non-aggression, the treaty included a secret protocol dividing </a:t>
            </a:r>
            <a:r>
              <a:rPr lang="en-US" dirty="0" smtClean="0">
                <a:hlinkClick r:id="rId13" tooltip="Northern Europe"/>
              </a:rPr>
              <a:t>Northern</a:t>
            </a:r>
            <a:r>
              <a:rPr lang="en-US" dirty="0" smtClean="0"/>
              <a:t> and </a:t>
            </a:r>
            <a:r>
              <a:rPr lang="en-US" dirty="0" smtClean="0">
                <a:hlinkClick r:id="rId14" tooltip="Eastern Europe"/>
              </a:rPr>
              <a:t>Eastern Europe</a:t>
            </a:r>
            <a:r>
              <a:rPr lang="en-US" dirty="0" smtClean="0"/>
              <a:t> into German and Soviet spheres of influence, anticipating potential "territorial and political rearrangements" of these countries. Thereafter, </a:t>
            </a:r>
            <a:r>
              <a:rPr lang="en-US" dirty="0" smtClean="0">
                <a:hlinkClick r:id="rId15" tooltip="Invasion of Poland (1939)"/>
              </a:rPr>
              <a:t>Germany and the Soviet Union invaded</a:t>
            </a:r>
            <a:r>
              <a:rPr lang="en-US" dirty="0" smtClean="0"/>
              <a:t> their respective sides of </a:t>
            </a:r>
            <a:r>
              <a:rPr lang="en-US" dirty="0" smtClean="0">
                <a:hlinkClick r:id="rId16" tooltip="Second Polish Republic"/>
              </a:rPr>
              <a:t>Poland</a:t>
            </a:r>
            <a:r>
              <a:rPr lang="en-US" dirty="0" smtClean="0"/>
              <a:t>, dividing the country between them. Part of eastern </a:t>
            </a:r>
            <a:r>
              <a:rPr lang="en-US" dirty="0" smtClean="0">
                <a:hlinkClick r:id="rId17" tooltip="Finland"/>
              </a:rPr>
              <a:t>Finland</a:t>
            </a:r>
            <a:r>
              <a:rPr lang="en-US" dirty="0" smtClean="0"/>
              <a:t> was annexed by the Soviet Union after the </a:t>
            </a:r>
            <a:r>
              <a:rPr lang="en-US" dirty="0" smtClean="0">
                <a:hlinkClick r:id="rId18" tooltip="Winter War"/>
              </a:rPr>
              <a:t>Winter War</a:t>
            </a:r>
            <a:r>
              <a:rPr lang="en-US" dirty="0" smtClean="0"/>
              <a:t>. This was followed by Soviet </a:t>
            </a:r>
            <a:r>
              <a:rPr lang="en-US" dirty="0" smtClean="0">
                <a:hlinkClick r:id="rId19" tooltip="Annexation"/>
              </a:rPr>
              <a:t>annexations</a:t>
            </a:r>
            <a:r>
              <a:rPr lang="en-US" dirty="0" smtClean="0"/>
              <a:t> of </a:t>
            </a:r>
            <a:r>
              <a:rPr lang="en-US" dirty="0" smtClean="0">
                <a:hlinkClick r:id="rId20" tooltip="Estonia"/>
              </a:rPr>
              <a:t>Estonia</a:t>
            </a:r>
            <a:r>
              <a:rPr lang="en-US" dirty="0" smtClean="0"/>
              <a:t>, </a:t>
            </a:r>
            <a:r>
              <a:rPr lang="en-US" dirty="0" smtClean="0">
                <a:hlinkClick r:id="rId21" tooltip="Latvia"/>
              </a:rPr>
              <a:t>Latvia</a:t>
            </a:r>
            <a:r>
              <a:rPr lang="en-US" dirty="0" smtClean="0"/>
              <a:t>, </a:t>
            </a:r>
            <a:r>
              <a:rPr lang="en-US" dirty="0" smtClean="0">
                <a:hlinkClick r:id="rId22" tooltip="Lithuania"/>
              </a:rPr>
              <a:t>Lithuania</a:t>
            </a:r>
            <a:r>
              <a:rPr lang="en-US" dirty="0" smtClean="0"/>
              <a:t> and </a:t>
            </a:r>
            <a:r>
              <a:rPr lang="en-US" dirty="0" smtClean="0">
                <a:hlinkClick r:id="rId23" tooltip="Bessarabia"/>
              </a:rPr>
              <a:t>Bessarabia</a:t>
            </a:r>
            <a:r>
              <a:rPr lang="en-US" dirty="0" smtClean="0"/>
              <a:t>.</a:t>
            </a:r>
          </a:p>
          <a:p>
            <a:endParaRPr lang="en-US" dirty="0"/>
          </a:p>
        </p:txBody>
      </p:sp>
      <p:sp>
        <p:nvSpPr>
          <p:cNvPr id="4" name="Slide Number Placeholder 3"/>
          <p:cNvSpPr>
            <a:spLocks noGrp="1"/>
          </p:cNvSpPr>
          <p:nvPr>
            <p:ph type="sldNum" sz="quarter" idx="10"/>
          </p:nvPr>
        </p:nvSpPr>
        <p:spPr/>
        <p:txBody>
          <a:bodyPr/>
          <a:lstStyle/>
          <a:p>
            <a:fld id="{D6CAE066-EBE4-486E-9D17-79C845E27237}" type="slidenum">
              <a:rPr lang="en-US" smtClean="0"/>
              <a:pPr/>
              <a:t>25</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t>
            </a:r>
            <a:r>
              <a:rPr lang="en-US" b="1" dirty="0" smtClean="0"/>
              <a:t>Molotov–Ribbentrop Pact</a:t>
            </a:r>
            <a:r>
              <a:rPr lang="en-US" dirty="0" smtClean="0"/>
              <a:t>, colloquially named after the </a:t>
            </a:r>
            <a:r>
              <a:rPr lang="en-US" dirty="0" smtClean="0">
                <a:hlinkClick r:id="rId3" tooltip="Soviet Union"/>
              </a:rPr>
              <a:t>Soviet</a:t>
            </a:r>
            <a:r>
              <a:rPr lang="en-US" dirty="0" smtClean="0"/>
              <a:t> foreign minister </a:t>
            </a:r>
            <a:r>
              <a:rPr lang="en-US" dirty="0" smtClean="0">
                <a:hlinkClick r:id="rId4" tooltip="Vyacheslav Molotov"/>
              </a:rPr>
              <a:t>Vyacheslav Molotov</a:t>
            </a:r>
            <a:r>
              <a:rPr lang="en-US" dirty="0" smtClean="0"/>
              <a:t> and the German foreign minister </a:t>
            </a:r>
            <a:r>
              <a:rPr lang="en-US" dirty="0" smtClean="0">
                <a:hlinkClick r:id="rId5" tooltip="Joachim von Ribbentrop"/>
              </a:rPr>
              <a:t>Joachim von Ribbentrop</a:t>
            </a:r>
            <a:r>
              <a:rPr lang="en-US" dirty="0" smtClean="0"/>
              <a:t>, was an agreement officially titled the </a:t>
            </a:r>
            <a:r>
              <a:rPr lang="en-US" b="1" dirty="0" smtClean="0"/>
              <a:t>Treaty of Non-Aggression between Germany and the Soviet Union</a:t>
            </a:r>
            <a:r>
              <a:rPr lang="en-US" baseline="30000" dirty="0" smtClean="0">
                <a:hlinkClick r:id="rId6"/>
              </a:rPr>
              <a:t>[1]</a:t>
            </a:r>
            <a:r>
              <a:rPr lang="en-US" dirty="0" smtClean="0"/>
              <a:t> and signed in </a:t>
            </a:r>
            <a:r>
              <a:rPr lang="en-US" dirty="0" smtClean="0">
                <a:hlinkClick r:id="rId7" tooltip="Moscow"/>
              </a:rPr>
              <a:t>Moscow</a:t>
            </a:r>
            <a:r>
              <a:rPr lang="en-US" dirty="0" smtClean="0"/>
              <a:t> in the late hours of 23 August 1939.</a:t>
            </a:r>
            <a:r>
              <a:rPr lang="en-US" baseline="30000" dirty="0" smtClean="0">
                <a:hlinkClick r:id="rId8"/>
              </a:rPr>
              <a:t>[2]</a:t>
            </a:r>
            <a:r>
              <a:rPr lang="en-US" dirty="0" smtClean="0"/>
              <a:t> It was a </a:t>
            </a:r>
            <a:r>
              <a:rPr lang="en-US" dirty="0" smtClean="0">
                <a:hlinkClick r:id="rId9" tooltip="Non-aggression pact"/>
              </a:rPr>
              <a:t>non-aggression pact</a:t>
            </a:r>
            <a:r>
              <a:rPr lang="en-US" dirty="0" smtClean="0"/>
              <a:t> under which the </a:t>
            </a:r>
            <a:r>
              <a:rPr lang="en-US" dirty="0" smtClean="0">
                <a:hlinkClick r:id="rId3" tooltip="Soviet Union"/>
              </a:rPr>
              <a:t>Soviet Union</a:t>
            </a:r>
            <a:r>
              <a:rPr lang="en-US" dirty="0" smtClean="0"/>
              <a:t> and </a:t>
            </a:r>
            <a:r>
              <a:rPr lang="en-US" dirty="0" smtClean="0">
                <a:hlinkClick r:id="rId10" tooltip="Nazi Germany"/>
              </a:rPr>
              <a:t>Nazi Germany</a:t>
            </a:r>
            <a:r>
              <a:rPr lang="en-US" dirty="0" smtClean="0"/>
              <a:t> each pledged to remain </a:t>
            </a:r>
            <a:r>
              <a:rPr lang="en-US" dirty="0" smtClean="0">
                <a:hlinkClick r:id="rId11" tooltip="Neutrality"/>
              </a:rPr>
              <a:t>neutral</a:t>
            </a:r>
            <a:r>
              <a:rPr lang="en-US" dirty="0" smtClean="0"/>
              <a:t> in the event that either nation were attacked by a third party. It remained in effect until 22 June 1941, when Germany implemented </a:t>
            </a:r>
            <a:r>
              <a:rPr lang="en-US" dirty="0" smtClean="0">
                <a:hlinkClick r:id="rId12" tooltip="Operation Barbarossa"/>
              </a:rPr>
              <a:t>Operation Barbarossa</a:t>
            </a:r>
            <a:r>
              <a:rPr lang="en-US" dirty="0" smtClean="0"/>
              <a:t>, invading the Soviet Union.</a:t>
            </a:r>
          </a:p>
          <a:p>
            <a:r>
              <a:rPr lang="en-US" dirty="0" smtClean="0"/>
              <a:t>In addition to stipulations of non-aggression, the treaty included a secret protocol dividing </a:t>
            </a:r>
            <a:r>
              <a:rPr lang="en-US" dirty="0" smtClean="0">
                <a:hlinkClick r:id="rId13" tooltip="Northern Europe"/>
              </a:rPr>
              <a:t>Northern</a:t>
            </a:r>
            <a:r>
              <a:rPr lang="en-US" dirty="0" smtClean="0"/>
              <a:t> and </a:t>
            </a:r>
            <a:r>
              <a:rPr lang="en-US" dirty="0" smtClean="0">
                <a:hlinkClick r:id="rId14" tooltip="Eastern Europe"/>
              </a:rPr>
              <a:t>Eastern Europe</a:t>
            </a:r>
            <a:r>
              <a:rPr lang="en-US" dirty="0" smtClean="0"/>
              <a:t> into German and Soviet spheres of influence, anticipating potential "territorial and political rearrangements" of these countries. Thereafter, </a:t>
            </a:r>
            <a:r>
              <a:rPr lang="en-US" dirty="0" smtClean="0">
                <a:hlinkClick r:id="rId15" tooltip="Invasion of Poland (1939)"/>
              </a:rPr>
              <a:t>Germany and the Soviet Union invaded</a:t>
            </a:r>
            <a:r>
              <a:rPr lang="en-US" dirty="0" smtClean="0"/>
              <a:t> their respective sides of </a:t>
            </a:r>
            <a:r>
              <a:rPr lang="en-US" dirty="0" smtClean="0">
                <a:hlinkClick r:id="rId16" tooltip="Second Polish Republic"/>
              </a:rPr>
              <a:t>Poland</a:t>
            </a:r>
            <a:r>
              <a:rPr lang="en-US" dirty="0" smtClean="0"/>
              <a:t>, dividing the country between them. Part of eastern </a:t>
            </a:r>
            <a:r>
              <a:rPr lang="en-US" dirty="0" smtClean="0">
                <a:hlinkClick r:id="rId17" tooltip="Finland"/>
              </a:rPr>
              <a:t>Finland</a:t>
            </a:r>
            <a:r>
              <a:rPr lang="en-US" dirty="0" smtClean="0"/>
              <a:t> was annexed by the Soviet Union after the </a:t>
            </a:r>
            <a:r>
              <a:rPr lang="en-US" dirty="0" smtClean="0">
                <a:hlinkClick r:id="rId18" tooltip="Winter War"/>
              </a:rPr>
              <a:t>Winter War</a:t>
            </a:r>
            <a:r>
              <a:rPr lang="en-US" dirty="0" smtClean="0"/>
              <a:t>. This was followed by Soviet </a:t>
            </a:r>
            <a:r>
              <a:rPr lang="en-US" dirty="0" smtClean="0">
                <a:hlinkClick r:id="rId19" tooltip="Annexation"/>
              </a:rPr>
              <a:t>annexations</a:t>
            </a:r>
            <a:r>
              <a:rPr lang="en-US" dirty="0" smtClean="0"/>
              <a:t> of </a:t>
            </a:r>
            <a:r>
              <a:rPr lang="en-US" dirty="0" smtClean="0">
                <a:hlinkClick r:id="rId20" tooltip="Estonia"/>
              </a:rPr>
              <a:t>Estonia</a:t>
            </a:r>
            <a:r>
              <a:rPr lang="en-US" dirty="0" smtClean="0"/>
              <a:t>, </a:t>
            </a:r>
            <a:r>
              <a:rPr lang="en-US" dirty="0" smtClean="0">
                <a:hlinkClick r:id="rId21" tooltip="Latvia"/>
              </a:rPr>
              <a:t>Latvia</a:t>
            </a:r>
            <a:r>
              <a:rPr lang="en-US" dirty="0" smtClean="0"/>
              <a:t>, </a:t>
            </a:r>
            <a:r>
              <a:rPr lang="en-US" dirty="0" smtClean="0">
                <a:hlinkClick r:id="rId22" tooltip="Lithuania"/>
              </a:rPr>
              <a:t>Lithuania</a:t>
            </a:r>
            <a:r>
              <a:rPr lang="en-US" dirty="0" smtClean="0"/>
              <a:t> and </a:t>
            </a:r>
            <a:r>
              <a:rPr lang="en-US" dirty="0" smtClean="0">
                <a:hlinkClick r:id="rId23" tooltip="Bessarabia"/>
              </a:rPr>
              <a:t>Bessarabia</a:t>
            </a:r>
            <a:r>
              <a:rPr lang="en-US" dirty="0" smtClean="0"/>
              <a:t>.</a:t>
            </a:r>
          </a:p>
          <a:p>
            <a:endParaRPr lang="en-US" dirty="0"/>
          </a:p>
        </p:txBody>
      </p:sp>
      <p:sp>
        <p:nvSpPr>
          <p:cNvPr id="4" name="Slide Number Placeholder 3"/>
          <p:cNvSpPr>
            <a:spLocks noGrp="1"/>
          </p:cNvSpPr>
          <p:nvPr>
            <p:ph type="sldNum" sz="quarter" idx="10"/>
          </p:nvPr>
        </p:nvSpPr>
        <p:spPr/>
        <p:txBody>
          <a:bodyPr/>
          <a:lstStyle/>
          <a:p>
            <a:fld id="{D6CAE066-EBE4-486E-9D17-79C845E27237}" type="slidenum">
              <a:rPr lang="en-US" smtClean="0"/>
              <a:pPr/>
              <a:t>27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CCJ founded at </a:t>
            </a:r>
            <a:r>
              <a:rPr lang="en-US" dirty="0" err="1" smtClean="0"/>
              <a:t>Britains</a:t>
            </a:r>
            <a:r>
              <a:rPr lang="en-US" dirty="0" smtClean="0"/>
              <a:t> darkest hour. After </a:t>
            </a:r>
            <a:r>
              <a:rPr lang="en-US" smtClean="0"/>
              <a:t>that success</a:t>
            </a:r>
            <a:endParaRPr lang="en-US" dirty="0"/>
          </a:p>
        </p:txBody>
      </p:sp>
      <p:sp>
        <p:nvSpPr>
          <p:cNvPr id="4" name="Slide Number Placeholder 3"/>
          <p:cNvSpPr>
            <a:spLocks noGrp="1"/>
          </p:cNvSpPr>
          <p:nvPr>
            <p:ph type="sldNum" sz="quarter" idx="10"/>
          </p:nvPr>
        </p:nvSpPr>
        <p:spPr/>
        <p:txBody>
          <a:bodyPr/>
          <a:lstStyle/>
          <a:p>
            <a:fld id="{D6CAE066-EBE4-486E-9D17-79C845E27237}" type="slidenum">
              <a:rPr lang="en-US" smtClean="0"/>
              <a:pPr/>
              <a:t>28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Believed stabbed in the back by Jews. If not for Jews would have won. Therefore needed to exterminate Jews to prevent </a:t>
            </a:r>
            <a:r>
              <a:rPr lang="en-US" smtClean="0"/>
              <a:t>another defeat.</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treaty created bitter resentment towards the victors of World War I, who had promised the people of Germany that U.S. President </a:t>
            </a:r>
            <a:r>
              <a:rPr lang="en-US" dirty="0" smtClean="0">
                <a:hlinkClick r:id="rId3" tooltip="Woodrow Wilson"/>
              </a:rPr>
              <a:t>Woodrow Wilson</a:t>
            </a:r>
            <a:r>
              <a:rPr lang="en-US" dirty="0" smtClean="0"/>
              <a:t>'s </a:t>
            </a:r>
            <a:r>
              <a:rPr lang="en-US" dirty="0" smtClean="0">
                <a:hlinkClick r:id="rId4" tooltip="Wilson's Fourteen Points"/>
              </a:rPr>
              <a:t>Fourteen Points</a:t>
            </a:r>
            <a:r>
              <a:rPr lang="en-US" dirty="0" smtClean="0"/>
              <a:t> would be a guideline for peace; many Germans felt that the German government had agreed to an </a:t>
            </a:r>
            <a:r>
              <a:rPr lang="en-US" dirty="0" smtClean="0">
                <a:hlinkClick r:id="rId5" tooltip="Armistice"/>
              </a:rPr>
              <a:t>armistice</a:t>
            </a:r>
            <a:r>
              <a:rPr lang="en-US" dirty="0" smtClean="0"/>
              <a:t> based on this understanding, while others felt that the </a:t>
            </a:r>
            <a:r>
              <a:rPr lang="en-US" dirty="0" smtClean="0">
                <a:hlinkClick r:id="rId6" tooltip="German Revolution"/>
              </a:rPr>
              <a:t>German Revolution</a:t>
            </a:r>
            <a:r>
              <a:rPr lang="en-US" dirty="0" smtClean="0"/>
              <a:t> had been orchestrated by the "November criminals" who later assumed office in the new Weimar Republic. Wilson was not able to get the Allies to agree to adopt them, nor could he persuade the </a:t>
            </a:r>
            <a:r>
              <a:rPr lang="en-US" dirty="0" smtClean="0">
                <a:hlinkClick r:id="rId7" tooltip="U.S. Congress"/>
              </a:rPr>
              <a:t>U.S. Congress</a:t>
            </a:r>
            <a:r>
              <a:rPr lang="en-US" dirty="0" smtClean="0"/>
              <a:t> to join the League of Nations.</a:t>
            </a:r>
          </a:p>
          <a:p>
            <a:r>
              <a:rPr lang="en-US" dirty="0" smtClean="0"/>
              <a:t>Versailles – would have stopped when</a:t>
            </a:r>
            <a:r>
              <a:rPr lang="en-US" baseline="0" dirty="0" smtClean="0"/>
              <a:t> regained </a:t>
            </a:r>
            <a:r>
              <a:rPr lang="en-US" baseline="0" dirty="0" err="1" smtClean="0"/>
              <a:t>rhineland</a:t>
            </a:r>
            <a:r>
              <a:rPr lang="en-US" baseline="0" dirty="0" smtClean="0"/>
              <a:t> and other bits</a:t>
            </a:r>
          </a:p>
          <a:p>
            <a:r>
              <a:rPr lang="en-US" dirty="0" smtClean="0"/>
              <a:t>Fallout from the collapse of the </a:t>
            </a:r>
            <a:r>
              <a:rPr lang="en-US" dirty="0" smtClean="0">
                <a:hlinkClick r:id="rId8" tooltip="United States"/>
              </a:rPr>
              <a:t>United States</a:t>
            </a:r>
            <a:r>
              <a:rPr lang="en-US" dirty="0" smtClean="0"/>
              <a:t> economy following the </a:t>
            </a:r>
            <a:r>
              <a:rPr lang="en-US" dirty="0" smtClean="0">
                <a:hlinkClick r:id="rId9" tooltip="1929 Stock Market Crash"/>
              </a:rPr>
              <a:t>1929 Stock Market Crash</a:t>
            </a:r>
            <a:r>
              <a:rPr lang="en-US" dirty="0" smtClean="0"/>
              <a:t> reverberated throughout the world. European countries, especially Germany, were hit hard by the </a:t>
            </a:r>
            <a:r>
              <a:rPr lang="en-US" dirty="0" smtClean="0">
                <a:hlinkClick r:id="rId10" tooltip="Great Depression"/>
              </a:rPr>
              <a:t>Great Depression</a:t>
            </a:r>
            <a:r>
              <a:rPr lang="en-US" dirty="0" smtClean="0"/>
              <a:t>, which led to high rates of unemployment, poverty, </a:t>
            </a:r>
            <a:r>
              <a:rPr lang="en-US" dirty="0" smtClean="0">
                <a:hlinkClick r:id="rId11" tooltip="Civil unrest"/>
              </a:rPr>
              <a:t>civil unrest</a:t>
            </a:r>
            <a:r>
              <a:rPr lang="en-US" dirty="0" smtClean="0"/>
              <a:t>, and an overall feeling of despair.</a:t>
            </a:r>
          </a:p>
          <a:p>
            <a:r>
              <a:rPr lang="en-US" dirty="0" smtClean="0"/>
              <a:t>The Great Depression resulted in a 25% unemployment rate in the United States and a 33% unemployment rate in Germany. The lure of a steady job and adequate food led many people to support dictatorships like those established by </a:t>
            </a:r>
            <a:r>
              <a:rPr lang="en-US" dirty="0" smtClean="0">
                <a:hlinkClick r:id="rId12" tooltip="Adolf Hitler"/>
              </a:rPr>
              <a:t>Adolf Hitler</a:t>
            </a:r>
            <a:r>
              <a:rPr lang="en-US" dirty="0" smtClean="0"/>
              <a:t>, </a:t>
            </a:r>
            <a:r>
              <a:rPr lang="en-US" dirty="0" smtClean="0">
                <a:hlinkClick r:id="rId13" tooltip="Benito Mussolini"/>
              </a:rPr>
              <a:t>Benito Mussolini</a:t>
            </a:r>
            <a:r>
              <a:rPr lang="en-US" dirty="0" smtClean="0"/>
              <a:t>, and other </a:t>
            </a:r>
            <a:r>
              <a:rPr lang="en-US" dirty="0" smtClean="0">
                <a:hlinkClick r:id="rId14" tooltip="Totalitarian"/>
              </a:rPr>
              <a:t>totalitarians</a:t>
            </a:r>
            <a:r>
              <a:rPr lang="en-US" dirty="0" smtClean="0"/>
              <a:t>.</a:t>
            </a:r>
          </a:p>
          <a:p>
            <a:r>
              <a:rPr lang="en-US" dirty="0" smtClean="0"/>
              <a:t>The Great Depression hit Germany second only to the United States. Severe unemployment prompted the Nazi Party, which had been losing favor, to experience a surge in membership. This more than anything contributed to the rise of Hitler in Germany, and therefore World War II in Europe. After the end of World War I many American industries and banks invested their money in rebuilding Europe. This happened in many European countries, but especially in Germany. After the </a:t>
            </a:r>
            <a:r>
              <a:rPr lang="en-US" dirty="0" smtClean="0">
                <a:hlinkClick r:id="rId15" tooltip="Wall Street Crash of 1929"/>
              </a:rPr>
              <a:t>1929 crash</a:t>
            </a:r>
            <a:r>
              <a:rPr lang="en-US" dirty="0" smtClean="0"/>
              <a:t>, many American investors fearing that they would lose their money, or having lost all their capital, stopped investing as heavily in Europe.</a:t>
            </a:r>
          </a:p>
          <a:p>
            <a:endParaRPr lang="en-US" dirty="0" smtClean="0"/>
          </a:p>
          <a:p>
            <a:r>
              <a:rPr lang="en-US" sz="1200" i="0" kern="1200" dirty="0" smtClean="0">
                <a:solidFill>
                  <a:schemeClr val="tx1"/>
                </a:solidFill>
                <a:latin typeface="Arial" charset="0"/>
                <a:ea typeface="+mn-ea"/>
                <a:cs typeface="+mn-cs"/>
              </a:rPr>
              <a:t>more Jews proportionally than their fellow citizens made the supreme sacrifice for what they mistakenly thought was their Fatherland, that sacrifice was invisible to Hitler, the German High Command, and, increasingly, the German public. On the contrary, in October1916, the German High Command ordered a </a:t>
            </a:r>
            <a:r>
              <a:rPr lang="en-US" sz="1200" i="1" kern="1200" dirty="0" err="1" smtClean="0">
                <a:solidFill>
                  <a:schemeClr val="tx1"/>
                </a:solidFill>
                <a:latin typeface="Arial" charset="0"/>
                <a:ea typeface="+mn-ea"/>
                <a:cs typeface="+mn-cs"/>
              </a:rPr>
              <a:t>Judenzählung</a:t>
            </a:r>
            <a:r>
              <a:rPr lang="en-US" sz="1200" i="1" kern="1200" dirty="0" smtClean="0">
                <a:solidFill>
                  <a:schemeClr val="tx1"/>
                </a:solidFill>
                <a:latin typeface="Arial" charset="0"/>
                <a:ea typeface="+mn-ea"/>
                <a:cs typeface="+mn-cs"/>
              </a:rPr>
              <a:t>, </a:t>
            </a:r>
            <a:r>
              <a:rPr lang="en-US" sz="1200" i="0" kern="1200" dirty="0" smtClean="0">
                <a:solidFill>
                  <a:schemeClr val="tx1"/>
                </a:solidFill>
                <a:latin typeface="Arial" charset="0"/>
                <a:ea typeface="+mn-ea"/>
                <a:cs typeface="+mn-cs"/>
              </a:rPr>
              <a:t>a “Jew census,” to demonstrate that Jews were less patriotic than what at the time were considered their “fellow Germans.” The findings demonstrated the opposite. Approximately eighty percent of the Jews in the German army served in the front-lines. O</a:t>
            </a:r>
            <a:r>
              <a:rPr lang="en-US" sz="1200" kern="1200" dirty="0" smtClean="0">
                <a:solidFill>
                  <a:schemeClr val="tx1"/>
                </a:solidFill>
                <a:latin typeface="Arial" charset="0"/>
                <a:ea typeface="+mn-ea"/>
                <a:cs typeface="+mn-cs"/>
              </a:rPr>
              <a:t>ver 100,000 Jews served out of a total German Jewish population of 550,000; 12,000 died in battle; 30,000 were decorated for bravery.</a:t>
            </a:r>
            <a:r>
              <a:rPr lang="en-US" sz="1200" kern="1200" baseline="30000" dirty="0" smtClean="0">
                <a:solidFill>
                  <a:schemeClr val="tx1"/>
                </a:solidFill>
                <a:latin typeface="Arial" charset="0"/>
                <a:ea typeface="+mn-ea"/>
                <a:cs typeface="+mn-cs"/>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D6CAE066-EBE4-486E-9D17-79C845E27237}" type="slidenum">
              <a:rPr lang="en-US" smtClean="0"/>
              <a:pPr/>
              <a:t>29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CAE066-EBE4-486E-9D17-79C845E27237}" type="slidenum">
              <a:rPr lang="en-US" smtClean="0"/>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solidFill>
                  <a:schemeClr val="accent5"/>
                </a:solidFill>
              </a:rPr>
              <a:t>All power and authority invested in supreme leader</a:t>
            </a:r>
          </a:p>
          <a:p>
            <a:r>
              <a:rPr lang="en-US" dirty="0" smtClean="0"/>
              <a:t>Individual’s duty to sacrifice himself for</a:t>
            </a:r>
            <a:r>
              <a:rPr lang="en-US" baseline="0" dirty="0" smtClean="0"/>
              <a:t> </a:t>
            </a:r>
            <a:r>
              <a:rPr lang="en-US" dirty="0" smtClean="0"/>
              <a:t>the state</a:t>
            </a:r>
          </a:p>
          <a:p>
            <a:endParaRPr lang="en-US" dirty="0"/>
          </a:p>
        </p:txBody>
      </p:sp>
      <p:sp>
        <p:nvSpPr>
          <p:cNvPr id="4" name="Slide Number Placeholder 3"/>
          <p:cNvSpPr>
            <a:spLocks noGrp="1"/>
          </p:cNvSpPr>
          <p:nvPr>
            <p:ph type="sldNum" sz="quarter" idx="10"/>
          </p:nvPr>
        </p:nvSpPr>
        <p:spPr/>
        <p:txBody>
          <a:bodyPr/>
          <a:lstStyle/>
          <a:p>
            <a:fld id="{D6CAE066-EBE4-486E-9D17-79C845E27237}" type="slidenum">
              <a:rPr lang="en-US" smtClean="0"/>
              <a:pPr/>
              <a:t>30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anti-Semitic Deutsche Christen (German Christian) movement which claimed to have hundreds of thousands of Protestant members by the mid-1930s.</a:t>
            </a:r>
          </a:p>
          <a:p>
            <a:r>
              <a:rPr lang="en-US" dirty="0" smtClean="0"/>
              <a:t>A study by historian Manfred </a:t>
            </a:r>
            <a:r>
              <a:rPr lang="en-US" dirty="0" err="1" smtClean="0"/>
              <a:t>Gailus</a:t>
            </a:r>
            <a:r>
              <a:rPr lang="en-US" dirty="0" smtClean="0"/>
              <a:t> calculated that about a quarter of Berlin's Protestant parishes were run by pro-Nazi clergy, with many others acquiescent.</a:t>
            </a:r>
          </a:p>
          <a:p>
            <a:endParaRPr lang="en-US" dirty="0"/>
          </a:p>
        </p:txBody>
      </p:sp>
      <p:sp>
        <p:nvSpPr>
          <p:cNvPr id="4" name="Slide Number Placeholder 3"/>
          <p:cNvSpPr>
            <a:spLocks noGrp="1"/>
          </p:cNvSpPr>
          <p:nvPr>
            <p:ph type="sldNum" sz="quarter" idx="10"/>
          </p:nvPr>
        </p:nvSpPr>
        <p:spPr/>
        <p:txBody>
          <a:bodyPr/>
          <a:lstStyle/>
          <a:p>
            <a:fld id="{D6CAE066-EBE4-486E-9D17-79C845E27237}" type="slidenum">
              <a:rPr lang="en-US" smtClean="0"/>
              <a:pPr/>
              <a:t>32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981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dirty="0" smtClean="0">
                <a:latin typeface="Arial" pitchFamily="-128" charset="0"/>
              </a:rPr>
              <a:t>The</a:t>
            </a:r>
            <a:r>
              <a:rPr lang="en-US" baseline="0" dirty="0" smtClean="0">
                <a:latin typeface="Arial" pitchFamily="-128" charset="0"/>
              </a:rPr>
              <a:t> Jews are the oldest extant community in Europe</a:t>
            </a:r>
            <a:endParaRPr lang="en-US" dirty="0">
              <a:latin typeface="Arial" pitchFamily="-12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1859"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a:latin typeface="Arial" pitchFamily="-128" charset="0"/>
              </a:rPr>
              <a:t>After Hitler came to power many Jews left Germany</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595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latin typeface="Arial" pitchFamily="-12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3907"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GB">
                <a:latin typeface="Arial" pitchFamily="-128" charset="0"/>
              </a:rPr>
              <a:t>Source: Cited in Landau, The Nazi Holocaust, Chicago: Ivan R. Dee, 1994. These data originally appeared in Poliakov and Wulf (eds), Das Dritte Reich und die Juden: Documente und Aufsatze (Arani Verlag, GmbH, Berlin, 1955)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800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a:latin typeface="Arial" pitchFamily="-128" charset="0"/>
              </a:rPr>
              <a:t>Tikkum olam</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005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a:latin typeface="Arial" pitchFamily="-128" charset="0"/>
              </a:rPr>
              <a:t>After the Holocaust many Jews wanted to go to Israel. They were not welcome and had no desire to go back to their homes which had often been confiscated and the new inhabitants would not give them back.</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2nd </a:t>
            </a:r>
            <a:r>
              <a:rPr lang="en-US" dirty="0" err="1" smtClean="0"/>
              <a:t>temprtation</a:t>
            </a:r>
            <a:r>
              <a:rPr lang="en-US" dirty="0" smtClean="0"/>
              <a:t>. Hitler didn’t want war with</a:t>
            </a:r>
            <a:r>
              <a:rPr lang="en-US" baseline="0" dirty="0" smtClean="0"/>
              <a:t> UK. Saw British as Aryan. </a:t>
            </a:r>
            <a:r>
              <a:rPr lang="en-US" dirty="0" smtClean="0"/>
              <a:t>UK an US overcame</a:t>
            </a:r>
            <a:r>
              <a:rPr lang="en-US" baseline="0" dirty="0" smtClean="0"/>
              <a:t> temptation to side with Hitler or not to oppose hi. Was not in UK interest to defend Poland. After war UK bankrupt. </a:t>
            </a:r>
          </a:p>
          <a:p>
            <a:endParaRPr lang="en-US" baseline="0" dirty="0" smtClean="0"/>
          </a:p>
          <a:p>
            <a:r>
              <a:rPr lang="en-US" baseline="0" dirty="0" smtClean="0"/>
              <a:t>Appeasement</a:t>
            </a:r>
            <a:endParaRPr lang="en-US" dirty="0"/>
          </a:p>
        </p:txBody>
      </p:sp>
      <p:sp>
        <p:nvSpPr>
          <p:cNvPr id="4" name="Slide Number Placeholder 3"/>
          <p:cNvSpPr>
            <a:spLocks noGrp="1"/>
          </p:cNvSpPr>
          <p:nvPr>
            <p:ph type="sldNum" sz="quarter" idx="10"/>
          </p:nvPr>
        </p:nvSpPr>
        <p:spPr/>
        <p:txBody>
          <a:bodyPr/>
          <a:lstStyle/>
          <a:p>
            <a:fld id="{D6CAE066-EBE4-486E-9D17-79C845E27237}" type="slidenum">
              <a:rPr lang="en-US" smtClean="0"/>
              <a:pPr/>
              <a:t>43</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Churchill and Roosevelt met at Cairo.</a:t>
            </a:r>
            <a:r>
              <a:rPr lang="en-US" baseline="0" dirty="0" smtClean="0"/>
              <a:t> Churchill wanted to </a:t>
            </a:r>
            <a:r>
              <a:rPr lang="en-US" baseline="0" dirty="0" err="1" smtClean="0"/>
              <a:t>worlk</a:t>
            </a:r>
            <a:r>
              <a:rPr lang="en-US" baseline="0" dirty="0" smtClean="0"/>
              <a:t> out a joint approach to Stalin. Roosevelt wanted to deal with Stalin alone. Roosevelt very anti-British empire</a:t>
            </a:r>
          </a:p>
          <a:p>
            <a:r>
              <a:rPr lang="en-US" baseline="0" dirty="0" smtClean="0"/>
              <a:t>Stalin wanted 2</a:t>
            </a:r>
            <a:r>
              <a:rPr lang="en-US" baseline="30000" dirty="0" smtClean="0"/>
              <a:t>nd</a:t>
            </a:r>
            <a:r>
              <a:rPr lang="en-US" baseline="0" dirty="0" smtClean="0"/>
              <a:t> front</a:t>
            </a:r>
          </a:p>
          <a:p>
            <a:endParaRPr lang="en-US" baseline="0" dirty="0" smtClean="0"/>
          </a:p>
          <a:p>
            <a:r>
              <a:rPr lang="en-US" dirty="0" smtClean="0"/>
              <a:t>The main objective of the United States and Great Britain was to ensure full cooperation and assistance from the Soviet Union for their war policies. Stalin agreed, but at a price: Roosevelt and Churchill would have to support his reign and the partisans in Yugoslavia, and also allow for the manipulation of the border between Poland and the USSR.</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Despite accepting the above arrangements, Stalin dominated the conference, using the Soviet victory at the </a:t>
            </a:r>
            <a:r>
              <a:rPr lang="en-US" dirty="0" smtClean="0">
                <a:hlinkClick r:id="rId3" tooltip="Battle of Kursk"/>
              </a:rPr>
              <a:t>Battle of Kursk</a:t>
            </a:r>
            <a:r>
              <a:rPr lang="en-US" dirty="0" smtClean="0"/>
              <a:t> and military might, as well as key positions on the German front, to get his way. Roosevelt attempted to cope with Stalin's onslaught of demands, but was able to do little except appease Stalin. Churchill mostly argued for his Mediterranean plan instead of Operation Overlord, to the annoyance of diplomats and officials. These weaknesses and divisions played into Stalin's hands.</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One of Roosevelt and Churchill's main concessions concerned post-war </a:t>
            </a:r>
            <a:r>
              <a:rPr lang="en-US" dirty="0" smtClean="0">
                <a:hlinkClick r:id="rId4" tooltip="Poland"/>
              </a:rPr>
              <a:t>Poland</a:t>
            </a:r>
            <a:r>
              <a:rPr lang="en-US" dirty="0" smtClean="0"/>
              <a:t>. Stalin wished for an area in the Eastern part of Poland to be added to the USSR, and for the border to be lengthened elsewhere in the country. Roosevelt and Churchill agreed to this demand, and Poland’s borders were declared to lie along the Oder and Neisse rivers and the Curzon line, despite protests of the </a:t>
            </a:r>
            <a:r>
              <a:rPr lang="en-US" dirty="0" smtClean="0">
                <a:hlinkClick r:id="rId5" tooltip="Polish government-in-exile"/>
              </a:rPr>
              <a:t>Polish government-in-exile</a:t>
            </a:r>
            <a:r>
              <a:rPr lang="en-US" dirty="0" smtClean="0"/>
              <a:t> in </a:t>
            </a:r>
            <a:r>
              <a:rPr lang="en-US" dirty="0" smtClean="0">
                <a:hlinkClick r:id="rId6" tooltip="London"/>
              </a:rPr>
              <a:t>London</a:t>
            </a:r>
            <a:r>
              <a:rPr lang="en-US" dirty="0" smtClean="0"/>
              <a:t>. Churchill and Roosevelt also gave Stalin free rein in his own country, and consented to the USSR setting up puppet communist governments in Poland, </a:t>
            </a:r>
            <a:r>
              <a:rPr lang="en-US" dirty="0" smtClean="0">
                <a:hlinkClick r:id="rId7" tooltip="Czechoslovakia"/>
              </a:rPr>
              <a:t>Czechoslovakia</a:t>
            </a:r>
            <a:r>
              <a:rPr lang="en-US" dirty="0" smtClean="0"/>
              <a:t>, the </a:t>
            </a:r>
            <a:r>
              <a:rPr lang="en-US" dirty="0" smtClean="0">
                <a:hlinkClick r:id="rId8" tooltip="Baltic countries"/>
              </a:rPr>
              <a:t>Baltic states</a:t>
            </a:r>
            <a:r>
              <a:rPr lang="en-US" dirty="0" smtClean="0"/>
              <a:t>, </a:t>
            </a:r>
            <a:r>
              <a:rPr lang="en-US" dirty="0" smtClean="0">
                <a:hlinkClick r:id="rId9" tooltip="Romania"/>
              </a:rPr>
              <a:t>Romania</a:t>
            </a:r>
            <a:r>
              <a:rPr lang="en-US" dirty="0" smtClean="0"/>
              <a:t>, and other </a:t>
            </a:r>
            <a:r>
              <a:rPr lang="en-US" dirty="0" smtClean="0">
                <a:hlinkClick r:id="rId10" tooltip="Eastern Europe"/>
              </a:rPr>
              <a:t>Eastern European countries</a:t>
            </a:r>
            <a:r>
              <a:rPr lang="en-US" dirty="0" smtClean="0"/>
              <a:t> which would result in a loss of freedom by these countries for the next fifty years and would be the genesis of the </a:t>
            </a:r>
            <a:r>
              <a:rPr lang="en-US" dirty="0" smtClean="0">
                <a:hlinkClick r:id="rId11" tooltip="Cold War"/>
              </a:rPr>
              <a:t>Cold War</a:t>
            </a:r>
            <a:r>
              <a:rPr lang="en-US" dirty="0" smtClean="0"/>
              <a:t>. After the conference it was agreed that military leaders of the three countries would meet together often, for further discussion.</a:t>
            </a:r>
          </a:p>
          <a:p>
            <a:endParaRPr lang="en-US" dirty="0" smtClean="0"/>
          </a:p>
          <a:p>
            <a:r>
              <a:rPr lang="en-US" dirty="0" smtClean="0"/>
              <a:t>Roosevelt acknowledged that the U.S. had a traditional antipathy towards the British Empire. In </a:t>
            </a:r>
            <a:r>
              <a:rPr lang="en-US" i="1" dirty="0" smtClean="0"/>
              <a:t>One Christmas in Washington</a:t>
            </a:r>
            <a:r>
              <a:rPr lang="en-US" dirty="0" smtClean="0"/>
              <a:t>,</a:t>
            </a:r>
            <a:r>
              <a:rPr lang="en-US" baseline="30000" dirty="0" smtClean="0">
                <a:hlinkClick r:id="rId12"/>
              </a:rPr>
              <a:t>[113]</a:t>
            </a:r>
            <a:r>
              <a:rPr lang="en-US" dirty="0" smtClean="0"/>
              <a:t> a dinner meeting between Roosevelt and Churchill is described, in which Roosevelt is quoted as saying:</a:t>
            </a:r>
          </a:p>
          <a:p>
            <a:r>
              <a:rPr lang="en-US" dirty="0" smtClean="0"/>
              <a:t>"It's in the American tradition, this distrust, this dislike and even hatred of Britain– the Revolution, you know, and 1812; and India and the Boer War, and all that. There are many kinds of Americans of course, but as a people, as a country, we're opposed to Imperialism—we can't stomach it." </a:t>
            </a:r>
            <a:endParaRPr lang="en-US" dirty="0"/>
          </a:p>
        </p:txBody>
      </p:sp>
      <p:sp>
        <p:nvSpPr>
          <p:cNvPr id="4" name="Slide Number Placeholder 3"/>
          <p:cNvSpPr>
            <a:spLocks noGrp="1"/>
          </p:cNvSpPr>
          <p:nvPr>
            <p:ph type="sldNum" sz="quarter" idx="10"/>
          </p:nvPr>
        </p:nvSpPr>
        <p:spPr/>
        <p:txBody>
          <a:bodyPr/>
          <a:lstStyle/>
          <a:p>
            <a:fld id="{D6CAE066-EBE4-486E-9D17-79C845E27237}" type="slidenum">
              <a:rPr lang="en-US" smtClean="0"/>
              <a:pPr/>
              <a:t>45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Those who support God’s providence</a:t>
            </a:r>
          </a:p>
          <a:p>
            <a:pPr lvl="1"/>
            <a:r>
              <a:rPr lang="en-US" dirty="0" smtClean="0"/>
              <a:t>Moses and the slave driver</a:t>
            </a:r>
          </a:p>
          <a:p>
            <a:pPr lvl="1"/>
            <a:r>
              <a:rPr lang="en-US" dirty="0" smtClean="0"/>
              <a:t>Israelites and the Canaanites</a:t>
            </a:r>
          </a:p>
          <a:p>
            <a:pPr lvl="1"/>
            <a:r>
              <a:rPr lang="en-US" dirty="0" smtClean="0"/>
              <a:t>Jesus and Judaism</a:t>
            </a:r>
          </a:p>
          <a:p>
            <a:r>
              <a:rPr lang="en-US" dirty="0" smtClean="0"/>
              <a:t>Abel view of life – Christian democracy and religious freedom. Cain – humanism, atheism</a:t>
            </a:r>
          </a:p>
          <a:p>
            <a:r>
              <a:rPr lang="en-US" dirty="0" smtClean="0"/>
              <a:t>Christianity is the central religion for God’s providence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6CAE066-EBE4-486E-9D17-79C845E27237}" type="slidenum">
              <a:rPr lang="en-US" smtClean="0"/>
              <a:pPr/>
              <a:t>6</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1942, U.S. Ambassador to the Soviet Union </a:t>
            </a:r>
            <a:r>
              <a:rPr lang="en-US" dirty="0" smtClean="0">
                <a:hlinkClick r:id="rId3" tooltip="William Christian Bullitt, Jr."/>
              </a:rPr>
              <a:t>William Christian Bullitt, </a:t>
            </a:r>
            <a:r>
              <a:rPr lang="en-US" dirty="0" err="1" smtClean="0">
                <a:hlinkClick r:id="rId3" tooltip="William Christian Bullitt, Jr."/>
              </a:rPr>
              <a:t>Jr.</a:t>
            </a:r>
            <a:r>
              <a:rPr lang="en-US" dirty="0" err="1" smtClean="0"/>
              <a:t>'s</a:t>
            </a:r>
            <a:r>
              <a:rPr lang="en-US" dirty="0" smtClean="0"/>
              <a:t> thesis prophesied the "flow of the Red amoeba into Europe". Roosevelt responded to Bullitt, Jr. with a statement summarizing his rationale for war time relations with Stalin</a:t>
            </a:r>
            <a:endParaRPr lang="en-US" dirty="0"/>
          </a:p>
        </p:txBody>
      </p:sp>
      <p:sp>
        <p:nvSpPr>
          <p:cNvPr id="4" name="Slide Number Placeholder 3"/>
          <p:cNvSpPr>
            <a:spLocks noGrp="1"/>
          </p:cNvSpPr>
          <p:nvPr>
            <p:ph type="sldNum" sz="quarter" idx="10"/>
          </p:nvPr>
        </p:nvSpPr>
        <p:spPr/>
        <p:txBody>
          <a:bodyPr/>
          <a:lstStyle/>
          <a:p>
            <a:fld id="{D6CAE066-EBE4-486E-9D17-79C845E27237}" type="slidenum">
              <a:rPr lang="en-US" smtClean="0"/>
              <a:pPr/>
              <a:t>46</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CAE066-EBE4-486E-9D17-79C845E27237}" type="slidenum">
              <a:rPr lang="en-US" smtClean="0"/>
              <a:pPr/>
              <a:t>47</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Spiritual</a:t>
            </a:r>
            <a:r>
              <a:rPr lang="en-US" baseline="0" dirty="0" smtClean="0"/>
              <a:t> phenomena from end WW2</a:t>
            </a:r>
            <a:endParaRPr lang="en-US" dirty="0"/>
          </a:p>
        </p:txBody>
      </p:sp>
      <p:sp>
        <p:nvSpPr>
          <p:cNvPr id="4" name="Slide Number Placeholder 3"/>
          <p:cNvSpPr>
            <a:spLocks noGrp="1"/>
          </p:cNvSpPr>
          <p:nvPr>
            <p:ph type="sldNum" sz="quarter" idx="10"/>
          </p:nvPr>
        </p:nvSpPr>
        <p:spPr/>
        <p:txBody>
          <a:bodyPr/>
          <a:lstStyle/>
          <a:p>
            <a:fld id="{D6CAE066-EBE4-486E-9D17-79C845E27237}" type="slidenum">
              <a:rPr lang="en-US" smtClean="0"/>
              <a:pPr/>
              <a:t>49</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Churchill called a war monger and extremist</a:t>
            </a:r>
            <a:r>
              <a:rPr lang="en-US" baseline="0" dirty="0" smtClean="0"/>
              <a:t> but proved right. Speech given in Westminster College Fulton, Missouri</a:t>
            </a:r>
            <a:endParaRPr lang="en-US" dirty="0"/>
          </a:p>
        </p:txBody>
      </p:sp>
      <p:sp>
        <p:nvSpPr>
          <p:cNvPr id="4" name="Slide Number Placeholder 3"/>
          <p:cNvSpPr>
            <a:spLocks noGrp="1"/>
          </p:cNvSpPr>
          <p:nvPr>
            <p:ph type="sldNum" sz="quarter" idx="10"/>
          </p:nvPr>
        </p:nvSpPr>
        <p:spPr/>
        <p:txBody>
          <a:bodyPr/>
          <a:lstStyle/>
          <a:p>
            <a:fld id="{D6CAE066-EBE4-486E-9D17-79C845E27237}" type="slidenum">
              <a:rPr lang="en-US" smtClean="0"/>
              <a:pPr/>
              <a:t>50</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Still not over. Finished in the west.</a:t>
            </a:r>
            <a:endParaRPr lang="en-US" dirty="0"/>
          </a:p>
        </p:txBody>
      </p:sp>
      <p:sp>
        <p:nvSpPr>
          <p:cNvPr id="4" name="Slide Number Placeholder 3"/>
          <p:cNvSpPr>
            <a:spLocks noGrp="1"/>
          </p:cNvSpPr>
          <p:nvPr>
            <p:ph type="sldNum" sz="quarter" idx="10"/>
          </p:nvPr>
        </p:nvSpPr>
        <p:spPr/>
        <p:txBody>
          <a:bodyPr/>
          <a:lstStyle/>
          <a:p>
            <a:fld id="{D6CAE066-EBE4-486E-9D17-79C845E27237}" type="slidenum">
              <a:rPr lang="en-US" smtClean="0"/>
              <a:pPr/>
              <a:t>51</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CAE066-EBE4-486E-9D17-79C845E27237}" type="slidenum">
              <a:rPr lang="en-US" smtClean="0"/>
              <a:pPr/>
              <a:t>55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a:t>
            </a:r>
            <a:r>
              <a:rPr lang="en-US" b="1" dirty="0" smtClean="0"/>
              <a:t>Communist International</a:t>
            </a:r>
            <a:r>
              <a:rPr lang="en-US" dirty="0" smtClean="0"/>
              <a:t> (abbreviated as </a:t>
            </a:r>
            <a:r>
              <a:rPr lang="en-US" b="1" dirty="0" err="1" smtClean="0"/>
              <a:t>Comintern</a:t>
            </a:r>
            <a:r>
              <a:rPr lang="en-US" dirty="0" smtClean="0"/>
              <a:t>, also known as the </a:t>
            </a:r>
            <a:r>
              <a:rPr lang="en-US" b="1" dirty="0" smtClean="0"/>
              <a:t>Third International</a:t>
            </a:r>
            <a:r>
              <a:rPr lang="en-US" dirty="0" smtClean="0"/>
              <a:t>) was an international </a:t>
            </a:r>
            <a:r>
              <a:rPr lang="en-US" dirty="0" smtClean="0">
                <a:hlinkClick r:id="rId3" tooltip="Communism"/>
              </a:rPr>
              <a:t>communist</a:t>
            </a:r>
            <a:r>
              <a:rPr lang="en-US" dirty="0" smtClean="0"/>
              <a:t> organization founded in </a:t>
            </a:r>
            <a:r>
              <a:rPr lang="en-US" dirty="0" smtClean="0">
                <a:hlinkClick r:id="rId4" tooltip="Moscow"/>
              </a:rPr>
              <a:t>Moscow</a:t>
            </a:r>
            <a:r>
              <a:rPr lang="en-US" dirty="0" smtClean="0"/>
              <a:t> in March 1919. The International intended to fight "by all available means, including armed force, for the overthrow of the international bourgeoisie and for the creation of an international Soviet republic as a transition stage to the complete abolition of the State.</a:t>
            </a:r>
            <a:r>
              <a:rPr lang="en-US" baseline="0" dirty="0" smtClean="0"/>
              <a:t> </a:t>
            </a:r>
            <a:r>
              <a:rPr lang="en-US" dirty="0" smtClean="0"/>
              <a:t>The </a:t>
            </a:r>
            <a:r>
              <a:rPr lang="en-US" dirty="0" err="1" smtClean="0"/>
              <a:t>Comintern</a:t>
            </a:r>
            <a:r>
              <a:rPr lang="en-US" dirty="0" smtClean="0"/>
              <a:t> was founded in these conditions at a </a:t>
            </a:r>
            <a:r>
              <a:rPr lang="en-US" dirty="0" smtClean="0">
                <a:hlinkClick r:id="rId5" tooltip="Founding Congress of the Comintern (page does not exist)"/>
              </a:rPr>
              <a:t>congress</a:t>
            </a:r>
            <a:r>
              <a:rPr lang="en-US" dirty="0" smtClean="0"/>
              <a:t> held in Moscow March 2-6, 1919,</a:t>
            </a:r>
            <a:r>
              <a:rPr lang="en-US" baseline="30000" dirty="0" smtClean="0">
                <a:hlinkClick r:id="rId6"/>
              </a:rPr>
              <a:t>[2]</a:t>
            </a:r>
            <a:r>
              <a:rPr lang="en-US" dirty="0" smtClean="0"/>
              <a:t> against the backdrop of the </a:t>
            </a:r>
            <a:r>
              <a:rPr lang="en-US" dirty="0" smtClean="0">
                <a:hlinkClick r:id="rId7" tooltip="Russian Civil War"/>
              </a:rPr>
              <a:t>Russian Civil War</a:t>
            </a:r>
            <a:r>
              <a:rPr lang="en-US" dirty="0" smtClean="0"/>
              <a:t>. There were 52 delegates present from 34 parties</a:t>
            </a:r>
            <a:r>
              <a:rPr lang="en-US" baseline="30000" dirty="0" smtClean="0">
                <a:hlinkClick r:id="rId8"/>
              </a:rPr>
              <a:t>]</a:t>
            </a:r>
            <a:endParaRPr lang="en-US" dirty="0" smtClean="0"/>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As early as 1925, Stalin stated that he viewed international politics as a bipolar world in which the Soviet Union would attract countries gravitating to socialism and capitalist countries would attract states gravitating toward capitalism while the world was in a period of "temporary stabilization of capitalism" preceding its eventual collapse.</a:t>
            </a:r>
            <a:r>
              <a:rPr lang="en-US" baseline="30000" dirty="0" smtClean="0">
                <a:hlinkClick r:id="rId9"/>
              </a:rPr>
              <a:t>[8]</a:t>
            </a:r>
            <a:r>
              <a:rPr lang="en-US" dirty="0" smtClean="0"/>
              <a:t> Several events fueled suspicion and distrust between the western powers and the Soviet Union: the Bolsheviks' challenge to capitalism;</a:t>
            </a:r>
            <a:r>
              <a:rPr lang="en-US" baseline="30000" dirty="0" smtClean="0">
                <a:hlinkClick r:id="rId10"/>
              </a:rPr>
              <a:t>[6]</a:t>
            </a:r>
            <a:r>
              <a:rPr lang="en-US" dirty="0" smtClean="0"/>
              <a:t> the </a:t>
            </a:r>
            <a:r>
              <a:rPr lang="en-US" dirty="0" smtClean="0">
                <a:hlinkClick r:id="rId11" tooltip="Polish-Soviet War"/>
              </a:rPr>
              <a:t>Polish-Soviet War</a:t>
            </a:r>
            <a:r>
              <a:rPr lang="en-US" dirty="0" smtClean="0"/>
              <a:t>; the 1926 Soviet funding of a British general workers strike causing Britain to break relations with the Soviet Union;</a:t>
            </a:r>
            <a:r>
              <a:rPr lang="en-US" baseline="30000" dirty="0" smtClean="0">
                <a:hlinkClick r:id="rId12"/>
              </a:rPr>
              <a:t>[9]</a:t>
            </a:r>
            <a:r>
              <a:rPr lang="en-US" dirty="0" smtClean="0"/>
              <a:t> Stalin's 1927 declaration that peaceful coexistence with "the capitalist countries . . . is receding into the past";</a:t>
            </a:r>
            <a:r>
              <a:rPr lang="en-US" baseline="30000" dirty="0" smtClean="0">
                <a:hlinkClick r:id="rId13"/>
              </a:rPr>
              <a:t>[10]</a:t>
            </a:r>
            <a:r>
              <a:rPr lang="en-US" dirty="0" smtClean="0"/>
              <a:t> conspiratorial allegations in the </a:t>
            </a:r>
            <a:r>
              <a:rPr lang="en-US" dirty="0" smtClean="0">
                <a:hlinkClick r:id="rId14" tooltip="Shakhty Trial"/>
              </a:rPr>
              <a:t>Shakhty show trial</a:t>
            </a:r>
            <a:r>
              <a:rPr lang="en-US" dirty="0" smtClean="0"/>
              <a:t> of a planned French and British-led </a:t>
            </a:r>
            <a:r>
              <a:rPr lang="en-US" dirty="0" smtClean="0">
                <a:hlinkClick r:id="rId15" tooltip="Coup d'etat"/>
              </a:rPr>
              <a:t>coup d'etat</a:t>
            </a:r>
            <a:r>
              <a:rPr lang="en-US" dirty="0" smtClean="0"/>
              <a:t>;</a:t>
            </a:r>
            <a:r>
              <a:rPr lang="en-US" baseline="30000" dirty="0" smtClean="0">
                <a:hlinkClick r:id="rId16"/>
              </a:rPr>
              <a:t>[11]</a:t>
            </a:r>
            <a:r>
              <a:rPr lang="en-US" dirty="0" smtClean="0"/>
              <a:t> the </a:t>
            </a:r>
            <a:r>
              <a:rPr lang="en-US" dirty="0" smtClean="0">
                <a:hlinkClick r:id="rId17" tooltip="Great Purge"/>
              </a:rPr>
              <a:t>Great Purge</a:t>
            </a:r>
            <a:r>
              <a:rPr lang="en-US" dirty="0" smtClean="0"/>
              <a:t> involving a series of campaigns of political repression and persecution in which over half a million Soviets were executed;</a:t>
            </a:r>
            <a:r>
              <a:rPr lang="en-US" baseline="30000" dirty="0" smtClean="0">
                <a:hlinkClick r:id="rId18"/>
              </a:rPr>
              <a:t>[12]</a:t>
            </a:r>
            <a:r>
              <a:rPr lang="en-US" dirty="0" smtClean="0"/>
              <a:t> the </a:t>
            </a:r>
            <a:r>
              <a:rPr lang="en-US" dirty="0" smtClean="0">
                <a:hlinkClick r:id="rId19" tooltip="Moscow Trials"/>
              </a:rPr>
              <a:t>Moscow show trials</a:t>
            </a:r>
            <a:r>
              <a:rPr lang="en-US" dirty="0" smtClean="0"/>
              <a:t> including allegations of British, French, Japanese and German espionage;</a:t>
            </a:r>
            <a:r>
              <a:rPr lang="en-US" baseline="30000" dirty="0" smtClean="0">
                <a:hlinkClick r:id="rId20"/>
              </a:rPr>
              <a:t>[13]</a:t>
            </a:r>
            <a:r>
              <a:rPr lang="en-US" dirty="0" smtClean="0"/>
              <a:t> the controversial death of 6–8 million people in the </a:t>
            </a:r>
            <a:r>
              <a:rPr lang="en-US" dirty="0" smtClean="0">
                <a:hlinkClick r:id="rId21" tooltip="Ukrainian Soviet Socialist Republic"/>
              </a:rPr>
              <a:t>Ukrainian Soviet Socialist Republic</a:t>
            </a:r>
            <a:r>
              <a:rPr lang="en-US" dirty="0" smtClean="0"/>
              <a:t> in the </a:t>
            </a:r>
            <a:r>
              <a:rPr lang="en-US" dirty="0" smtClean="0">
                <a:hlinkClick r:id="rId22" tooltip="Holodomor"/>
              </a:rPr>
              <a:t>1932–3 Ukrainian famine</a:t>
            </a:r>
            <a:r>
              <a:rPr lang="en-US" dirty="0" smtClean="0"/>
              <a:t>; western support of the </a:t>
            </a:r>
            <a:r>
              <a:rPr lang="en-US" dirty="0" smtClean="0">
                <a:hlinkClick r:id="rId23" tooltip="White movement"/>
              </a:rPr>
              <a:t>White Army</a:t>
            </a:r>
            <a:r>
              <a:rPr lang="en-US" dirty="0" smtClean="0"/>
              <a:t> in the </a:t>
            </a:r>
            <a:r>
              <a:rPr lang="en-US" dirty="0" smtClean="0">
                <a:hlinkClick r:id="rId7" tooltip="Russian Civil War"/>
              </a:rPr>
              <a:t>Russian Civil War</a:t>
            </a:r>
            <a:r>
              <a:rPr lang="en-US" dirty="0" smtClean="0"/>
              <a:t>; the US refusal to recognize the Soviet Union until 1933;</a:t>
            </a:r>
            <a:r>
              <a:rPr lang="en-US" baseline="30000" dirty="0" smtClean="0">
                <a:hlinkClick r:id="rId24"/>
              </a:rPr>
              <a:t>[14]</a:t>
            </a:r>
            <a:r>
              <a:rPr lang="en-US" dirty="0" smtClean="0"/>
              <a:t> and the Soviet entry into the </a:t>
            </a:r>
            <a:r>
              <a:rPr lang="en-US" dirty="0" smtClean="0">
                <a:hlinkClick r:id="rId25" tooltip="Treaty of Rapallo, 1922"/>
              </a:rPr>
              <a:t>Treaty of Rapallo</a:t>
            </a:r>
            <a:r>
              <a:rPr lang="en-US" dirty="0" smtClean="0"/>
              <a:t>.</a:t>
            </a:r>
            <a:r>
              <a:rPr lang="en-US" baseline="30000" dirty="0" smtClean="0">
                <a:hlinkClick r:id="rId26"/>
              </a:rPr>
              <a:t>[15]</a:t>
            </a:r>
            <a:r>
              <a:rPr lang="en-US" dirty="0" smtClean="0"/>
              <a:t> This outcome rendered Russian–American relations a matter of major long-term concern for leaders in both countries.</a:t>
            </a:r>
            <a:endParaRPr lang="en-US" baseline="3000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300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Both sides, held very dissimilar ideas regarding the establishment and maintenance of post-war security. The Americans tended to understand security in situational terms, assuming that, if US-style governments and markets were established as widely as possible, countries could resolve their differences peacefully, through </a:t>
            </a:r>
            <a:r>
              <a:rPr lang="en-US" dirty="0" smtClean="0">
                <a:hlinkClick r:id="rId27" tooltip="International organization"/>
              </a:rPr>
              <a:t>international organizations</a:t>
            </a:r>
            <a:r>
              <a:rPr lang="en-US" dirty="0" smtClean="0"/>
              <a:t>.</a:t>
            </a:r>
            <a:r>
              <a:rPr lang="en-US" baseline="30000" dirty="0" smtClean="0">
                <a:hlinkClick r:id="rId28"/>
              </a:rPr>
              <a:t>[33]</a:t>
            </a:r>
            <a:r>
              <a:rPr lang="en-US" dirty="0" smtClean="0"/>
              <a:t> The key to the US vision of security was a post-war world shaped according to the principles laid out in the 1941 </a:t>
            </a:r>
            <a:r>
              <a:rPr lang="en-US" dirty="0" smtClean="0">
                <a:hlinkClick r:id="rId29" tooltip="Atlantic Charter"/>
              </a:rPr>
              <a:t>Atlantic Charter</a:t>
            </a:r>
            <a:r>
              <a:rPr lang="en-US" dirty="0" smtClean="0"/>
              <a:t> — in other words, a liberal international system based on free trade and open markets. This vision would require a rebuilt capitalist Europe, with a healthy Germany at its center, to serve once more as a hub in global affairs.</a:t>
            </a:r>
            <a:endParaRPr lang="en-US" baseline="30000" dirty="0" smtClean="0"/>
          </a:p>
          <a:p>
            <a:r>
              <a:rPr lang="en-US" dirty="0" smtClean="0"/>
              <a:t>This would also require US economic and political leadership of the postwar world. Europe needed the USA's assistance if it was to rebuild its domestic production and finance its international trade. The USA was the only world power not economically devastated by the fighting. By the end of the war, it was producing around fifty percent of the world's industrial goods.</a:t>
            </a:r>
            <a:r>
              <a:rPr lang="en-US" baseline="30000" dirty="0" smtClean="0">
                <a:hlinkClick r:id="rId24"/>
              </a:rPr>
              <a:t>[14]</a:t>
            </a:r>
            <a:endParaRPr lang="en-US" dirty="0" smtClean="0"/>
          </a:p>
          <a:p>
            <a:r>
              <a:rPr lang="en-US" dirty="0" smtClean="0"/>
              <a:t>Soviet leaders, however, tended to understand security in terms of space.</a:t>
            </a:r>
            <a:r>
              <a:rPr lang="en-US" baseline="30000" dirty="0" smtClean="0">
                <a:hlinkClick r:id="rId30"/>
              </a:rPr>
              <a:t>[34]</a:t>
            </a:r>
            <a:r>
              <a:rPr lang="en-US" dirty="0" smtClean="0"/>
              <a:t> This reasoning was conditioned by Russia's historical experiences, given the frequency with which the country had been invaded over the last 150 years.</a:t>
            </a:r>
            <a:r>
              <a:rPr lang="en-US" baseline="30000" dirty="0" smtClean="0">
                <a:hlinkClick r:id="rId31"/>
              </a:rPr>
              <a:t>[35]</a:t>
            </a:r>
            <a:r>
              <a:rPr lang="en-US" dirty="0" smtClean="0"/>
              <a:t> The Second World War experience was particularly dramatic for the Russians: the Soviet Union suffered unprecedented devastation as a result of the Nazi onslaught, and over 20 million Soviet citizens died during the war; tens of thousands of Soviet cities, towns, and villages were leveled; and 30,100 Soviet factories were destroyed.</a:t>
            </a:r>
            <a:r>
              <a:rPr lang="en-US" baseline="30000" dirty="0" smtClean="0">
                <a:hlinkClick r:id="rId32"/>
              </a:rPr>
              <a:t>[36]</a:t>
            </a:r>
            <a:r>
              <a:rPr lang="en-US" dirty="0" smtClean="0"/>
              <a:t> In order to prevent a similar assault in the future, Stalin was determined to use the </a:t>
            </a:r>
            <a:r>
              <a:rPr lang="en-US" dirty="0" smtClean="0">
                <a:hlinkClick r:id="rId33" tooltip="Red Army"/>
              </a:rPr>
              <a:t>Red Army</a:t>
            </a:r>
            <a:r>
              <a:rPr lang="en-US" dirty="0" smtClean="0"/>
              <a:t> to gain control of </a:t>
            </a:r>
            <a:r>
              <a:rPr lang="en-US" dirty="0" smtClean="0">
                <a:hlinkClick r:id="rId34" tooltip="Poland"/>
              </a:rPr>
              <a:t>Poland</a:t>
            </a:r>
            <a:r>
              <a:rPr lang="en-US" dirty="0" smtClean="0"/>
              <a:t>, to dominate the Balkans and to destroy utterly Germany's capacity to engage in another war. The problem was that Stalin's strategy risked confrontation with the equally powerful United States, who viewed Stalin's actions as a flagrant violation of the Yalta agreement.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D6CAE066-EBE4-486E-9D17-79C845E27237}" type="slidenum">
              <a:rPr lang="en-US" smtClean="0"/>
              <a:pPr/>
              <a:t>58</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Alexandra </a:t>
            </a:r>
            <a:r>
              <a:rPr lang="en-US" b="1" dirty="0" err="1" smtClean="0"/>
              <a:t>Mikhailovna</a:t>
            </a:r>
            <a:r>
              <a:rPr lang="en-US" b="1" dirty="0" smtClean="0"/>
              <a:t> "</a:t>
            </a:r>
            <a:r>
              <a:rPr lang="en-US" b="1" dirty="0" err="1" smtClean="0"/>
              <a:t>Shura</a:t>
            </a:r>
            <a:r>
              <a:rPr lang="en-US" b="1" dirty="0" smtClean="0"/>
              <a:t>” </a:t>
            </a:r>
            <a:r>
              <a:rPr lang="en-US" dirty="0" smtClean="0"/>
              <a:t>(March 31 [</a:t>
            </a:r>
            <a:r>
              <a:rPr lang="en-US" dirty="0" smtClean="0">
                <a:hlinkClick r:id="rId3" tooltip="Old Style and New Style dates"/>
              </a:rPr>
              <a:t>O.S.</a:t>
            </a:r>
            <a:r>
              <a:rPr lang="en-US" dirty="0" smtClean="0"/>
              <a:t> March 19] 1872 –March 9, 1952) was a </a:t>
            </a:r>
            <a:r>
              <a:rPr lang="en-US" dirty="0" smtClean="0">
                <a:hlinkClick r:id="rId4" tooltip="Russian people"/>
              </a:rPr>
              <a:t>Russian</a:t>
            </a:r>
            <a:r>
              <a:rPr lang="en-US" dirty="0" smtClean="0"/>
              <a:t> </a:t>
            </a:r>
            <a:r>
              <a:rPr lang="en-US" dirty="0" smtClean="0">
                <a:hlinkClick r:id="rId5" tooltip="Communist"/>
              </a:rPr>
              <a:t>Communist</a:t>
            </a:r>
            <a:r>
              <a:rPr lang="en-US" dirty="0" smtClean="0"/>
              <a:t> revolutionary, first as a member of the </a:t>
            </a:r>
            <a:r>
              <a:rPr lang="en-US" dirty="0" smtClean="0">
                <a:hlinkClick r:id="rId6" tooltip="Menshevik"/>
              </a:rPr>
              <a:t>Mensheviks</a:t>
            </a:r>
            <a:r>
              <a:rPr lang="en-US" dirty="0" smtClean="0"/>
              <a:t>, then from 1914 on as a </a:t>
            </a:r>
            <a:r>
              <a:rPr lang="en-US" dirty="0" smtClean="0">
                <a:hlinkClick r:id="rId7" tooltip="Bolshevik"/>
              </a:rPr>
              <a:t>Bolshevik</a:t>
            </a:r>
            <a:r>
              <a:rPr lang="en-US" dirty="0" smtClean="0"/>
              <a:t>. In 1923, she was appointed Soviet Ambassador to </a:t>
            </a:r>
            <a:r>
              <a:rPr lang="en-US" dirty="0" smtClean="0">
                <a:hlinkClick r:id="rId8" tooltip="Norway"/>
              </a:rPr>
              <a:t>Norway</a:t>
            </a:r>
            <a:r>
              <a:rPr lang="en-US" dirty="0" smtClean="0"/>
              <a:t>, becoming the world's first female </a:t>
            </a:r>
            <a:r>
              <a:rPr lang="en-US" dirty="0" err="1" smtClean="0"/>
              <a:t>ambassador.After</a:t>
            </a:r>
            <a:r>
              <a:rPr lang="en-US" dirty="0" smtClean="0"/>
              <a:t> the Bolshevik revolution in October 1917, Kollontai became </a:t>
            </a:r>
            <a:r>
              <a:rPr lang="en-US" dirty="0" smtClean="0">
                <a:hlinkClick r:id="rId9" tooltip="People's Commissar"/>
              </a:rPr>
              <a:t>People's Commissar</a:t>
            </a:r>
            <a:r>
              <a:rPr lang="en-US" dirty="0" smtClean="0"/>
              <a:t> for Social Welfare. She was the most prominent woman in the Soviet administration and was best known for founding the </a:t>
            </a:r>
            <a:r>
              <a:rPr lang="en-US" dirty="0" smtClean="0">
                <a:hlinkClick r:id="rId10" tooltip="Zhenotdel"/>
              </a:rPr>
              <a:t>Zhenotdel</a:t>
            </a:r>
            <a:r>
              <a:rPr lang="en-US" dirty="0" smtClean="0"/>
              <a:t> or "Women's Department" in 1919 . This organization worked to improve the conditions of women's lives in the </a:t>
            </a:r>
            <a:r>
              <a:rPr lang="en-US" dirty="0" smtClean="0">
                <a:hlinkClick r:id="rId11" tooltip="Soviet Union"/>
              </a:rPr>
              <a:t>Soviet Union</a:t>
            </a:r>
            <a:r>
              <a:rPr lang="en-US" dirty="0" smtClean="0"/>
              <a:t>, fighting illiteracy and educating women about the new marriage, education, and working laws put in place by the Revolution. As a foremost champion of women's equality like the other Marxists of her time, she opposed the bourgeois ideology of liberal feminism</a:t>
            </a:r>
            <a:r>
              <a:rPr lang="en-US" baseline="30000" dirty="0" smtClean="0">
                <a:hlinkClick r:id="rId12"/>
              </a:rPr>
              <a:t>[16]</a:t>
            </a:r>
            <a:r>
              <a:rPr lang="en-US" baseline="30000" dirty="0" smtClean="0">
                <a:hlinkClick r:id="rId13"/>
              </a:rPr>
              <a:t>[17]</a:t>
            </a:r>
            <a:r>
              <a:rPr lang="en-US" dirty="0" smtClean="0"/>
              <a:t>; though later feminists have claimed her legacy. The </a:t>
            </a:r>
            <a:r>
              <a:rPr lang="en-US" dirty="0" err="1" smtClean="0"/>
              <a:t>Zhenotdel</a:t>
            </a:r>
            <a:r>
              <a:rPr lang="en-US" dirty="0" smtClean="0"/>
              <a:t> was eventually closed in 1930.</a:t>
            </a:r>
          </a:p>
          <a:p>
            <a:r>
              <a:rPr lang="en-US" dirty="0" smtClean="0"/>
              <a:t>Kollontai raised eyebrows with her unflinching advocacy of </a:t>
            </a:r>
            <a:r>
              <a:rPr lang="en-US" dirty="0" smtClean="0">
                <a:hlinkClick r:id="rId14" tooltip="Free love"/>
              </a:rPr>
              <a:t>free love</a:t>
            </a:r>
            <a:r>
              <a:rPr lang="en-US" dirty="0" smtClean="0"/>
              <a:t>. However, this does not mean that she advocated casual sexual encounters; indeed, she believed that due to the inequality between men and women that persisted under socialism, such encounters would lead to women being exploited, and being left to raise children alone. Instead she believed that true socialism could not be achieved without a radical change in attitudes to sexuality, so that it might be freed from the oppressive norms that she saw as a continuation of bourgeois ideas about property. It is a myth that she said that "...the satisfaction of one's sexual desires should be as simple as getting a glass of water"; what she actually said, in number 18 of her </a:t>
            </a:r>
            <a:r>
              <a:rPr lang="en-US" i="1" dirty="0" smtClean="0"/>
              <a:t>Theses on Communist Morality in the Sphere of Marital Relations</a:t>
            </a:r>
            <a:r>
              <a:rPr lang="en-US" dirty="0" smtClean="0"/>
              <a:t>, was that "...sexuality is a human instinct as natural as hunger or thirst."</a:t>
            </a:r>
          </a:p>
          <a:p>
            <a:r>
              <a:rPr lang="en-US" dirty="0" smtClean="0"/>
              <a:t>Kollontai's views on the role of marriage and the family under Communism were arguably more subversive and more influential on today's society than her advocacy of "free love." Kollontai believed that, like the state, the family unit would wither away once the second stage of communism became a reality. She viewed marriage and traditional families as legacies of the oppressive, property-rights-based, egoist past. Under Communism, both men and women would work for, and be supported by, society, not their families. Similarly, their children would be wards of, and reared basically by society.</a:t>
            </a:r>
          </a:p>
          <a:p>
            <a:r>
              <a:rPr lang="en-US" dirty="0" smtClean="0"/>
              <a:t>Kollontai admonished men and women to discard their nostalgia for traditional family life. "The worker-mother must learn not to differentiate between yours and mine; she must remember that there are only our children, the children of Russia’s communist workers." However, she also praised maternal attachment: "Communist society will take upon itself all the duties involved in the education of the child, but the joys of parenthood will not be taken away from those who are capable of appreciating them."</a:t>
            </a:r>
            <a:r>
              <a:rPr lang="en-US" baseline="30000" dirty="0" smtClean="0">
                <a:hlinkClick r:id="rId15"/>
              </a:rPr>
              <a:t>[19]</a:t>
            </a:r>
            <a:endParaRPr lang="en-US" dirty="0" smtClean="0"/>
          </a:p>
          <a:p>
            <a:endParaRPr lang="en-US" dirty="0"/>
          </a:p>
        </p:txBody>
      </p:sp>
      <p:sp>
        <p:nvSpPr>
          <p:cNvPr id="4" name="Slide Number Placeholder 3"/>
          <p:cNvSpPr>
            <a:spLocks noGrp="1"/>
          </p:cNvSpPr>
          <p:nvPr>
            <p:ph type="sldNum" sz="quarter" idx="10"/>
          </p:nvPr>
        </p:nvSpPr>
        <p:spPr/>
        <p:txBody>
          <a:bodyPr/>
          <a:lstStyle/>
          <a:p>
            <a:fld id="{D6CAE066-EBE4-486E-9D17-79C845E27237}" type="slidenum">
              <a:rPr lang="en-US" smtClean="0"/>
              <a:pPr/>
              <a:t>60</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Think one thing, say another, do </a:t>
            </a:r>
            <a:r>
              <a:rPr lang="en-US" smtClean="0"/>
              <a:t>a third</a:t>
            </a:r>
          </a:p>
          <a:p>
            <a:endParaRPr lang="en-US" smtClean="0"/>
          </a:p>
          <a:p>
            <a:r>
              <a:rPr lang="en-US" dirty="0" smtClean="0"/>
              <a:t>The </a:t>
            </a:r>
            <a:r>
              <a:rPr lang="en-US" dirty="0" smtClean="0">
                <a:hlinkClick r:id="rId3" tooltip="Soviet Union"/>
              </a:rPr>
              <a:t>Soviet Union</a:t>
            </a:r>
            <a:r>
              <a:rPr lang="en-US" dirty="0" smtClean="0"/>
              <a:t> was the first state to have as an ideological objective the </a:t>
            </a:r>
            <a:r>
              <a:rPr lang="en-US" dirty="0" smtClean="0">
                <a:hlinkClick r:id="rId4" tooltip="State atheism"/>
              </a:rPr>
              <a:t>elimination of religion</a:t>
            </a:r>
            <a:r>
              <a:rPr lang="en-US" baseline="30000" dirty="0" smtClean="0">
                <a:hlinkClick r:id="rId5"/>
              </a:rPr>
              <a:t>[1]</a:t>
            </a:r>
            <a:r>
              <a:rPr lang="en-US" dirty="0" smtClean="0"/>
              <a:t> and its replacement with </a:t>
            </a:r>
            <a:r>
              <a:rPr lang="en-US" dirty="0" smtClean="0">
                <a:hlinkClick r:id="rId6" tooltip="Atheism"/>
              </a:rPr>
              <a:t>atheism</a:t>
            </a:r>
            <a:r>
              <a:rPr lang="en-US" dirty="0" smtClean="0"/>
              <a:t> as a fundamental ideological goal of the state.</a:t>
            </a:r>
            <a:r>
              <a:rPr lang="en-US" baseline="30000" dirty="0" smtClean="0">
                <a:hlinkClick r:id="rId7"/>
              </a:rPr>
              <a:t>[2]</a:t>
            </a:r>
            <a:r>
              <a:rPr lang="en-US" baseline="30000" dirty="0" smtClean="0">
                <a:hlinkClick r:id="rId8"/>
              </a:rPr>
              <a:t>[3]</a:t>
            </a:r>
            <a:r>
              <a:rPr lang="en-US" dirty="0" smtClean="0"/>
              <a:t> Toward that end, the </a:t>
            </a:r>
            <a:r>
              <a:rPr lang="en-US" dirty="0" smtClean="0">
                <a:hlinkClick r:id="rId9" tooltip="Communist"/>
              </a:rPr>
              <a:t>communist</a:t>
            </a:r>
            <a:r>
              <a:rPr lang="en-US" dirty="0" smtClean="0"/>
              <a:t> regime confiscated church property, ridiculed religion, harassed believers, and propagated atheism in the schools. </a:t>
            </a:r>
          </a:p>
          <a:p>
            <a:r>
              <a:rPr lang="en-US" dirty="0" smtClean="0"/>
              <a:t>Marxism-Leninism has consistently advocated the control, </a:t>
            </a:r>
            <a:r>
              <a:rPr lang="en-US" dirty="0" err="1" smtClean="0"/>
              <a:t>suppression,and</a:t>
            </a:r>
            <a:r>
              <a:rPr lang="en-US" dirty="0" smtClean="0"/>
              <a:t>, ultimately, the elimination of religious beliefs. Within about a year of the revolution the state </a:t>
            </a:r>
            <a:r>
              <a:rPr lang="en-US" dirty="0" smtClean="0">
                <a:hlinkClick r:id="rId10" tooltip="Expropriated"/>
              </a:rPr>
              <a:t>expropriated</a:t>
            </a:r>
            <a:r>
              <a:rPr lang="en-US" dirty="0" smtClean="0"/>
              <a:t> all church property, including the churches themselves, and in the period from 1922 to 1926, 28 Russian Orthodox </a:t>
            </a:r>
            <a:r>
              <a:rPr lang="en-US" dirty="0" smtClean="0">
                <a:hlinkClick r:id="rId11" tooltip="Bishops"/>
              </a:rPr>
              <a:t>bishops</a:t>
            </a:r>
            <a:r>
              <a:rPr lang="en-US" dirty="0" smtClean="0"/>
              <a:t> and more than 1,200 </a:t>
            </a:r>
            <a:r>
              <a:rPr lang="en-US" dirty="0" smtClean="0">
                <a:hlinkClick r:id="rId12" tooltip="Priests"/>
              </a:rPr>
              <a:t>priests</a:t>
            </a:r>
            <a:r>
              <a:rPr lang="en-US" dirty="0" smtClean="0"/>
              <a:t> were killed (a much greater number was subjected to persecution).</a:t>
            </a:r>
            <a:r>
              <a:rPr lang="en-US" baseline="30000" dirty="0" smtClean="0"/>
              <a:t>[</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Marxism-Leninism has consistently advocated for the suppression, and, ultimately, the disappearance of religious beliefs, considering them to be "unscientific" and "superstitious". In the 1920s and 1930s, such organizations as the </a:t>
            </a:r>
            <a:r>
              <a:rPr lang="en-US" dirty="0" smtClean="0">
                <a:hlinkClick r:id="rId13" tooltip="Society of the Godless"/>
              </a:rPr>
              <a:t>League of the Militant Godless</a:t>
            </a:r>
            <a:r>
              <a:rPr lang="en-US" dirty="0" smtClean="0"/>
              <a:t> were active in anti-religious propaganda. Atheism was the norm in schools, communist organizations (such as the </a:t>
            </a:r>
            <a:r>
              <a:rPr lang="en-US" dirty="0" smtClean="0">
                <a:hlinkClick r:id="rId14" tooltip="Young Pioneer organization of the Soviet Union"/>
              </a:rPr>
              <a:t>Young Pioneer Organization</a:t>
            </a:r>
            <a:r>
              <a:rPr lang="en-US" dirty="0" smtClean="0"/>
              <a:t>), and the media Most seminaries were closed, and publication of most religious material was prohibited. By 1941 only 500 churches remained open out of about 54,000 in existence prior to World War 1.</a:t>
            </a:r>
          </a:p>
          <a:p>
            <a:endParaRPr lang="en-US" dirty="0"/>
          </a:p>
        </p:txBody>
      </p:sp>
      <p:sp>
        <p:nvSpPr>
          <p:cNvPr id="4" name="Slide Number Placeholder 3"/>
          <p:cNvSpPr>
            <a:spLocks noGrp="1"/>
          </p:cNvSpPr>
          <p:nvPr>
            <p:ph type="sldNum" sz="quarter" idx="10"/>
          </p:nvPr>
        </p:nvSpPr>
        <p:spPr/>
        <p:txBody>
          <a:bodyPr/>
          <a:lstStyle/>
          <a:p>
            <a:fld id="{D6CAE066-EBE4-486E-9D17-79C845E27237}" type="slidenum">
              <a:rPr lang="en-US" smtClean="0"/>
              <a:pPr/>
              <a:t>61</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Marshall Plan offered to ALL</a:t>
            </a:r>
            <a:r>
              <a:rPr lang="en-US" baseline="0" dirty="0" smtClean="0"/>
              <a:t> </a:t>
            </a:r>
            <a:r>
              <a:rPr lang="en-US" baseline="0" dirty="0" err="1" smtClean="0"/>
              <a:t>european</a:t>
            </a:r>
            <a:r>
              <a:rPr lang="en-US" baseline="0" dirty="0" smtClean="0"/>
              <a:t> countries including USSR</a:t>
            </a:r>
          </a:p>
          <a:p>
            <a:endParaRPr lang="en-US" baseline="0" dirty="0" smtClean="0"/>
          </a:p>
          <a:p>
            <a:r>
              <a:rPr lang="en-US" dirty="0" smtClean="0"/>
              <a:t>After the </a:t>
            </a:r>
            <a:r>
              <a:rPr lang="en-US" dirty="0" smtClean="0">
                <a:hlinkClick r:id="rId3" tooltip="Marshall Plan"/>
              </a:rPr>
              <a:t>Marshall Plan</a:t>
            </a:r>
            <a:r>
              <a:rPr lang="en-US" dirty="0" smtClean="0"/>
              <a:t>, the introduction of a new currency to Western Germany to replace the debased </a:t>
            </a:r>
            <a:r>
              <a:rPr lang="en-US" dirty="0" smtClean="0">
                <a:hlinkClick r:id="rId4" tooltip="Reichsmark"/>
              </a:rPr>
              <a:t>Reichsmark</a:t>
            </a:r>
            <a:r>
              <a:rPr lang="en-US" dirty="0" smtClean="0"/>
              <a:t> and massive electoral losses for communist parties, in June 1948, the Soviet Union cut off surface road access to </a:t>
            </a:r>
            <a:r>
              <a:rPr lang="en-US" dirty="0" smtClean="0">
                <a:hlinkClick r:id="rId5" tooltip="Berlin"/>
              </a:rPr>
              <a:t>Berlin</a:t>
            </a:r>
            <a:r>
              <a:rPr lang="en-US" dirty="0" smtClean="0"/>
              <a:t>, initiating the </a:t>
            </a:r>
            <a:r>
              <a:rPr lang="en-US" dirty="0" smtClean="0">
                <a:hlinkClick r:id="rId6" tooltip="Berlin Blockade"/>
              </a:rPr>
              <a:t>Berlin Blockade</a:t>
            </a:r>
            <a:r>
              <a:rPr lang="en-US" dirty="0" smtClean="0"/>
              <a:t>, which cut off all non-Soviet food, water and other supplies for the citizens of the non-Soviet sectors of Berlin.</a:t>
            </a:r>
            <a:r>
              <a:rPr lang="en-US" baseline="30000" dirty="0" smtClean="0">
                <a:hlinkClick r:id="rId7"/>
              </a:rPr>
              <a:t>[84]</a:t>
            </a:r>
            <a:r>
              <a:rPr lang="en-US" dirty="0" smtClean="0"/>
              <a:t> Because Berlin was located within the Soviet-occupied zone of Germany, the only available methods of supplying the city were three limited air corridors.</a:t>
            </a:r>
            <a:r>
              <a:rPr lang="en-US" baseline="30000" dirty="0" smtClean="0">
                <a:hlinkClick r:id="rId8"/>
              </a:rPr>
              <a:t>[85]</a:t>
            </a:r>
            <a:endParaRPr lang="en-US" dirty="0" smtClean="0"/>
          </a:p>
          <a:p>
            <a:r>
              <a:rPr lang="en-US" dirty="0" smtClean="0"/>
              <a:t>By February 1948, because of massive post-war military cuts, the entire United States army had been reduced to 552,000 men.</a:t>
            </a:r>
            <a:r>
              <a:rPr lang="en-US" baseline="30000" dirty="0" smtClean="0">
                <a:hlinkClick r:id="rId9"/>
              </a:rPr>
              <a:t>[86]</a:t>
            </a:r>
            <a:r>
              <a:rPr lang="en-US" dirty="0" smtClean="0"/>
              <a:t> Military forces in non-Soviet Berlin sectors totaled only 8,973 Americans, 7,606 British and 6,100 French.</a:t>
            </a:r>
            <a:r>
              <a:rPr lang="en-US" baseline="30000" dirty="0" smtClean="0">
                <a:hlinkClick r:id="rId10"/>
              </a:rPr>
              <a:t>[87]</a:t>
            </a:r>
            <a:r>
              <a:rPr lang="en-US" dirty="0" smtClean="0"/>
              <a:t> Soviet military forces in the Soviet sector that surrounded Berlin totaled one and a half million men.</a:t>
            </a:r>
            <a:r>
              <a:rPr lang="en-US" baseline="30000" dirty="0" smtClean="0">
                <a:hlinkClick r:id="rId11"/>
              </a:rPr>
              <a:t>[88]</a:t>
            </a:r>
            <a:r>
              <a:rPr lang="en-US" dirty="0" smtClean="0"/>
              <a:t> The two United States regiments in Berlin would have provided little resistance against a Soviet attack.</a:t>
            </a:r>
            <a:r>
              <a:rPr lang="en-US" baseline="30000" dirty="0" smtClean="0">
                <a:hlinkClick r:id="rId12"/>
              </a:rPr>
              <a:t>[89]</a:t>
            </a:r>
            <a:r>
              <a:rPr lang="en-US" dirty="0" smtClean="0"/>
              <a:t> Therefore, a massive aerial supply campaign was initiated by the United States, Britain, France and other countries, the success of which caused the Soviets to lift their blockade in May 1949.</a:t>
            </a:r>
          </a:p>
          <a:p>
            <a:r>
              <a:rPr lang="en-US" dirty="0" smtClean="0"/>
              <a:t>On July 20, 1948, President Truman issued the second peacetime </a:t>
            </a:r>
            <a:r>
              <a:rPr lang="en-US" dirty="0" smtClean="0">
                <a:hlinkClick r:id="rId13" tooltip="Military draft"/>
              </a:rPr>
              <a:t>military draft</a:t>
            </a:r>
            <a:r>
              <a:rPr lang="en-US" dirty="0" smtClean="0"/>
              <a:t> in U.S. history.</a:t>
            </a:r>
          </a:p>
          <a:p>
            <a:endParaRPr lang="en-US" dirty="0" smtClean="0"/>
          </a:p>
          <a:p>
            <a:r>
              <a:rPr lang="en-US" dirty="0" smtClean="0"/>
              <a:t>Truman delivered a speech that called for the allocation of $400 million to intervene in the war and unveiled the </a:t>
            </a:r>
            <a:r>
              <a:rPr lang="en-US" dirty="0" smtClean="0">
                <a:hlinkClick r:id="rId14" tooltip="Truman Doctrine"/>
              </a:rPr>
              <a:t>Truman Doctrine</a:t>
            </a:r>
            <a:r>
              <a:rPr lang="en-US" dirty="0" smtClean="0"/>
              <a:t>, which framed the conflict as a contest between free peoples and totalitarian regimes</a:t>
            </a:r>
            <a:endParaRPr lang="en-US" dirty="0"/>
          </a:p>
        </p:txBody>
      </p:sp>
      <p:sp>
        <p:nvSpPr>
          <p:cNvPr id="4" name="Slide Number Placeholder 3"/>
          <p:cNvSpPr>
            <a:spLocks noGrp="1"/>
          </p:cNvSpPr>
          <p:nvPr>
            <p:ph type="sldNum" sz="quarter" idx="10"/>
          </p:nvPr>
        </p:nvSpPr>
        <p:spPr/>
        <p:txBody>
          <a:bodyPr/>
          <a:lstStyle/>
          <a:p>
            <a:fld id="{D6CAE066-EBE4-486E-9D17-79C845E27237}" type="slidenum">
              <a:rPr lang="en-US" smtClean="0"/>
              <a:pPr/>
              <a:t>63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World War I</a:t>
            </a:r>
            <a:r>
              <a:rPr lang="en-US" dirty="0" smtClean="0"/>
              <a:t> was a </a:t>
            </a:r>
            <a:r>
              <a:rPr lang="en-US" dirty="0" smtClean="0">
                <a:hlinkClick r:id="rId3" tooltip="Military conflict"/>
              </a:rPr>
              <a:t>military conflict</a:t>
            </a:r>
            <a:r>
              <a:rPr lang="en-US" dirty="0" smtClean="0"/>
              <a:t> centered on </a:t>
            </a:r>
            <a:r>
              <a:rPr lang="en-US" dirty="0" smtClean="0">
                <a:hlinkClick r:id="rId4" tooltip="Europe"/>
              </a:rPr>
              <a:t>Europe</a:t>
            </a:r>
            <a:r>
              <a:rPr lang="en-US" dirty="0" smtClean="0"/>
              <a:t> that began in the summer of 1914. The fighting ended in late 1918. This conflict involved all of the world's </a:t>
            </a:r>
            <a:r>
              <a:rPr lang="en-US" dirty="0" smtClean="0">
                <a:hlinkClick r:id="rId5" tooltip="Great powers"/>
              </a:rPr>
              <a:t>great powers</a:t>
            </a:r>
            <a:r>
              <a:rPr lang="en-US" dirty="0" smtClean="0"/>
              <a:t>,</a:t>
            </a:r>
            <a:r>
              <a:rPr lang="en-US" baseline="30000" dirty="0" smtClean="0">
                <a:hlinkClick r:id="rId6"/>
              </a:rPr>
              <a:t>[1]</a:t>
            </a:r>
            <a:r>
              <a:rPr lang="en-US" dirty="0" smtClean="0"/>
              <a:t> assembled in two opposing alliances: the </a:t>
            </a:r>
            <a:r>
              <a:rPr lang="en-US" dirty="0" smtClean="0">
                <a:hlinkClick r:id="rId7" tooltip="Allies of World War I"/>
              </a:rPr>
              <a:t>Allies</a:t>
            </a:r>
            <a:r>
              <a:rPr lang="en-US" dirty="0" smtClean="0"/>
              <a:t> (</a:t>
            </a:r>
            <a:r>
              <a:rPr lang="en-US" dirty="0" err="1" smtClean="0"/>
              <a:t>centred</a:t>
            </a:r>
            <a:r>
              <a:rPr lang="en-US" dirty="0" smtClean="0"/>
              <a:t> around the </a:t>
            </a:r>
            <a:r>
              <a:rPr lang="en-US" dirty="0" smtClean="0">
                <a:hlinkClick r:id="rId8" tooltip="Triple Entente"/>
              </a:rPr>
              <a:t>Triple Entente</a:t>
            </a:r>
            <a:r>
              <a:rPr lang="en-US" dirty="0" smtClean="0"/>
              <a:t>) and the </a:t>
            </a:r>
            <a:r>
              <a:rPr lang="en-US" dirty="0" smtClean="0">
                <a:hlinkClick r:id="rId9" tooltip="Central Powers"/>
              </a:rPr>
              <a:t>Central Powers</a:t>
            </a:r>
            <a:r>
              <a:rPr lang="en-US" dirty="0" smtClean="0"/>
              <a:t>.</a:t>
            </a:r>
            <a:r>
              <a:rPr lang="en-US" baseline="30000" dirty="0" smtClean="0">
                <a:hlinkClick r:id="rId10"/>
              </a:rPr>
              <a:t>[2]</a:t>
            </a:r>
            <a:r>
              <a:rPr lang="en-US" dirty="0" smtClean="0"/>
              <a:t> More than 70 million military personnel, including 60 million Europeans, were mobilized in one of the largest wars in history.</a:t>
            </a:r>
            <a:r>
              <a:rPr lang="en-US" baseline="30000" dirty="0" smtClean="0">
                <a:hlinkClick r:id="rId11"/>
              </a:rPr>
              <a:t>[3]</a:t>
            </a:r>
            <a:r>
              <a:rPr lang="en-US" baseline="30000" dirty="0" smtClean="0">
                <a:hlinkClick r:id="rId12"/>
              </a:rPr>
              <a:t>[4]</a:t>
            </a:r>
            <a:r>
              <a:rPr lang="en-US" dirty="0" smtClean="0"/>
              <a:t> More than 9 million combatants </a:t>
            </a:r>
            <a:r>
              <a:rPr lang="en-US" dirty="0" smtClean="0">
                <a:hlinkClick r:id="rId13" tooltip="World War I casualties"/>
              </a:rPr>
              <a:t>were killed</a:t>
            </a:r>
            <a:r>
              <a:rPr lang="en-US" dirty="0" smtClean="0"/>
              <a:t>, due largely to great technological advances in firepower without corresponding ones in mobility. It was the second </a:t>
            </a:r>
            <a:r>
              <a:rPr lang="en-US" dirty="0" smtClean="0">
                <a:hlinkClick r:id="rId14" tooltip="List of wars and disasters by death toll"/>
              </a:rPr>
              <a:t>deadliest conflict</a:t>
            </a:r>
            <a:r>
              <a:rPr lang="en-US" dirty="0" smtClean="0"/>
              <a:t> in history.</a:t>
            </a:r>
            <a:endParaRPr lang="en-US" dirty="0"/>
          </a:p>
        </p:txBody>
      </p:sp>
      <p:sp>
        <p:nvSpPr>
          <p:cNvPr id="4" name="Slide Number Placeholder 3"/>
          <p:cNvSpPr>
            <a:spLocks noGrp="1"/>
          </p:cNvSpPr>
          <p:nvPr>
            <p:ph type="sldNum" sz="quarter" idx="10"/>
          </p:nvPr>
        </p:nvSpPr>
        <p:spPr/>
        <p:txBody>
          <a:bodyPr/>
          <a:lstStyle/>
          <a:p>
            <a:fld id="{D6CAE066-EBE4-486E-9D17-79C845E27237}" type="slidenum">
              <a:rPr lang="en-US" smtClean="0"/>
              <a:pPr/>
              <a:t>7</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RFE was developed out of a belief that the Cold War would eventually be fought by political rather than military means.</a:t>
            </a:r>
            <a:r>
              <a:rPr lang="en-US" baseline="30000" dirty="0" smtClean="0">
                <a:hlinkClick r:id="rId3"/>
              </a:rPr>
              <a:t>[8]</a:t>
            </a:r>
            <a:r>
              <a:rPr lang="en-US" dirty="0" smtClean="0"/>
              <a:t> American policymakers such as </a:t>
            </a:r>
            <a:r>
              <a:rPr lang="en-US" dirty="0" smtClean="0">
                <a:hlinkClick r:id="rId4" tooltip="George Kennan"/>
              </a:rPr>
              <a:t>George Kennan</a:t>
            </a:r>
            <a:r>
              <a:rPr lang="en-US" dirty="0" smtClean="0"/>
              <a:t> and </a:t>
            </a:r>
            <a:r>
              <a:rPr lang="en-US" dirty="0" smtClean="0">
                <a:hlinkClick r:id="rId5" tooltip="John Foster Dulles"/>
              </a:rPr>
              <a:t>John Foster Dulles</a:t>
            </a:r>
            <a:r>
              <a:rPr lang="en-US" dirty="0" smtClean="0"/>
              <a:t> acknowledged that the </a:t>
            </a:r>
            <a:r>
              <a:rPr lang="en-US" dirty="0" smtClean="0">
                <a:hlinkClick r:id="rId6" tooltip="Cold War"/>
              </a:rPr>
              <a:t>Cold War</a:t>
            </a:r>
            <a:r>
              <a:rPr lang="en-US" dirty="0" smtClean="0"/>
              <a:t> was essentially a </a:t>
            </a:r>
            <a:r>
              <a:rPr lang="en-US" dirty="0" smtClean="0">
                <a:hlinkClick r:id="rId7" tooltip="War of ideas"/>
              </a:rPr>
              <a:t>war of ideas</a:t>
            </a:r>
            <a:r>
              <a:rPr lang="en-US" dirty="0" smtClean="0"/>
              <a:t>. The United States, acting through the CIA, funded a long list of projects to counter the Communist appeal among intellectuals in Europe and the developing world.</a:t>
            </a:r>
            <a:endParaRPr lang="en-US" baseline="300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On February 21, 1981, RFE/</a:t>
            </a:r>
            <a:r>
              <a:rPr lang="en-US" dirty="0" err="1" smtClean="0"/>
              <a:t>RL's</a:t>
            </a:r>
            <a:r>
              <a:rPr lang="en-US" dirty="0" smtClean="0"/>
              <a:t> headquarters in Munich was struck by a massive bomb, causing $2 million in damage. Several employees were injured, but there were no fatalities. </a:t>
            </a:r>
            <a:r>
              <a:rPr lang="en-US" dirty="0" smtClean="0">
                <a:hlinkClick r:id="rId8" tooltip="Stasi"/>
              </a:rPr>
              <a:t>Stasi</a:t>
            </a:r>
            <a:r>
              <a:rPr lang="en-US" dirty="0" smtClean="0"/>
              <a:t> files opened after 1989 indicated that the bombing was carried out by a group of international terrorists under the direction of </a:t>
            </a:r>
            <a:r>
              <a:rPr lang="en-US" dirty="0" smtClean="0">
                <a:hlinkClick r:id="rId9" tooltip="Ilich Ramirez Sanchez"/>
              </a:rPr>
              <a:t>Ilich Ramirez Sanchez</a:t>
            </a:r>
            <a:r>
              <a:rPr lang="en-US" dirty="0" smtClean="0"/>
              <a:t>, the arch-terrorist known by the alias </a:t>
            </a:r>
            <a:r>
              <a:rPr lang="en-US" dirty="0" smtClean="0">
                <a:hlinkClick r:id="rId10" tooltip="Carlos the Jackal"/>
              </a:rPr>
              <a:t>Carlos the Jackal</a:t>
            </a:r>
            <a:r>
              <a:rPr lang="en-US" dirty="0" smtClean="0"/>
              <a:t>, and paid for by </a:t>
            </a:r>
            <a:r>
              <a:rPr lang="en-US" dirty="0" smtClean="0">
                <a:hlinkClick r:id="rId11" tooltip="Nicolae Ceauşescu"/>
              </a:rPr>
              <a:t>Nicolae Ceauşescu</a:t>
            </a:r>
            <a:r>
              <a:rPr lang="en-US" dirty="0" smtClean="0"/>
              <a:t>, president of Romania.</a:t>
            </a:r>
            <a:r>
              <a:rPr lang="en-US" baseline="30000" dirty="0" smtClean="0">
                <a:hlinkClick r:id="rId12"/>
              </a:rPr>
              <a:t>[42]</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Funding for RFE/RL increased during the </a:t>
            </a:r>
            <a:r>
              <a:rPr lang="en-US" dirty="0" smtClean="0">
                <a:hlinkClick r:id="rId13" tooltip="Reagan Administration"/>
              </a:rPr>
              <a:t>Reagan Administration</a:t>
            </a:r>
            <a:r>
              <a:rPr lang="en-US" dirty="0" smtClean="0"/>
              <a:t>. President </a:t>
            </a:r>
            <a:r>
              <a:rPr lang="en-US" dirty="0" smtClean="0">
                <a:hlinkClick r:id="rId14" tooltip="Ronald Reagan"/>
              </a:rPr>
              <a:t>Ronald Reagan</a:t>
            </a:r>
            <a:r>
              <a:rPr lang="en-US" dirty="0" smtClean="0"/>
              <a:t>, a fervent opponent of Communism, urged the radios to be more critical of the communist regimes. This presented a challenge to RFE/</a:t>
            </a:r>
            <a:r>
              <a:rPr lang="en-US" dirty="0" err="1" smtClean="0"/>
              <a:t>RL's</a:t>
            </a:r>
            <a:r>
              <a:rPr lang="en-US" dirty="0" smtClean="0"/>
              <a:t> broadcast strategy, which had been very cautious since the controversy over its alleged role in the Hungarian Revolution.</a:t>
            </a:r>
            <a:r>
              <a:rPr lang="en-US" baseline="30000" dirty="0" smtClean="0">
                <a:hlinkClick r:id="rId15"/>
              </a:rPr>
              <a:t>[43]</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During the </a:t>
            </a:r>
            <a:r>
              <a:rPr lang="en-US" dirty="0" smtClean="0">
                <a:hlinkClick r:id="rId16" tooltip="Mikhail Gorbachev"/>
              </a:rPr>
              <a:t>Mikhail Gorbachev</a:t>
            </a:r>
            <a:r>
              <a:rPr lang="en-US" dirty="0" smtClean="0"/>
              <a:t> era in the Soviet Union, the radios worked hand in hand with </a:t>
            </a:r>
            <a:r>
              <a:rPr lang="en-US" dirty="0" smtClean="0">
                <a:hlinkClick r:id="rId17" tooltip="Glasnost"/>
              </a:rPr>
              <a:t>Glasnost</a:t>
            </a:r>
            <a:r>
              <a:rPr lang="en-US" dirty="0" smtClean="0"/>
              <a:t> and benefited significantly from the Soviet regime's new openness. Gorbachev stopped the practice of jamming the radios' broadcasts, and dissident politicians and officials could be freely interviewed by the radios for the first time without fearing persecution or imprisonment.</a:t>
            </a:r>
            <a:r>
              <a:rPr lang="en-US" baseline="30000" dirty="0" smtClean="0">
                <a:hlinkClick r:id="rId18"/>
              </a:rPr>
              <a:t>[44]</a:t>
            </a:r>
            <a:r>
              <a:rPr lang="en-US" dirty="0" smtClean="0"/>
              <a:t> By 1990 Radio Liberty had become the most listened-to Western radio station broadcasting to the Soviet Union.</a:t>
            </a:r>
            <a:r>
              <a:rPr lang="en-US" baseline="30000" dirty="0" smtClean="0">
                <a:hlinkClick r:id="rId19"/>
              </a:rPr>
              <a:t>[45]</a:t>
            </a:r>
            <a:r>
              <a:rPr lang="en-US" dirty="0" smtClean="0"/>
              <a:t> Its coverage of the 1991 </a:t>
            </a:r>
            <a:r>
              <a:rPr lang="en-US" dirty="0" smtClean="0">
                <a:hlinkClick r:id="rId20" tooltip="August coup"/>
              </a:rPr>
              <a:t>August coup</a:t>
            </a:r>
            <a:r>
              <a:rPr lang="en-US" dirty="0" smtClean="0"/>
              <a:t> enriched sparse domestic coverage of the event and drew in a wide audience from throughout the region.</a:t>
            </a:r>
            <a:r>
              <a:rPr lang="en-US" baseline="30000" dirty="0" smtClean="0">
                <a:hlinkClick r:id="rId21"/>
              </a:rPr>
              <a:t>[46]</a:t>
            </a:r>
            <a:r>
              <a:rPr lang="en-US" dirty="0" smtClean="0"/>
              <a:t> The broadcasts allowed Gorbachev and </a:t>
            </a:r>
            <a:r>
              <a:rPr lang="en-US" dirty="0" smtClean="0">
                <a:hlinkClick r:id="rId22" tooltip="Boris Yeltsin"/>
              </a:rPr>
              <a:t>Boris Yeltsin</a:t>
            </a:r>
            <a:r>
              <a:rPr lang="en-US" dirty="0" smtClean="0"/>
              <a:t> to stay in touch with the Russian people during this turbulent period. Boris Yeltsin later expressed his gratitude through a </a:t>
            </a:r>
            <a:r>
              <a:rPr lang="en-US" dirty="0" smtClean="0">
                <a:hlinkClick r:id="rId23" tooltip="Presidential decree"/>
              </a:rPr>
              <a:t>presidential decree</a:t>
            </a:r>
            <a:r>
              <a:rPr lang="en-US" dirty="0" smtClean="0"/>
              <a:t> allowing Radio Liberty to open a permanent bureau in Moscow.</a:t>
            </a:r>
            <a:r>
              <a:rPr lang="en-US" baseline="30000" dirty="0" smtClean="0">
                <a:hlinkClick r:id="rId24"/>
              </a:rPr>
              <a:t>[47]</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With the arrival of the </a:t>
            </a:r>
            <a:r>
              <a:rPr lang="en-US" dirty="0" smtClean="0">
                <a:hlinkClick r:id="rId25" tooltip="Reagan administration"/>
              </a:rPr>
              <a:t>Reagan administration</a:t>
            </a:r>
            <a:r>
              <a:rPr lang="en-US" dirty="0" smtClean="0"/>
              <a:t>, the </a:t>
            </a:r>
            <a:r>
              <a:rPr lang="en-US" dirty="0" smtClean="0">
                <a:hlinkClick r:id="rId26" tooltip="Heritage Foundation"/>
              </a:rPr>
              <a:t>Heritage Foundation</a:t>
            </a:r>
            <a:r>
              <a:rPr lang="en-US" dirty="0" smtClean="0"/>
              <a:t> and other conservative foreign policy think tanks saw a political opportunity to significantly expand Carter's Afghanistan policy into a more global "doctrine," including U.S. support to anti-communist resistance movements in Soviet-allied nations in Africa, Asia and Latin America. According to the book </a:t>
            </a:r>
            <a:r>
              <a:rPr lang="en-US" i="1" dirty="0" smtClean="0"/>
              <a:t>Rollback</a:t>
            </a:r>
            <a:r>
              <a:rPr lang="en-US" dirty="0" smtClean="0"/>
              <a:t>, "it was the Heritage Foundation that translated theory into concrete policy. Heritage targeted nine nations for rollback: </a:t>
            </a:r>
            <a:r>
              <a:rPr lang="en-US" dirty="0" smtClean="0">
                <a:hlinkClick r:id="rId27" tooltip="Afghanistan"/>
              </a:rPr>
              <a:t>Afghanistan</a:t>
            </a:r>
            <a:r>
              <a:rPr lang="en-US" dirty="0" smtClean="0"/>
              <a:t>, </a:t>
            </a:r>
            <a:r>
              <a:rPr lang="en-US" dirty="0" smtClean="0">
                <a:hlinkClick r:id="rId28" tooltip="Angola"/>
              </a:rPr>
              <a:t>Angola</a:t>
            </a:r>
            <a:r>
              <a:rPr lang="en-US" dirty="0" smtClean="0"/>
              <a:t>, </a:t>
            </a:r>
            <a:r>
              <a:rPr lang="en-US" dirty="0" smtClean="0">
                <a:hlinkClick r:id="rId29" tooltip="Cambodia"/>
              </a:rPr>
              <a:t>Cambodia</a:t>
            </a:r>
            <a:r>
              <a:rPr lang="en-US" dirty="0" smtClean="0"/>
              <a:t>, </a:t>
            </a:r>
            <a:r>
              <a:rPr lang="en-US" dirty="0" smtClean="0">
                <a:hlinkClick r:id="rId30" tooltip="Ethiopia"/>
              </a:rPr>
              <a:t>Ethiopia</a:t>
            </a:r>
            <a:r>
              <a:rPr lang="en-US" dirty="0" smtClean="0"/>
              <a:t>, </a:t>
            </a:r>
            <a:r>
              <a:rPr lang="en-US" dirty="0" smtClean="0">
                <a:hlinkClick r:id="rId31" tooltip="Iran"/>
              </a:rPr>
              <a:t>Iran</a:t>
            </a:r>
            <a:r>
              <a:rPr lang="en-US" dirty="0" smtClean="0"/>
              <a:t>, </a:t>
            </a:r>
            <a:r>
              <a:rPr lang="en-US" dirty="0" smtClean="0">
                <a:hlinkClick r:id="rId32" tooltip="Laos"/>
              </a:rPr>
              <a:t>Laos</a:t>
            </a:r>
            <a:r>
              <a:rPr lang="en-US" dirty="0" smtClean="0"/>
              <a:t>, </a:t>
            </a:r>
            <a:r>
              <a:rPr lang="en-US" dirty="0" smtClean="0">
                <a:hlinkClick r:id="rId33" tooltip="Libya"/>
              </a:rPr>
              <a:t>Libya</a:t>
            </a:r>
            <a:r>
              <a:rPr lang="en-US" dirty="0" smtClean="0"/>
              <a:t>, </a:t>
            </a:r>
            <a:r>
              <a:rPr lang="en-US" dirty="0" smtClean="0">
                <a:hlinkClick r:id="rId34" tooltip="Nicaragua"/>
              </a:rPr>
              <a:t>Nicaragua</a:t>
            </a:r>
            <a:r>
              <a:rPr lang="en-US" dirty="0" smtClean="0"/>
              <a:t> and </a:t>
            </a:r>
            <a:r>
              <a:rPr lang="en-US" dirty="0" smtClean="0">
                <a:hlinkClick r:id="rId35" tooltip="Vietnam"/>
              </a:rPr>
              <a:t>Vietnam</a:t>
            </a:r>
            <a:r>
              <a:rPr lang="en-US" dirty="0" smtClean="0"/>
              <a:t>."</a:t>
            </a:r>
            <a:r>
              <a:rPr lang="en-US" baseline="30000" dirty="0" smtClean="0">
                <a:hlinkClick r:id="rId36"/>
              </a:rPr>
              <a:t>[5]</a:t>
            </a:r>
            <a:endParaRPr lang="en-US" dirty="0" smtClean="0"/>
          </a:p>
          <a:p>
            <a:endParaRPr lang="en-US" dirty="0" smtClean="0"/>
          </a:p>
          <a:p>
            <a:r>
              <a:rPr lang="en-US" dirty="0" smtClean="0"/>
              <a:t>Along with the broadcasts of the </a:t>
            </a:r>
            <a:r>
              <a:rPr lang="en-US" dirty="0" smtClean="0">
                <a:hlinkClick r:id="rId37" tooltip="British Broadcasting Corporation"/>
              </a:rPr>
              <a:t>British Broadcasting Corporation</a:t>
            </a:r>
            <a:r>
              <a:rPr lang="en-US" dirty="0" smtClean="0"/>
              <a:t> and the </a:t>
            </a:r>
            <a:r>
              <a:rPr lang="en-US" dirty="0" smtClean="0">
                <a:hlinkClick r:id="rId38" tooltip="Voice of America"/>
              </a:rPr>
              <a:t>Voice of America</a:t>
            </a:r>
            <a:r>
              <a:rPr lang="en-US" dirty="0" smtClean="0"/>
              <a:t> to Eastern Europe,</a:t>
            </a:r>
            <a:r>
              <a:rPr lang="en-US" baseline="30000" dirty="0" smtClean="0">
                <a:hlinkClick r:id="rId39"/>
              </a:rPr>
              <a:t>[99]</a:t>
            </a:r>
            <a:r>
              <a:rPr lang="en-US" dirty="0" smtClean="0"/>
              <a:t> a major propaganda effort begun in 1949 was </a:t>
            </a:r>
            <a:r>
              <a:rPr lang="en-US" dirty="0" smtClean="0">
                <a:hlinkClick r:id="rId40" tooltip="Radio Free Europe/Radio Liberty"/>
              </a:rPr>
              <a:t>Radio Free Europe/Radio Liberty</a:t>
            </a:r>
            <a:r>
              <a:rPr lang="en-US" dirty="0" smtClean="0"/>
              <a:t>, dedicated to bringing about the peaceful demise of the </a:t>
            </a:r>
            <a:r>
              <a:rPr lang="en-US" dirty="0" smtClean="0">
                <a:hlinkClick r:id="rId41" tooltip="Communism"/>
              </a:rPr>
              <a:t>Communist</a:t>
            </a:r>
            <a:r>
              <a:rPr lang="en-US" dirty="0" smtClean="0"/>
              <a:t> system in the Eastern Bloc.</a:t>
            </a:r>
            <a:r>
              <a:rPr lang="en-US" baseline="30000" dirty="0" smtClean="0">
                <a:hlinkClick r:id="rId42"/>
              </a:rPr>
              <a:t>[100]</a:t>
            </a:r>
            <a:r>
              <a:rPr lang="en-US" dirty="0" smtClean="0"/>
              <a:t> Radio Free Europe attempted to achieve these goals by serving as a surrogate home radio station, an alternative to the controlled and party-dominated domestic press.</a:t>
            </a:r>
            <a:r>
              <a:rPr lang="en-US" baseline="30000" dirty="0" smtClean="0">
                <a:hlinkClick r:id="rId42"/>
              </a:rPr>
              <a:t>[100]</a:t>
            </a:r>
            <a:r>
              <a:rPr lang="en-US" dirty="0" smtClean="0"/>
              <a:t> Radio Free Europe was a product of some of the most prominent architects of America's early Cold War strategy, especially those who believed that the Cold War would eventually be fought by political rather than military means, such as George F. Kennan.</a:t>
            </a:r>
            <a:r>
              <a:rPr lang="en-US" baseline="30000" dirty="0" smtClean="0">
                <a:hlinkClick r:id="rId43"/>
              </a:rPr>
              <a:t>[101]</a:t>
            </a:r>
            <a:endParaRPr lang="en-US" dirty="0" smtClean="0"/>
          </a:p>
          <a:p>
            <a:r>
              <a:rPr lang="en-US" dirty="0" smtClean="0"/>
              <a:t>American policymakers, including Kennan and </a:t>
            </a:r>
            <a:r>
              <a:rPr lang="en-US" dirty="0" smtClean="0">
                <a:hlinkClick r:id="rId5" tooltip="John Foster Dulles"/>
              </a:rPr>
              <a:t>John Foster Dulles</a:t>
            </a:r>
            <a:r>
              <a:rPr lang="en-US" dirty="0" smtClean="0"/>
              <a:t>, acknowledged that the Cold War was in its essence a war of ideas.</a:t>
            </a:r>
            <a:r>
              <a:rPr lang="en-US" baseline="30000" dirty="0" smtClean="0">
                <a:hlinkClick r:id="rId43"/>
              </a:rPr>
              <a:t>[101]</a:t>
            </a:r>
            <a:r>
              <a:rPr lang="en-US" dirty="0" smtClean="0"/>
              <a:t> The United States, acting through the CIA, funded a long list of projects to counter the Communist appeal among intellectuals in Europe and the developing world.</a:t>
            </a:r>
          </a:p>
          <a:p>
            <a:endParaRPr lang="en-US" dirty="0"/>
          </a:p>
        </p:txBody>
      </p:sp>
      <p:sp>
        <p:nvSpPr>
          <p:cNvPr id="4" name="Slide Number Placeholder 3"/>
          <p:cNvSpPr>
            <a:spLocks noGrp="1"/>
          </p:cNvSpPr>
          <p:nvPr>
            <p:ph type="sldNum" sz="quarter" idx="10"/>
          </p:nvPr>
        </p:nvSpPr>
        <p:spPr/>
        <p:txBody>
          <a:bodyPr/>
          <a:lstStyle/>
          <a:p>
            <a:fld id="{D6CAE066-EBE4-486E-9D17-79C845E27237}" type="slidenum">
              <a:rPr lang="en-US" smtClean="0"/>
              <a:pPr/>
              <a:t>64</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smtClean="0"/>
              <a:t>The </a:t>
            </a:r>
            <a:r>
              <a:rPr lang="en-US" b="1" dirty="0" smtClean="0"/>
              <a:t>Berlin Blockade</a:t>
            </a:r>
            <a:r>
              <a:rPr lang="en-US" dirty="0" smtClean="0"/>
              <a:t> (24 June 1948 – 12 May 1949) was one of the first major </a:t>
            </a:r>
            <a:r>
              <a:rPr lang="en-US" dirty="0" smtClean="0">
                <a:hlinkClick r:id="rId3" tooltip="International crisis"/>
              </a:rPr>
              <a:t>international crises</a:t>
            </a:r>
            <a:r>
              <a:rPr lang="en-US" dirty="0" smtClean="0"/>
              <a:t> of the </a:t>
            </a:r>
            <a:r>
              <a:rPr lang="en-US" dirty="0" smtClean="0">
                <a:hlinkClick r:id="rId4" tooltip="Cold War"/>
              </a:rPr>
              <a:t>Cold War</a:t>
            </a:r>
            <a:r>
              <a:rPr lang="en-US" dirty="0" smtClean="0"/>
              <a:t> and the first resulting in casualties. During the multinational occupation of post-</a:t>
            </a:r>
            <a:r>
              <a:rPr lang="en-US" dirty="0" smtClean="0">
                <a:hlinkClick r:id="rId5" tooltip="World War II"/>
              </a:rPr>
              <a:t>World War II</a:t>
            </a:r>
            <a:r>
              <a:rPr lang="en-US" dirty="0" smtClean="0"/>
              <a:t> </a:t>
            </a:r>
            <a:r>
              <a:rPr lang="en-US" dirty="0" smtClean="0">
                <a:hlinkClick r:id="rId6" tooltip="Germany"/>
              </a:rPr>
              <a:t>Germany</a:t>
            </a:r>
            <a:r>
              <a:rPr lang="en-US" dirty="0" smtClean="0"/>
              <a:t>, the </a:t>
            </a:r>
            <a:r>
              <a:rPr lang="en-US" dirty="0" smtClean="0">
                <a:hlinkClick r:id="rId7" tooltip="Soviet Union"/>
              </a:rPr>
              <a:t>Soviet Union</a:t>
            </a:r>
            <a:r>
              <a:rPr lang="en-US" dirty="0" smtClean="0"/>
              <a:t> blocked the Western Allies' railway and road access to the sectors of </a:t>
            </a:r>
            <a:r>
              <a:rPr lang="en-US" dirty="0" smtClean="0">
                <a:hlinkClick r:id="rId8" tooltip="Berlin"/>
              </a:rPr>
              <a:t>Berlin</a:t>
            </a:r>
            <a:r>
              <a:rPr lang="en-US" dirty="0" smtClean="0"/>
              <a:t> under Allied control. Their aim was to force the western powers to allow the </a:t>
            </a:r>
            <a:r>
              <a:rPr lang="en-US" dirty="0" smtClean="0">
                <a:hlinkClick r:id="rId7" tooltip="Soviet Union"/>
              </a:rPr>
              <a:t>Soviet</a:t>
            </a:r>
            <a:r>
              <a:rPr lang="en-US" dirty="0" smtClean="0"/>
              <a:t> zone to start supplying Berlin with food and fuel, thereby giving the Soviets practical control over the entire city.</a:t>
            </a:r>
          </a:p>
          <a:p>
            <a:r>
              <a:rPr lang="en-US" dirty="0" smtClean="0"/>
              <a:t>In response, the Western Allies organized the </a:t>
            </a:r>
            <a:r>
              <a:rPr lang="en-US" b="1" dirty="0" smtClean="0"/>
              <a:t>Berlin Airlift</a:t>
            </a:r>
            <a:r>
              <a:rPr lang="en-US" dirty="0" smtClean="0"/>
              <a:t> to carry supplies to the people in West Berlin. The United Kingdom's </a:t>
            </a:r>
            <a:r>
              <a:rPr lang="en-US" dirty="0" smtClean="0">
                <a:hlinkClick r:id="rId9" tooltip="Royal Air Force"/>
              </a:rPr>
              <a:t>Royal Air Force</a:t>
            </a:r>
            <a:r>
              <a:rPr lang="en-US" dirty="0" smtClean="0"/>
              <a:t> and the recently formed </a:t>
            </a:r>
            <a:r>
              <a:rPr lang="en-US" dirty="0" smtClean="0">
                <a:hlinkClick r:id="rId10" tooltip="United States Air Force"/>
              </a:rPr>
              <a:t>United States Air Force</a:t>
            </a:r>
            <a:r>
              <a:rPr lang="en-US" dirty="0" smtClean="0"/>
              <a:t>, flew over 200,000 flights in one year that provided 13,000 tons of daily necessities such as fuel and food to the Berliners.</a:t>
            </a:r>
            <a:r>
              <a:rPr lang="en-US" baseline="30000" dirty="0" smtClean="0">
                <a:hlinkClick r:id="rId11"/>
              </a:rPr>
              <a:t>[1]</a:t>
            </a:r>
            <a:r>
              <a:rPr lang="en-US" dirty="0" smtClean="0"/>
              <a:t> By the spring of 1949, the effort was clearly succeeding, and by April, the airlift was delivering more cargo than had previously flowed into the city by rail.</a:t>
            </a:r>
          </a:p>
          <a:p>
            <a:r>
              <a:rPr lang="en-US" dirty="0" smtClean="0"/>
              <a:t>The success of the Berlin Airlift brought humiliation to the Soviets who had refused to believe it could make a difference. The blockade was lifted in May 1949 and resulted in the creation of two separate German states</a:t>
            </a:r>
          </a:p>
          <a:p>
            <a:r>
              <a:rPr lang="en-US" dirty="0" smtClean="0"/>
              <a:t>North Korea refused to participate in a </a:t>
            </a:r>
            <a:r>
              <a:rPr lang="en-US" dirty="0" smtClean="0">
                <a:hlinkClick r:id="rId12" tooltip="United Nations"/>
              </a:rPr>
              <a:t>United Nations</a:t>
            </a:r>
            <a:r>
              <a:rPr lang="en-US" dirty="0" smtClean="0"/>
              <a:t>–supervised election held in the south in 1948, which led to the creation of separate Korean governments for the two occupation zones.</a:t>
            </a:r>
          </a:p>
          <a:p>
            <a:endParaRPr lang="en-US" dirty="0"/>
          </a:p>
        </p:txBody>
      </p:sp>
      <p:sp>
        <p:nvSpPr>
          <p:cNvPr id="4" name="Slide Number Placeholder 3"/>
          <p:cNvSpPr>
            <a:spLocks noGrp="1"/>
          </p:cNvSpPr>
          <p:nvPr>
            <p:ph type="sldNum" sz="quarter" idx="10"/>
          </p:nvPr>
        </p:nvSpPr>
        <p:spPr/>
        <p:txBody>
          <a:bodyPr/>
          <a:lstStyle/>
          <a:p>
            <a:fld id="{D6CAE066-EBE4-486E-9D17-79C845E27237}" type="slidenum">
              <a:rPr lang="en-US" smtClean="0"/>
              <a:pPr/>
              <a:t>65</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t>
            </a:r>
            <a:r>
              <a:rPr lang="en-US" b="1" dirty="0" smtClean="0"/>
              <a:t>Prague Spring</a:t>
            </a:r>
            <a:r>
              <a:rPr lang="en-US" dirty="0" smtClean="0"/>
              <a:t> (</a:t>
            </a:r>
            <a:r>
              <a:rPr lang="en-US" dirty="0" smtClean="0">
                <a:hlinkClick r:id="rId3" tooltip="Czech language"/>
              </a:rPr>
              <a:t>Czech</a:t>
            </a:r>
            <a:r>
              <a:rPr lang="en-US" dirty="0" smtClean="0"/>
              <a:t>: </a:t>
            </a:r>
            <a:r>
              <a:rPr lang="en-US" i="1" dirty="0" smtClean="0">
                <a:hlinkClick r:id="rId4" tooltip="cs:Pražské jaro"/>
              </a:rPr>
              <a:t>Pražské jaro</a:t>
            </a:r>
            <a:r>
              <a:rPr lang="en-US" dirty="0" smtClean="0"/>
              <a:t>, </a:t>
            </a:r>
            <a:r>
              <a:rPr lang="en-US" dirty="0" smtClean="0">
                <a:hlinkClick r:id="rId5" tooltip="Slovak language"/>
              </a:rPr>
              <a:t>Slovak</a:t>
            </a:r>
            <a:r>
              <a:rPr lang="en-US" dirty="0" smtClean="0"/>
              <a:t>: </a:t>
            </a:r>
            <a:r>
              <a:rPr lang="en-US" i="1" dirty="0" smtClean="0">
                <a:hlinkClick r:id="rId6" tooltip="sk:Pražská jar"/>
              </a:rPr>
              <a:t>Pražská jar</a:t>
            </a:r>
            <a:r>
              <a:rPr lang="en-US" dirty="0" smtClean="0"/>
              <a:t>) was a period of political liberalization in </a:t>
            </a:r>
            <a:r>
              <a:rPr lang="en-US" dirty="0" smtClean="0">
                <a:hlinkClick r:id="rId7" tooltip="Czechoslovakia"/>
              </a:rPr>
              <a:t>Czechoslovakia</a:t>
            </a:r>
            <a:r>
              <a:rPr lang="en-US" dirty="0" smtClean="0"/>
              <a:t> during the era of its domination by the </a:t>
            </a:r>
            <a:r>
              <a:rPr lang="en-US" dirty="0" smtClean="0">
                <a:hlinkClick r:id="rId8" tooltip="Soviet Union"/>
              </a:rPr>
              <a:t>Soviet Union</a:t>
            </a:r>
            <a:r>
              <a:rPr lang="en-US" dirty="0" smtClean="0"/>
              <a:t> after </a:t>
            </a:r>
            <a:r>
              <a:rPr lang="en-US" dirty="0" smtClean="0">
                <a:hlinkClick r:id="rId9" tooltip="World War II"/>
              </a:rPr>
              <a:t>World War II</a:t>
            </a:r>
            <a:r>
              <a:rPr lang="en-US" dirty="0" smtClean="0"/>
              <a:t>. It began on 5 January 1968, when reformist Slovak </a:t>
            </a:r>
            <a:r>
              <a:rPr lang="en-US" dirty="0" smtClean="0">
                <a:hlinkClick r:id="rId10" tooltip="Alexander Dubček"/>
              </a:rPr>
              <a:t>Alexander Dubček</a:t>
            </a:r>
            <a:r>
              <a:rPr lang="en-US" dirty="0" smtClean="0"/>
              <a:t> came to power, and continued until 21 August when the Soviet Union and members of its </a:t>
            </a:r>
            <a:r>
              <a:rPr lang="en-US" dirty="0" smtClean="0">
                <a:hlinkClick r:id="rId11" tooltip="Warsaw Pact"/>
              </a:rPr>
              <a:t>Warsaw Pact</a:t>
            </a:r>
            <a:r>
              <a:rPr lang="en-US" dirty="0" smtClean="0"/>
              <a:t> allies (except </a:t>
            </a:r>
            <a:r>
              <a:rPr lang="en-US" dirty="0" smtClean="0">
                <a:hlinkClick r:id="rId12" tooltip="Romania"/>
              </a:rPr>
              <a:t>Romania</a:t>
            </a:r>
            <a:r>
              <a:rPr lang="en-US" dirty="0" smtClean="0"/>
              <a:t>) </a:t>
            </a:r>
            <a:r>
              <a:rPr lang="en-US" dirty="0" smtClean="0">
                <a:hlinkClick r:id="rId13" tooltip="Warsaw Pact invasion of Czechoslovakia"/>
              </a:rPr>
              <a:t>invaded the country</a:t>
            </a:r>
            <a:r>
              <a:rPr lang="en-US" dirty="0" smtClean="0"/>
              <a:t> to halt the reforms.</a:t>
            </a:r>
          </a:p>
          <a:p>
            <a:endParaRPr lang="en-US" dirty="0" smtClean="0"/>
          </a:p>
          <a:p>
            <a:r>
              <a:rPr lang="en-US" dirty="0" smtClean="0"/>
              <a:t>The </a:t>
            </a:r>
            <a:r>
              <a:rPr lang="en-US" b="1" dirty="0" smtClean="0"/>
              <a:t>Brezhnev Doctrine</a:t>
            </a:r>
            <a:r>
              <a:rPr lang="en-US" dirty="0" smtClean="0"/>
              <a:t> was a </a:t>
            </a:r>
            <a:r>
              <a:rPr lang="en-US" dirty="0" smtClean="0">
                <a:hlinkClick r:id="rId8" tooltip="Soviet Union"/>
              </a:rPr>
              <a:t>Soviet Union</a:t>
            </a:r>
            <a:r>
              <a:rPr lang="en-US" dirty="0" smtClean="0"/>
              <a:t> </a:t>
            </a:r>
            <a:r>
              <a:rPr lang="en-US" dirty="0" smtClean="0">
                <a:hlinkClick r:id="rId14" tooltip="Foreign policy"/>
              </a:rPr>
              <a:t>foreign policy</a:t>
            </a:r>
            <a:endParaRPr lang="en-US" dirty="0" smtClean="0"/>
          </a:p>
          <a:p>
            <a:endParaRPr lang="en-US" dirty="0" smtClean="0"/>
          </a:p>
          <a:p>
            <a:r>
              <a:rPr lang="en-US" dirty="0" smtClean="0"/>
              <a:t>"</a:t>
            </a:r>
            <a:r>
              <a:rPr lang="en-US" i="1" dirty="0" smtClean="0"/>
              <a:t>When forces that are hostile to socialism try to turn the development of some socialist country towards </a:t>
            </a:r>
            <a:r>
              <a:rPr lang="en-US" i="1" dirty="0" smtClean="0">
                <a:hlinkClick r:id="rId15" tooltip="Capitalism"/>
              </a:rPr>
              <a:t>capitalism</a:t>
            </a:r>
            <a:r>
              <a:rPr lang="en-US" i="1" dirty="0" smtClean="0"/>
              <a:t>, it becomes not only a problem of the country concerned, but a common problem and concern of all socialist countries.</a:t>
            </a:r>
            <a:r>
              <a:rPr lang="en-US" dirty="0" smtClean="0"/>
              <a:t>" This doctrine was announced to retroactively justify the </a:t>
            </a:r>
            <a:r>
              <a:rPr lang="en-US" dirty="0" smtClean="0">
                <a:hlinkClick r:id="rId16" tooltip="Soviet invasion of Czechoslovakia"/>
              </a:rPr>
              <a:t>Soviet invasion of Czechoslovakia</a:t>
            </a:r>
            <a:r>
              <a:rPr lang="en-US" dirty="0" smtClean="0"/>
              <a:t> in August 1968 that ended the </a:t>
            </a:r>
            <a:r>
              <a:rPr lang="en-US" dirty="0" smtClean="0">
                <a:hlinkClick r:id="rId17" tooltip="Prague Spring"/>
              </a:rPr>
              <a:t>Prague Spring</a:t>
            </a:r>
            <a:r>
              <a:rPr lang="en-US" dirty="0" smtClean="0"/>
              <a:t>, along with earlier </a:t>
            </a:r>
            <a:r>
              <a:rPr lang="en-US" dirty="0" smtClean="0">
                <a:hlinkClick r:id="rId18" tooltip="Soviet military"/>
              </a:rPr>
              <a:t>Soviet military</a:t>
            </a:r>
            <a:r>
              <a:rPr lang="en-US" dirty="0" smtClean="0"/>
              <a:t> interventions, such as the </a:t>
            </a:r>
            <a:r>
              <a:rPr lang="en-US" dirty="0" smtClean="0">
                <a:hlinkClick r:id="rId19" tooltip="Hungarian revolution of 1956"/>
              </a:rPr>
              <a:t>invasion of Hungary in 1956</a:t>
            </a:r>
            <a:r>
              <a:rPr lang="en-US" dirty="0" smtClean="0"/>
              <a:t>. These interventions were meant to put an end to democratic liberalization efforts and uprisings that had the potential to compromise Soviet hegemony inside the </a:t>
            </a:r>
            <a:r>
              <a:rPr lang="en-US" dirty="0" smtClean="0">
                <a:hlinkClick r:id="rId20" tooltip="Eastern bloc"/>
              </a:rPr>
              <a:t>Eastern bloc</a:t>
            </a:r>
            <a:r>
              <a:rPr lang="en-US" dirty="0" smtClean="0"/>
              <a:t>, which was considered by the Soviets to be an essential defensive and strategic buffer in case hostilities with </a:t>
            </a:r>
            <a:r>
              <a:rPr lang="en-US" dirty="0" smtClean="0">
                <a:hlinkClick r:id="rId21" tooltip="NATO"/>
              </a:rPr>
              <a:t>NATO</a:t>
            </a:r>
            <a:r>
              <a:rPr lang="en-US" dirty="0" smtClean="0"/>
              <a:t> were to break out.</a:t>
            </a:r>
          </a:p>
          <a:p>
            <a:endParaRPr lang="en-US" dirty="0"/>
          </a:p>
        </p:txBody>
      </p:sp>
      <p:sp>
        <p:nvSpPr>
          <p:cNvPr id="4" name="Slide Number Placeholder 3"/>
          <p:cNvSpPr>
            <a:spLocks noGrp="1"/>
          </p:cNvSpPr>
          <p:nvPr>
            <p:ph type="sldNum" sz="quarter" idx="10"/>
          </p:nvPr>
        </p:nvSpPr>
        <p:spPr/>
        <p:txBody>
          <a:bodyPr/>
          <a:lstStyle/>
          <a:p>
            <a:fld id="{D6CAE066-EBE4-486E-9D17-79C845E27237}" type="slidenum">
              <a:rPr lang="en-US" smtClean="0"/>
              <a:pPr/>
              <a:t>68</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US continued to spend heavily on supporting friendly Third World regimes in Asia. Conflicts in peripheral regions and client states—most prominently in Vietnam—continued.</a:t>
            </a:r>
            <a:r>
              <a:rPr lang="en-US" baseline="30000" dirty="0" smtClean="0">
                <a:hlinkClick r:id="rId3"/>
              </a:rPr>
              <a:t>[165]</a:t>
            </a:r>
            <a:r>
              <a:rPr lang="en-US" dirty="0" smtClean="0"/>
              <a:t> Johnson stationed 575,000 troops in Southeast Asia to defeat the </a:t>
            </a:r>
            <a:r>
              <a:rPr lang="en-US" dirty="0" smtClean="0">
                <a:hlinkClick r:id="rId4" tooltip="Viet Cong"/>
              </a:rPr>
              <a:t>National Front for the Liberation of South Vietnam</a:t>
            </a:r>
            <a:r>
              <a:rPr lang="en-US" dirty="0" smtClean="0"/>
              <a:t> (NLF) and their North Vietnamese allies in the </a:t>
            </a:r>
            <a:r>
              <a:rPr lang="en-US" dirty="0" smtClean="0">
                <a:hlinkClick r:id="rId5" tooltip="Vietnam War"/>
              </a:rPr>
              <a:t>Vietnam War</a:t>
            </a:r>
            <a:r>
              <a:rPr lang="en-US" dirty="0" smtClean="0"/>
              <a:t>, but his costly policy weakened the US economy and, by 1975, ultimately culminated in what most of the world saw as a humiliating defeat of the world's most powerful superpower at the hands of one of the world's poorest nations.</a:t>
            </a:r>
            <a:r>
              <a:rPr lang="en-US" baseline="30000" dirty="0" smtClean="0">
                <a:hlinkClick r:id="rId6"/>
              </a:rPr>
              <a:t>[19]</a:t>
            </a:r>
            <a:endParaRPr lang="en-US" dirty="0" smtClean="0"/>
          </a:p>
          <a:p>
            <a:endParaRPr lang="en-US" dirty="0"/>
          </a:p>
        </p:txBody>
      </p:sp>
      <p:sp>
        <p:nvSpPr>
          <p:cNvPr id="4" name="Slide Number Placeholder 3"/>
          <p:cNvSpPr>
            <a:spLocks noGrp="1"/>
          </p:cNvSpPr>
          <p:nvPr>
            <p:ph type="sldNum" sz="quarter" idx="10"/>
          </p:nvPr>
        </p:nvSpPr>
        <p:spPr/>
        <p:txBody>
          <a:bodyPr/>
          <a:lstStyle/>
          <a:p>
            <a:fld id="{D6CAE066-EBE4-486E-9D17-79C845E27237}" type="slidenum">
              <a:rPr lang="en-US" smtClean="0"/>
              <a:pPr/>
              <a:t>69</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visit ushered in a new era of Sino-American relations.</a:t>
            </a:r>
            <a:r>
              <a:rPr lang="en-US" baseline="30000" dirty="0" smtClean="0">
                <a:hlinkClick r:id="rId3"/>
              </a:rPr>
              <a:t>[67]</a:t>
            </a:r>
            <a:r>
              <a:rPr lang="en-US" dirty="0" smtClean="0"/>
              <a:t> Fearing the possibility of a Sino-American alliance, the Soviet Union yielded to American pressure for </a:t>
            </a:r>
            <a:r>
              <a:rPr lang="en-US" dirty="0" smtClean="0">
                <a:hlinkClick r:id="rId4" tooltip="Détente"/>
              </a:rPr>
              <a:t>détente</a:t>
            </a:r>
            <a:r>
              <a:rPr lang="en-US" dirty="0" smtClean="0"/>
              <a:t>.</a:t>
            </a:r>
            <a:r>
              <a:rPr lang="en-US" baseline="30000" dirty="0" smtClean="0">
                <a:hlinkClick r:id="rId5"/>
              </a:rPr>
              <a:t>[155]</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US continued to spend heavily on supporting friendly Third World regimes in Asia. Conflicts in peripheral regions and client states—most prominently in Vietnam—continued.</a:t>
            </a:r>
            <a:r>
              <a:rPr lang="en-US" baseline="30000" dirty="0" smtClean="0">
                <a:hlinkClick r:id="rId6"/>
              </a:rPr>
              <a:t>[165]</a:t>
            </a:r>
            <a:r>
              <a:rPr lang="en-US" dirty="0" smtClean="0"/>
              <a:t> Johnson stationed 575,000 troops in Southeast Asia to defeat the </a:t>
            </a:r>
            <a:r>
              <a:rPr lang="en-US" dirty="0" smtClean="0">
                <a:hlinkClick r:id="rId7" tooltip="Viet Cong"/>
              </a:rPr>
              <a:t>National Front for the Liberation of South Vietnam</a:t>
            </a:r>
            <a:r>
              <a:rPr lang="en-US" dirty="0" smtClean="0"/>
              <a:t> (NLF) and their North Vietnamese allies in the </a:t>
            </a:r>
            <a:r>
              <a:rPr lang="en-US" dirty="0" smtClean="0">
                <a:hlinkClick r:id="rId8" tooltip="Vietnam War"/>
              </a:rPr>
              <a:t>Vietnam War</a:t>
            </a:r>
            <a:r>
              <a:rPr lang="en-US" dirty="0" smtClean="0"/>
              <a:t>, but his costly policy weakened the US economy and, by 1975, ultimately culminated in what most of the world saw as a humiliating defeat of the world's most powerful superpower at the hands of one of the world's poorest nations.</a:t>
            </a:r>
            <a:r>
              <a:rPr lang="en-US" baseline="30000" dirty="0" smtClean="0">
                <a:hlinkClick r:id="rId9"/>
              </a:rPr>
              <a:t>[19]</a:t>
            </a:r>
            <a:endParaRPr lang="en-US" dirty="0" smtClean="0"/>
          </a:p>
          <a:p>
            <a:endParaRPr lang="en-US" dirty="0"/>
          </a:p>
        </p:txBody>
      </p:sp>
      <p:sp>
        <p:nvSpPr>
          <p:cNvPr id="4" name="Slide Number Placeholder 3"/>
          <p:cNvSpPr>
            <a:spLocks noGrp="1"/>
          </p:cNvSpPr>
          <p:nvPr>
            <p:ph type="sldNum" sz="quarter" idx="10"/>
          </p:nvPr>
        </p:nvSpPr>
        <p:spPr/>
        <p:txBody>
          <a:bodyPr/>
          <a:lstStyle/>
          <a:p>
            <a:fld id="{D6CAE066-EBE4-486E-9D17-79C845E27237}" type="slidenum">
              <a:rPr lang="en-US" smtClean="0"/>
              <a:pPr/>
              <a:t>71</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During December 1979, approximately 75,000 Soviet troops </a:t>
            </a:r>
            <a:r>
              <a:rPr lang="en-US" dirty="0" smtClean="0">
                <a:hlinkClick r:id="rId3" tooltip="Soviet war in Afghanistan"/>
              </a:rPr>
              <a:t>invaded</a:t>
            </a:r>
            <a:r>
              <a:rPr lang="en-US" dirty="0" smtClean="0"/>
              <a:t> Afghanistan in order to support the Marxist government formed by ex-Prime-minister </a:t>
            </a:r>
            <a:r>
              <a:rPr lang="en-US" dirty="0" smtClean="0">
                <a:hlinkClick r:id="rId4" tooltip="Nur Muhammad Taraki"/>
              </a:rPr>
              <a:t>Nur Muhammad Taraki</a:t>
            </a:r>
            <a:r>
              <a:rPr lang="en-US" dirty="0" smtClean="0"/>
              <a:t>, assassinated that September by one of his party rivals.</a:t>
            </a:r>
            <a:r>
              <a:rPr lang="en-US" baseline="30000" dirty="0" smtClean="0">
                <a:hlinkClick r:id="rId5"/>
              </a:rPr>
              <a:t>[180]</a:t>
            </a:r>
            <a:r>
              <a:rPr lang="en-US" dirty="0" smtClean="0"/>
              <a:t> As a result, US President </a:t>
            </a:r>
            <a:r>
              <a:rPr lang="en-US" dirty="0" smtClean="0">
                <a:hlinkClick r:id="rId6" tooltip="Jimmy Carter"/>
              </a:rPr>
              <a:t>Jimmy Carter</a:t>
            </a:r>
            <a:r>
              <a:rPr lang="en-US" dirty="0" smtClean="0"/>
              <a:t> withdrew the </a:t>
            </a:r>
            <a:r>
              <a:rPr lang="en-US" dirty="0" smtClean="0">
                <a:hlinkClick r:id="rId7" tooltip="Strategic Arms Limitation Talks"/>
              </a:rPr>
              <a:t>SALT II</a:t>
            </a:r>
            <a:r>
              <a:rPr lang="en-US" dirty="0" smtClean="0"/>
              <a:t> treaty from the </a:t>
            </a:r>
            <a:r>
              <a:rPr lang="en-US" dirty="0" smtClean="0">
                <a:hlinkClick r:id="rId8" tooltip="United States Senate"/>
              </a:rPr>
              <a:t>Senate</a:t>
            </a:r>
            <a:r>
              <a:rPr lang="en-US" dirty="0" smtClean="0"/>
              <a:t>, imposed embargoes on grain and technology shipments to the USSR, demanded a significant increase in military spending, and further announced that the United States would boycott the </a:t>
            </a:r>
            <a:r>
              <a:rPr lang="en-US" dirty="0" smtClean="0">
                <a:hlinkClick r:id="rId9" tooltip="1980 Summer Olympics"/>
              </a:rPr>
              <a:t>1980 Moscow Summer Olympics</a:t>
            </a:r>
            <a:r>
              <a:rPr lang="en-US" dirty="0" smtClean="0"/>
              <a:t>. He described the Soviet intervention in Afghanistan as "the most serious threat to the peace since the Second World War.</a:t>
            </a:r>
            <a:r>
              <a:rPr lang="en-US" baseline="0" dirty="0" smtClean="0"/>
              <a:t> </a:t>
            </a:r>
          </a:p>
          <a:p>
            <a:r>
              <a:rPr lang="en-US" sz="1800" baseline="0" dirty="0" smtClean="0"/>
              <a:t>Grenada first time country went communist had been returned to democracy</a:t>
            </a:r>
          </a:p>
          <a:p>
            <a:endParaRPr lang="en-US" sz="1800" baseline="0" dirty="0" smtClean="0"/>
          </a:p>
          <a:p>
            <a:endParaRPr lang="en-US" sz="1800" baseline="30000" dirty="0" smtClean="0"/>
          </a:p>
        </p:txBody>
      </p:sp>
      <p:sp>
        <p:nvSpPr>
          <p:cNvPr id="4" name="Slide Number Placeholder 3"/>
          <p:cNvSpPr>
            <a:spLocks noGrp="1"/>
          </p:cNvSpPr>
          <p:nvPr>
            <p:ph type="sldNum" sz="quarter" idx="10"/>
          </p:nvPr>
        </p:nvSpPr>
        <p:spPr/>
        <p:txBody>
          <a:bodyPr/>
          <a:lstStyle/>
          <a:p>
            <a:fld id="{D6CAE066-EBE4-486E-9D17-79C845E27237}" type="slidenum">
              <a:rPr lang="en-US" smtClean="0"/>
              <a:pPr/>
              <a:t>73</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Cain and Abel relative.</a:t>
            </a:r>
            <a:r>
              <a:rPr lang="en-US" baseline="0" dirty="0" smtClean="0"/>
              <a:t> Which closest to God’s will and Abel-type view of life</a:t>
            </a:r>
            <a:endParaRPr lang="en-US" dirty="0"/>
          </a:p>
        </p:txBody>
      </p:sp>
      <p:sp>
        <p:nvSpPr>
          <p:cNvPr id="4" name="Slide Number Placeholder 3"/>
          <p:cNvSpPr>
            <a:spLocks noGrp="1"/>
          </p:cNvSpPr>
          <p:nvPr>
            <p:ph type="sldNum" sz="quarter" idx="10"/>
          </p:nvPr>
        </p:nvSpPr>
        <p:spPr/>
        <p:txBody>
          <a:bodyPr/>
          <a:lstStyle/>
          <a:p>
            <a:fld id="{D6CAE066-EBE4-486E-9D17-79C845E27237}" type="slidenum">
              <a:rPr lang="en-US" smtClean="0"/>
              <a:pPr/>
              <a:t>82</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Multiple international </a:t>
            </a:r>
            <a:r>
              <a:rPr lang="en-US" dirty="0" smtClean="0">
                <a:hlinkClick r:id="rId3" tooltip="Human rights"/>
              </a:rPr>
              <a:t>human rights</a:t>
            </a:r>
            <a:r>
              <a:rPr lang="en-US" dirty="0" smtClean="0"/>
              <a:t> organizations, including </a:t>
            </a:r>
            <a:r>
              <a:rPr lang="en-US" dirty="0" smtClean="0">
                <a:hlinkClick r:id="rId4" tooltip="Amnesty International"/>
              </a:rPr>
              <a:t>Amnesty International</a:t>
            </a:r>
            <a:r>
              <a:rPr lang="en-US" dirty="0" smtClean="0"/>
              <a:t> and </a:t>
            </a:r>
            <a:r>
              <a:rPr lang="en-US" dirty="0" smtClean="0">
                <a:hlinkClick r:id="rId5" tooltip="Human Rights Watch"/>
              </a:rPr>
              <a:t>Human Rights Watch</a:t>
            </a:r>
            <a:r>
              <a:rPr lang="en-US" dirty="0" smtClean="0"/>
              <a:t>, accuse North Korea of having one of the worst human rights records of any nation.</a:t>
            </a:r>
            <a:r>
              <a:rPr lang="en-US" baseline="30000" dirty="0" smtClean="0">
                <a:hlinkClick r:id="rId6"/>
              </a:rPr>
              <a:t>[171]</a:t>
            </a:r>
            <a:r>
              <a:rPr lang="en-US" dirty="0" smtClean="0"/>
              <a:t> North Koreans have been referred to as "some of the world's most brutalized people" by Human Rights Watch, due to the severe restrictions placed on their </a:t>
            </a:r>
            <a:r>
              <a:rPr lang="en-US" dirty="0" smtClean="0">
                <a:hlinkClick r:id="rId7" tooltip="Freedom (political)"/>
              </a:rPr>
              <a:t>political</a:t>
            </a:r>
            <a:r>
              <a:rPr lang="en-US" dirty="0" smtClean="0"/>
              <a:t> and </a:t>
            </a:r>
            <a:r>
              <a:rPr lang="en-US" dirty="0" smtClean="0">
                <a:hlinkClick r:id="rId8" tooltip="Economic freedom"/>
              </a:rPr>
              <a:t>economic freedoms</a:t>
            </a:r>
            <a:r>
              <a:rPr lang="en-US" dirty="0" smtClean="0"/>
              <a:t>.</a:t>
            </a:r>
            <a:r>
              <a:rPr lang="en-US" baseline="30000" dirty="0" smtClean="0">
                <a:hlinkClick r:id="rId9"/>
              </a:rPr>
              <a:t>[172]</a:t>
            </a:r>
            <a:endParaRPr lang="en-US" dirty="0" smtClean="0"/>
          </a:p>
          <a:p>
            <a:r>
              <a:rPr lang="en-US" dirty="0" smtClean="0">
                <a:hlinkClick r:id="rId10" tooltip="North Korean defectors"/>
              </a:rPr>
              <a:t>North Korean defectors</a:t>
            </a:r>
            <a:r>
              <a:rPr lang="en-US" dirty="0" smtClean="0"/>
              <a:t> have testified to the existence of prisons and concentration camps</a:t>
            </a:r>
            <a:r>
              <a:rPr lang="en-US" baseline="30000" dirty="0" smtClean="0">
                <a:hlinkClick r:id="rId11"/>
              </a:rPr>
              <a:t>[173]</a:t>
            </a:r>
            <a:r>
              <a:rPr lang="en-US" dirty="0" smtClean="0"/>
              <a:t> with an estimated 150,000 to 200,000 inmates (about 0.85% of the population), and have reported torture, starvation, rape, murder, </a:t>
            </a:r>
            <a:r>
              <a:rPr lang="en-US" dirty="0" smtClean="0">
                <a:hlinkClick r:id="rId12" tooltip="North Korean human experimentation"/>
              </a:rPr>
              <a:t>medical experimentation</a:t>
            </a:r>
            <a:r>
              <a:rPr lang="en-US" dirty="0" smtClean="0"/>
              <a:t>, forced </a:t>
            </a:r>
            <a:r>
              <a:rPr lang="en-US" dirty="0" err="1" smtClean="0"/>
              <a:t>labour</a:t>
            </a:r>
            <a:r>
              <a:rPr lang="en-US" dirty="0" smtClean="0"/>
              <a:t>, and forced abortions.</a:t>
            </a:r>
            <a:r>
              <a:rPr lang="en-US" baseline="30000" dirty="0" smtClean="0">
                <a:hlinkClick r:id="rId13"/>
              </a:rPr>
              <a:t>[174]</a:t>
            </a:r>
            <a:r>
              <a:rPr lang="en-US" dirty="0" smtClean="0"/>
              <a:t> Convicted political prisoners and their families are sent to these camps, where they are prohibited from marrying, required to grow their own food, and cut off from external communication (which was previously allowed)</a:t>
            </a:r>
          </a:p>
          <a:p>
            <a:endParaRPr lang="en-US" dirty="0"/>
          </a:p>
        </p:txBody>
      </p:sp>
      <p:sp>
        <p:nvSpPr>
          <p:cNvPr id="4" name="Slide Number Placeholder 3"/>
          <p:cNvSpPr>
            <a:spLocks noGrp="1"/>
          </p:cNvSpPr>
          <p:nvPr>
            <p:ph type="sldNum" sz="quarter" idx="10"/>
          </p:nvPr>
        </p:nvSpPr>
        <p:spPr/>
        <p:txBody>
          <a:bodyPr/>
          <a:lstStyle/>
          <a:p>
            <a:fld id="{D6CAE066-EBE4-486E-9D17-79C845E27237}" type="slidenum">
              <a:rPr lang="en-US" smtClean="0"/>
              <a:pPr/>
              <a:t>85</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Kim Il Sung was raised in a </a:t>
            </a:r>
            <a:r>
              <a:rPr lang="en-US" dirty="0" smtClean="0">
                <a:hlinkClick r:id="rId3" tooltip="Presbyterian"/>
              </a:rPr>
              <a:t>Presbyterian</a:t>
            </a:r>
            <a:r>
              <a:rPr lang="en-US" dirty="0" smtClean="0"/>
              <a:t> family; his maternal grandfather was a Protestant </a:t>
            </a:r>
            <a:r>
              <a:rPr lang="en-US" dirty="0" smtClean="0">
                <a:hlinkClick r:id="rId4" tooltip="Minister (Christianity)"/>
              </a:rPr>
              <a:t>minister</a:t>
            </a:r>
            <a:r>
              <a:rPr lang="en-US" dirty="0" smtClean="0"/>
              <a:t>, his father had gone to a missionary school and was an elder in the Presbyterian Church, and both his parents were reportedly very active in the religious community. Kim was an accomplished church organist</a:t>
            </a:r>
            <a:endParaRPr lang="en-US" dirty="0"/>
          </a:p>
        </p:txBody>
      </p:sp>
      <p:sp>
        <p:nvSpPr>
          <p:cNvPr id="4" name="Slide Number Placeholder 3"/>
          <p:cNvSpPr>
            <a:spLocks noGrp="1"/>
          </p:cNvSpPr>
          <p:nvPr>
            <p:ph type="sldNum" sz="quarter" idx="10"/>
          </p:nvPr>
        </p:nvSpPr>
        <p:spPr/>
        <p:txBody>
          <a:bodyPr/>
          <a:lstStyle/>
          <a:p>
            <a:fld id="{D6CAE066-EBE4-486E-9D17-79C845E27237}" type="slidenum">
              <a:rPr lang="en-US" smtClean="0"/>
              <a:pPr/>
              <a:t>86</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a:t>
            </a:r>
            <a:r>
              <a:rPr lang="en-US" b="1" dirty="0" err="1" smtClean="0"/>
              <a:t>Juche</a:t>
            </a:r>
            <a:r>
              <a:rPr lang="en-US" b="1" dirty="0" smtClean="0"/>
              <a:t> Idea</a:t>
            </a:r>
            <a:r>
              <a:rPr lang="en-US" dirty="0" smtClean="0"/>
              <a:t> (Korean pronunciation: </a:t>
            </a:r>
            <a:r>
              <a:rPr lang="en-US" dirty="0" smtClean="0">
                <a:hlinkClick r:id="rId3" tooltip="Wikipedia:IPA for Korean"/>
              </a:rPr>
              <a:t>[tɕutɕʰe]</a:t>
            </a:r>
            <a:r>
              <a:rPr lang="en-US" dirty="0" smtClean="0"/>
              <a:t> approximately "</a:t>
            </a:r>
            <a:r>
              <a:rPr lang="en-US" dirty="0" err="1" smtClean="0"/>
              <a:t>joo-ch'he</a:t>
            </a:r>
            <a:r>
              <a:rPr lang="en-US" dirty="0" smtClean="0"/>
              <a:t>") is the official state </a:t>
            </a:r>
            <a:r>
              <a:rPr lang="en-US" dirty="0" smtClean="0">
                <a:hlinkClick r:id="rId4" tooltip="Ideology"/>
              </a:rPr>
              <a:t>ideology</a:t>
            </a:r>
            <a:r>
              <a:rPr lang="en-US" dirty="0" smtClean="0"/>
              <a:t> of </a:t>
            </a:r>
            <a:r>
              <a:rPr lang="en-US" dirty="0" smtClean="0">
                <a:hlinkClick r:id="rId5" tooltip="North Korea"/>
              </a:rPr>
              <a:t>North Korea</a:t>
            </a:r>
            <a:r>
              <a:rPr lang="en-US" dirty="0" smtClean="0"/>
              <a:t> (</a:t>
            </a:r>
            <a:r>
              <a:rPr lang="en-US" b="1" dirty="0" smtClean="0"/>
              <a:t>Democratic People's Republic of Korea</a:t>
            </a:r>
            <a:r>
              <a:rPr lang="en-US" dirty="0" smtClean="0"/>
              <a:t>). It teaches that "man is the master of everything and decides everything," and that the Korean people are the masters of Korea's revolution. </a:t>
            </a:r>
            <a:r>
              <a:rPr lang="en-US" dirty="0" err="1" smtClean="0"/>
              <a:t>Juche</a:t>
            </a:r>
            <a:r>
              <a:rPr lang="en-US" dirty="0" smtClean="0"/>
              <a:t> is a component of North Korea's political </a:t>
            </a:r>
            <a:r>
              <a:rPr lang="en-US" dirty="0" err="1" smtClean="0"/>
              <a:t>system.</a:t>
            </a:r>
            <a:r>
              <a:rPr lang="en-US" baseline="30000" dirty="0" err="1" smtClean="0"/>
              <a:t>[</a:t>
            </a:r>
            <a:r>
              <a:rPr lang="en-US" i="1" baseline="30000" dirty="0" err="1" smtClean="0">
                <a:hlinkClick r:id="rId6" tooltip="Wikipedia:Citation needed"/>
              </a:rPr>
              <a:t>citation</a:t>
            </a:r>
            <a:r>
              <a:rPr lang="en-US" i="1" baseline="30000" dirty="0" smtClean="0">
                <a:hlinkClick r:id="rId6" tooltip="Wikipedia:Citation needed"/>
              </a:rPr>
              <a:t> needed</a:t>
            </a:r>
            <a:r>
              <a:rPr lang="en-US" baseline="30000" dirty="0" smtClean="0"/>
              <a:t>]</a:t>
            </a:r>
            <a:r>
              <a:rPr lang="en-US" dirty="0" smtClean="0"/>
              <a:t> </a:t>
            </a:r>
            <a:r>
              <a:rPr lang="en-US" i="1" dirty="0" err="1" smtClean="0"/>
              <a:t>Juche</a:t>
            </a:r>
            <a:r>
              <a:rPr lang="en-US" dirty="0" smtClean="0"/>
              <a:t> literally means "main body" or "subject"; it has also been translated in North Korean sources as "independent stand" and the "spirit of self-reliance".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In 1972, </a:t>
            </a:r>
            <a:r>
              <a:rPr lang="en-US" dirty="0" err="1" smtClean="0"/>
              <a:t>Juche</a:t>
            </a:r>
            <a:r>
              <a:rPr lang="en-US" dirty="0" smtClean="0"/>
              <a:t> replaced Marxism-Leninism in the revised North Korean constitution as the official state ideology, this being a response to the Sino-Soviet split. </a:t>
            </a:r>
            <a:r>
              <a:rPr lang="en-US" dirty="0" err="1" smtClean="0"/>
              <a:t>Juche</a:t>
            </a:r>
            <a:r>
              <a:rPr lang="en-US" dirty="0" smtClean="0"/>
              <a:t> was nonetheless defined as a creative application of Marxism-Leninism. Kim Il-sung also explained that </a:t>
            </a:r>
            <a:r>
              <a:rPr lang="en-US" dirty="0" err="1" smtClean="0"/>
              <a:t>Juche</a:t>
            </a:r>
            <a:r>
              <a:rPr lang="en-US" dirty="0" smtClean="0"/>
              <a:t> was not original to North Korea and that in formulating it he only laid stress on a programmatic orientation that is inherent to all Marxist-Leninist states.</a:t>
            </a:r>
          </a:p>
          <a:p>
            <a:r>
              <a:rPr lang="en-US" dirty="0" smtClean="0"/>
              <a:t>"independence in politics" (</a:t>
            </a:r>
            <a:r>
              <a:rPr lang="en-US" i="1" dirty="0" err="1" smtClean="0"/>
              <a:t>chaju</a:t>
            </a:r>
            <a:r>
              <a:rPr lang="en-US" dirty="0" smtClean="0"/>
              <a:t>)</a:t>
            </a:r>
          </a:p>
          <a:p>
            <a:r>
              <a:rPr lang="en-US" dirty="0" smtClean="0"/>
              <a:t>"self-sustenance in the economy" (</a:t>
            </a:r>
            <a:r>
              <a:rPr lang="en-US" i="1" dirty="0" err="1" smtClean="0"/>
              <a:t>charip</a:t>
            </a:r>
            <a:r>
              <a:rPr lang="en-US" dirty="0" smtClean="0"/>
              <a:t>)</a:t>
            </a:r>
          </a:p>
          <a:p>
            <a:r>
              <a:rPr lang="en-US" dirty="0" smtClean="0"/>
              <a:t>"self-defense in national defense" (</a:t>
            </a:r>
            <a:r>
              <a:rPr lang="en-US" i="1" dirty="0" err="1" smtClean="0"/>
              <a:t>chawi</a:t>
            </a:r>
            <a:r>
              <a:rPr lang="en-US" dirty="0" smtClean="0"/>
              <a: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D6CAE066-EBE4-486E-9D17-79C845E27237}" type="slidenum">
              <a:rPr lang="en-US" smtClean="0"/>
              <a:pPr/>
              <a:t>87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In the 19th century, the major European powers had gone to great lengths to maintain a </a:t>
            </a:r>
            <a:r>
              <a:rPr lang="en-US" dirty="0" smtClean="0">
                <a:hlinkClick r:id="rId3" tooltip="Balance of power in international relations"/>
              </a:rPr>
              <a:t>balance of power</a:t>
            </a:r>
            <a:r>
              <a:rPr lang="en-US" dirty="0" smtClean="0"/>
              <a:t> throughout Europe, resulting by 1900 in a complex network of political and military alliances throughout the continent.</a:t>
            </a:r>
            <a:r>
              <a:rPr lang="en-US" baseline="30000" dirty="0" smtClean="0">
                <a:hlinkClick r:id="rId4"/>
              </a:rPr>
              <a:t>[2]</a:t>
            </a:r>
            <a:r>
              <a:rPr lang="en-US" dirty="0" smtClean="0"/>
              <a:t> These had started in 1815, with the </a:t>
            </a:r>
            <a:r>
              <a:rPr lang="en-US" dirty="0" smtClean="0">
                <a:hlinkClick r:id="rId5" tooltip="Holy Alliance"/>
              </a:rPr>
              <a:t>Holy Alliance</a:t>
            </a:r>
            <a:r>
              <a:rPr lang="en-US" dirty="0" smtClean="0"/>
              <a:t> between </a:t>
            </a:r>
            <a:r>
              <a:rPr lang="en-US" dirty="0" smtClean="0">
                <a:hlinkClick r:id="rId6" tooltip="Prussia"/>
              </a:rPr>
              <a:t>Prussia</a:t>
            </a:r>
            <a:r>
              <a:rPr lang="en-US" dirty="0" smtClean="0"/>
              <a:t>, Russia, and Austria. Then, in October 1873, German Chancellor </a:t>
            </a:r>
            <a:r>
              <a:rPr lang="en-US" dirty="0" smtClean="0">
                <a:hlinkClick r:id="rId7" tooltip="Otto von Bismarck"/>
              </a:rPr>
              <a:t>Bismarck</a:t>
            </a:r>
            <a:r>
              <a:rPr lang="en-US" dirty="0" smtClean="0"/>
              <a:t> negotiated the </a:t>
            </a:r>
            <a:r>
              <a:rPr lang="en-US" dirty="0" smtClean="0">
                <a:hlinkClick r:id="rId8" tooltip="League of the Three Emperors"/>
              </a:rPr>
              <a:t>League of the Three Emperors</a:t>
            </a:r>
            <a:r>
              <a:rPr lang="en-US" dirty="0" smtClean="0"/>
              <a:t> (German: </a:t>
            </a:r>
            <a:r>
              <a:rPr lang="en-US" i="1" dirty="0" err="1" smtClean="0"/>
              <a:t>Dreikaiserbund</a:t>
            </a:r>
            <a:r>
              <a:rPr lang="en-US" dirty="0" smtClean="0"/>
              <a:t>) between the monarchs of Austria–Hungary, Russia and Germany. This agreement failed because Austria–Hungary and Russia could not agree over Balkan policy, leaving Germany and Austria–Hungary in an alliance formed in 1879, called the </a:t>
            </a:r>
            <a:r>
              <a:rPr lang="en-US" dirty="0" smtClean="0">
                <a:hlinkClick r:id="rId9" tooltip="Dual Alliance (1879)"/>
              </a:rPr>
              <a:t>Dual Alliance</a:t>
            </a:r>
            <a:r>
              <a:rPr lang="en-US" dirty="0" smtClean="0"/>
              <a:t>. This was seen as a method of countering Russian influence in the </a:t>
            </a:r>
            <a:r>
              <a:rPr lang="en-US" dirty="0" smtClean="0">
                <a:hlinkClick r:id="rId10" tooltip="Balkans"/>
              </a:rPr>
              <a:t>Balkans</a:t>
            </a:r>
            <a:r>
              <a:rPr lang="en-US" dirty="0" smtClean="0"/>
              <a:t> as the </a:t>
            </a:r>
            <a:r>
              <a:rPr lang="en-US" dirty="0" smtClean="0">
                <a:hlinkClick r:id="rId11" tooltip="Ottoman Empire"/>
              </a:rPr>
              <a:t>Ottoman Empire</a:t>
            </a:r>
            <a:r>
              <a:rPr lang="en-US" dirty="0" smtClean="0"/>
              <a:t> continued to weaken.</a:t>
            </a:r>
            <a:r>
              <a:rPr lang="en-US" baseline="30000" dirty="0" smtClean="0">
                <a:hlinkClick r:id="rId4"/>
              </a:rPr>
              <a:t>[2]</a:t>
            </a:r>
            <a:r>
              <a:rPr lang="en-US" dirty="0" smtClean="0"/>
              <a:t> In 1882, this alliance was expanded to include Italy in what became the </a:t>
            </a:r>
            <a:r>
              <a:rPr lang="en-US" dirty="0" smtClean="0">
                <a:hlinkClick r:id="rId12" tooltip="Triple Alliance (1882)"/>
              </a:rPr>
              <a:t>Triple Alliance</a:t>
            </a:r>
            <a:r>
              <a:rPr lang="en-US" dirty="0" smtClean="0"/>
              <a:t>.</a:t>
            </a:r>
            <a:r>
              <a:rPr lang="en-US" baseline="30000" dirty="0" smtClean="0">
                <a:hlinkClick r:id="rId13"/>
              </a:rPr>
              <a:t>[17]</a:t>
            </a:r>
            <a:endParaRPr lang="en-US" dirty="0" smtClean="0"/>
          </a:p>
          <a:p>
            <a:r>
              <a:rPr lang="en-US" dirty="0" smtClean="0"/>
              <a:t>After 1870, European conflict was averted largely due to a carefully planned network of treaties between the German Empire and the remainder of Europe orchestrated by Chancellor Bismarck. He especially worked to hold Russia at Germany's side to avoid a two-front war with France and Russia. With the ascension of </a:t>
            </a:r>
            <a:r>
              <a:rPr lang="en-US" dirty="0" smtClean="0">
                <a:hlinkClick r:id="rId14" tooltip="Wilhelm II of Germany"/>
              </a:rPr>
              <a:t>Wilhelm II</a:t>
            </a:r>
            <a:r>
              <a:rPr lang="en-US" dirty="0" smtClean="0"/>
              <a:t> as </a:t>
            </a:r>
            <a:r>
              <a:rPr lang="en-US" dirty="0" smtClean="0">
                <a:hlinkClick r:id="rId15" tooltip="German Emperor"/>
              </a:rPr>
              <a:t>German Emperor</a:t>
            </a:r>
            <a:r>
              <a:rPr lang="en-US" dirty="0" smtClean="0"/>
              <a:t> (</a:t>
            </a:r>
            <a:r>
              <a:rPr lang="en-US" i="1" dirty="0" smtClean="0"/>
              <a:t>Kaiser</a:t>
            </a:r>
            <a:r>
              <a:rPr lang="en-US" dirty="0" smtClean="0"/>
              <a:t>), Bismarck's system of alliances was gradually de-emphasized. For example, the Kaiser refused to renew the </a:t>
            </a:r>
            <a:r>
              <a:rPr lang="en-US" dirty="0" smtClean="0">
                <a:hlinkClick r:id="rId16" tooltip="Reinsurance Treaty"/>
              </a:rPr>
              <a:t>Reinsurance Treaty</a:t>
            </a:r>
            <a:r>
              <a:rPr lang="en-US" dirty="0" smtClean="0"/>
              <a:t> with Russia in 1890. Two years later the </a:t>
            </a:r>
            <a:r>
              <a:rPr lang="en-US" dirty="0" smtClean="0">
                <a:hlinkClick r:id="rId17" tooltip="Franco-Russian Alliance"/>
              </a:rPr>
              <a:t>Franco-Russian Alliance</a:t>
            </a:r>
            <a:r>
              <a:rPr lang="en-US" dirty="0" smtClean="0"/>
              <a:t> was signed to counteract the force of the Triple Alliance. In 1904, the United Kingdom sealed an alliance with France, the </a:t>
            </a:r>
            <a:r>
              <a:rPr lang="en-US" dirty="0" smtClean="0">
                <a:hlinkClick r:id="rId18" tooltip="Entente cordiale"/>
              </a:rPr>
              <a:t>Entente cordiale</a:t>
            </a:r>
            <a:r>
              <a:rPr lang="en-US" dirty="0" smtClean="0"/>
              <a:t> and in 1907, the United Kingdom and Russia signed the </a:t>
            </a:r>
            <a:r>
              <a:rPr lang="en-US" dirty="0" smtClean="0">
                <a:hlinkClick r:id="rId19" tooltip="Anglo-Russian Convention"/>
              </a:rPr>
              <a:t>Anglo-Russian Convention</a:t>
            </a:r>
            <a:r>
              <a:rPr lang="en-US" dirty="0" smtClean="0"/>
              <a:t>. This system of interlocking bilateral agreements formed the </a:t>
            </a:r>
            <a:r>
              <a:rPr lang="en-US" dirty="0" smtClean="0">
                <a:hlinkClick r:id="rId20" tooltip="Triple Entente"/>
              </a:rPr>
              <a:t>Triple Entente</a:t>
            </a:r>
            <a:r>
              <a:rPr lang="en-US" dirty="0" smtClean="0"/>
              <a:t>.</a:t>
            </a:r>
            <a:r>
              <a:rPr lang="en-US" baseline="30000" dirty="0" smtClean="0">
                <a:hlinkClick r:id="rId4"/>
              </a:rPr>
              <a:t>[2]</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From the time of the </a:t>
            </a:r>
            <a:r>
              <a:rPr lang="en-US" dirty="0" smtClean="0">
                <a:hlinkClick r:id="rId21" tooltip="Balkan Wars"/>
              </a:rPr>
              <a:t>Balkan Wars</a:t>
            </a:r>
            <a:r>
              <a:rPr lang="en-US" dirty="0" smtClean="0"/>
              <a:t>, which had increased the size of </a:t>
            </a:r>
            <a:r>
              <a:rPr lang="en-US" dirty="0" smtClean="0">
                <a:hlinkClick r:id="rId22" tooltip="Serbia"/>
              </a:rPr>
              <a:t>Serbia</a:t>
            </a:r>
            <a:r>
              <a:rPr lang="en-US" dirty="0" smtClean="0"/>
              <a:t>, it had been the opinion of leading Austrian officials, (most notably the Foreign Minister), Count </a:t>
            </a:r>
            <a:r>
              <a:rPr lang="en-US" dirty="0" smtClean="0">
                <a:hlinkClick r:id="rId23" tooltip="Leopold von Berchtold"/>
              </a:rPr>
              <a:t>Leopold von Berchtold</a:t>
            </a:r>
            <a:r>
              <a:rPr lang="en-US" dirty="0" smtClean="0"/>
              <a:t>, that Austria would have to wage a "preventive war" to greatly weaken or destroy Serbia as a state in order to preserve the </a:t>
            </a:r>
            <a:r>
              <a:rPr lang="en-US" dirty="0" smtClean="0">
                <a:hlinkClick r:id="rId24" tooltip="Dual monarchy"/>
              </a:rPr>
              <a:t>dual monarchy</a:t>
            </a:r>
            <a:r>
              <a:rPr lang="en-US" dirty="0" smtClean="0"/>
              <a:t> which held extensive Serb-populated Balkan territories.</a:t>
            </a:r>
            <a:r>
              <a:rPr lang="en-US" baseline="30000" dirty="0" smtClean="0">
                <a:hlinkClick r:id="rId25"/>
              </a:rPr>
              <a:t>[3]</a:t>
            </a:r>
            <a:r>
              <a:rPr lang="en-US" dirty="0" smtClean="0"/>
              <a:t> Between January 1913 and January 1914, Conrad advocated a preventive war against Serbia twenty four times.</a:t>
            </a:r>
            <a:r>
              <a:rPr lang="en-US" baseline="30000" dirty="0" smtClean="0">
                <a:hlinkClick r:id="rId26"/>
              </a:rPr>
              <a:t>[4]</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 In November 1912 Russia, humiliated by its inability to support Serbia during the </a:t>
            </a:r>
            <a:r>
              <a:rPr lang="en-US" dirty="0" smtClean="0">
                <a:hlinkClick r:id="rId27" tooltip="Bosnian crisis"/>
              </a:rPr>
              <a:t>Bosnian crisis</a:t>
            </a:r>
            <a:r>
              <a:rPr lang="en-US" dirty="0" smtClean="0"/>
              <a:t> of 1908 or the </a:t>
            </a:r>
            <a:r>
              <a:rPr lang="en-US" dirty="0" smtClean="0">
                <a:hlinkClick r:id="rId28" tooltip="First Balkan War"/>
              </a:rPr>
              <a:t>First Balkan War</a:t>
            </a:r>
            <a:r>
              <a:rPr lang="en-US" dirty="0" smtClean="0"/>
              <a:t>, announced a major reconstruction of its military.</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Wilhelm II called British balance of power principles “idiocy,” but agreed that Haldane’s statement was a “desirable clarification” of British policy.</a:t>
            </a:r>
            <a:r>
              <a:rPr lang="en-US" baseline="30000" dirty="0" smtClean="0">
                <a:hlinkClick r:id="rId29"/>
              </a:rPr>
              <a:t>[5]</a:t>
            </a:r>
            <a:r>
              <a:rPr lang="en-US" dirty="0" smtClean="0"/>
              <a:t> His opinion was that Austria should attack Serbia that December, and if “Russia supports the Serbs, which she evidently does…then war would be unavoidable for us, too,” </a:t>
            </a:r>
            <a:r>
              <a:rPr lang="en-US" baseline="30000" dirty="0" smtClean="0">
                <a:hlinkClick r:id="rId29"/>
              </a:rPr>
              <a:t>[5]</a:t>
            </a:r>
            <a:r>
              <a:rPr lang="en-US" dirty="0" smtClean="0"/>
              <a:t> and that would be better than going to war after Russia completed the massive modernization and expansion of their army that they had just begun. </a:t>
            </a:r>
            <a:r>
              <a:rPr lang="en-US" dirty="0" err="1" smtClean="0"/>
              <a:t>Moltke</a:t>
            </a:r>
            <a:r>
              <a:rPr lang="en-US" dirty="0" smtClean="0"/>
              <a:t> agreed. In his professional military opinion “a war is unavoidable and the sooner the better” </a:t>
            </a:r>
            <a:r>
              <a:rPr lang="en-US" baseline="30000" dirty="0" smtClean="0">
                <a:hlinkClick r:id="rId29"/>
              </a:rPr>
              <a:t>[5]</a:t>
            </a:r>
            <a:r>
              <a:rPr lang="en-US" dirty="0" smtClean="0"/>
              <a:t>. </a:t>
            </a:r>
            <a:r>
              <a:rPr lang="en-US" dirty="0" err="1" smtClean="0"/>
              <a:t>Moltke</a:t>
            </a:r>
            <a:r>
              <a:rPr lang="en-US" dirty="0" smtClean="0"/>
              <a:t> “wanted to launch an immediate attack”</a:t>
            </a:r>
            <a:r>
              <a:rPr lang="en-US" baseline="30000" dirty="0" smtClean="0">
                <a:hlinkClick r:id="rId30"/>
              </a:rPr>
              <a:t>[7]</a:t>
            </a:r>
            <a:r>
              <a:rPr lang="en-US" dirty="0" smtClean="0"/>
              <a:t>.</a:t>
            </a:r>
          </a:p>
          <a:p>
            <a:r>
              <a:rPr lang="en-US" dirty="0" smtClean="0"/>
              <a:t>Both Wilhelm II and the Army leadership agreed that if a war were necessary it were best launched soon. Admiral Tirpitz, however, asked for a “postponement of the great fight for one and a half years” </a:t>
            </a:r>
            <a:r>
              <a:rPr lang="en-US" baseline="30000" dirty="0" smtClean="0">
                <a:hlinkClick r:id="rId29"/>
              </a:rPr>
              <a:t>[5]</a:t>
            </a:r>
            <a:r>
              <a:rPr lang="en-US" dirty="0" smtClean="0"/>
              <a:t> because the Navy was not ready for a general war that included Britain as an opponent. He insisted that the completion of the construction of the U-boat base at </a:t>
            </a:r>
            <a:r>
              <a:rPr lang="en-US" dirty="0" smtClean="0">
                <a:hlinkClick r:id="rId31" tooltip="Heligoland"/>
              </a:rPr>
              <a:t>Heligoland</a:t>
            </a:r>
            <a:r>
              <a:rPr lang="en-US" dirty="0" smtClean="0"/>
              <a:t> and the widening of the </a:t>
            </a:r>
            <a:r>
              <a:rPr lang="en-US" dirty="0" smtClean="0">
                <a:hlinkClick r:id="rId32" tooltip="Kiel Canal"/>
              </a:rPr>
              <a:t>Kiel Canal</a:t>
            </a:r>
            <a:r>
              <a:rPr lang="en-US" dirty="0" smtClean="0"/>
              <a:t> were the Navy’s prerequisites for war</a:t>
            </a:r>
          </a:p>
          <a:p>
            <a:r>
              <a:rPr lang="en-US" dirty="0" smtClean="0"/>
              <a:t>French president </a:t>
            </a:r>
            <a:r>
              <a:rPr lang="en-US" dirty="0" err="1" smtClean="0"/>
              <a:t>Poincaré</a:t>
            </a:r>
            <a:r>
              <a:rPr lang="en-US" dirty="0" smtClean="0"/>
              <a:t> was more interested in the idea of French expansion in the Middle East than a war of revenge to regain Alsace-Lorraine. Had the </a:t>
            </a:r>
            <a:r>
              <a:rPr lang="en-US" i="1" dirty="0" smtClean="0"/>
              <a:t>Reich</a:t>
            </a:r>
            <a:r>
              <a:rPr lang="en-US" dirty="0" smtClean="0"/>
              <a:t> been interested in improved relations with France before August 1914, the opportunity was available, but the leadership of the Reich lacked such interests, and preferred a policy of war to destroy France. </a:t>
            </a:r>
          </a:p>
          <a:p>
            <a:r>
              <a:rPr lang="en-US" dirty="0" smtClean="0">
                <a:hlinkClick r:id="rId33" tooltip="German-Austrian treaty"/>
              </a:rPr>
              <a:t>German-Austrian treaty</a:t>
            </a:r>
            <a:r>
              <a:rPr lang="en-US" dirty="0" smtClean="0"/>
              <a:t> (1879) or </a:t>
            </a:r>
            <a:r>
              <a:rPr lang="en-US" dirty="0" smtClean="0">
                <a:hlinkClick r:id="rId34" tooltip="Dual Alliance, 1879"/>
              </a:rPr>
              <a:t>Dual Alliance</a:t>
            </a:r>
            <a:r>
              <a:rPr lang="en-US" dirty="0" smtClean="0"/>
              <a:t> Italy joining Germany and Austria in 1882 </a:t>
            </a:r>
            <a:r>
              <a:rPr lang="en-US" dirty="0" smtClean="0">
                <a:hlinkClick r:id="rId17" tooltip="Franco-Russian Alliance"/>
              </a:rPr>
              <a:t>Franco-Russian Alliance</a:t>
            </a:r>
            <a:r>
              <a:rPr lang="en-US" dirty="0" smtClean="0"/>
              <a:t> (1894) The "</a:t>
            </a:r>
            <a:r>
              <a:rPr lang="en-US" dirty="0" smtClean="0">
                <a:hlinkClick r:id="rId35" tooltip="Entente Cordiale"/>
              </a:rPr>
              <a:t>Entente Cordiale</a:t>
            </a:r>
            <a:r>
              <a:rPr lang="en-US" dirty="0" smtClean="0"/>
              <a:t>" between Britain and France (1904) which left the northern coast of France undefended, and the separate "entente" between Britain and Russia (1907) forming the </a:t>
            </a:r>
            <a:r>
              <a:rPr lang="en-US" dirty="0" smtClean="0">
                <a:hlinkClick r:id="rId20" tooltip="Triple Entente"/>
              </a:rPr>
              <a:t>Triple Entente</a:t>
            </a:r>
            <a:endParaRPr lang="en-US" dirty="0" smtClean="0"/>
          </a:p>
          <a:p>
            <a:r>
              <a:rPr lang="en-US" dirty="0" smtClean="0"/>
              <a:t>Rivalries for not just colonies, but colonial trade and trade routes developed between the emerging economic powers and the incumbent </a:t>
            </a:r>
            <a:r>
              <a:rPr lang="en-US" dirty="0" smtClean="0">
                <a:hlinkClick r:id="rId36" tooltip="Great powers"/>
              </a:rPr>
              <a:t>great powers</a:t>
            </a:r>
            <a:r>
              <a:rPr lang="en-US" dirty="0" smtClean="0"/>
              <a:t>. Although still argued differently according to historical perspectives on the path to war, this rivalry was illustrated in the </a:t>
            </a:r>
            <a:r>
              <a:rPr lang="en-US" dirty="0" smtClean="0">
                <a:hlinkClick r:id="rId37" tooltip="Berlin-Baghdad Railway"/>
              </a:rPr>
              <a:t>Berlin-Baghdad Railway</a:t>
            </a:r>
            <a:r>
              <a:rPr lang="en-US" dirty="0" smtClean="0"/>
              <a:t>, which would have given German industry access to Iraqi oil, and German trade a southern port in the Persian Gulf. A history of this railroad in the context of World War I has arrived to describe the German interests in countering the British Empire at a global level, and Turkey's interest in countering their Russian rivals at a regional level.</a:t>
            </a:r>
            <a:r>
              <a:rPr lang="en-US" baseline="30000" dirty="0" smtClean="0">
                <a:hlinkClick r:id="rId38"/>
              </a:rPr>
              <a:t>[31]</a:t>
            </a:r>
            <a:r>
              <a:rPr lang="en-US" dirty="0" smtClean="0"/>
              <a:t> As stated by a contemporary 'man on the ground' at the time, </a:t>
            </a:r>
            <a:r>
              <a:rPr lang="en-US" dirty="0" err="1" smtClean="0"/>
              <a:t>Jastrow</a:t>
            </a:r>
            <a:r>
              <a:rPr lang="en-US" dirty="0" smtClean="0"/>
              <a:t> wrote "It was felt in England that if, as Napoleon is said to have remarked, Antwerp in the hands of a great continental power was a pistol leveled at the English coast, Bagdad and the Persian Gulf in the hands of Germany (or any other strong power) would be a 42-centimetre gun pointed at India.</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fear that "windows of opportunity for victorious wars" were closing, "the arms race did precipitate the First World War". Some historians see the German naval build-up as the principal cause of deteriorating Anglo-German relations.</a:t>
            </a:r>
          </a:p>
          <a:p>
            <a:r>
              <a:rPr lang="en-US" dirty="0" smtClean="0"/>
              <a:t>The Franco-Prussian War was initiated by </a:t>
            </a:r>
            <a:r>
              <a:rPr lang="en-US" dirty="0" smtClean="0">
                <a:hlinkClick r:id="rId39" tooltip="Napoleon III of France"/>
              </a:rPr>
              <a:t>Napoleon III of France</a:t>
            </a:r>
            <a:r>
              <a:rPr lang="en-US" dirty="0" smtClean="0"/>
              <a:t>, who was alarmed at the rapid growth in population and unity among the German people and eventually chose to declare war in the face of potential loss of French international prestige. This period marked a relative decline in the strength of France, which continued into the 20th century.</a:t>
            </a:r>
          </a:p>
          <a:p>
            <a:r>
              <a:rPr lang="en-US" dirty="0" smtClean="0"/>
              <a:t>The war ended with a Prussian victory, and </a:t>
            </a:r>
            <a:r>
              <a:rPr lang="en-US" dirty="0" smtClean="0">
                <a:hlinkClick r:id="rId40" tooltip="Unification of Germany"/>
              </a:rPr>
              <a:t>Germany unified</a:t>
            </a:r>
            <a:r>
              <a:rPr lang="en-US" dirty="0" smtClean="0"/>
              <a:t> soon after. Alsace-Lorraine, a border territory, was transferred from France to Germany. The resulting disruption in the balance of power led France to seek alliances with Russia and the United Kingdom.</a:t>
            </a:r>
          </a:p>
          <a:p>
            <a:endParaRPr lang="en-US" dirty="0"/>
          </a:p>
        </p:txBody>
      </p:sp>
      <p:sp>
        <p:nvSpPr>
          <p:cNvPr id="4" name="Slide Number Placeholder 3"/>
          <p:cNvSpPr>
            <a:spLocks noGrp="1"/>
          </p:cNvSpPr>
          <p:nvPr>
            <p:ph type="sldNum" sz="quarter" idx="10"/>
          </p:nvPr>
        </p:nvSpPr>
        <p:spPr/>
        <p:txBody>
          <a:bodyPr/>
          <a:lstStyle/>
          <a:p>
            <a:fld id="{D6CAE066-EBE4-486E-9D17-79C845E27237}" type="slidenum">
              <a:rPr lang="en-US" smtClean="0"/>
              <a:pPr/>
              <a:t>10</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http://metropolitician.blogs.com/scribblings_of_the_metrop/2007/02/korean_antisemi.html</a:t>
            </a:r>
            <a:endParaRPr lang="en-US" dirty="0"/>
          </a:p>
        </p:txBody>
      </p:sp>
      <p:sp>
        <p:nvSpPr>
          <p:cNvPr id="4" name="Slide Number Placeholder 3"/>
          <p:cNvSpPr>
            <a:spLocks noGrp="1"/>
          </p:cNvSpPr>
          <p:nvPr>
            <p:ph type="sldNum" sz="quarter" idx="10"/>
          </p:nvPr>
        </p:nvSpPr>
        <p:spPr/>
        <p:txBody>
          <a:bodyPr/>
          <a:lstStyle/>
          <a:p>
            <a:fld id="{D6CAE066-EBE4-486E-9D17-79C845E27237}" type="slidenum">
              <a:rPr lang="en-US" smtClean="0"/>
              <a:pPr/>
              <a:t>90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 40 days Jesus tempted. 40 days to restore</a:t>
            </a:r>
            <a:r>
              <a:rPr lang="en-US" baseline="0" dirty="0" smtClean="0"/>
              <a:t> 400 years lost because JB failure. If UK occupied Korea maybe no WW necessary???</a:t>
            </a:r>
            <a:endParaRPr lang="en-US" dirty="0" smtClean="0"/>
          </a:p>
          <a:p>
            <a:endParaRPr lang="en-US" dirty="0" smtClean="0"/>
          </a:p>
          <a:p>
            <a:r>
              <a:rPr lang="en-US" dirty="0" err="1" smtClean="0"/>
              <a:t>Wilhelmine</a:t>
            </a:r>
            <a:r>
              <a:rPr lang="en-US" dirty="0" smtClean="0"/>
              <a:t> Germany is that from 1897 it was run as a "functioning monarchy" with power concentrated in the hands of one man (thought by many who knew him to be mad) and that, as a result, "the Kaiser, the royal family, the Kaiser's circle of friends, the [imperial entourage and the court </a:t>
            </a:r>
            <a:r>
              <a:rPr lang="en-US" dirty="0" err="1" smtClean="0"/>
              <a:t>form[ed</a:t>
            </a:r>
            <a:r>
              <a:rPr lang="en-US" dirty="0" smtClean="0"/>
              <a:t>] the heart of this system on which the very highest officials of the Reich and state bureaucracy (as well as the leaders of the army and the navy) were psychologically dependent." the period 1888-1890 was dominated by the conflict with the 'all-powerful" Bismarck; the years 1890-1897 were ones of transition from an "improvised" to "an </a:t>
            </a:r>
            <a:r>
              <a:rPr lang="en-US" dirty="0" err="1" smtClean="0"/>
              <a:t>institutionalised</a:t>
            </a:r>
            <a:r>
              <a:rPr lang="en-US" dirty="0" smtClean="0"/>
              <a:t> personal rule" (the latter phrase borrowed from the German constitutional historian, Huber); the period 1897 -1908 represented Bulow's promised "personal rule in the good sense" (i.e. with the cooperation of a sycophantic Chancellor), a period which may well have extended till 1914.</a:t>
            </a:r>
            <a:r>
              <a:rPr lang="en-US" baseline="0" dirty="0" smtClean="0"/>
              <a:t> </a:t>
            </a:r>
            <a:r>
              <a:rPr lang="en-US" dirty="0" smtClean="0"/>
              <a:t>Almost all the controversial legislation of the </a:t>
            </a:r>
            <a:r>
              <a:rPr lang="en-US" dirty="0" err="1" smtClean="0"/>
              <a:t>Wilhelmine</a:t>
            </a:r>
            <a:r>
              <a:rPr lang="en-US" dirty="0" smtClean="0"/>
              <a:t> period, according to </a:t>
            </a:r>
            <a:r>
              <a:rPr lang="en-US" dirty="0" err="1" smtClean="0"/>
              <a:t>Rohl</a:t>
            </a:r>
            <a:r>
              <a:rPr lang="en-US" dirty="0" smtClean="0"/>
              <a:t>, can be traced back to the Kaiser's own initiative. best examples of the Kaiser's personal rule, according to </a:t>
            </a:r>
            <a:r>
              <a:rPr lang="en-US" dirty="0" err="1" smtClean="0"/>
              <a:t>Rohl</a:t>
            </a:r>
            <a:r>
              <a:rPr lang="en-US" dirty="0" smtClean="0"/>
              <a:t>, were "the social and socialist policies, the gigantic fleet-building </a:t>
            </a:r>
            <a:r>
              <a:rPr lang="en-US" dirty="0" err="1" smtClean="0"/>
              <a:t>programme</a:t>
            </a:r>
            <a:r>
              <a:rPr lang="en-US" dirty="0" smtClean="0"/>
              <a:t> and the Prussian canal policy." The building of the fleet was, of course, to have tremendous consequences driving Great Britain into the arms of Russia and France and thus helping Germany lose the First World War. by 1902 Maximilian Harden was writing in Die </a:t>
            </a:r>
            <a:r>
              <a:rPr lang="en-US" dirty="0" err="1" smtClean="0"/>
              <a:t>Zukunft</a:t>
            </a:r>
            <a:r>
              <a:rPr lang="en-US" dirty="0" smtClean="0"/>
              <a:t> that "the Kaiser (was) his own Reich Chancellor" and that "all the important decisions of the past twelve years [had] been taken by him." The situation was such that no high-ranking minister, army or naval officer, courtier or civil servant would risk disagreeing with the Kaiser in case he dismissed them- negative personal rule”. Wilhelm did not even like ministers to submit their own resignations--that showed too much independence- although a frosty glance, a curt dismissal, a lack of conversation or an imperial contradiction might all be motives for resignation none the less. In the end courtiers, diplomats, civil servants and officers all became sycophants. Certainly, he always remained immature, with one courtier complaining in 1908: "he is a child and will always remain one." He was also an egomaniac with a complete over-estimation of his own abilities which he loved to talk about. Unfortunately these did not include a sense of reality, for he saw things only as he wished. Thus the French and English were once described in a racial diatribe as " not Whites at all but Blacks" while Jesus of Nazareth, he claimed, "had never been a Jew." Nor did he have any sense of proportion or moderation, always calling for revenge on enemies who had to die or be punished, since he hated all sorts of groups and classes, not to mention individuals such as his parents. His sense of </a:t>
            </a:r>
            <a:r>
              <a:rPr lang="en-US" dirty="0" err="1" smtClean="0"/>
              <a:t>humour</a:t>
            </a:r>
            <a:r>
              <a:rPr lang="en-US" dirty="0" smtClean="0"/>
              <a:t>, perhaps not surprisingly therefore, included hitting, beating, stabbing or otherwise humiliating colleagues and servants. As far as his sex life was concerned, he had innumerable affairs with prostitutes before ascending the throne in 1888, after which time he became more interested in men, particularly- soldiers. He had a withered left arm and was later to suffer deafness in the right ear. The most important fact, however, was that he suffered from growths and discharges in the inner ear near the brain, a condition which drove him al most mad. Lord Salisbury thought him "not quite normal", Sir Edward Grey, "not quite sane". Other European dignitaries thought him "mentally ill" or having "a screw loose." Leading German princes and statesmen felt the same, with Bismarck explaining that he had only wanted to remain in office after 1888 because he knew of Wilhelm's "abnormal mental condition", something which even </a:t>
            </a:r>
            <a:r>
              <a:rPr lang="en-US" dirty="0" err="1" smtClean="0"/>
              <a:t>Eulenburg</a:t>
            </a:r>
            <a:r>
              <a:rPr lang="en-US" dirty="0" smtClean="0"/>
              <a:t> was shocked and frightened by. Indeed, on one occasion </a:t>
            </a:r>
            <a:r>
              <a:rPr lang="en-US" dirty="0" err="1" smtClean="0"/>
              <a:t>Eulenburg</a:t>
            </a:r>
            <a:r>
              <a:rPr lang="en-US" dirty="0" smtClean="0"/>
              <a:t> recorded: "Pale, ranting wildly, looking restlessly about him and piling lie upon lie, he made such a terrible impression on me that I still cannot get over it."</a:t>
            </a:r>
          </a:p>
          <a:p>
            <a:r>
              <a:rPr lang="en-US" dirty="0" smtClean="0"/>
              <a:t>Such Hitler-like rages made </a:t>
            </a:r>
            <a:r>
              <a:rPr lang="en-US" dirty="0" err="1" smtClean="0"/>
              <a:t>Eulenburg</a:t>
            </a:r>
            <a:r>
              <a:rPr lang="en-US" dirty="0" smtClean="0"/>
              <a:t> predict an imperial nervous breakdown, something, however, that never occurred. Still, there were occasions when </a:t>
            </a:r>
            <a:r>
              <a:rPr lang="en-US" dirty="0" err="1" smtClean="0"/>
              <a:t>rumours</a:t>
            </a:r>
            <a:r>
              <a:rPr lang="en-US" dirty="0" smtClean="0"/>
              <a:t> spread that the Kaiser would have to be committed--again, something which never actually took place. Fits of rage, unfortunately, were not the only characteristic that the Kaiser shared with Hitler. Full-blooded anti-Semitism was another and </a:t>
            </a:r>
            <a:r>
              <a:rPr lang="en-US" dirty="0" err="1" smtClean="0"/>
              <a:t>Rohl</a:t>
            </a:r>
            <a:r>
              <a:rPr lang="en-US" dirty="0" smtClean="0"/>
              <a:t> makes it perfectly clear that Wilhelm II had nothing to learn in this respect from the Fuhrer. If, like Hitler, he had Jewish friends as a youth, he later turned on the Jews as Germany's most deadly enemy, informing Sir Edward Grey, for example, in 1907 that "They want stamping out." He also believed in a international conspiracy of Jewish capitalists and communists - the Golden International, blaming the First World War, Germany's defeat and his own - abdication on an international} conspiracy of Jewish freemasons, so that in exile in Holland his anti-Semitism reached fever pitch. In 1919 he wrote to General von </a:t>
            </a:r>
            <a:r>
              <a:rPr lang="en-US" dirty="0" err="1" smtClean="0"/>
              <a:t>Mackensen</a:t>
            </a:r>
            <a:r>
              <a:rPr lang="en-US" dirty="0" smtClean="0"/>
              <a:t>: "Let no German.... rest until these parasites have been destroyed and exterminated." He called for an international, Russian-style pogrom against them condemning them as a "nuisance" that humanity must in some way destroy. Then in his own hand, he added: " I believe the best would be gas." It was altogether natural, therefore, that, before he died in June 1941, he welcomed Hitler's victories as confirmation of the fighting qualities of the troops of 1914-1918. He boasted: " The hand of God is creating a new World and working miracles....We are becoming a U.S. of Europe under German leadership, a united European Continent, nobody ever hoped to see.....The Jews are being (sic) thrust out of their nefarious positions in all countries, whom they have driven to hostility for centuries.” </a:t>
            </a:r>
            <a:r>
              <a:rPr lang="en-US" dirty="0" err="1" smtClean="0"/>
              <a:t>Rohl</a:t>
            </a:r>
            <a:r>
              <a:rPr lang="en-US" dirty="0" smtClean="0"/>
              <a:t> also believes that, like Hitler, the Kaiser was responsible for starting a world war. His analysis of the December 1912 War Council makes clear that the people who counted were the Kaiser's naval and military friends and that the civilian leaders--the Chancellor and the Foreign Secretary-- took second place. As a result, the 1913 Army Bill was pushed through, naval plans for war against Britain were prepared, stockpiling of gold and fodder was approved and the course set for war in 1914 when the Kiel Canal would be ready - as Tirpitz demanded. </a:t>
            </a:r>
            <a:r>
              <a:rPr lang="en-US" dirty="0" err="1" smtClean="0"/>
              <a:t>Moltke</a:t>
            </a:r>
            <a:r>
              <a:rPr lang="en-US" dirty="0" smtClean="0"/>
              <a:t>, of course, wanted war straight away. </a:t>
            </a:r>
            <a:r>
              <a:rPr lang="en-US" dirty="0" err="1" smtClean="0"/>
              <a:t>Rohl</a:t>
            </a:r>
            <a:r>
              <a:rPr lang="en-US" dirty="0" smtClean="0"/>
              <a:t> makes clear that, despite early doubts, the Kaiser gave unconditional support to Austria during the First Balkan War and was ready to unleash a world war to defend Austria- Hungary's position in the Balkans. In short the "blank </a:t>
            </a:r>
            <a:r>
              <a:rPr lang="en-US" dirty="0" err="1" smtClean="0"/>
              <a:t>cheque</a:t>
            </a:r>
            <a:r>
              <a:rPr lang="en-US" dirty="0" smtClean="0"/>
              <a:t>" of 1914 was ready for delivery as soon as the other preparations were completed. </a:t>
            </a:r>
            <a:r>
              <a:rPr lang="en-US" dirty="0" err="1" smtClean="0"/>
              <a:t>Rohl</a:t>
            </a:r>
            <a:r>
              <a:rPr lang="en-US" dirty="0" smtClean="0"/>
              <a:t> doesn't say so in his book, but I know from seminar discussions with him, that he suspects that Berlin may even have been behind Franz Ferdinand's assassination at Sarajevo in 1914.</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1"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b="1"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Pan-</a:t>
            </a:r>
            <a:r>
              <a:rPr lang="en-US" b="1" dirty="0" err="1" smtClean="0"/>
              <a:t>Germanism</a:t>
            </a:r>
            <a:r>
              <a:rPr lang="en-US" dirty="0" smtClean="0"/>
              <a:t> (</a:t>
            </a:r>
            <a:r>
              <a:rPr lang="en-US" dirty="0" smtClean="0">
                <a:hlinkClick r:id="rId3" tooltip="German language"/>
              </a:rPr>
              <a:t>German</a:t>
            </a:r>
            <a:r>
              <a:rPr lang="en-US" dirty="0" smtClean="0"/>
              <a:t>: </a:t>
            </a:r>
            <a:r>
              <a:rPr lang="en-US" i="1" dirty="0" err="1" smtClean="0"/>
              <a:t>Pangermanismus</a:t>
            </a:r>
            <a:r>
              <a:rPr lang="en-US" dirty="0" smtClean="0"/>
              <a:t> or </a:t>
            </a:r>
            <a:r>
              <a:rPr lang="en-US" i="1" dirty="0" err="1" smtClean="0"/>
              <a:t>Alldeutsche</a:t>
            </a:r>
            <a:r>
              <a:rPr lang="en-US" i="1" dirty="0" smtClean="0"/>
              <a:t> </a:t>
            </a:r>
            <a:r>
              <a:rPr lang="en-US" i="1" dirty="0" err="1" smtClean="0"/>
              <a:t>Bewegung</a:t>
            </a:r>
            <a:r>
              <a:rPr lang="en-US" dirty="0" smtClean="0"/>
              <a:t>) was a political movement of the 19th century aiming for unity of the </a:t>
            </a:r>
            <a:r>
              <a:rPr lang="en-US" dirty="0" smtClean="0">
                <a:hlinkClick r:id="rId4" tooltip="German-speaking Europe"/>
              </a:rPr>
              <a:t>German-speaking populations of Europe</a:t>
            </a:r>
            <a:r>
              <a:rPr lang="en-US" dirty="0" smtClean="0"/>
              <a:t>, identified as </a:t>
            </a:r>
            <a:r>
              <a:rPr lang="en-US" i="1" dirty="0" smtClean="0">
                <a:hlinkClick r:id="rId5" tooltip="Volksdeutsche"/>
              </a:rPr>
              <a:t>Volksdeutsche</a:t>
            </a:r>
            <a:r>
              <a:rPr lang="en-US" dirty="0" smtClean="0"/>
              <a:t> ("</a:t>
            </a:r>
            <a:r>
              <a:rPr lang="en-US" dirty="0" smtClean="0">
                <a:hlinkClick r:id="rId6" tooltip="Ethnic Germans"/>
              </a:rPr>
              <a:t>ethnic Germans</a:t>
            </a:r>
            <a:r>
              <a:rPr lang="en-US" dirty="0" smtClean="0"/>
              <a:t>").</a:t>
            </a:r>
          </a:p>
          <a:p>
            <a:endParaRPr lang="en-US" dirty="0"/>
          </a:p>
        </p:txBody>
      </p:sp>
      <p:sp>
        <p:nvSpPr>
          <p:cNvPr id="4" name="Slide Number Placeholder 3"/>
          <p:cNvSpPr>
            <a:spLocks noGrp="1"/>
          </p:cNvSpPr>
          <p:nvPr>
            <p:ph type="sldNum" sz="quarter" idx="10"/>
          </p:nvPr>
        </p:nvSpPr>
        <p:spPr/>
        <p:txBody>
          <a:bodyPr/>
          <a:lstStyle/>
          <a:p>
            <a:fld id="{D6CAE066-EBE4-486E-9D17-79C845E27237}" type="slidenum">
              <a:rPr lang="en-US" smtClean="0"/>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By 1917, the Russian economy finally neared collapse under the strain of the war effort. While the equipment of the Russian armies actually improved due to the expansion of the war industry, the food shortages in the major urban </a:t>
            </a:r>
            <a:r>
              <a:rPr lang="en-US" dirty="0" err="1" smtClean="0"/>
              <a:t>centres</a:t>
            </a:r>
            <a:r>
              <a:rPr lang="en-US" dirty="0" smtClean="0"/>
              <a:t> brought about civil unrest, which led to the abdication of the Tsar and the </a:t>
            </a:r>
            <a:r>
              <a:rPr lang="en-US" dirty="0" smtClean="0">
                <a:hlinkClick r:id="rId3" tooltip="February Revolution"/>
              </a:rPr>
              <a:t>February Revolution</a:t>
            </a:r>
            <a:r>
              <a:rPr lang="en-US" dirty="0" smtClean="0"/>
              <a:t>. The large war casualties also created disaffection and mutinous attitudes in the army, which was fueled by </a:t>
            </a:r>
            <a:r>
              <a:rPr lang="en-US" dirty="0" smtClean="0">
                <a:hlinkClick r:id="rId4" tooltip="Bolshevik"/>
              </a:rPr>
              <a:t>Bolshevik</a:t>
            </a:r>
            <a:r>
              <a:rPr lang="en-US" dirty="0" smtClean="0"/>
              <a:t> agitators and the </a:t>
            </a:r>
            <a:r>
              <a:rPr lang="en-US" dirty="0" smtClean="0">
                <a:hlinkClick r:id="rId5" tooltip="Russian Provisional Government"/>
              </a:rPr>
              <a:t>Russian Provisional Government</a:t>
            </a:r>
            <a:r>
              <a:rPr lang="en-US" dirty="0" smtClean="0"/>
              <a:t>’s new liberalization policies towards the army (stripping officers of their mandate by giving wide sweeping powers to "soldier committees", the abolition of the death penalty). On 29 November 1917, the Communist </a:t>
            </a:r>
            <a:r>
              <a:rPr lang="en-US" dirty="0" smtClean="0">
                <a:hlinkClick r:id="rId6" tooltip="Bolsheviks"/>
              </a:rPr>
              <a:t>Bolsheviks</a:t>
            </a:r>
            <a:r>
              <a:rPr lang="en-US" dirty="0" smtClean="0"/>
              <a:t> took power under their leader </a:t>
            </a:r>
            <a:r>
              <a:rPr lang="en-US" dirty="0" smtClean="0">
                <a:hlinkClick r:id="rId7" tooltip="Vladimir Lenin"/>
              </a:rPr>
              <a:t>Vladimir Lenin</a:t>
            </a:r>
            <a:r>
              <a:rPr lang="en-US" dirty="0" smtClean="0"/>
              <a:t>. Lenin’s new Bolshevik government tried to end the war but the Germans demanded enormous concessions. Finally, in March 1918, the </a:t>
            </a:r>
            <a:r>
              <a:rPr lang="en-US" dirty="0" smtClean="0">
                <a:hlinkClick r:id="rId8" tooltip="Treaty of Brest-Litovsk"/>
              </a:rPr>
              <a:t>Treaty of Brest-Litovsk</a:t>
            </a:r>
            <a:r>
              <a:rPr lang="en-US" dirty="0" smtClean="0"/>
              <a:t> was signed and the Eastern Front ceased to be a war zone. </a:t>
            </a:r>
            <a:endParaRPr lang="en-US" dirty="0"/>
          </a:p>
        </p:txBody>
      </p:sp>
      <p:sp>
        <p:nvSpPr>
          <p:cNvPr id="4" name="Slide Number Placeholder 3"/>
          <p:cNvSpPr>
            <a:spLocks noGrp="1"/>
          </p:cNvSpPr>
          <p:nvPr>
            <p:ph type="sldNum" sz="quarter" idx="10"/>
          </p:nvPr>
        </p:nvSpPr>
        <p:spPr/>
        <p:txBody>
          <a:bodyPr/>
          <a:lstStyle/>
          <a:p>
            <a:fld id="{D6CAE066-EBE4-486E-9D17-79C845E27237}" type="slidenum">
              <a:rPr lang="en-US" smtClean="0"/>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807624ED-2CAE-417E-ABF7-5AF4E146CB6D}" type="slidenum">
              <a:rPr lang="en-US"/>
              <a:pPr/>
              <a:t>15</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spcBef>
                <a:spcPct val="0"/>
              </a:spcBef>
            </a:pPr>
            <a:r>
              <a:rPr lang="en-GB" sz="1800">
                <a:latin typeface="Franklin Gothic Medium" pitchFamily="-128" charset="0"/>
              </a:rPr>
              <a:t>First World War 8.5 m total died military, 15m total</a:t>
            </a:r>
          </a:p>
          <a:p>
            <a:pPr eaLnBrk="1" hangingPunct="1">
              <a:spcBef>
                <a:spcPct val="0"/>
              </a:spcBef>
            </a:pPr>
            <a:r>
              <a:rPr lang="en-GB" sz="1800">
                <a:latin typeface="Franklin Gothic Medium" pitchFamily="-128" charset="0"/>
              </a:rPr>
              <a:t>37.5 m total casualties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a:t>
            </a:r>
            <a:r>
              <a:rPr lang="en-US" dirty="0" smtClean="0">
                <a:hlinkClick r:id="rId3" tooltip="United States"/>
              </a:rPr>
              <a:t>United States</a:t>
            </a:r>
            <a:r>
              <a:rPr lang="en-US" dirty="0" smtClean="0"/>
              <a:t> was a formal participant in </a:t>
            </a:r>
            <a:r>
              <a:rPr lang="en-US" dirty="0" smtClean="0">
                <a:hlinkClick r:id="rId4" tooltip="World War One"/>
              </a:rPr>
              <a:t>World War One</a:t>
            </a:r>
            <a:r>
              <a:rPr lang="en-US" dirty="0" smtClean="0"/>
              <a:t> from April 6, 1917 until the war's end in 1918. Up to that point, the US had remained neutral, though the US had been an important supplier to </a:t>
            </a:r>
            <a:r>
              <a:rPr lang="en-US" dirty="0" smtClean="0">
                <a:hlinkClick r:id="rId5" tooltip="The United Kingdom"/>
              </a:rPr>
              <a:t>The United Kingdom</a:t>
            </a:r>
            <a:r>
              <a:rPr lang="en-US" dirty="0" smtClean="0"/>
              <a:t> and other </a:t>
            </a:r>
            <a:r>
              <a:rPr lang="en-US" dirty="0" smtClean="0">
                <a:hlinkClick r:id="rId6" tooltip="Allies of World War I"/>
              </a:rPr>
              <a:t>Allied powers</a:t>
            </a:r>
            <a:r>
              <a:rPr lang="en-US" dirty="0" smtClean="0"/>
              <a:t>. During the war, the US mobilized over 4,000,000 military personnel and suffered over 300,000 </a:t>
            </a:r>
            <a:r>
              <a:rPr lang="en-US" dirty="0" smtClean="0">
                <a:hlinkClick r:id="rId7" tooltip="World War I casualties"/>
              </a:rPr>
              <a:t>casualties</a:t>
            </a:r>
            <a:r>
              <a:rPr lang="en-US" dirty="0" smtClean="0"/>
              <a:t>, including over 110,000 deaths. The war saw a dramatic expansion of the US government in an effort to harness the </a:t>
            </a:r>
            <a:r>
              <a:rPr lang="en-US" dirty="0" smtClean="0">
                <a:hlinkClick r:id="rId8" tooltip="War effort"/>
              </a:rPr>
              <a:t>war effort</a:t>
            </a:r>
            <a:r>
              <a:rPr lang="en-US" dirty="0" smtClean="0"/>
              <a:t> and a significant increase in the size of the US military.</a:t>
            </a:r>
          </a:p>
          <a:p>
            <a:r>
              <a:rPr lang="en-US" dirty="0" smtClean="0"/>
              <a:t>The </a:t>
            </a:r>
            <a:r>
              <a:rPr lang="en-US" dirty="0" smtClean="0">
                <a:hlinkClick r:id="rId9" tooltip="United States of America"/>
              </a:rPr>
              <a:t>United States</a:t>
            </a:r>
            <a:r>
              <a:rPr lang="en-US" dirty="0" smtClean="0"/>
              <a:t> originally pursued a policy of </a:t>
            </a:r>
            <a:r>
              <a:rPr lang="en-US" dirty="0" smtClean="0">
                <a:hlinkClick r:id="rId10" tooltip="Non-intervention"/>
              </a:rPr>
              <a:t>non-intervention</a:t>
            </a:r>
            <a:r>
              <a:rPr lang="en-US" dirty="0" smtClean="0"/>
              <a:t>, avoiding conflict while trying to broker a peace. When a German U-boat sank the British liner </a:t>
            </a:r>
            <a:r>
              <a:rPr lang="en-US" i="1" dirty="0" smtClean="0">
                <a:hlinkClick r:id="rId11" tooltip="RMS Lusitania"/>
              </a:rPr>
              <a:t>Lusitania</a:t>
            </a:r>
            <a:r>
              <a:rPr lang="en-US" dirty="0" smtClean="0"/>
              <a:t> in 1915, with 128 Americans aboard, U.S. President </a:t>
            </a:r>
            <a:r>
              <a:rPr lang="en-US" dirty="0" smtClean="0">
                <a:hlinkClick r:id="rId12" tooltip="Woodrow Wilson"/>
              </a:rPr>
              <a:t>Woodrow Wilson</a:t>
            </a:r>
            <a:r>
              <a:rPr lang="en-US" dirty="0" smtClean="0"/>
              <a:t> vowed, "America is too proud to fight" and demanded an end to attacks on passenger ships. Germany complied. Wilson unsuccessfully tried to mediate a settlement. He repeatedly warned the U.S. would not tolerate unrestricted submarine warfare, in violation of international law and U.S. ideas of human rights. </a:t>
            </a:r>
          </a:p>
          <a:p>
            <a:r>
              <a:rPr lang="en-US" dirty="0" smtClean="0"/>
              <a:t>In January 1917, after the Navy pressured the Kaiser, Germany resumed unrestricted submarine warfare. Britain's secret Royal Navy </a:t>
            </a:r>
            <a:r>
              <a:rPr lang="en-US" dirty="0" smtClean="0">
                <a:hlinkClick r:id="rId13" tooltip="Cryptanalysis"/>
              </a:rPr>
              <a:t>cryptanalytic</a:t>
            </a:r>
            <a:r>
              <a:rPr lang="en-US" dirty="0" smtClean="0"/>
              <a:t> group, </a:t>
            </a:r>
            <a:r>
              <a:rPr lang="en-US" dirty="0" smtClean="0">
                <a:hlinkClick r:id="rId14" tooltip="Room 40"/>
              </a:rPr>
              <a:t>Room 40</a:t>
            </a:r>
            <a:r>
              <a:rPr lang="en-US" dirty="0" smtClean="0"/>
              <a:t>, had broken the German diplomatic code. They intercepted a proposal from Berlin (the </a:t>
            </a:r>
            <a:r>
              <a:rPr lang="en-US" dirty="0" smtClean="0">
                <a:hlinkClick r:id="rId15" tooltip="Zimmermann Telegram"/>
              </a:rPr>
              <a:t>Zimmermann Telegram</a:t>
            </a:r>
            <a:r>
              <a:rPr lang="en-US" dirty="0" smtClean="0"/>
              <a:t>) to </a:t>
            </a:r>
            <a:r>
              <a:rPr lang="en-US" dirty="0" smtClean="0">
                <a:hlinkClick r:id="rId16" tooltip="Mexico"/>
              </a:rPr>
              <a:t>Mexico</a:t>
            </a:r>
            <a:r>
              <a:rPr lang="en-US" dirty="0" smtClean="0"/>
              <a:t> to join the war as Germany's ally against the United States, should the U.S. join. The proposal suggested that if the U.S. were to enter the war then Mexico should declare war against the United States and enlist Japan as an ally. This would prevent the United States from joining the Allies and deploying troops to Europe, and would give Germany more time for their unrestricted submarine warfare program to strangle Britain's vital war supplies. In return, the Germans would promise Mexico support in reclaiming the territories of Texas, New Mexico, and Arizona that Mexico lost during the </a:t>
            </a:r>
            <a:r>
              <a:rPr lang="en-US" dirty="0" smtClean="0">
                <a:hlinkClick r:id="rId17" tooltip="Mexican-American War"/>
              </a:rPr>
              <a:t>Mexican-American War</a:t>
            </a:r>
            <a:r>
              <a:rPr lang="en-US" dirty="0" smtClean="0"/>
              <a:t> 70 years earlier.</a:t>
            </a:r>
            <a:r>
              <a:rPr lang="en-US" baseline="30000" dirty="0" smtClean="0"/>
              <a:t> </a:t>
            </a:r>
            <a:r>
              <a:rPr lang="en-US" dirty="0" smtClean="0"/>
              <a:t>Crucial to U.S. participation was the sweeping domestic propaganda campaign executed by the </a:t>
            </a:r>
            <a:r>
              <a:rPr lang="en-US" dirty="0" smtClean="0">
                <a:hlinkClick r:id="rId18" tooltip="Committee on Public Information"/>
              </a:rPr>
              <a:t>Committee on Public Information</a:t>
            </a:r>
            <a:r>
              <a:rPr lang="en-US" dirty="0" smtClean="0"/>
              <a:t>, overseen by </a:t>
            </a:r>
            <a:r>
              <a:rPr lang="en-US" dirty="0" smtClean="0">
                <a:hlinkClick r:id="rId19" tooltip="George Creel"/>
              </a:rPr>
              <a:t>George Creel</a:t>
            </a:r>
            <a:r>
              <a:rPr lang="en-US" dirty="0" smtClean="0"/>
              <a:t>.</a:t>
            </a:r>
            <a:r>
              <a:rPr lang="en-US" baseline="30000" dirty="0" smtClean="0">
                <a:hlinkClick r:id="rId20"/>
              </a:rPr>
              <a:t>[5]</a:t>
            </a:r>
            <a:r>
              <a:rPr lang="en-US" dirty="0" smtClean="0"/>
              <a:t> The campaign consisted of tens of thousands of government-selected community leaders giving brief carefully scripted pro-war speeches at thousands of public gatherings.</a:t>
            </a:r>
            <a:r>
              <a:rPr lang="en-US" baseline="30000" dirty="0" smtClean="0">
                <a:hlinkClick r:id="rId21"/>
              </a:rPr>
              <a:t>[6]</a:t>
            </a:r>
            <a:r>
              <a:rPr lang="en-US" dirty="0" smtClean="0"/>
              <a:t> Along with other branches of government and private vigilante groups like the </a:t>
            </a:r>
            <a:r>
              <a:rPr lang="en-US" dirty="0" smtClean="0">
                <a:hlinkClick r:id="rId22" tooltip="American Protective League"/>
              </a:rPr>
              <a:t>American Protective League</a:t>
            </a:r>
            <a:r>
              <a:rPr lang="en-US" dirty="0" smtClean="0"/>
              <a:t>, it also included the general repression and harassment of people either opposed to American entry into the war or of German heritage.</a:t>
            </a:r>
            <a:endParaRPr lang="en-US" dirty="0"/>
          </a:p>
        </p:txBody>
      </p:sp>
      <p:sp>
        <p:nvSpPr>
          <p:cNvPr id="4" name="Slide Number Placeholder 3"/>
          <p:cNvSpPr>
            <a:spLocks noGrp="1"/>
          </p:cNvSpPr>
          <p:nvPr>
            <p:ph type="sldNum" sz="quarter" idx="10"/>
          </p:nvPr>
        </p:nvSpPr>
        <p:spPr/>
        <p:txBody>
          <a:bodyPr/>
          <a:lstStyle/>
          <a:p>
            <a:fld id="{D6CAE066-EBE4-486E-9D17-79C845E27237}"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144a"/>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447939" name="Rectangle 3"/>
          <p:cNvSpPr>
            <a:spLocks noGrp="1" noChangeArrowheads="1"/>
          </p:cNvSpPr>
          <p:nvPr>
            <p:ph type="ctrTitle"/>
          </p:nvPr>
        </p:nvSpPr>
        <p:spPr>
          <a:xfrm>
            <a:off x="685800" y="2130425"/>
            <a:ext cx="7772400" cy="1470025"/>
          </a:xfrm>
        </p:spPr>
        <p:txBody>
          <a:bodyPr/>
          <a:lstStyle>
            <a:lvl1pPr algn="ctr">
              <a:defRPr/>
            </a:lvl1pPr>
          </a:lstStyle>
          <a:p>
            <a:r>
              <a:rPr lang="en-US" smtClean="0"/>
              <a:t>Click to edit Master title style</a:t>
            </a:r>
            <a:endParaRPr lang="en-GB"/>
          </a:p>
        </p:txBody>
      </p:sp>
      <p:sp>
        <p:nvSpPr>
          <p:cNvPr id="1447940" name="Rectangle 4"/>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smtClean="0"/>
              <a:t>Click to edit Master subtitle style</a:t>
            </a:r>
            <a:endParaRPr lang="en-GB"/>
          </a:p>
        </p:txBody>
      </p:sp>
      <p:sp>
        <p:nvSpPr>
          <p:cNvPr id="5" name="Rectangle 5"/>
          <p:cNvSpPr>
            <a:spLocks noGrp="1" noChangeArrowheads="1"/>
          </p:cNvSpPr>
          <p:nvPr>
            <p:ph type="dt" sz="half" idx="10"/>
          </p:nvPr>
        </p:nvSpPr>
        <p:spPr/>
        <p:txBody>
          <a:bodyPr/>
          <a:lstStyle>
            <a:lvl1pPr>
              <a:defRPr/>
            </a:lvl1pPr>
          </a:lstStyle>
          <a:p>
            <a:endParaRPr lang="en-GB"/>
          </a:p>
        </p:txBody>
      </p:sp>
      <p:sp>
        <p:nvSpPr>
          <p:cNvPr id="6" name="Rectangle 6"/>
          <p:cNvSpPr>
            <a:spLocks noGrp="1" noChangeArrowheads="1"/>
          </p:cNvSpPr>
          <p:nvPr>
            <p:ph type="ftr" sz="quarter" idx="11"/>
          </p:nvPr>
        </p:nvSpPr>
        <p:spPr/>
        <p:txBody>
          <a:bodyPr/>
          <a:lstStyle>
            <a:lvl1pPr>
              <a:defRPr/>
            </a:lvl1pPr>
          </a:lstStyle>
          <a:p>
            <a:endParaRPr lang="en-GB"/>
          </a:p>
        </p:txBody>
      </p:sp>
      <p:sp>
        <p:nvSpPr>
          <p:cNvPr id="7" name="Rectangle 7"/>
          <p:cNvSpPr>
            <a:spLocks noGrp="1" noChangeArrowheads="1"/>
          </p:cNvSpPr>
          <p:nvPr>
            <p:ph type="sldNum" sz="quarter" idx="12"/>
          </p:nvPr>
        </p:nvSpPr>
        <p:spPr/>
        <p:txBody>
          <a:bodyPr/>
          <a:lstStyle>
            <a:lvl1pPr>
              <a:defRPr/>
            </a:lvl1pPr>
          </a:lstStyle>
          <a:p>
            <a:fld id="{C063FDBC-99C9-49B7-AA7A-8B29BDA69962}"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endParaRPr lang="en-GB"/>
          </a:p>
        </p:txBody>
      </p:sp>
      <p:sp>
        <p:nvSpPr>
          <p:cNvPr id="5" name="Rectangle 6"/>
          <p:cNvSpPr>
            <a:spLocks noGrp="1" noChangeArrowheads="1"/>
          </p:cNvSpPr>
          <p:nvPr>
            <p:ph type="ftr" sz="quarter" idx="11"/>
          </p:nvPr>
        </p:nvSpPr>
        <p:spPr>
          <a:ln/>
        </p:spPr>
        <p:txBody>
          <a:bodyPr/>
          <a:lstStyle>
            <a:lvl1pPr>
              <a:defRPr/>
            </a:lvl1pPr>
          </a:lstStyle>
          <a:p>
            <a:endParaRPr lang="en-GB"/>
          </a:p>
        </p:txBody>
      </p:sp>
      <p:sp>
        <p:nvSpPr>
          <p:cNvPr id="6" name="Rectangle 7"/>
          <p:cNvSpPr>
            <a:spLocks noGrp="1" noChangeArrowheads="1"/>
          </p:cNvSpPr>
          <p:nvPr>
            <p:ph type="sldNum" sz="quarter" idx="12"/>
          </p:nvPr>
        </p:nvSpPr>
        <p:spPr>
          <a:ln/>
        </p:spPr>
        <p:txBody>
          <a:bodyPr/>
          <a:lstStyle>
            <a:lvl1pPr>
              <a:defRPr/>
            </a:lvl1pPr>
          </a:lstStyle>
          <a:p>
            <a:fld id="{DFF116E6-D55D-4DA2-9263-7EDB92EFA64E}" type="slidenum">
              <a:rPr lang="en-GB"/>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endParaRPr lang="en-GB"/>
          </a:p>
        </p:txBody>
      </p:sp>
      <p:sp>
        <p:nvSpPr>
          <p:cNvPr id="5" name="Rectangle 6"/>
          <p:cNvSpPr>
            <a:spLocks noGrp="1" noChangeArrowheads="1"/>
          </p:cNvSpPr>
          <p:nvPr>
            <p:ph type="ftr" sz="quarter" idx="11"/>
          </p:nvPr>
        </p:nvSpPr>
        <p:spPr>
          <a:ln/>
        </p:spPr>
        <p:txBody>
          <a:bodyPr/>
          <a:lstStyle>
            <a:lvl1pPr>
              <a:defRPr/>
            </a:lvl1pPr>
          </a:lstStyle>
          <a:p>
            <a:endParaRPr lang="en-GB"/>
          </a:p>
        </p:txBody>
      </p:sp>
      <p:sp>
        <p:nvSpPr>
          <p:cNvPr id="6" name="Rectangle 7"/>
          <p:cNvSpPr>
            <a:spLocks noGrp="1" noChangeArrowheads="1"/>
          </p:cNvSpPr>
          <p:nvPr>
            <p:ph type="sldNum" sz="quarter" idx="12"/>
          </p:nvPr>
        </p:nvSpPr>
        <p:spPr>
          <a:ln/>
        </p:spPr>
        <p:txBody>
          <a:bodyPr/>
          <a:lstStyle>
            <a:lvl1pPr>
              <a:defRPr/>
            </a:lvl1pPr>
          </a:lstStyle>
          <a:p>
            <a:fld id="{D3A672A9-EF85-4FB9-96C0-B3F2E2DA9578}" type="slidenum">
              <a:rPr lang="en-GB"/>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endParaRPr lang="en-GB"/>
          </a:p>
        </p:txBody>
      </p:sp>
      <p:sp>
        <p:nvSpPr>
          <p:cNvPr id="5" name="Rectangle 6"/>
          <p:cNvSpPr>
            <a:spLocks noGrp="1" noChangeArrowheads="1"/>
          </p:cNvSpPr>
          <p:nvPr>
            <p:ph type="ftr" sz="quarter" idx="11"/>
          </p:nvPr>
        </p:nvSpPr>
        <p:spPr>
          <a:ln/>
        </p:spPr>
        <p:txBody>
          <a:bodyPr/>
          <a:lstStyle>
            <a:lvl1pPr>
              <a:defRPr/>
            </a:lvl1pPr>
          </a:lstStyle>
          <a:p>
            <a:endParaRPr lang="en-GB"/>
          </a:p>
        </p:txBody>
      </p:sp>
      <p:sp>
        <p:nvSpPr>
          <p:cNvPr id="6" name="Rectangle 7"/>
          <p:cNvSpPr>
            <a:spLocks noGrp="1" noChangeArrowheads="1"/>
          </p:cNvSpPr>
          <p:nvPr>
            <p:ph type="sldNum" sz="quarter" idx="12"/>
          </p:nvPr>
        </p:nvSpPr>
        <p:spPr>
          <a:ln/>
        </p:spPr>
        <p:txBody>
          <a:bodyPr/>
          <a:lstStyle>
            <a:lvl1pPr>
              <a:defRPr/>
            </a:lvl1pPr>
          </a:lstStyle>
          <a:p>
            <a:fld id="{BA5FDAB2-6243-45A1-A569-7A08DD6E1EAE}" type="slidenum">
              <a:rPr lang="en-GB"/>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endParaRPr lang="en-GB"/>
          </a:p>
        </p:txBody>
      </p:sp>
      <p:sp>
        <p:nvSpPr>
          <p:cNvPr id="5" name="Rectangle 6"/>
          <p:cNvSpPr>
            <a:spLocks noGrp="1" noChangeArrowheads="1"/>
          </p:cNvSpPr>
          <p:nvPr>
            <p:ph type="ftr" sz="quarter" idx="11"/>
          </p:nvPr>
        </p:nvSpPr>
        <p:spPr>
          <a:ln/>
        </p:spPr>
        <p:txBody>
          <a:bodyPr/>
          <a:lstStyle>
            <a:lvl1pPr>
              <a:defRPr/>
            </a:lvl1pPr>
          </a:lstStyle>
          <a:p>
            <a:endParaRPr lang="en-GB"/>
          </a:p>
        </p:txBody>
      </p:sp>
      <p:sp>
        <p:nvSpPr>
          <p:cNvPr id="6" name="Rectangle 7"/>
          <p:cNvSpPr>
            <a:spLocks noGrp="1" noChangeArrowheads="1"/>
          </p:cNvSpPr>
          <p:nvPr>
            <p:ph type="sldNum" sz="quarter" idx="12"/>
          </p:nvPr>
        </p:nvSpPr>
        <p:spPr>
          <a:ln/>
        </p:spPr>
        <p:txBody>
          <a:bodyPr/>
          <a:lstStyle>
            <a:lvl1pPr>
              <a:defRPr/>
            </a:lvl1pPr>
          </a:lstStyle>
          <a:p>
            <a:fld id="{C37EE8DA-877F-49D6-B616-5BB8BCDCCE3C}" type="slidenum">
              <a:rPr lang="en-GB"/>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endParaRPr lang="en-GB"/>
          </a:p>
        </p:txBody>
      </p:sp>
      <p:sp>
        <p:nvSpPr>
          <p:cNvPr id="6" name="Rectangle 6"/>
          <p:cNvSpPr>
            <a:spLocks noGrp="1" noChangeArrowheads="1"/>
          </p:cNvSpPr>
          <p:nvPr>
            <p:ph type="ftr" sz="quarter" idx="11"/>
          </p:nvPr>
        </p:nvSpPr>
        <p:spPr>
          <a:ln/>
        </p:spPr>
        <p:txBody>
          <a:bodyPr/>
          <a:lstStyle>
            <a:lvl1pPr>
              <a:defRPr/>
            </a:lvl1pPr>
          </a:lstStyle>
          <a:p>
            <a:endParaRPr lang="en-GB"/>
          </a:p>
        </p:txBody>
      </p:sp>
      <p:sp>
        <p:nvSpPr>
          <p:cNvPr id="7" name="Rectangle 7"/>
          <p:cNvSpPr>
            <a:spLocks noGrp="1" noChangeArrowheads="1"/>
          </p:cNvSpPr>
          <p:nvPr>
            <p:ph type="sldNum" sz="quarter" idx="12"/>
          </p:nvPr>
        </p:nvSpPr>
        <p:spPr>
          <a:ln/>
        </p:spPr>
        <p:txBody>
          <a:bodyPr/>
          <a:lstStyle>
            <a:lvl1pPr>
              <a:defRPr/>
            </a:lvl1pPr>
          </a:lstStyle>
          <a:p>
            <a:fld id="{798B4AE8-A5C8-40DA-AD10-113C44C99245}" type="slidenum">
              <a:rPr lang="en-GB"/>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endParaRPr lang="en-GB"/>
          </a:p>
        </p:txBody>
      </p:sp>
      <p:sp>
        <p:nvSpPr>
          <p:cNvPr id="8" name="Rectangle 6"/>
          <p:cNvSpPr>
            <a:spLocks noGrp="1" noChangeArrowheads="1"/>
          </p:cNvSpPr>
          <p:nvPr>
            <p:ph type="ftr" sz="quarter" idx="11"/>
          </p:nvPr>
        </p:nvSpPr>
        <p:spPr>
          <a:ln/>
        </p:spPr>
        <p:txBody>
          <a:bodyPr/>
          <a:lstStyle>
            <a:lvl1pPr>
              <a:defRPr/>
            </a:lvl1pPr>
          </a:lstStyle>
          <a:p>
            <a:endParaRPr lang="en-GB"/>
          </a:p>
        </p:txBody>
      </p:sp>
      <p:sp>
        <p:nvSpPr>
          <p:cNvPr id="9" name="Rectangle 7"/>
          <p:cNvSpPr>
            <a:spLocks noGrp="1" noChangeArrowheads="1"/>
          </p:cNvSpPr>
          <p:nvPr>
            <p:ph type="sldNum" sz="quarter" idx="12"/>
          </p:nvPr>
        </p:nvSpPr>
        <p:spPr>
          <a:ln/>
        </p:spPr>
        <p:txBody>
          <a:bodyPr/>
          <a:lstStyle>
            <a:lvl1pPr>
              <a:defRPr/>
            </a:lvl1pPr>
          </a:lstStyle>
          <a:p>
            <a:fld id="{5F422CEC-92A0-4310-9AA3-1B6A724849EE}" type="slidenum">
              <a:rPr lang="en-GB"/>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endParaRPr lang="en-GB"/>
          </a:p>
        </p:txBody>
      </p:sp>
      <p:sp>
        <p:nvSpPr>
          <p:cNvPr id="4" name="Rectangle 6"/>
          <p:cNvSpPr>
            <a:spLocks noGrp="1" noChangeArrowheads="1"/>
          </p:cNvSpPr>
          <p:nvPr>
            <p:ph type="ftr" sz="quarter" idx="11"/>
          </p:nvPr>
        </p:nvSpPr>
        <p:spPr>
          <a:ln/>
        </p:spPr>
        <p:txBody>
          <a:bodyPr/>
          <a:lstStyle>
            <a:lvl1pPr>
              <a:defRPr/>
            </a:lvl1pPr>
          </a:lstStyle>
          <a:p>
            <a:endParaRPr lang="en-GB"/>
          </a:p>
        </p:txBody>
      </p:sp>
      <p:sp>
        <p:nvSpPr>
          <p:cNvPr id="5" name="Rectangle 7"/>
          <p:cNvSpPr>
            <a:spLocks noGrp="1" noChangeArrowheads="1"/>
          </p:cNvSpPr>
          <p:nvPr>
            <p:ph type="sldNum" sz="quarter" idx="12"/>
          </p:nvPr>
        </p:nvSpPr>
        <p:spPr>
          <a:ln/>
        </p:spPr>
        <p:txBody>
          <a:bodyPr/>
          <a:lstStyle>
            <a:lvl1pPr>
              <a:defRPr/>
            </a:lvl1pPr>
          </a:lstStyle>
          <a:p>
            <a:fld id="{C4616922-A3FD-4493-AB3D-5A31DEF5593A}" type="slidenum">
              <a:rPr lang="en-GB"/>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endParaRPr lang="en-GB"/>
          </a:p>
        </p:txBody>
      </p:sp>
      <p:sp>
        <p:nvSpPr>
          <p:cNvPr id="3" name="Rectangle 6"/>
          <p:cNvSpPr>
            <a:spLocks noGrp="1" noChangeArrowheads="1"/>
          </p:cNvSpPr>
          <p:nvPr>
            <p:ph type="ftr" sz="quarter" idx="11"/>
          </p:nvPr>
        </p:nvSpPr>
        <p:spPr>
          <a:ln/>
        </p:spPr>
        <p:txBody>
          <a:bodyPr/>
          <a:lstStyle>
            <a:lvl1pPr>
              <a:defRPr/>
            </a:lvl1pPr>
          </a:lstStyle>
          <a:p>
            <a:endParaRPr lang="en-GB"/>
          </a:p>
        </p:txBody>
      </p:sp>
      <p:sp>
        <p:nvSpPr>
          <p:cNvPr id="4" name="Rectangle 7"/>
          <p:cNvSpPr>
            <a:spLocks noGrp="1" noChangeArrowheads="1"/>
          </p:cNvSpPr>
          <p:nvPr>
            <p:ph type="sldNum" sz="quarter" idx="12"/>
          </p:nvPr>
        </p:nvSpPr>
        <p:spPr>
          <a:ln/>
        </p:spPr>
        <p:txBody>
          <a:bodyPr/>
          <a:lstStyle>
            <a:lvl1pPr>
              <a:defRPr/>
            </a:lvl1pPr>
          </a:lstStyle>
          <a:p>
            <a:fld id="{D66B5121-2A09-4D95-9127-6751F2C6CF3E}" type="slidenum">
              <a:rPr lang="en-GB"/>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endParaRPr lang="en-GB"/>
          </a:p>
        </p:txBody>
      </p:sp>
      <p:sp>
        <p:nvSpPr>
          <p:cNvPr id="6" name="Rectangle 6"/>
          <p:cNvSpPr>
            <a:spLocks noGrp="1" noChangeArrowheads="1"/>
          </p:cNvSpPr>
          <p:nvPr>
            <p:ph type="ftr" sz="quarter" idx="11"/>
          </p:nvPr>
        </p:nvSpPr>
        <p:spPr>
          <a:ln/>
        </p:spPr>
        <p:txBody>
          <a:bodyPr/>
          <a:lstStyle>
            <a:lvl1pPr>
              <a:defRPr/>
            </a:lvl1pPr>
          </a:lstStyle>
          <a:p>
            <a:endParaRPr lang="en-GB"/>
          </a:p>
        </p:txBody>
      </p:sp>
      <p:sp>
        <p:nvSpPr>
          <p:cNvPr id="7" name="Rectangle 7"/>
          <p:cNvSpPr>
            <a:spLocks noGrp="1" noChangeArrowheads="1"/>
          </p:cNvSpPr>
          <p:nvPr>
            <p:ph type="sldNum" sz="quarter" idx="12"/>
          </p:nvPr>
        </p:nvSpPr>
        <p:spPr>
          <a:ln/>
        </p:spPr>
        <p:txBody>
          <a:bodyPr/>
          <a:lstStyle>
            <a:lvl1pPr>
              <a:defRPr/>
            </a:lvl1pPr>
          </a:lstStyle>
          <a:p>
            <a:fld id="{53B52F20-2D97-4EDC-9867-89201B8DECAF}" type="slidenum">
              <a:rPr lang="en-GB"/>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endParaRPr lang="en-GB"/>
          </a:p>
        </p:txBody>
      </p:sp>
      <p:sp>
        <p:nvSpPr>
          <p:cNvPr id="6" name="Rectangle 6"/>
          <p:cNvSpPr>
            <a:spLocks noGrp="1" noChangeArrowheads="1"/>
          </p:cNvSpPr>
          <p:nvPr>
            <p:ph type="ftr" sz="quarter" idx="11"/>
          </p:nvPr>
        </p:nvSpPr>
        <p:spPr>
          <a:ln/>
        </p:spPr>
        <p:txBody>
          <a:bodyPr/>
          <a:lstStyle>
            <a:lvl1pPr>
              <a:defRPr/>
            </a:lvl1pPr>
          </a:lstStyle>
          <a:p>
            <a:endParaRPr lang="en-GB"/>
          </a:p>
        </p:txBody>
      </p:sp>
      <p:sp>
        <p:nvSpPr>
          <p:cNvPr id="7" name="Rectangle 7"/>
          <p:cNvSpPr>
            <a:spLocks noGrp="1" noChangeArrowheads="1"/>
          </p:cNvSpPr>
          <p:nvPr>
            <p:ph type="sldNum" sz="quarter" idx="12"/>
          </p:nvPr>
        </p:nvSpPr>
        <p:spPr>
          <a:ln/>
        </p:spPr>
        <p:txBody>
          <a:bodyPr/>
          <a:lstStyle>
            <a:lvl1pPr>
              <a:defRPr/>
            </a:lvl1pPr>
          </a:lstStyle>
          <a:p>
            <a:fld id="{4DD73B8C-0407-4997-9C75-514639ED6735}"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endParaRPr lang="en-GB"/>
          </a:p>
        </p:txBody>
      </p:sp>
      <p:sp>
        <p:nvSpPr>
          <p:cNvPr id="5" name="Rectangle 6"/>
          <p:cNvSpPr>
            <a:spLocks noGrp="1" noChangeArrowheads="1"/>
          </p:cNvSpPr>
          <p:nvPr>
            <p:ph type="ftr" sz="quarter" idx="11"/>
          </p:nvPr>
        </p:nvSpPr>
        <p:spPr>
          <a:ln/>
        </p:spPr>
        <p:txBody>
          <a:bodyPr/>
          <a:lstStyle>
            <a:lvl1pPr>
              <a:defRPr/>
            </a:lvl1pPr>
          </a:lstStyle>
          <a:p>
            <a:endParaRPr lang="en-GB"/>
          </a:p>
        </p:txBody>
      </p:sp>
      <p:sp>
        <p:nvSpPr>
          <p:cNvPr id="6" name="Rectangle 7"/>
          <p:cNvSpPr>
            <a:spLocks noGrp="1" noChangeArrowheads="1"/>
          </p:cNvSpPr>
          <p:nvPr>
            <p:ph type="sldNum" sz="quarter" idx="12"/>
          </p:nvPr>
        </p:nvSpPr>
        <p:spPr>
          <a:ln/>
        </p:spPr>
        <p:txBody>
          <a:bodyPr/>
          <a:lstStyle>
            <a:lvl1pPr>
              <a:defRPr/>
            </a:lvl1pPr>
          </a:lstStyle>
          <a:p>
            <a:fld id="{4E9363CE-B03E-4DA5-B938-60898F74993C}" type="slidenum">
              <a:rPr lang="en-GB"/>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endParaRPr lang="en-GB"/>
          </a:p>
        </p:txBody>
      </p:sp>
      <p:sp>
        <p:nvSpPr>
          <p:cNvPr id="5" name="Rectangle 6"/>
          <p:cNvSpPr>
            <a:spLocks noGrp="1" noChangeArrowheads="1"/>
          </p:cNvSpPr>
          <p:nvPr>
            <p:ph type="ftr" sz="quarter" idx="11"/>
          </p:nvPr>
        </p:nvSpPr>
        <p:spPr>
          <a:ln/>
        </p:spPr>
        <p:txBody>
          <a:bodyPr/>
          <a:lstStyle>
            <a:lvl1pPr>
              <a:defRPr/>
            </a:lvl1pPr>
          </a:lstStyle>
          <a:p>
            <a:endParaRPr lang="en-GB"/>
          </a:p>
        </p:txBody>
      </p:sp>
      <p:sp>
        <p:nvSpPr>
          <p:cNvPr id="6" name="Rectangle 7"/>
          <p:cNvSpPr>
            <a:spLocks noGrp="1" noChangeArrowheads="1"/>
          </p:cNvSpPr>
          <p:nvPr>
            <p:ph type="sldNum" sz="quarter" idx="12"/>
          </p:nvPr>
        </p:nvSpPr>
        <p:spPr>
          <a:ln/>
        </p:spPr>
        <p:txBody>
          <a:bodyPr/>
          <a:lstStyle>
            <a:lvl1pPr>
              <a:defRPr/>
            </a:lvl1pPr>
          </a:lstStyle>
          <a:p>
            <a:fld id="{8CA73BAA-D28B-46E2-BA44-AE646B897B57}" type="slidenum">
              <a:rPr lang="en-GB"/>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endParaRPr lang="en-GB"/>
          </a:p>
        </p:txBody>
      </p:sp>
      <p:sp>
        <p:nvSpPr>
          <p:cNvPr id="5" name="Rectangle 6"/>
          <p:cNvSpPr>
            <a:spLocks noGrp="1" noChangeArrowheads="1"/>
          </p:cNvSpPr>
          <p:nvPr>
            <p:ph type="ftr" sz="quarter" idx="11"/>
          </p:nvPr>
        </p:nvSpPr>
        <p:spPr>
          <a:ln/>
        </p:spPr>
        <p:txBody>
          <a:bodyPr/>
          <a:lstStyle>
            <a:lvl1pPr>
              <a:defRPr/>
            </a:lvl1pPr>
          </a:lstStyle>
          <a:p>
            <a:endParaRPr lang="en-GB"/>
          </a:p>
        </p:txBody>
      </p:sp>
      <p:sp>
        <p:nvSpPr>
          <p:cNvPr id="6" name="Rectangle 7"/>
          <p:cNvSpPr>
            <a:spLocks noGrp="1" noChangeArrowheads="1"/>
          </p:cNvSpPr>
          <p:nvPr>
            <p:ph type="sldNum" sz="quarter" idx="12"/>
          </p:nvPr>
        </p:nvSpPr>
        <p:spPr>
          <a:ln/>
        </p:spPr>
        <p:txBody>
          <a:bodyPr/>
          <a:lstStyle>
            <a:lvl1pPr>
              <a:defRPr/>
            </a:lvl1pPr>
          </a:lstStyle>
          <a:p>
            <a:fld id="{29AC878C-B18B-4FD7-AEE5-35194364854E}" type="slidenum">
              <a:rPr lang="en-GB"/>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endParaRPr lang="en-GB"/>
          </a:p>
        </p:txBody>
      </p:sp>
      <p:sp>
        <p:nvSpPr>
          <p:cNvPr id="5" name="Rectangle 6"/>
          <p:cNvSpPr>
            <a:spLocks noGrp="1" noChangeArrowheads="1"/>
          </p:cNvSpPr>
          <p:nvPr>
            <p:ph type="ftr" sz="quarter" idx="11"/>
          </p:nvPr>
        </p:nvSpPr>
        <p:spPr>
          <a:ln/>
        </p:spPr>
        <p:txBody>
          <a:bodyPr/>
          <a:lstStyle>
            <a:lvl1pPr>
              <a:defRPr/>
            </a:lvl1pPr>
          </a:lstStyle>
          <a:p>
            <a:endParaRPr lang="en-GB"/>
          </a:p>
        </p:txBody>
      </p:sp>
      <p:sp>
        <p:nvSpPr>
          <p:cNvPr id="6" name="Rectangle 7"/>
          <p:cNvSpPr>
            <a:spLocks noGrp="1" noChangeArrowheads="1"/>
          </p:cNvSpPr>
          <p:nvPr>
            <p:ph type="sldNum" sz="quarter" idx="12"/>
          </p:nvPr>
        </p:nvSpPr>
        <p:spPr>
          <a:ln/>
        </p:spPr>
        <p:txBody>
          <a:bodyPr/>
          <a:lstStyle>
            <a:lvl1pPr>
              <a:defRPr/>
            </a:lvl1pPr>
          </a:lstStyle>
          <a:p>
            <a:fld id="{1D176CA4-8F38-482B-990F-3DC48EB691C1}"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endParaRPr lang="en-GB"/>
          </a:p>
        </p:txBody>
      </p:sp>
      <p:sp>
        <p:nvSpPr>
          <p:cNvPr id="6" name="Rectangle 6"/>
          <p:cNvSpPr>
            <a:spLocks noGrp="1" noChangeArrowheads="1"/>
          </p:cNvSpPr>
          <p:nvPr>
            <p:ph type="ftr" sz="quarter" idx="11"/>
          </p:nvPr>
        </p:nvSpPr>
        <p:spPr>
          <a:ln/>
        </p:spPr>
        <p:txBody>
          <a:bodyPr/>
          <a:lstStyle>
            <a:lvl1pPr>
              <a:defRPr/>
            </a:lvl1pPr>
          </a:lstStyle>
          <a:p>
            <a:endParaRPr lang="en-GB"/>
          </a:p>
        </p:txBody>
      </p:sp>
      <p:sp>
        <p:nvSpPr>
          <p:cNvPr id="7" name="Rectangle 7"/>
          <p:cNvSpPr>
            <a:spLocks noGrp="1" noChangeArrowheads="1"/>
          </p:cNvSpPr>
          <p:nvPr>
            <p:ph type="sldNum" sz="quarter" idx="12"/>
          </p:nvPr>
        </p:nvSpPr>
        <p:spPr>
          <a:ln/>
        </p:spPr>
        <p:txBody>
          <a:bodyPr/>
          <a:lstStyle>
            <a:lvl1pPr>
              <a:defRPr/>
            </a:lvl1pPr>
          </a:lstStyle>
          <a:p>
            <a:fld id="{883FD970-4EE8-425A-82B2-15A8567A6412}"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endParaRPr lang="en-GB"/>
          </a:p>
        </p:txBody>
      </p:sp>
      <p:sp>
        <p:nvSpPr>
          <p:cNvPr id="8" name="Rectangle 6"/>
          <p:cNvSpPr>
            <a:spLocks noGrp="1" noChangeArrowheads="1"/>
          </p:cNvSpPr>
          <p:nvPr>
            <p:ph type="ftr" sz="quarter" idx="11"/>
          </p:nvPr>
        </p:nvSpPr>
        <p:spPr>
          <a:ln/>
        </p:spPr>
        <p:txBody>
          <a:bodyPr/>
          <a:lstStyle>
            <a:lvl1pPr>
              <a:defRPr/>
            </a:lvl1pPr>
          </a:lstStyle>
          <a:p>
            <a:endParaRPr lang="en-GB"/>
          </a:p>
        </p:txBody>
      </p:sp>
      <p:sp>
        <p:nvSpPr>
          <p:cNvPr id="9" name="Rectangle 7"/>
          <p:cNvSpPr>
            <a:spLocks noGrp="1" noChangeArrowheads="1"/>
          </p:cNvSpPr>
          <p:nvPr>
            <p:ph type="sldNum" sz="quarter" idx="12"/>
          </p:nvPr>
        </p:nvSpPr>
        <p:spPr>
          <a:ln/>
        </p:spPr>
        <p:txBody>
          <a:bodyPr/>
          <a:lstStyle>
            <a:lvl1pPr>
              <a:defRPr/>
            </a:lvl1pPr>
          </a:lstStyle>
          <a:p>
            <a:fld id="{6E7F8C06-C45D-4CFF-B19A-D5124824BBD5}"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endParaRPr lang="en-GB"/>
          </a:p>
        </p:txBody>
      </p:sp>
      <p:sp>
        <p:nvSpPr>
          <p:cNvPr id="4" name="Rectangle 6"/>
          <p:cNvSpPr>
            <a:spLocks noGrp="1" noChangeArrowheads="1"/>
          </p:cNvSpPr>
          <p:nvPr>
            <p:ph type="ftr" sz="quarter" idx="11"/>
          </p:nvPr>
        </p:nvSpPr>
        <p:spPr>
          <a:ln/>
        </p:spPr>
        <p:txBody>
          <a:bodyPr/>
          <a:lstStyle>
            <a:lvl1pPr>
              <a:defRPr/>
            </a:lvl1pPr>
          </a:lstStyle>
          <a:p>
            <a:endParaRPr lang="en-GB"/>
          </a:p>
        </p:txBody>
      </p:sp>
      <p:sp>
        <p:nvSpPr>
          <p:cNvPr id="5" name="Rectangle 7"/>
          <p:cNvSpPr>
            <a:spLocks noGrp="1" noChangeArrowheads="1"/>
          </p:cNvSpPr>
          <p:nvPr>
            <p:ph type="sldNum" sz="quarter" idx="12"/>
          </p:nvPr>
        </p:nvSpPr>
        <p:spPr>
          <a:ln/>
        </p:spPr>
        <p:txBody>
          <a:bodyPr/>
          <a:lstStyle>
            <a:lvl1pPr>
              <a:defRPr/>
            </a:lvl1pPr>
          </a:lstStyle>
          <a:p>
            <a:fld id="{97999D53-7C77-4729-B54C-444253C78044}"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endParaRPr lang="en-GB"/>
          </a:p>
        </p:txBody>
      </p:sp>
      <p:sp>
        <p:nvSpPr>
          <p:cNvPr id="3" name="Rectangle 6"/>
          <p:cNvSpPr>
            <a:spLocks noGrp="1" noChangeArrowheads="1"/>
          </p:cNvSpPr>
          <p:nvPr>
            <p:ph type="ftr" sz="quarter" idx="11"/>
          </p:nvPr>
        </p:nvSpPr>
        <p:spPr>
          <a:ln/>
        </p:spPr>
        <p:txBody>
          <a:bodyPr/>
          <a:lstStyle>
            <a:lvl1pPr>
              <a:defRPr/>
            </a:lvl1pPr>
          </a:lstStyle>
          <a:p>
            <a:endParaRPr lang="en-GB"/>
          </a:p>
        </p:txBody>
      </p:sp>
      <p:sp>
        <p:nvSpPr>
          <p:cNvPr id="4" name="Rectangle 7"/>
          <p:cNvSpPr>
            <a:spLocks noGrp="1" noChangeArrowheads="1"/>
          </p:cNvSpPr>
          <p:nvPr>
            <p:ph type="sldNum" sz="quarter" idx="12"/>
          </p:nvPr>
        </p:nvSpPr>
        <p:spPr>
          <a:ln/>
        </p:spPr>
        <p:txBody>
          <a:bodyPr/>
          <a:lstStyle>
            <a:lvl1pPr>
              <a:defRPr/>
            </a:lvl1pPr>
          </a:lstStyle>
          <a:p>
            <a:fld id="{ECE17A86-39E9-402F-A4EC-D525553A911D}"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endParaRPr lang="en-GB"/>
          </a:p>
        </p:txBody>
      </p:sp>
      <p:sp>
        <p:nvSpPr>
          <p:cNvPr id="6" name="Rectangle 6"/>
          <p:cNvSpPr>
            <a:spLocks noGrp="1" noChangeArrowheads="1"/>
          </p:cNvSpPr>
          <p:nvPr>
            <p:ph type="ftr" sz="quarter" idx="11"/>
          </p:nvPr>
        </p:nvSpPr>
        <p:spPr>
          <a:ln/>
        </p:spPr>
        <p:txBody>
          <a:bodyPr/>
          <a:lstStyle>
            <a:lvl1pPr>
              <a:defRPr/>
            </a:lvl1pPr>
          </a:lstStyle>
          <a:p>
            <a:endParaRPr lang="en-GB"/>
          </a:p>
        </p:txBody>
      </p:sp>
      <p:sp>
        <p:nvSpPr>
          <p:cNvPr id="7" name="Rectangle 7"/>
          <p:cNvSpPr>
            <a:spLocks noGrp="1" noChangeArrowheads="1"/>
          </p:cNvSpPr>
          <p:nvPr>
            <p:ph type="sldNum" sz="quarter" idx="12"/>
          </p:nvPr>
        </p:nvSpPr>
        <p:spPr>
          <a:ln/>
        </p:spPr>
        <p:txBody>
          <a:bodyPr/>
          <a:lstStyle>
            <a:lvl1pPr>
              <a:defRPr/>
            </a:lvl1pPr>
          </a:lstStyle>
          <a:p>
            <a:fld id="{559A252D-51E0-45DB-81DE-CA7133344C95}"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endParaRPr lang="en-GB"/>
          </a:p>
        </p:txBody>
      </p:sp>
      <p:sp>
        <p:nvSpPr>
          <p:cNvPr id="6" name="Rectangle 6"/>
          <p:cNvSpPr>
            <a:spLocks noGrp="1" noChangeArrowheads="1"/>
          </p:cNvSpPr>
          <p:nvPr>
            <p:ph type="ftr" sz="quarter" idx="11"/>
          </p:nvPr>
        </p:nvSpPr>
        <p:spPr>
          <a:ln/>
        </p:spPr>
        <p:txBody>
          <a:bodyPr/>
          <a:lstStyle>
            <a:lvl1pPr>
              <a:defRPr/>
            </a:lvl1pPr>
          </a:lstStyle>
          <a:p>
            <a:endParaRPr lang="en-GB"/>
          </a:p>
        </p:txBody>
      </p:sp>
      <p:sp>
        <p:nvSpPr>
          <p:cNvPr id="7" name="Rectangle 7"/>
          <p:cNvSpPr>
            <a:spLocks noGrp="1" noChangeArrowheads="1"/>
          </p:cNvSpPr>
          <p:nvPr>
            <p:ph type="sldNum" sz="quarter" idx="12"/>
          </p:nvPr>
        </p:nvSpPr>
        <p:spPr>
          <a:ln/>
        </p:spPr>
        <p:txBody>
          <a:bodyPr/>
          <a:lstStyle>
            <a:lvl1pPr>
              <a:defRPr/>
            </a:lvl1pPr>
          </a:lstStyle>
          <a:p>
            <a:fld id="{CC342BE0-9631-40B2-8DB6-D77AC5ADA65C}"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3.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144b"/>
          <p:cNvPicPr>
            <a:picLocks noChangeAspect="1" noChangeArrowheads="1"/>
          </p:cNvPicPr>
          <p:nvPr/>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1027" name="Rectangle 3"/>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a:p>
        </p:txBody>
      </p:sp>
      <p:sp>
        <p:nvSpPr>
          <p:cNvPr id="1028" name="Rectangle 4"/>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4691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128" charset="0"/>
                <a:ea typeface="Arial" pitchFamily="-128" charset="0"/>
              </a:defRPr>
            </a:lvl1pPr>
          </a:lstStyle>
          <a:p>
            <a:endParaRPr lang="en-GB"/>
          </a:p>
        </p:txBody>
      </p:sp>
      <p:sp>
        <p:nvSpPr>
          <p:cNvPr id="144691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128" charset="0"/>
                <a:ea typeface="Arial" pitchFamily="-128" charset="0"/>
              </a:defRPr>
            </a:lvl1pPr>
          </a:lstStyle>
          <a:p>
            <a:endParaRPr lang="en-GB"/>
          </a:p>
        </p:txBody>
      </p:sp>
      <p:sp>
        <p:nvSpPr>
          <p:cNvPr id="144691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128" charset="0"/>
                <a:ea typeface="Arial" pitchFamily="-128" charset="0"/>
              </a:defRPr>
            </a:lvl1pPr>
          </a:lstStyle>
          <a:p>
            <a:fld id="{8ECB7110-A6C9-47B3-B4E2-899130F872F0}"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714" r:id="rId1"/>
    <p:sldLayoutId id="2147483703" r:id="rId2"/>
    <p:sldLayoutId id="2147483702" r:id="rId3"/>
    <p:sldLayoutId id="2147483701" r:id="rId4"/>
    <p:sldLayoutId id="2147483700" r:id="rId5"/>
    <p:sldLayoutId id="2147483699" r:id="rId6"/>
    <p:sldLayoutId id="2147483698" r:id="rId7"/>
    <p:sldLayoutId id="2147483697" r:id="rId8"/>
    <p:sldLayoutId id="2147483696" r:id="rId9"/>
    <p:sldLayoutId id="2147483695" r:id="rId10"/>
    <p:sldLayoutId id="2147483694" r:id="rId11"/>
  </p:sldLayoutIdLst>
  <p:txStyles>
    <p:titleStyle>
      <a:lvl1pPr algn="l" rtl="0" eaLnBrk="1" fontAlgn="base" hangingPunct="1">
        <a:spcBef>
          <a:spcPct val="0"/>
        </a:spcBef>
        <a:spcAft>
          <a:spcPct val="0"/>
        </a:spcAft>
        <a:defRPr sz="4400">
          <a:solidFill>
            <a:schemeClr val="tx2"/>
          </a:solidFill>
          <a:latin typeface="+mj-lt"/>
          <a:ea typeface="Arial" pitchFamily="-128" charset="0"/>
          <a:cs typeface="+mj-cs"/>
        </a:defRPr>
      </a:lvl1pPr>
      <a:lvl2pPr algn="l" rtl="0" eaLnBrk="1" fontAlgn="base" hangingPunct="1">
        <a:spcBef>
          <a:spcPct val="0"/>
        </a:spcBef>
        <a:spcAft>
          <a:spcPct val="0"/>
        </a:spcAft>
        <a:defRPr sz="4400">
          <a:solidFill>
            <a:schemeClr val="tx2"/>
          </a:solidFill>
          <a:latin typeface="Arial" charset="0"/>
          <a:ea typeface="Arial" pitchFamily="-128" charset="0"/>
          <a:cs typeface="Arial" charset="0"/>
        </a:defRPr>
      </a:lvl2pPr>
      <a:lvl3pPr algn="l" rtl="0" eaLnBrk="1" fontAlgn="base" hangingPunct="1">
        <a:spcBef>
          <a:spcPct val="0"/>
        </a:spcBef>
        <a:spcAft>
          <a:spcPct val="0"/>
        </a:spcAft>
        <a:defRPr sz="4400">
          <a:solidFill>
            <a:schemeClr val="tx2"/>
          </a:solidFill>
          <a:latin typeface="Arial" charset="0"/>
          <a:ea typeface="Arial" pitchFamily="-128" charset="0"/>
          <a:cs typeface="Arial" charset="0"/>
        </a:defRPr>
      </a:lvl3pPr>
      <a:lvl4pPr algn="l" rtl="0" eaLnBrk="1" fontAlgn="base" hangingPunct="1">
        <a:spcBef>
          <a:spcPct val="0"/>
        </a:spcBef>
        <a:spcAft>
          <a:spcPct val="0"/>
        </a:spcAft>
        <a:defRPr sz="4400">
          <a:solidFill>
            <a:schemeClr val="tx2"/>
          </a:solidFill>
          <a:latin typeface="Arial" charset="0"/>
          <a:ea typeface="Arial" pitchFamily="-128" charset="0"/>
          <a:cs typeface="Arial" charset="0"/>
        </a:defRPr>
      </a:lvl4pPr>
      <a:lvl5pPr algn="l" rtl="0" eaLnBrk="1" fontAlgn="base" hangingPunct="1">
        <a:spcBef>
          <a:spcPct val="0"/>
        </a:spcBef>
        <a:spcAft>
          <a:spcPct val="0"/>
        </a:spcAft>
        <a:defRPr sz="4400">
          <a:solidFill>
            <a:schemeClr val="tx2"/>
          </a:solidFill>
          <a:latin typeface="Arial" charset="0"/>
          <a:ea typeface="Arial" pitchFamily="-128" charset="0"/>
          <a:cs typeface="Arial" charset="0"/>
        </a:defRPr>
      </a:lvl5pPr>
      <a:lvl6pPr marL="457200" algn="l" rtl="0" eaLnBrk="1" fontAlgn="base" hangingPunct="1">
        <a:spcBef>
          <a:spcPct val="0"/>
        </a:spcBef>
        <a:spcAft>
          <a:spcPct val="0"/>
        </a:spcAft>
        <a:defRPr sz="4400">
          <a:solidFill>
            <a:schemeClr val="tx2"/>
          </a:solidFill>
          <a:latin typeface="Arial" charset="0"/>
          <a:cs typeface="Arial" charset="0"/>
        </a:defRPr>
      </a:lvl6pPr>
      <a:lvl7pPr marL="914400" algn="l" rtl="0" eaLnBrk="1" fontAlgn="base" hangingPunct="1">
        <a:spcBef>
          <a:spcPct val="0"/>
        </a:spcBef>
        <a:spcAft>
          <a:spcPct val="0"/>
        </a:spcAft>
        <a:defRPr sz="4400">
          <a:solidFill>
            <a:schemeClr val="tx2"/>
          </a:solidFill>
          <a:latin typeface="Arial" charset="0"/>
          <a:cs typeface="Arial" charset="0"/>
        </a:defRPr>
      </a:lvl7pPr>
      <a:lvl8pPr marL="1371600" algn="l" rtl="0" eaLnBrk="1" fontAlgn="base" hangingPunct="1">
        <a:spcBef>
          <a:spcPct val="0"/>
        </a:spcBef>
        <a:spcAft>
          <a:spcPct val="0"/>
        </a:spcAft>
        <a:defRPr sz="4400">
          <a:solidFill>
            <a:schemeClr val="tx2"/>
          </a:solidFill>
          <a:latin typeface="Arial" charset="0"/>
          <a:cs typeface="Arial" charset="0"/>
        </a:defRPr>
      </a:lvl8pPr>
      <a:lvl9pPr marL="1828800" algn="l"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Arial" pitchFamily="-128" charset="0"/>
          <a:cs typeface="+mn-cs"/>
        </a:defRPr>
      </a:lvl1pPr>
      <a:lvl2pPr marL="742950" indent="-285750" algn="l" rtl="0" eaLnBrk="1" fontAlgn="base" hangingPunct="1">
        <a:spcBef>
          <a:spcPct val="20000"/>
        </a:spcBef>
        <a:spcAft>
          <a:spcPct val="0"/>
        </a:spcAft>
        <a:buChar char="–"/>
        <a:defRPr sz="2800">
          <a:solidFill>
            <a:schemeClr val="tx1"/>
          </a:solidFill>
          <a:latin typeface="+mn-lt"/>
          <a:ea typeface="Arial" pitchFamily="-128" charset="0"/>
          <a:cs typeface="+mn-cs"/>
        </a:defRPr>
      </a:lvl2pPr>
      <a:lvl3pPr marL="1143000" indent="-228600" algn="l" rtl="0" eaLnBrk="1" fontAlgn="base" hangingPunct="1">
        <a:spcBef>
          <a:spcPct val="20000"/>
        </a:spcBef>
        <a:spcAft>
          <a:spcPct val="0"/>
        </a:spcAft>
        <a:buChar char="•"/>
        <a:defRPr sz="2400">
          <a:solidFill>
            <a:schemeClr val="tx1"/>
          </a:solidFill>
          <a:latin typeface="+mn-lt"/>
          <a:ea typeface="Arial" pitchFamily="-128" charset="0"/>
          <a:cs typeface="+mn-cs"/>
        </a:defRPr>
      </a:lvl3pPr>
      <a:lvl4pPr marL="1600200" indent="-228600" algn="l" rtl="0" eaLnBrk="1" fontAlgn="base" hangingPunct="1">
        <a:spcBef>
          <a:spcPct val="20000"/>
        </a:spcBef>
        <a:spcAft>
          <a:spcPct val="0"/>
        </a:spcAft>
        <a:buChar char="–"/>
        <a:defRPr sz="2000">
          <a:solidFill>
            <a:schemeClr val="tx1"/>
          </a:solidFill>
          <a:latin typeface="+mn-lt"/>
          <a:ea typeface="Arial" pitchFamily="-128" charset="0"/>
          <a:cs typeface="+mn-cs"/>
        </a:defRPr>
      </a:lvl4pPr>
      <a:lvl5pPr marL="2057400" indent="-228600" algn="l" rtl="0" eaLnBrk="1" fontAlgn="base" hangingPunct="1">
        <a:spcBef>
          <a:spcPct val="20000"/>
        </a:spcBef>
        <a:spcAft>
          <a:spcPct val="0"/>
        </a:spcAft>
        <a:buChar char="»"/>
        <a:defRPr sz="2000">
          <a:solidFill>
            <a:schemeClr val="tx1"/>
          </a:solidFill>
          <a:latin typeface="+mn-lt"/>
          <a:ea typeface="Arial" pitchFamily="-128"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288b"/>
          <p:cNvPicPr>
            <a:picLocks noChangeAspect="1" noChangeArrowheads="1"/>
          </p:cNvPicPr>
          <p:nvPr/>
        </p:nvPicPr>
        <p:blipFill>
          <a:blip r:embed="rId12"/>
          <a:srcRect/>
          <a:stretch>
            <a:fillRect/>
          </a:stretch>
        </p:blipFill>
        <p:spPr bwMode="auto">
          <a:xfrm>
            <a:off x="0" y="0"/>
            <a:ext cx="9144000" cy="6858000"/>
          </a:xfrm>
          <a:prstGeom prst="rect">
            <a:avLst/>
          </a:prstGeom>
          <a:noFill/>
          <a:ln w="9525">
            <a:noFill/>
            <a:miter lim="800000"/>
            <a:headEnd/>
            <a:tailEnd/>
          </a:ln>
        </p:spPr>
      </p:pic>
      <p:sp>
        <p:nvSpPr>
          <p:cNvPr id="1459203" name="Rectangle 3"/>
          <p:cNvSpPr>
            <a:spLocks noGrp="1" noChangeArrowheads="1"/>
          </p:cNvSpPr>
          <p:nvPr>
            <p:ph type="title"/>
          </p:nvPr>
        </p:nvSpPr>
        <p:spPr bwMode="auto">
          <a:xfrm>
            <a:off x="457200" y="274638"/>
            <a:ext cx="8229600" cy="1143000"/>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459204" name="Rectangle 4"/>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459205"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128" charset="0"/>
                <a:ea typeface="Arial" pitchFamily="-128" charset="0"/>
              </a:defRPr>
            </a:lvl1pPr>
          </a:lstStyle>
          <a:p>
            <a:endParaRPr lang="en-GB"/>
          </a:p>
        </p:txBody>
      </p:sp>
      <p:sp>
        <p:nvSpPr>
          <p:cNvPr id="1459206"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128" charset="0"/>
                <a:ea typeface="Arial" pitchFamily="-128" charset="0"/>
              </a:defRPr>
            </a:lvl1pPr>
          </a:lstStyle>
          <a:p>
            <a:endParaRPr lang="en-GB"/>
          </a:p>
        </p:txBody>
      </p:sp>
      <p:sp>
        <p:nvSpPr>
          <p:cNvPr id="1459207"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128" charset="0"/>
                <a:ea typeface="Arial" pitchFamily="-128" charset="0"/>
              </a:defRPr>
            </a:lvl1pPr>
          </a:lstStyle>
          <a:p>
            <a:fld id="{CDCC7E4A-EF8D-4134-948A-864D9DE55CF5}" type="slidenum">
              <a:rPr lang="en-GB"/>
              <a:pPr/>
              <a:t>‹#›</a:t>
            </a:fld>
            <a:endParaRPr lang="en-GB"/>
          </a:p>
        </p:txBody>
      </p:sp>
    </p:spTree>
  </p:cSld>
  <p:clrMap bg1="dk2" tx1="lt1" bg2="dk1" tx2="lt2" accent1="accent1" accent2="accent2" accent3="accent3" accent4="accent4" accent5="accent5" accent6="accent6" hlink="hlink" folHlink="folHlink"/>
  <p:sldLayoutIdLst>
    <p:sldLayoutId id="2147483713" r:id="rId1"/>
    <p:sldLayoutId id="2147483712" r:id="rId2"/>
    <p:sldLayoutId id="2147483711" r:id="rId3"/>
    <p:sldLayoutId id="2147483710" r:id="rId4"/>
    <p:sldLayoutId id="2147483709" r:id="rId5"/>
    <p:sldLayoutId id="2147483708" r:id="rId6"/>
    <p:sldLayoutId id="2147483707" r:id="rId7"/>
    <p:sldLayoutId id="2147483706" r:id="rId8"/>
    <p:sldLayoutId id="2147483705" r:id="rId9"/>
    <p:sldLayoutId id="2147483704" r:id="rId10"/>
  </p:sldLayoutIdLst>
  <p:timing>
    <p:tnLst>
      <p:par>
        <p:cTn id="1" dur="indefinite" restart="never" nodeType="tmRoot"/>
      </p:par>
    </p:tnLst>
  </p:timing>
  <p:txStyles>
    <p:titleStyle>
      <a:lvl1pPr algn="l" rtl="0" eaLnBrk="0" fontAlgn="base" hangingPunct="0">
        <a:spcBef>
          <a:spcPct val="0"/>
        </a:spcBef>
        <a:spcAft>
          <a:spcPct val="0"/>
        </a:spcAft>
        <a:defRPr sz="4400">
          <a:solidFill>
            <a:schemeClr val="tx2"/>
          </a:solidFill>
          <a:latin typeface="+mj-lt"/>
          <a:ea typeface="Arial" pitchFamily="-128" charset="0"/>
          <a:cs typeface="+mj-cs"/>
        </a:defRPr>
      </a:lvl1pPr>
      <a:lvl2pPr algn="l" rtl="0" eaLnBrk="0" fontAlgn="base" hangingPunct="0">
        <a:spcBef>
          <a:spcPct val="0"/>
        </a:spcBef>
        <a:spcAft>
          <a:spcPct val="0"/>
        </a:spcAft>
        <a:defRPr sz="4400">
          <a:solidFill>
            <a:schemeClr val="tx2"/>
          </a:solidFill>
          <a:latin typeface="Arial" charset="0"/>
          <a:ea typeface="Arial" pitchFamily="-128" charset="0"/>
          <a:cs typeface="Arial" charset="0"/>
        </a:defRPr>
      </a:lvl2pPr>
      <a:lvl3pPr algn="l" rtl="0" eaLnBrk="0" fontAlgn="base" hangingPunct="0">
        <a:spcBef>
          <a:spcPct val="0"/>
        </a:spcBef>
        <a:spcAft>
          <a:spcPct val="0"/>
        </a:spcAft>
        <a:defRPr sz="4400">
          <a:solidFill>
            <a:schemeClr val="tx2"/>
          </a:solidFill>
          <a:latin typeface="Arial" charset="0"/>
          <a:ea typeface="Arial" pitchFamily="-128" charset="0"/>
          <a:cs typeface="Arial" charset="0"/>
        </a:defRPr>
      </a:lvl3pPr>
      <a:lvl4pPr algn="l" rtl="0" eaLnBrk="0" fontAlgn="base" hangingPunct="0">
        <a:spcBef>
          <a:spcPct val="0"/>
        </a:spcBef>
        <a:spcAft>
          <a:spcPct val="0"/>
        </a:spcAft>
        <a:defRPr sz="4400">
          <a:solidFill>
            <a:schemeClr val="tx2"/>
          </a:solidFill>
          <a:latin typeface="Arial" charset="0"/>
          <a:ea typeface="Arial" pitchFamily="-128" charset="0"/>
          <a:cs typeface="Arial" charset="0"/>
        </a:defRPr>
      </a:lvl4pPr>
      <a:lvl5pPr algn="l" rtl="0" eaLnBrk="0" fontAlgn="base" hangingPunct="0">
        <a:spcBef>
          <a:spcPct val="0"/>
        </a:spcBef>
        <a:spcAft>
          <a:spcPct val="0"/>
        </a:spcAft>
        <a:defRPr sz="4400">
          <a:solidFill>
            <a:schemeClr val="tx2"/>
          </a:solidFill>
          <a:latin typeface="Arial" charset="0"/>
          <a:ea typeface="Arial" pitchFamily="-128" charset="0"/>
          <a:cs typeface="Arial" charset="0"/>
        </a:defRPr>
      </a:lvl5pPr>
      <a:lvl6pPr marL="457200" algn="l" rtl="0" fontAlgn="base">
        <a:spcBef>
          <a:spcPct val="0"/>
        </a:spcBef>
        <a:spcAft>
          <a:spcPct val="0"/>
        </a:spcAft>
        <a:defRPr sz="4400">
          <a:solidFill>
            <a:schemeClr val="tx2"/>
          </a:solidFill>
          <a:latin typeface="Arial" charset="0"/>
          <a:cs typeface="Arial" charset="0"/>
        </a:defRPr>
      </a:lvl6pPr>
      <a:lvl7pPr marL="914400" algn="l" rtl="0" fontAlgn="base">
        <a:spcBef>
          <a:spcPct val="0"/>
        </a:spcBef>
        <a:spcAft>
          <a:spcPct val="0"/>
        </a:spcAft>
        <a:defRPr sz="4400">
          <a:solidFill>
            <a:schemeClr val="tx2"/>
          </a:solidFill>
          <a:latin typeface="Arial" charset="0"/>
          <a:cs typeface="Arial" charset="0"/>
        </a:defRPr>
      </a:lvl7pPr>
      <a:lvl8pPr marL="1371600" algn="l" rtl="0" fontAlgn="base">
        <a:spcBef>
          <a:spcPct val="0"/>
        </a:spcBef>
        <a:spcAft>
          <a:spcPct val="0"/>
        </a:spcAft>
        <a:defRPr sz="4400">
          <a:solidFill>
            <a:schemeClr val="tx2"/>
          </a:solidFill>
          <a:latin typeface="Arial" charset="0"/>
          <a:cs typeface="Arial" charset="0"/>
        </a:defRPr>
      </a:lvl8pPr>
      <a:lvl9pPr marL="1828800" algn="l"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Arial" pitchFamily="-128"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pitchFamily="-128"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itchFamily="-128"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128"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128"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8.xml"/><Relationship Id="rId1" Type="http://schemas.openxmlformats.org/officeDocument/2006/relationships/slideLayout" Target="../slideLayouts/slideLayout4.xml"/><Relationship Id="rId5" Type="http://schemas.openxmlformats.org/officeDocument/2006/relationships/image" Target="../media/image35.jpeg"/><Relationship Id="rId4" Type="http://schemas.openxmlformats.org/officeDocument/2006/relationships/image" Target="../media/image34.jpeg"/></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solidFill>
                  <a:srgbClr val="FFFF00"/>
                </a:solidFill>
                <a:latin typeface="Arial Rounded MT Bold"/>
                <a:cs typeface="Arial Rounded MT Bold"/>
              </a:rPr>
              <a:t>The world wars in the providence of restoration</a:t>
            </a:r>
            <a:endParaRPr lang="en-US" dirty="0">
              <a:solidFill>
                <a:srgbClr val="FFFF00"/>
              </a:solidFill>
              <a:latin typeface="Arial Rounded MT Bold"/>
              <a:cs typeface="Arial Rounded MT Bold"/>
            </a:endParaRPr>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Arial Rounded MT Bold"/>
                <a:cs typeface="Arial Rounded MT Bold"/>
              </a:rPr>
              <a:t>What was behind this?</a:t>
            </a:r>
            <a:endParaRPr lang="en-US" dirty="0">
              <a:solidFill>
                <a:srgbClr val="FFFF00"/>
              </a:solidFill>
              <a:latin typeface="Arial Rounded MT Bold"/>
              <a:cs typeface="Arial Rounded MT Bold"/>
            </a:endParaRPr>
          </a:p>
        </p:txBody>
      </p:sp>
      <p:sp>
        <p:nvSpPr>
          <p:cNvPr id="3" name="Content Placeholder 2"/>
          <p:cNvSpPr>
            <a:spLocks noGrp="1"/>
          </p:cNvSpPr>
          <p:nvPr>
            <p:ph idx="1"/>
          </p:nvPr>
        </p:nvSpPr>
        <p:spPr/>
        <p:txBody>
          <a:bodyPr/>
          <a:lstStyle/>
          <a:p>
            <a:r>
              <a:rPr lang="en-US" dirty="0" smtClean="0">
                <a:solidFill>
                  <a:schemeClr val="accent5"/>
                </a:solidFill>
              </a:rPr>
              <a:t>Alliances of support</a:t>
            </a:r>
          </a:p>
          <a:p>
            <a:r>
              <a:rPr lang="en-US" dirty="0" smtClean="0">
                <a:solidFill>
                  <a:schemeClr val="accent5"/>
                </a:solidFill>
              </a:rPr>
              <a:t>Unresolved territorial disputes in Balkans</a:t>
            </a:r>
          </a:p>
          <a:p>
            <a:r>
              <a:rPr lang="en-US" dirty="0" smtClean="0">
                <a:solidFill>
                  <a:schemeClr val="accent5"/>
                </a:solidFill>
              </a:rPr>
              <a:t>Shifting balance of power  </a:t>
            </a:r>
          </a:p>
          <a:p>
            <a:pPr lvl="1"/>
            <a:r>
              <a:rPr lang="en-US" dirty="0" smtClean="0">
                <a:solidFill>
                  <a:schemeClr val="accent5"/>
                </a:solidFill>
              </a:rPr>
              <a:t>Germany vs. France</a:t>
            </a:r>
          </a:p>
          <a:p>
            <a:r>
              <a:rPr lang="en-US" dirty="0" smtClean="0">
                <a:solidFill>
                  <a:schemeClr val="accent5"/>
                </a:solidFill>
              </a:rPr>
              <a:t>Imperial rivalry </a:t>
            </a:r>
          </a:p>
          <a:p>
            <a:pPr lvl="1"/>
            <a:r>
              <a:rPr lang="en-US" dirty="0" smtClean="0">
                <a:solidFill>
                  <a:schemeClr val="accent5"/>
                </a:solidFill>
              </a:rPr>
              <a:t>Colonies, power, raw materials and trade</a:t>
            </a:r>
          </a:p>
          <a:p>
            <a:r>
              <a:rPr lang="en-US" dirty="0" smtClean="0">
                <a:solidFill>
                  <a:schemeClr val="accent5"/>
                </a:solidFill>
              </a:rPr>
              <a:t>Arms race</a:t>
            </a:r>
          </a:p>
          <a:p>
            <a:r>
              <a:rPr lang="en-US" dirty="0" smtClean="0">
                <a:solidFill>
                  <a:schemeClr val="accent5"/>
                </a:solidFill>
              </a:rPr>
              <a:t>Growth of nationalism </a:t>
            </a:r>
            <a:r>
              <a:rPr lang="en-US" dirty="0" err="1" smtClean="0">
                <a:solidFill>
                  <a:schemeClr val="accent5"/>
                </a:solidFill>
              </a:rPr>
              <a:t>e.g</a:t>
            </a:r>
            <a:r>
              <a:rPr lang="en-US" dirty="0" smtClean="0">
                <a:solidFill>
                  <a:schemeClr val="accent5"/>
                </a:solidFill>
              </a:rPr>
              <a:t> Serbia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solidFill>
                  <a:srgbClr val="FFFF00"/>
                </a:solidFill>
                <a:latin typeface="Arial Rounded MT Bold"/>
                <a:cs typeface="Arial Rounded MT Bold"/>
              </a:rPr>
              <a:t>What were the providential causes?</a:t>
            </a:r>
            <a:endParaRPr lang="en-US" dirty="0"/>
          </a:p>
        </p:txBody>
      </p:sp>
      <p:sp>
        <p:nvSpPr>
          <p:cNvPr id="7" name="Subtitle 6"/>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Arial Rounded MT Bold"/>
                <a:cs typeface="Arial Rounded MT Bold"/>
              </a:rPr>
              <a:t>Providential causes of WW 1</a:t>
            </a:r>
            <a:endParaRPr lang="en-US" dirty="0">
              <a:solidFill>
                <a:srgbClr val="FFFF00"/>
              </a:solidFill>
              <a:latin typeface="Arial Rounded MT Bold"/>
              <a:cs typeface="Arial Rounded MT Bold"/>
            </a:endParaRPr>
          </a:p>
        </p:txBody>
      </p:sp>
      <p:sp>
        <p:nvSpPr>
          <p:cNvPr id="3" name="Content Placeholder 2"/>
          <p:cNvSpPr>
            <a:spLocks noGrp="1"/>
          </p:cNvSpPr>
          <p:nvPr>
            <p:ph idx="1"/>
          </p:nvPr>
        </p:nvSpPr>
        <p:spPr>
          <a:xfrm>
            <a:off x="457200" y="1951037"/>
            <a:ext cx="8229600" cy="4525963"/>
          </a:xfrm>
        </p:spPr>
        <p:txBody>
          <a:bodyPr/>
          <a:lstStyle/>
          <a:p>
            <a:r>
              <a:rPr lang="en-US" sz="2800" dirty="0" smtClean="0">
                <a:solidFill>
                  <a:schemeClr val="accent5"/>
                </a:solidFill>
              </a:rPr>
              <a:t>Restore the 3 blessings on the formation stage: Satanic imitation of the 3 blessings:</a:t>
            </a:r>
          </a:p>
          <a:p>
            <a:pPr lvl="1"/>
            <a:r>
              <a:rPr lang="en-US" sz="2400" dirty="0" smtClean="0">
                <a:solidFill>
                  <a:schemeClr val="accent5"/>
                </a:solidFill>
              </a:rPr>
              <a:t>Anti-type of Adam – Kaiser Wilhelm II </a:t>
            </a:r>
          </a:p>
          <a:p>
            <a:pPr lvl="1"/>
            <a:r>
              <a:rPr lang="en-US" sz="2400" dirty="0" smtClean="0">
                <a:solidFill>
                  <a:schemeClr val="accent5"/>
                </a:solidFill>
              </a:rPr>
              <a:t>Pan-</a:t>
            </a:r>
            <a:r>
              <a:rPr lang="en-US" sz="2400" dirty="0" err="1" smtClean="0">
                <a:solidFill>
                  <a:schemeClr val="accent5"/>
                </a:solidFill>
              </a:rPr>
              <a:t>Germanism</a:t>
            </a:r>
            <a:endParaRPr lang="en-US" sz="2400" dirty="0" smtClean="0">
              <a:solidFill>
                <a:schemeClr val="accent5"/>
              </a:solidFill>
            </a:endParaRPr>
          </a:p>
          <a:p>
            <a:pPr lvl="1"/>
            <a:r>
              <a:rPr lang="en-US" sz="2400" dirty="0" smtClean="0">
                <a:solidFill>
                  <a:schemeClr val="accent5"/>
                </a:solidFill>
              </a:rPr>
              <a:t>World domination </a:t>
            </a:r>
          </a:p>
          <a:p>
            <a:r>
              <a:rPr lang="en-US" sz="2800" dirty="0" smtClean="0">
                <a:solidFill>
                  <a:schemeClr val="accent5"/>
                </a:solidFill>
              </a:rPr>
              <a:t>Overcome 1</a:t>
            </a:r>
            <a:r>
              <a:rPr lang="en-US" sz="2800" baseline="30000" dirty="0" smtClean="0">
                <a:solidFill>
                  <a:schemeClr val="accent5"/>
                </a:solidFill>
              </a:rPr>
              <a:t>st</a:t>
            </a:r>
            <a:r>
              <a:rPr lang="en-US" sz="2800" dirty="0" smtClean="0">
                <a:solidFill>
                  <a:schemeClr val="accent5"/>
                </a:solidFill>
              </a:rPr>
              <a:t> temptation of Jesus</a:t>
            </a:r>
          </a:p>
          <a:p>
            <a:pPr lvl="1"/>
            <a:r>
              <a:rPr lang="en-US" sz="2400" dirty="0" smtClean="0">
                <a:solidFill>
                  <a:schemeClr val="accent5"/>
                </a:solidFill>
              </a:rPr>
              <a:t>Foundation for birth of the messiah</a:t>
            </a:r>
          </a:p>
          <a:p>
            <a:r>
              <a:rPr lang="en-US" sz="2800" dirty="0" smtClean="0">
                <a:solidFill>
                  <a:schemeClr val="accent5"/>
                </a:solidFill>
              </a:rPr>
              <a:t>Restoration of God’s sovereignty through expansion of democracy and Christianity </a:t>
            </a:r>
          </a:p>
          <a:p>
            <a:pPr lvl="1"/>
            <a:endParaRPr lang="en-US" sz="2400" dirty="0">
              <a:solidFill>
                <a:schemeClr val="accent5"/>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mperor Frederick III of Germany, King of Prussia with his wife, Empress Victoria, and their children, Prince William und Princess Charlotte.jpg"/>
          <p:cNvPicPr>
            <a:picLocks noChangeAspect="1"/>
          </p:cNvPicPr>
          <p:nvPr/>
        </p:nvPicPr>
        <p:blipFill>
          <a:blip r:embed="rId2"/>
          <a:stretch>
            <a:fillRect/>
          </a:stretch>
        </p:blipFill>
        <p:spPr>
          <a:xfrm>
            <a:off x="3657600" y="1676400"/>
            <a:ext cx="2273300" cy="3056538"/>
          </a:xfrm>
          <a:prstGeom prst="rect">
            <a:avLst/>
          </a:prstGeom>
        </p:spPr>
      </p:pic>
      <p:pic>
        <p:nvPicPr>
          <p:cNvPr id="5" name="Picture 4" descr="Wilhelm_II._1905.jpeg"/>
          <p:cNvPicPr>
            <a:picLocks noChangeAspect="1"/>
          </p:cNvPicPr>
          <p:nvPr/>
        </p:nvPicPr>
        <p:blipFill>
          <a:blip r:embed="rId3"/>
          <a:stretch>
            <a:fillRect/>
          </a:stretch>
        </p:blipFill>
        <p:spPr>
          <a:xfrm>
            <a:off x="6553200" y="381000"/>
            <a:ext cx="2164080" cy="5692140"/>
          </a:xfrm>
          <a:prstGeom prst="rect">
            <a:avLst/>
          </a:prstGeom>
        </p:spPr>
      </p:pic>
      <p:pic>
        <p:nvPicPr>
          <p:cNvPr id="6" name="Picture 5" descr="bismark2.jpg"/>
          <p:cNvPicPr>
            <a:picLocks noChangeAspect="1"/>
          </p:cNvPicPr>
          <p:nvPr/>
        </p:nvPicPr>
        <p:blipFill>
          <a:blip r:embed="rId4"/>
          <a:srcRect t="6051" b="6051"/>
          <a:stretch>
            <a:fillRect/>
          </a:stretch>
        </p:blipFill>
        <p:spPr>
          <a:xfrm>
            <a:off x="304800" y="3352800"/>
            <a:ext cx="2286000" cy="2614829"/>
          </a:xfrm>
          <a:prstGeom prst="rect">
            <a:avLst/>
          </a:prstGeom>
        </p:spPr>
      </p:pic>
      <p:pic>
        <p:nvPicPr>
          <p:cNvPr id="7" name="Picture 6" descr="435px-Kaiser_Wilhelm_I.JPG"/>
          <p:cNvPicPr>
            <a:picLocks noChangeAspect="1"/>
          </p:cNvPicPr>
          <p:nvPr/>
        </p:nvPicPr>
        <p:blipFill>
          <a:blip r:embed="rId5"/>
          <a:stretch>
            <a:fillRect/>
          </a:stretch>
        </p:blipFill>
        <p:spPr>
          <a:xfrm>
            <a:off x="685800" y="362607"/>
            <a:ext cx="1905000" cy="2627586"/>
          </a:xfrm>
          <a:prstGeom prst="rect">
            <a:avLst/>
          </a:prstGeom>
        </p:spPr>
      </p:pic>
      <p:sp>
        <p:nvSpPr>
          <p:cNvPr id="8" name="TextBox 7"/>
          <p:cNvSpPr txBox="1"/>
          <p:nvPr/>
        </p:nvSpPr>
        <p:spPr>
          <a:xfrm>
            <a:off x="6925910" y="6096000"/>
            <a:ext cx="1532290" cy="461665"/>
          </a:xfrm>
          <a:prstGeom prst="rect">
            <a:avLst/>
          </a:prstGeom>
          <a:noFill/>
        </p:spPr>
        <p:txBody>
          <a:bodyPr wrap="none" rtlCol="0">
            <a:spAutoFit/>
          </a:bodyPr>
          <a:lstStyle/>
          <a:p>
            <a:r>
              <a:rPr lang="en-US" sz="2400" dirty="0" smtClean="0">
                <a:solidFill>
                  <a:srgbClr val="FFFFFA"/>
                </a:solidFill>
              </a:rPr>
              <a:t>Wilhelm II</a:t>
            </a:r>
            <a:endParaRPr lang="en-US" sz="2400" dirty="0">
              <a:solidFill>
                <a:srgbClr val="FFFFFA"/>
              </a:solidFill>
            </a:endParaRPr>
          </a:p>
        </p:txBody>
      </p:sp>
      <p:sp>
        <p:nvSpPr>
          <p:cNvPr id="9" name="TextBox 8"/>
          <p:cNvSpPr txBox="1"/>
          <p:nvPr/>
        </p:nvSpPr>
        <p:spPr>
          <a:xfrm>
            <a:off x="3276600" y="4876800"/>
            <a:ext cx="3044523" cy="461665"/>
          </a:xfrm>
          <a:prstGeom prst="rect">
            <a:avLst/>
          </a:prstGeom>
          <a:noFill/>
        </p:spPr>
        <p:txBody>
          <a:bodyPr wrap="none" rtlCol="0">
            <a:spAutoFit/>
          </a:bodyPr>
          <a:lstStyle/>
          <a:p>
            <a:r>
              <a:rPr lang="en-US" sz="2400" dirty="0" smtClean="0">
                <a:solidFill>
                  <a:srgbClr val="FFFFFA"/>
                </a:solidFill>
              </a:rPr>
              <a:t>Frederick and Victoria</a:t>
            </a:r>
            <a:endParaRPr lang="en-US" sz="2400" dirty="0">
              <a:solidFill>
                <a:srgbClr val="FFFFFA"/>
              </a:solidFill>
            </a:endParaRPr>
          </a:p>
        </p:txBody>
      </p:sp>
      <p:sp>
        <p:nvSpPr>
          <p:cNvPr id="10" name="TextBox 9"/>
          <p:cNvSpPr txBox="1"/>
          <p:nvPr/>
        </p:nvSpPr>
        <p:spPr>
          <a:xfrm>
            <a:off x="2743200" y="685800"/>
            <a:ext cx="1450237" cy="461665"/>
          </a:xfrm>
          <a:prstGeom prst="rect">
            <a:avLst/>
          </a:prstGeom>
          <a:noFill/>
        </p:spPr>
        <p:txBody>
          <a:bodyPr wrap="none" rtlCol="0">
            <a:spAutoFit/>
          </a:bodyPr>
          <a:lstStyle/>
          <a:p>
            <a:r>
              <a:rPr lang="en-US" sz="2400" dirty="0" smtClean="0">
                <a:solidFill>
                  <a:srgbClr val="FFFFFA"/>
                </a:solidFill>
              </a:rPr>
              <a:t>Wilhelm I</a:t>
            </a:r>
            <a:endParaRPr lang="en-US" sz="2400" dirty="0">
              <a:solidFill>
                <a:srgbClr val="FFFFFA"/>
              </a:solidFill>
            </a:endParaRPr>
          </a:p>
        </p:txBody>
      </p:sp>
      <p:sp>
        <p:nvSpPr>
          <p:cNvPr id="11" name="TextBox 10"/>
          <p:cNvSpPr txBox="1"/>
          <p:nvPr/>
        </p:nvSpPr>
        <p:spPr>
          <a:xfrm>
            <a:off x="685800" y="6019800"/>
            <a:ext cx="1300356" cy="461665"/>
          </a:xfrm>
          <a:prstGeom prst="rect">
            <a:avLst/>
          </a:prstGeom>
          <a:noFill/>
        </p:spPr>
        <p:txBody>
          <a:bodyPr wrap="none" rtlCol="0">
            <a:spAutoFit/>
          </a:bodyPr>
          <a:lstStyle/>
          <a:p>
            <a:r>
              <a:rPr lang="en-US" sz="2400" dirty="0" err="1" smtClean="0">
                <a:solidFill>
                  <a:srgbClr val="FFFFFA"/>
                </a:solidFill>
              </a:rPr>
              <a:t>Bismark</a:t>
            </a:r>
            <a:endParaRPr lang="en-US" sz="2400" dirty="0">
              <a:solidFill>
                <a:srgbClr val="FFFFFA"/>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03951" name="Group 47"/>
          <p:cNvGraphicFramePr>
            <a:graphicFrameLocks noGrp="1"/>
          </p:cNvGraphicFramePr>
          <p:nvPr/>
        </p:nvGraphicFramePr>
        <p:xfrm>
          <a:off x="611188" y="2441575"/>
          <a:ext cx="7921625" cy="3773488"/>
        </p:xfrm>
        <a:graphic>
          <a:graphicData uri="http://schemas.openxmlformats.org/drawingml/2006/table">
            <a:tbl>
              <a:tblPr/>
              <a:tblGrid>
                <a:gridCol w="2881312"/>
                <a:gridCol w="2159000"/>
                <a:gridCol w="2881313"/>
              </a:tblGrid>
              <a:tr h="1260475">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3600" b="0" i="0" u="none" strike="noStrike" cap="none" normalizeH="0" baseline="0">
                          <a:ln>
                            <a:noFill/>
                          </a:ln>
                          <a:solidFill>
                            <a:srgbClr val="000000"/>
                          </a:solidFill>
                          <a:effectLst/>
                          <a:latin typeface="Franklin Gothic Medium" pitchFamily="-68" charset="0"/>
                          <a:ea typeface="Arial" pitchFamily="-68" charset="0"/>
                          <a:cs typeface="Arial" pitchFamily="-68" charset="0"/>
                        </a:rPr>
                        <a:t>Russia</a:t>
                      </a:r>
                    </a:p>
                  </a:txBody>
                  <a:tcPr marL="0" marR="0" marT="0" marB="0" anchor="ctr" horzOverflow="overflow">
                    <a:lnL>
                      <a:noFill/>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5AD7"/>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2800" b="0" i="0" u="none" strike="noStrike" cap="none" normalizeH="0" baseline="0">
                          <a:ln>
                            <a:noFill/>
                          </a:ln>
                          <a:solidFill>
                            <a:srgbClr val="000000"/>
                          </a:solidFill>
                          <a:effectLst/>
                          <a:latin typeface="Franklin Gothic Medium" pitchFamily="-68" charset="0"/>
                          <a:ea typeface="Arial" pitchFamily="-68" charset="0"/>
                          <a:cs typeface="Arial" pitchFamily="-68" charset="0"/>
                        </a:rPr>
                        <a:t>Adam Position</a:t>
                      </a:r>
                    </a:p>
                  </a:txBody>
                  <a:tcPr marL="0" marR="0" marT="0" marB="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5AD7"/>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3600" b="0" i="0" u="none" strike="noStrike" cap="none" normalizeH="0" baseline="0">
                          <a:ln>
                            <a:noFill/>
                          </a:ln>
                          <a:solidFill>
                            <a:srgbClr val="000000"/>
                          </a:solidFill>
                          <a:effectLst/>
                          <a:latin typeface="Franklin Gothic Medium" pitchFamily="-68" charset="0"/>
                          <a:ea typeface="Arial" pitchFamily="-68" charset="0"/>
                          <a:cs typeface="Arial" pitchFamily="-68" charset="0"/>
                        </a:rPr>
                        <a:t>Germany</a:t>
                      </a:r>
                    </a:p>
                  </a:txBody>
                  <a:tcPr marL="0" marR="0" marT="0" marB="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5AD7"/>
                    </a:solidFill>
                  </a:tcPr>
                </a:tc>
              </a:tr>
              <a:tr h="1260475">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3600" b="0" i="0" u="none" strike="noStrike" cap="none" normalizeH="0" baseline="0" dirty="0" smtClean="0">
                          <a:ln>
                            <a:noFill/>
                          </a:ln>
                          <a:solidFill>
                            <a:srgbClr val="000000"/>
                          </a:solidFill>
                          <a:effectLst/>
                          <a:latin typeface="Franklin Gothic Medium" pitchFamily="-68" charset="0"/>
                          <a:ea typeface="Arial" pitchFamily="-68" charset="0"/>
                          <a:cs typeface="Arial" pitchFamily="-68" charset="0"/>
                        </a:rPr>
                        <a:t>Great Britain</a:t>
                      </a:r>
                      <a:endParaRPr kumimoji="0" lang="en-US" sz="3600" b="0" i="0" u="none" strike="noStrike" cap="none" normalizeH="0" baseline="0" dirty="0">
                        <a:ln>
                          <a:noFill/>
                        </a:ln>
                        <a:solidFill>
                          <a:srgbClr val="000000"/>
                        </a:solidFill>
                        <a:effectLst/>
                        <a:latin typeface="Franklin Gothic Medium" pitchFamily="-68" charset="0"/>
                        <a:ea typeface="Arial" pitchFamily="-68" charset="0"/>
                        <a:cs typeface="Arial" pitchFamily="-68" charset="0"/>
                      </a:endParaRPr>
                    </a:p>
                  </a:txBody>
                  <a:tcPr marL="0" marR="0" marT="0" marB="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005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2800" b="0" i="0" u="none" strike="noStrike" cap="none" normalizeH="0" baseline="0">
                          <a:ln>
                            <a:noFill/>
                          </a:ln>
                          <a:solidFill>
                            <a:srgbClr val="000000"/>
                          </a:solidFill>
                          <a:effectLst/>
                          <a:latin typeface="Franklin Gothic Medium" pitchFamily="-68" charset="0"/>
                          <a:ea typeface="Arial" pitchFamily="-68" charset="0"/>
                          <a:cs typeface="Arial" pitchFamily="-68" charset="0"/>
                        </a:rPr>
                        <a:t>Eve Position</a:t>
                      </a:r>
                    </a:p>
                  </a:txBody>
                  <a:tcPr marL="0" marR="0" marT="0" marB="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005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3600" b="0" i="0" u="none" strike="noStrike" cap="none" normalizeH="0" baseline="0">
                          <a:ln>
                            <a:noFill/>
                          </a:ln>
                          <a:solidFill>
                            <a:srgbClr val="000000"/>
                          </a:solidFill>
                          <a:effectLst/>
                          <a:latin typeface="Franklin Gothic Medium" pitchFamily="-68" charset="0"/>
                          <a:ea typeface="Arial" pitchFamily="-68" charset="0"/>
                          <a:cs typeface="Arial" pitchFamily="-68" charset="0"/>
                        </a:rPr>
                        <a:t>Austria-Hungary</a:t>
                      </a:r>
                    </a:p>
                  </a:txBody>
                  <a:tcPr marL="0" marR="0" marT="0" marB="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005A"/>
                    </a:solidFill>
                  </a:tcPr>
                </a:tc>
              </a:tr>
              <a:tr h="1252538">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3600" b="0" i="0" u="none" strike="noStrike" cap="none" normalizeH="0" baseline="0">
                          <a:ln>
                            <a:noFill/>
                          </a:ln>
                          <a:solidFill>
                            <a:srgbClr val="000000"/>
                          </a:solidFill>
                          <a:effectLst/>
                          <a:latin typeface="Franklin Gothic Medium" pitchFamily="-68" charset="0"/>
                          <a:ea typeface="Arial" pitchFamily="-68" charset="0"/>
                          <a:cs typeface="Arial" pitchFamily="-68" charset="0"/>
                        </a:rPr>
                        <a:t>France</a:t>
                      </a:r>
                    </a:p>
                  </a:txBody>
                  <a:tcPr marL="0" marR="0" marT="0" marB="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2EFE6E"/>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2800" b="0" i="0" u="none" strike="noStrike" cap="none" normalizeH="0" baseline="0">
                          <a:ln>
                            <a:noFill/>
                          </a:ln>
                          <a:solidFill>
                            <a:srgbClr val="000000"/>
                          </a:solidFill>
                          <a:effectLst/>
                          <a:latin typeface="Franklin Gothic Medium" pitchFamily="-68" charset="0"/>
                          <a:ea typeface="Arial" pitchFamily="-68" charset="0"/>
                          <a:cs typeface="Arial" pitchFamily="-68" charset="0"/>
                        </a:rPr>
                        <a:t>Archangel Position</a:t>
                      </a:r>
                    </a:p>
                  </a:txBody>
                  <a:tcPr marL="0" marR="0" marT="0" marB="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2EFE6E"/>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3600" b="0" i="0" u="none" strike="noStrike" cap="none" normalizeH="0" baseline="0" dirty="0" smtClean="0">
                          <a:ln>
                            <a:noFill/>
                          </a:ln>
                          <a:solidFill>
                            <a:srgbClr val="000000"/>
                          </a:solidFill>
                          <a:effectLst/>
                          <a:latin typeface="Franklin Gothic Medium" pitchFamily="-68" charset="0"/>
                          <a:ea typeface="Arial" pitchFamily="-68" charset="0"/>
                          <a:cs typeface="Arial" pitchFamily="-68" charset="0"/>
                        </a:rPr>
                        <a:t>Ottoman Empire</a:t>
                      </a:r>
                      <a:endParaRPr kumimoji="0" lang="en-US" sz="3600" b="0" i="0" u="none" strike="noStrike" cap="none" normalizeH="0" baseline="0" dirty="0">
                        <a:ln>
                          <a:noFill/>
                        </a:ln>
                        <a:solidFill>
                          <a:srgbClr val="000000"/>
                        </a:solidFill>
                        <a:effectLst/>
                        <a:latin typeface="Franklin Gothic Medium" pitchFamily="-68" charset="0"/>
                        <a:ea typeface="Arial" pitchFamily="-68" charset="0"/>
                        <a:cs typeface="Arial" pitchFamily="-68" charset="0"/>
                      </a:endParaRPr>
                    </a:p>
                  </a:txBody>
                  <a:tcPr marL="0" marR="0" marT="0" marB="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2EFE6E"/>
                    </a:solidFill>
                  </a:tcPr>
                </a:tc>
              </a:tr>
            </a:tbl>
          </a:graphicData>
        </a:graphic>
      </p:graphicFrame>
      <p:sp>
        <p:nvSpPr>
          <p:cNvPr id="1403926" name="Rectangle 22"/>
          <p:cNvSpPr>
            <a:spLocks noChangeArrowheads="1"/>
          </p:cNvSpPr>
          <p:nvPr/>
        </p:nvSpPr>
        <p:spPr bwMode="auto">
          <a:xfrm>
            <a:off x="5629275" y="1719263"/>
            <a:ext cx="3016250" cy="579437"/>
          </a:xfrm>
          <a:prstGeom prst="rect">
            <a:avLst/>
          </a:prstGeom>
          <a:noFill/>
          <a:ln w="9525" algn="ctr">
            <a:noFill/>
            <a:miter lim="800000"/>
            <a:headEnd/>
            <a:tailEnd/>
          </a:ln>
          <a:effectLst/>
        </p:spPr>
        <p:txBody>
          <a:bodyPr>
            <a:prstTxWarp prst="textNoShape">
              <a:avLst/>
            </a:prstTxWarp>
            <a:spAutoFit/>
          </a:bodyPr>
          <a:lstStyle/>
          <a:p>
            <a:pPr algn="ctr"/>
            <a:r>
              <a:rPr lang="en-US" altLang="zh-CN" sz="3200" b="1">
                <a:solidFill>
                  <a:schemeClr val="bg1"/>
                </a:solidFill>
                <a:effectLst>
                  <a:outerShdw blurRad="38100" dist="38100" dir="2700000" algn="tl">
                    <a:srgbClr val="000000"/>
                  </a:outerShdw>
                </a:effectLst>
                <a:ea typeface="宋体" pitchFamily="-68" charset="-122"/>
                <a:cs typeface="宋体" pitchFamily="-68" charset="-122"/>
              </a:rPr>
              <a:t>Cain Side</a:t>
            </a:r>
            <a:endParaRPr lang="sk-SK" sz="3200" b="1">
              <a:solidFill>
                <a:schemeClr val="bg1"/>
              </a:solidFill>
              <a:effectLst>
                <a:outerShdw blurRad="38100" dist="38100" dir="2700000" algn="tl">
                  <a:srgbClr val="000000"/>
                </a:outerShdw>
              </a:effectLst>
              <a:ea typeface="宋体" pitchFamily="-68" charset="-122"/>
              <a:cs typeface="宋体" pitchFamily="-68" charset="-122"/>
            </a:endParaRPr>
          </a:p>
        </p:txBody>
      </p:sp>
      <p:sp>
        <p:nvSpPr>
          <p:cNvPr id="1403927" name="Rectangle 23"/>
          <p:cNvSpPr>
            <a:spLocks noChangeArrowheads="1"/>
          </p:cNvSpPr>
          <p:nvPr/>
        </p:nvSpPr>
        <p:spPr bwMode="auto">
          <a:xfrm>
            <a:off x="504825" y="1719263"/>
            <a:ext cx="3016250" cy="579437"/>
          </a:xfrm>
          <a:prstGeom prst="rect">
            <a:avLst/>
          </a:prstGeom>
          <a:noFill/>
          <a:ln w="9525" algn="ctr">
            <a:noFill/>
            <a:miter lim="800000"/>
            <a:headEnd/>
            <a:tailEnd/>
          </a:ln>
          <a:effectLst/>
        </p:spPr>
        <p:txBody>
          <a:bodyPr>
            <a:prstTxWarp prst="textNoShape">
              <a:avLst/>
            </a:prstTxWarp>
            <a:spAutoFit/>
          </a:bodyPr>
          <a:lstStyle/>
          <a:p>
            <a:pPr algn="ctr"/>
            <a:r>
              <a:rPr lang="en-US" altLang="zh-CN" sz="3200" b="1">
                <a:solidFill>
                  <a:schemeClr val="bg1"/>
                </a:solidFill>
                <a:effectLst>
                  <a:outerShdw blurRad="38100" dist="38100" dir="2700000" algn="tl">
                    <a:srgbClr val="000000"/>
                  </a:outerShdw>
                </a:effectLst>
                <a:ea typeface="宋体" pitchFamily="-68" charset="-122"/>
                <a:cs typeface="宋体" pitchFamily="-68" charset="-122"/>
              </a:rPr>
              <a:t>Abel Side</a:t>
            </a:r>
            <a:endParaRPr lang="sk-SK" sz="3200" b="1">
              <a:solidFill>
                <a:schemeClr val="bg1"/>
              </a:solidFill>
              <a:effectLst>
                <a:outerShdw blurRad="38100" dist="38100" dir="2700000" algn="tl">
                  <a:srgbClr val="000000"/>
                </a:outerShdw>
              </a:effectLst>
              <a:ea typeface="宋体" pitchFamily="-68" charset="-122"/>
              <a:cs typeface="宋体" pitchFamily="-68" charset="-122"/>
            </a:endParaRPr>
          </a:p>
        </p:txBody>
      </p:sp>
      <p:sp>
        <p:nvSpPr>
          <p:cNvPr id="24598" name="Rectangle 25"/>
          <p:cNvSpPr>
            <a:spLocks noChangeArrowheads="1"/>
          </p:cNvSpPr>
          <p:nvPr/>
        </p:nvSpPr>
        <p:spPr bwMode="auto">
          <a:xfrm>
            <a:off x="0" y="76200"/>
            <a:ext cx="9144000" cy="1012825"/>
          </a:xfrm>
          <a:prstGeom prst="rect">
            <a:avLst/>
          </a:prstGeom>
          <a:noFill/>
          <a:ln w="9525">
            <a:noFill/>
            <a:miter lim="800000"/>
            <a:headEnd/>
            <a:tailEnd/>
          </a:ln>
        </p:spPr>
        <p:txBody>
          <a:bodyPr anchor="ctr" anchorCtr="1">
            <a:prstTxWarp prst="textNoShape">
              <a:avLst/>
            </a:prstTxWarp>
          </a:bodyPr>
          <a:lstStyle/>
          <a:p>
            <a:pPr algn="ctr"/>
            <a:r>
              <a:rPr lang="en-US" altLang="zh-CN" sz="4400" dirty="0" smtClean="0">
                <a:solidFill>
                  <a:srgbClr val="FFFF99"/>
                </a:solidFill>
                <a:latin typeface="Arial Rounded MT Bold" pitchFamily="-68" charset="0"/>
                <a:ea typeface="宋体" pitchFamily="-68" charset="-122"/>
                <a:cs typeface="宋体" pitchFamily="-68" charset="-122"/>
              </a:rPr>
              <a:t>Who’s who in World </a:t>
            </a:r>
            <a:r>
              <a:rPr lang="en-US" altLang="zh-CN" sz="4400" dirty="0">
                <a:solidFill>
                  <a:srgbClr val="FFFF99"/>
                </a:solidFill>
                <a:latin typeface="Arial Rounded MT Bold" pitchFamily="-68" charset="0"/>
                <a:ea typeface="宋体" pitchFamily="-68" charset="-122"/>
                <a:cs typeface="宋体" pitchFamily="-68" charset="-122"/>
              </a:rPr>
              <a:t>War </a:t>
            </a:r>
            <a:r>
              <a:rPr lang="en-US" altLang="zh-CN" sz="4400" dirty="0" smtClean="0">
                <a:solidFill>
                  <a:srgbClr val="FFFF99"/>
                </a:solidFill>
                <a:latin typeface="Arial Rounded MT Bold" pitchFamily="-68" charset="0"/>
                <a:ea typeface="宋体" pitchFamily="-68" charset="-122"/>
                <a:cs typeface="宋体" pitchFamily="-68" charset="-122"/>
              </a:rPr>
              <a:t>I?</a:t>
            </a:r>
            <a:endParaRPr lang="sk-SK" sz="4400" dirty="0">
              <a:solidFill>
                <a:srgbClr val="FFFF99"/>
              </a:solidFill>
              <a:latin typeface="Arial Rounded MT Bold" pitchFamily="-68" charset="0"/>
              <a:ea typeface="宋体" pitchFamily="-68" charset="-122"/>
              <a:cs typeface="宋体" pitchFamily="-68" charset="-122"/>
            </a:endParaRPr>
          </a:p>
        </p:txBody>
      </p:sp>
      <p:sp>
        <p:nvSpPr>
          <p:cNvPr id="24599" name="Line 48"/>
          <p:cNvSpPr>
            <a:spLocks noChangeShapeType="1"/>
          </p:cNvSpPr>
          <p:nvPr/>
        </p:nvSpPr>
        <p:spPr bwMode="auto">
          <a:xfrm>
            <a:off x="149225" y="3082925"/>
            <a:ext cx="1079500" cy="0"/>
          </a:xfrm>
          <a:prstGeom prst="line">
            <a:avLst/>
          </a:prstGeom>
          <a:noFill/>
          <a:ln w="127000">
            <a:solidFill>
              <a:schemeClr val="bg1"/>
            </a:solidFill>
            <a:round/>
            <a:headEnd type="triangle" w="med" len="sm"/>
            <a:tailEnd type="none" w="med" len="sm"/>
          </a:ln>
        </p:spPr>
        <p:txBody>
          <a:bodyPr>
            <a:prstTxWarp prst="textNoShape">
              <a:avLst/>
            </a:prstTxWarp>
          </a:bodyPr>
          <a:lstStyle/>
          <a:p>
            <a:endParaRPr lang="en-US"/>
          </a:p>
        </p:txBody>
      </p:sp>
      <p:sp>
        <p:nvSpPr>
          <p:cNvPr id="1403953" name="Rectangle 49"/>
          <p:cNvSpPr>
            <a:spLocks noChangeArrowheads="1"/>
          </p:cNvSpPr>
          <p:nvPr/>
        </p:nvSpPr>
        <p:spPr bwMode="auto">
          <a:xfrm>
            <a:off x="109538" y="2573338"/>
            <a:ext cx="1903412" cy="1096962"/>
          </a:xfrm>
          <a:prstGeom prst="rect">
            <a:avLst/>
          </a:prstGeom>
          <a:noFill/>
          <a:ln w="9525" algn="ctr">
            <a:noFill/>
            <a:miter lim="800000"/>
            <a:headEnd/>
            <a:tailEnd/>
          </a:ln>
          <a:effectLst/>
        </p:spPr>
        <p:txBody>
          <a:bodyPr>
            <a:prstTxWarp prst="textNoShape">
              <a:avLst/>
            </a:prstTxWarp>
            <a:spAutoFit/>
          </a:bodyPr>
          <a:lstStyle/>
          <a:p>
            <a:r>
              <a:rPr lang="en-US" altLang="zh-CN" sz="2400" b="1">
                <a:solidFill>
                  <a:schemeClr val="bg1"/>
                </a:solidFill>
                <a:effectLst>
                  <a:outerShdw blurRad="38100" dist="38100" dir="2700000" algn="tl">
                    <a:srgbClr val="000000"/>
                  </a:outerShdw>
                </a:effectLst>
                <a:ea typeface="宋体" pitchFamily="-68" charset="-122"/>
                <a:cs typeface="宋体" pitchFamily="-68" charset="-122"/>
              </a:rPr>
              <a:t>   1917</a:t>
            </a:r>
            <a:br>
              <a:rPr lang="en-US" altLang="zh-CN" sz="2400" b="1">
                <a:solidFill>
                  <a:schemeClr val="bg1"/>
                </a:solidFill>
                <a:effectLst>
                  <a:outerShdw blurRad="38100" dist="38100" dir="2700000" algn="tl">
                    <a:srgbClr val="000000"/>
                  </a:outerShdw>
                </a:effectLst>
                <a:ea typeface="宋体" pitchFamily="-68" charset="-122"/>
                <a:cs typeface="宋体" pitchFamily="-68" charset="-122"/>
              </a:rPr>
            </a:br>
            <a:r>
              <a:rPr lang="en-US" altLang="zh-CN" b="1">
                <a:solidFill>
                  <a:schemeClr val="bg1"/>
                </a:solidFill>
                <a:effectLst>
                  <a:outerShdw blurRad="38100" dist="38100" dir="2700000" algn="tl">
                    <a:srgbClr val="000000"/>
                  </a:outerShdw>
                </a:effectLst>
                <a:ea typeface="宋体" pitchFamily="-68" charset="-122"/>
                <a:cs typeface="宋体" pitchFamily="-68" charset="-122"/>
              </a:rPr>
              <a:t/>
            </a:r>
            <a:br>
              <a:rPr lang="en-US" altLang="zh-CN" b="1">
                <a:solidFill>
                  <a:schemeClr val="bg1"/>
                </a:solidFill>
                <a:effectLst>
                  <a:outerShdw blurRad="38100" dist="38100" dir="2700000" algn="tl">
                    <a:srgbClr val="000000"/>
                  </a:outerShdw>
                </a:effectLst>
                <a:ea typeface="宋体" pitchFamily="-68" charset="-122"/>
                <a:cs typeface="宋体" pitchFamily="-68" charset="-122"/>
              </a:rPr>
            </a:br>
            <a:r>
              <a:rPr lang="en-US" altLang="zh-CN" sz="2400" b="1">
                <a:solidFill>
                  <a:schemeClr val="bg1"/>
                </a:solidFill>
                <a:effectLst>
                  <a:outerShdw blurRad="38100" dist="38100" dir="2700000" algn="tl">
                    <a:srgbClr val="000000"/>
                  </a:outerShdw>
                </a:effectLst>
                <a:ea typeface="宋体" pitchFamily="-68" charset="-122"/>
                <a:cs typeface="宋体" pitchFamily="-68" charset="-122"/>
              </a:rPr>
              <a:t>Revolution</a:t>
            </a:r>
            <a:endParaRPr lang="sk-SK" sz="2400" b="1">
              <a:solidFill>
                <a:schemeClr val="bg1"/>
              </a:solidFill>
              <a:effectLst>
                <a:outerShdw blurRad="38100" dist="38100" dir="2700000" algn="tl">
                  <a:srgbClr val="000000"/>
                </a:outerShdw>
              </a:effectLst>
              <a:ea typeface="宋体" pitchFamily="-68" charset="-122"/>
              <a:cs typeface="宋体" pitchFamily="-68" charset="-122"/>
            </a:endParaRPr>
          </a:p>
        </p:txBody>
      </p:sp>
      <p:sp>
        <p:nvSpPr>
          <p:cNvPr id="1403954" name="Rectangle 50"/>
          <p:cNvSpPr>
            <a:spLocks noChangeArrowheads="1"/>
          </p:cNvSpPr>
          <p:nvPr/>
        </p:nvSpPr>
        <p:spPr bwMode="auto">
          <a:xfrm>
            <a:off x="3536950" y="1381125"/>
            <a:ext cx="2070100" cy="968375"/>
          </a:xfrm>
          <a:prstGeom prst="rect">
            <a:avLst/>
          </a:prstGeom>
          <a:noFill/>
          <a:ln w="9525" algn="ctr">
            <a:noFill/>
            <a:miter lim="800000"/>
            <a:headEnd/>
            <a:tailEnd/>
          </a:ln>
          <a:effectLst/>
        </p:spPr>
        <p:txBody>
          <a:bodyPr>
            <a:prstTxWarp prst="textNoShape">
              <a:avLst/>
            </a:prstTxWarp>
            <a:spAutoFit/>
          </a:bodyPr>
          <a:lstStyle/>
          <a:p>
            <a:pPr algn="ctr">
              <a:lnSpc>
                <a:spcPct val="90000"/>
              </a:lnSpc>
            </a:pPr>
            <a:r>
              <a:rPr lang="en-US" altLang="zh-CN" sz="3200" b="1">
                <a:solidFill>
                  <a:schemeClr val="bg1"/>
                </a:solidFill>
                <a:effectLst>
                  <a:outerShdw blurRad="38100" dist="38100" dir="2700000" algn="tl">
                    <a:srgbClr val="000000"/>
                  </a:outerShdw>
                </a:effectLst>
                <a:ea typeface="宋体" pitchFamily="-68" charset="-122"/>
                <a:cs typeface="宋体" pitchFamily="-68" charset="-122"/>
              </a:rPr>
              <a:t>Adam’s Family</a:t>
            </a:r>
            <a:endParaRPr lang="sk-SK" sz="3200" b="1">
              <a:solidFill>
                <a:schemeClr val="bg1"/>
              </a:solidFill>
              <a:effectLst>
                <a:outerShdw blurRad="38100" dist="38100" dir="2700000" algn="tl">
                  <a:srgbClr val="000000"/>
                </a:outerShdw>
              </a:effectLst>
              <a:ea typeface="宋体" pitchFamily="-68" charset="-122"/>
              <a:cs typeface="宋体" pitchFamily="-68" charset="-122"/>
            </a:endParaRPr>
          </a:p>
        </p:txBody>
      </p:sp>
      <p:sp>
        <p:nvSpPr>
          <p:cNvPr id="24602" name="Line 51"/>
          <p:cNvSpPr>
            <a:spLocks noChangeShapeType="1"/>
          </p:cNvSpPr>
          <p:nvPr/>
        </p:nvSpPr>
        <p:spPr bwMode="auto">
          <a:xfrm>
            <a:off x="611188" y="2414588"/>
            <a:ext cx="0" cy="169862"/>
          </a:xfrm>
          <a:prstGeom prst="line">
            <a:avLst/>
          </a:prstGeom>
          <a:noFill/>
          <a:ln w="57150">
            <a:solidFill>
              <a:schemeClr val="bg1"/>
            </a:solidFill>
            <a:round/>
            <a:headEnd/>
            <a:tailEnd/>
          </a:ln>
        </p:spPr>
        <p:txBody>
          <a:bodyP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descr="psc2-19 AScrop"/>
          <p:cNvPicPr>
            <a:picLocks noChangeAspect="1" noChangeArrowheads="1"/>
          </p:cNvPicPr>
          <p:nvPr/>
        </p:nvPicPr>
        <p:blipFill>
          <a:blip r:embed="rId3"/>
          <a:srcRect/>
          <a:stretch>
            <a:fillRect/>
          </a:stretch>
        </p:blipFill>
        <p:spPr bwMode="auto">
          <a:xfrm>
            <a:off x="0" y="4763"/>
            <a:ext cx="9144000" cy="6848475"/>
          </a:xfrm>
          <a:prstGeom prst="rect">
            <a:avLst/>
          </a:prstGeom>
          <a:noFill/>
          <a:ln w="9525">
            <a:noFill/>
            <a:miter lim="800000"/>
            <a:headEnd/>
            <a:tailEnd/>
          </a:ln>
        </p:spPr>
      </p:pic>
    </p:spTree>
  </p:cSld>
  <p:clrMapOvr>
    <a:masterClrMapping/>
  </p:clrMapOvr>
  <p:transition spd="med">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descr="psc2-18 AScrop"/>
          <p:cNvPicPr>
            <a:picLocks noChangeAspect="1" noChangeArrowheads="1"/>
          </p:cNvPicPr>
          <p:nvPr/>
        </p:nvPicPr>
        <p:blipFill>
          <a:blip r:embed="rId2"/>
          <a:srcRect/>
          <a:stretch>
            <a:fillRect/>
          </a:stretch>
        </p:blipFill>
        <p:spPr bwMode="auto">
          <a:xfrm>
            <a:off x="0" y="23813"/>
            <a:ext cx="9144000" cy="6834187"/>
          </a:xfrm>
          <a:prstGeom prst="rect">
            <a:avLst/>
          </a:prstGeom>
          <a:noFill/>
          <a:ln w="9525">
            <a:noFill/>
            <a:miter lim="800000"/>
            <a:headEnd/>
            <a:tailEnd/>
          </a:ln>
        </p:spPr>
      </p:pic>
    </p:spTree>
  </p:cSld>
  <p:clrMapOvr>
    <a:masterClrMapping/>
  </p:clrMapOvr>
  <p:transition spd="med">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04962" name="Group 34"/>
          <p:cNvGraphicFramePr>
            <a:graphicFrameLocks noGrp="1"/>
          </p:cNvGraphicFramePr>
          <p:nvPr/>
        </p:nvGraphicFramePr>
        <p:xfrm>
          <a:off x="611188" y="2441575"/>
          <a:ext cx="7921625" cy="3773488"/>
        </p:xfrm>
        <a:graphic>
          <a:graphicData uri="http://schemas.openxmlformats.org/drawingml/2006/table">
            <a:tbl>
              <a:tblPr/>
              <a:tblGrid>
                <a:gridCol w="2881312"/>
                <a:gridCol w="2159000"/>
                <a:gridCol w="2881313"/>
              </a:tblGrid>
              <a:tr h="1260475">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Franklin Gothic Medium" pitchFamily="-68" charset="0"/>
                          <a:ea typeface="Arial" pitchFamily="-68" charset="0"/>
                          <a:cs typeface="Arial" pitchFamily="-68" charset="0"/>
                        </a:rPr>
                        <a:t>       April 1917</a:t>
                      </a:r>
                      <a:r>
                        <a:rPr kumimoji="0" lang="en-US" sz="3600" b="0" i="0" u="none" strike="noStrike" cap="none" normalizeH="0" baseline="0" dirty="0" smtClean="0">
                          <a:ln>
                            <a:noFill/>
                          </a:ln>
                          <a:solidFill>
                            <a:schemeClr val="tx1"/>
                          </a:solidFill>
                          <a:effectLst/>
                          <a:latin typeface="Franklin Gothic Medium" pitchFamily="-68" charset="0"/>
                          <a:ea typeface="Arial" pitchFamily="-68" charset="0"/>
                          <a:cs typeface="Arial" pitchFamily="-68" charset="0"/>
                        </a:rPr>
                        <a:t> USA</a:t>
                      </a:r>
                      <a:endParaRPr kumimoji="0" lang="en-US" sz="3600" b="0" i="0" u="none" strike="noStrike" cap="none" normalizeH="0" baseline="0" dirty="0">
                        <a:ln>
                          <a:noFill/>
                        </a:ln>
                        <a:solidFill>
                          <a:schemeClr val="tx1"/>
                        </a:solidFill>
                        <a:effectLst/>
                        <a:latin typeface="Franklin Gothic Medium" pitchFamily="-68" charset="0"/>
                        <a:ea typeface="Arial" pitchFamily="-68" charset="0"/>
                        <a:cs typeface="Arial" pitchFamily="-68" charset="0"/>
                      </a:endParaRPr>
                    </a:p>
                  </a:txBody>
                  <a:tcPr marL="0" marR="0" marT="0" marB="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5AD7"/>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Franklin Gothic Medium" pitchFamily="-68" charset="0"/>
                          <a:ea typeface="Arial" pitchFamily="-68" charset="0"/>
                          <a:cs typeface="Arial" pitchFamily="-68" charset="0"/>
                        </a:rPr>
                        <a:t>Adam Position</a:t>
                      </a:r>
                    </a:p>
                  </a:txBody>
                  <a:tcPr marL="0" marR="0" marT="0" marB="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5AD7"/>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3600" b="0" i="0" u="none" strike="noStrike" cap="none" normalizeH="0" baseline="0">
                          <a:ln>
                            <a:noFill/>
                          </a:ln>
                          <a:solidFill>
                            <a:schemeClr val="tx1"/>
                          </a:solidFill>
                          <a:effectLst/>
                          <a:latin typeface="Franklin Gothic Medium" pitchFamily="-68" charset="0"/>
                          <a:ea typeface="Arial" pitchFamily="-68" charset="0"/>
                          <a:cs typeface="Arial" pitchFamily="-68" charset="0"/>
                        </a:rPr>
                        <a:t>Germany</a:t>
                      </a:r>
                    </a:p>
                  </a:txBody>
                  <a:tcPr marL="0" marR="0" marT="0" marB="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5AD7"/>
                    </a:solidFill>
                  </a:tcPr>
                </a:tc>
              </a:tr>
              <a:tr h="1260475">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Franklin Gothic Medium" pitchFamily="-68" charset="0"/>
                          <a:ea typeface="Arial" pitchFamily="-68" charset="0"/>
                          <a:cs typeface="Arial" pitchFamily="-68" charset="0"/>
                        </a:rPr>
                        <a:t>Great Britain</a:t>
                      </a:r>
                      <a:endParaRPr kumimoji="0" lang="en-US" sz="3600" b="0" i="0" u="none" strike="noStrike" cap="none" normalizeH="0" baseline="0" dirty="0">
                        <a:ln>
                          <a:noFill/>
                        </a:ln>
                        <a:solidFill>
                          <a:schemeClr val="tx1"/>
                        </a:solidFill>
                        <a:effectLst/>
                        <a:latin typeface="Franklin Gothic Medium" pitchFamily="-68" charset="0"/>
                        <a:ea typeface="Arial" pitchFamily="-68" charset="0"/>
                        <a:cs typeface="Arial" pitchFamily="-68" charset="0"/>
                      </a:endParaRPr>
                    </a:p>
                  </a:txBody>
                  <a:tcPr marL="0" marR="0" marT="0" marB="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005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Franklin Gothic Medium" pitchFamily="-68" charset="0"/>
                          <a:ea typeface="Arial" pitchFamily="-68" charset="0"/>
                          <a:cs typeface="Arial" pitchFamily="-68" charset="0"/>
                        </a:rPr>
                        <a:t>Eve Position</a:t>
                      </a:r>
                    </a:p>
                  </a:txBody>
                  <a:tcPr marL="0" marR="0" marT="0" marB="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005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3600" b="0" i="0" u="none" strike="noStrike" cap="none" normalizeH="0" baseline="0">
                          <a:ln>
                            <a:noFill/>
                          </a:ln>
                          <a:solidFill>
                            <a:schemeClr val="tx1"/>
                          </a:solidFill>
                          <a:effectLst/>
                          <a:latin typeface="Franklin Gothic Medium" pitchFamily="-68" charset="0"/>
                          <a:ea typeface="Arial" pitchFamily="-68" charset="0"/>
                          <a:cs typeface="Arial" pitchFamily="-68" charset="0"/>
                        </a:rPr>
                        <a:t>Austria-Hungary</a:t>
                      </a:r>
                    </a:p>
                  </a:txBody>
                  <a:tcPr marL="0" marR="0" marT="0" marB="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005A"/>
                    </a:solidFill>
                  </a:tcPr>
                </a:tc>
              </a:tr>
              <a:tr h="1252538">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3600" b="0" i="0" u="none" strike="noStrike" cap="none" normalizeH="0" baseline="0">
                          <a:ln>
                            <a:noFill/>
                          </a:ln>
                          <a:solidFill>
                            <a:schemeClr val="tx1"/>
                          </a:solidFill>
                          <a:effectLst/>
                          <a:latin typeface="Franklin Gothic Medium" pitchFamily="-68" charset="0"/>
                          <a:ea typeface="Arial" pitchFamily="-68" charset="0"/>
                          <a:cs typeface="Arial" pitchFamily="-68" charset="0"/>
                        </a:rPr>
                        <a:t>France</a:t>
                      </a:r>
                    </a:p>
                  </a:txBody>
                  <a:tcPr marL="0" marR="0" marT="0" marB="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2EFE6E"/>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Franklin Gothic Medium" pitchFamily="-68" charset="0"/>
                          <a:ea typeface="Arial" pitchFamily="-68" charset="0"/>
                          <a:cs typeface="Arial" pitchFamily="-68" charset="0"/>
                        </a:rPr>
                        <a:t>Archangel Position</a:t>
                      </a:r>
                    </a:p>
                  </a:txBody>
                  <a:tcPr marL="0" marR="0" marT="0" marB="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2EFE6E"/>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Franklin Gothic Medium" pitchFamily="-68" charset="0"/>
                          <a:ea typeface="Arial" pitchFamily="-68" charset="0"/>
                          <a:cs typeface="Arial" pitchFamily="-68" charset="0"/>
                        </a:rPr>
                        <a:t>Ottoman Empire</a:t>
                      </a:r>
                      <a:endParaRPr kumimoji="0" lang="en-US" sz="3600" b="0" i="0" u="none" strike="noStrike" cap="none" normalizeH="0" baseline="0" dirty="0">
                        <a:ln>
                          <a:noFill/>
                        </a:ln>
                        <a:solidFill>
                          <a:schemeClr val="tx1"/>
                        </a:solidFill>
                        <a:effectLst/>
                        <a:latin typeface="Franklin Gothic Medium" pitchFamily="-68" charset="0"/>
                        <a:ea typeface="Arial" pitchFamily="-68" charset="0"/>
                        <a:cs typeface="Arial" pitchFamily="-68" charset="0"/>
                      </a:endParaRPr>
                    </a:p>
                  </a:txBody>
                  <a:tcPr marL="0" marR="0" marT="0" marB="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2EFE6E"/>
                    </a:solidFill>
                  </a:tcPr>
                </a:tc>
              </a:tr>
            </a:tbl>
          </a:graphicData>
        </a:graphic>
      </p:graphicFrame>
      <p:sp>
        <p:nvSpPr>
          <p:cNvPr id="1404950" name="Rectangle 22"/>
          <p:cNvSpPr>
            <a:spLocks noChangeArrowheads="1"/>
          </p:cNvSpPr>
          <p:nvPr/>
        </p:nvSpPr>
        <p:spPr bwMode="auto">
          <a:xfrm>
            <a:off x="5629275" y="1719263"/>
            <a:ext cx="3016250" cy="579437"/>
          </a:xfrm>
          <a:prstGeom prst="rect">
            <a:avLst/>
          </a:prstGeom>
          <a:noFill/>
          <a:ln w="9525" algn="ctr">
            <a:noFill/>
            <a:miter lim="800000"/>
            <a:headEnd/>
            <a:tailEnd/>
          </a:ln>
          <a:effectLst/>
        </p:spPr>
        <p:txBody>
          <a:bodyPr>
            <a:prstTxWarp prst="textNoShape">
              <a:avLst/>
            </a:prstTxWarp>
            <a:spAutoFit/>
          </a:bodyPr>
          <a:lstStyle/>
          <a:p>
            <a:pPr algn="ctr"/>
            <a:r>
              <a:rPr lang="en-US" altLang="zh-CN" sz="3200" b="1">
                <a:solidFill>
                  <a:schemeClr val="bg1"/>
                </a:solidFill>
                <a:effectLst>
                  <a:outerShdw blurRad="38100" dist="38100" dir="2700000" algn="tl">
                    <a:srgbClr val="000000"/>
                  </a:outerShdw>
                </a:effectLst>
                <a:ea typeface="宋体" pitchFamily="-68" charset="-122"/>
                <a:cs typeface="宋体" pitchFamily="-68" charset="-122"/>
              </a:rPr>
              <a:t>Cain Side</a:t>
            </a:r>
            <a:endParaRPr lang="sk-SK" sz="3200" b="1">
              <a:solidFill>
                <a:schemeClr val="bg1"/>
              </a:solidFill>
              <a:effectLst>
                <a:outerShdw blurRad="38100" dist="38100" dir="2700000" algn="tl">
                  <a:srgbClr val="000000"/>
                </a:outerShdw>
              </a:effectLst>
              <a:ea typeface="宋体" pitchFamily="-68" charset="-122"/>
              <a:cs typeface="宋体" pitchFamily="-68" charset="-122"/>
            </a:endParaRPr>
          </a:p>
        </p:txBody>
      </p:sp>
      <p:sp>
        <p:nvSpPr>
          <p:cNvPr id="1404951" name="Rectangle 23"/>
          <p:cNvSpPr>
            <a:spLocks noChangeArrowheads="1"/>
          </p:cNvSpPr>
          <p:nvPr/>
        </p:nvSpPr>
        <p:spPr bwMode="auto">
          <a:xfrm>
            <a:off x="504825" y="1719263"/>
            <a:ext cx="3016250" cy="579437"/>
          </a:xfrm>
          <a:prstGeom prst="rect">
            <a:avLst/>
          </a:prstGeom>
          <a:noFill/>
          <a:ln w="9525" algn="ctr">
            <a:noFill/>
            <a:miter lim="800000"/>
            <a:headEnd/>
            <a:tailEnd/>
          </a:ln>
          <a:effectLst/>
        </p:spPr>
        <p:txBody>
          <a:bodyPr>
            <a:prstTxWarp prst="textNoShape">
              <a:avLst/>
            </a:prstTxWarp>
            <a:spAutoFit/>
          </a:bodyPr>
          <a:lstStyle/>
          <a:p>
            <a:pPr algn="ctr"/>
            <a:r>
              <a:rPr lang="en-US" altLang="zh-CN" sz="3200" b="1">
                <a:solidFill>
                  <a:schemeClr val="bg1"/>
                </a:solidFill>
                <a:effectLst>
                  <a:outerShdw blurRad="38100" dist="38100" dir="2700000" algn="tl">
                    <a:srgbClr val="000000"/>
                  </a:outerShdw>
                </a:effectLst>
                <a:ea typeface="宋体" pitchFamily="-68" charset="-122"/>
                <a:cs typeface="宋体" pitchFamily="-68" charset="-122"/>
              </a:rPr>
              <a:t>Abel Side</a:t>
            </a:r>
            <a:endParaRPr lang="sk-SK" sz="3200" b="1">
              <a:solidFill>
                <a:schemeClr val="bg1"/>
              </a:solidFill>
              <a:effectLst>
                <a:outerShdw blurRad="38100" dist="38100" dir="2700000" algn="tl">
                  <a:srgbClr val="000000"/>
                </a:outerShdw>
              </a:effectLst>
              <a:ea typeface="宋体" pitchFamily="-68" charset="-122"/>
              <a:cs typeface="宋体" pitchFamily="-68" charset="-122"/>
            </a:endParaRPr>
          </a:p>
        </p:txBody>
      </p:sp>
      <p:sp>
        <p:nvSpPr>
          <p:cNvPr id="26646" name="Rectangle 24"/>
          <p:cNvSpPr>
            <a:spLocks noChangeArrowheads="1"/>
          </p:cNvSpPr>
          <p:nvPr/>
        </p:nvSpPr>
        <p:spPr bwMode="auto">
          <a:xfrm>
            <a:off x="0" y="76200"/>
            <a:ext cx="9144000" cy="1012825"/>
          </a:xfrm>
          <a:prstGeom prst="rect">
            <a:avLst/>
          </a:prstGeom>
          <a:noFill/>
          <a:ln w="9525">
            <a:noFill/>
            <a:miter lim="800000"/>
            <a:headEnd/>
            <a:tailEnd/>
          </a:ln>
        </p:spPr>
        <p:txBody>
          <a:bodyPr anchor="ctr" anchorCtr="1">
            <a:prstTxWarp prst="textNoShape">
              <a:avLst/>
            </a:prstTxWarp>
          </a:bodyPr>
          <a:lstStyle/>
          <a:p>
            <a:pPr algn="ctr"/>
            <a:r>
              <a:rPr lang="en-US" altLang="zh-CN" sz="4000" dirty="0" smtClean="0">
                <a:solidFill>
                  <a:srgbClr val="FFFF99"/>
                </a:solidFill>
                <a:latin typeface="Arial Rounded MT Bold" pitchFamily="-68" charset="0"/>
                <a:ea typeface="宋体" pitchFamily="-68" charset="-122"/>
                <a:cs typeface="宋体" pitchFamily="-68" charset="-122"/>
              </a:rPr>
              <a:t>America joins the war 1917</a:t>
            </a:r>
            <a:endParaRPr lang="sk-SK" sz="4000" dirty="0">
              <a:solidFill>
                <a:srgbClr val="FFFF99"/>
              </a:solidFill>
              <a:latin typeface="Arial Rounded MT Bold" pitchFamily="-68" charset="0"/>
              <a:ea typeface="宋体" pitchFamily="-68" charset="-122"/>
              <a:cs typeface="宋体" pitchFamily="-68" charset="-122"/>
            </a:endParaRPr>
          </a:p>
        </p:txBody>
      </p:sp>
      <p:sp>
        <p:nvSpPr>
          <p:cNvPr id="1404955" name="Rectangle 27"/>
          <p:cNvSpPr>
            <a:spLocks noChangeArrowheads="1"/>
          </p:cNvSpPr>
          <p:nvPr/>
        </p:nvSpPr>
        <p:spPr bwMode="auto">
          <a:xfrm>
            <a:off x="3536950" y="1381125"/>
            <a:ext cx="2070100" cy="968375"/>
          </a:xfrm>
          <a:prstGeom prst="rect">
            <a:avLst/>
          </a:prstGeom>
          <a:noFill/>
          <a:ln w="9525" algn="ctr">
            <a:noFill/>
            <a:miter lim="800000"/>
            <a:headEnd/>
            <a:tailEnd/>
          </a:ln>
          <a:effectLst/>
        </p:spPr>
        <p:txBody>
          <a:bodyPr>
            <a:prstTxWarp prst="textNoShape">
              <a:avLst/>
            </a:prstTxWarp>
            <a:spAutoFit/>
          </a:bodyPr>
          <a:lstStyle/>
          <a:p>
            <a:pPr algn="ctr">
              <a:lnSpc>
                <a:spcPct val="90000"/>
              </a:lnSpc>
            </a:pPr>
            <a:r>
              <a:rPr lang="en-US" altLang="zh-CN" sz="3200" b="1">
                <a:solidFill>
                  <a:schemeClr val="bg1"/>
                </a:solidFill>
                <a:effectLst>
                  <a:outerShdw blurRad="38100" dist="38100" dir="2700000" algn="tl">
                    <a:srgbClr val="000000"/>
                  </a:outerShdw>
                </a:effectLst>
                <a:ea typeface="宋体" pitchFamily="-68" charset="-122"/>
                <a:cs typeface="宋体" pitchFamily="-68" charset="-122"/>
              </a:rPr>
              <a:t>Adam’s Family</a:t>
            </a:r>
            <a:endParaRPr lang="sk-SK" sz="3200" b="1">
              <a:solidFill>
                <a:schemeClr val="bg1"/>
              </a:solidFill>
              <a:effectLst>
                <a:outerShdw blurRad="38100" dist="38100" dir="2700000" algn="tl">
                  <a:srgbClr val="000000"/>
                </a:outerShdw>
              </a:effectLst>
              <a:ea typeface="宋体" pitchFamily="-68" charset="-122"/>
              <a:cs typeface="宋体" pitchFamily="-68" charset="-122"/>
            </a:endParaRPr>
          </a:p>
        </p:txBody>
      </p:sp>
      <p:sp>
        <p:nvSpPr>
          <p:cNvPr id="26648" name="Line 35"/>
          <p:cNvSpPr>
            <a:spLocks noChangeShapeType="1"/>
          </p:cNvSpPr>
          <p:nvPr/>
        </p:nvSpPr>
        <p:spPr bwMode="auto">
          <a:xfrm rot="10800000">
            <a:off x="149225" y="3082925"/>
            <a:ext cx="1079500" cy="0"/>
          </a:xfrm>
          <a:prstGeom prst="line">
            <a:avLst/>
          </a:prstGeom>
          <a:noFill/>
          <a:ln w="127000">
            <a:solidFill>
              <a:schemeClr val="bg1"/>
            </a:solidFill>
            <a:round/>
            <a:headEnd type="triangle" w="med" len="sm"/>
            <a:tailEnd type="none" w="med" len="sm"/>
          </a:ln>
        </p:spPr>
        <p:txBody>
          <a:bodyPr>
            <a:prstTxWarp prst="textNoShape">
              <a:avLst/>
            </a:prstTxWarp>
          </a:bodyPr>
          <a:lstStyle/>
          <a:p>
            <a:endParaRPr lang="en-US"/>
          </a:p>
        </p:txBody>
      </p:sp>
    </p:spTree>
  </p:cSld>
  <p:clrMapOvr>
    <a:masterClrMapping/>
  </p:clrMapOvr>
  <p:transition spd="med">
    <p:zoom dir="in"/>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0" y="76200"/>
            <a:ext cx="9144000" cy="1012825"/>
          </a:xfrm>
          <a:prstGeom prst="rect">
            <a:avLst/>
          </a:prstGeom>
          <a:noFill/>
          <a:ln w="9525">
            <a:noFill/>
            <a:miter lim="800000"/>
            <a:headEnd/>
            <a:tailEnd/>
          </a:ln>
        </p:spPr>
        <p:txBody>
          <a:bodyPr anchor="ctr" anchorCtr="1">
            <a:prstTxWarp prst="textNoShape">
              <a:avLst/>
            </a:prstTxWarp>
          </a:bodyPr>
          <a:lstStyle/>
          <a:p>
            <a:pPr algn="ctr"/>
            <a:r>
              <a:rPr lang="en-US" altLang="zh-CN" sz="4000" dirty="0" smtClean="0">
                <a:solidFill>
                  <a:srgbClr val="FFFF99"/>
                </a:solidFill>
                <a:latin typeface="Arial Rounded MT Bold" pitchFamily="-128" charset="0"/>
                <a:ea typeface="宋体" pitchFamily="-128" charset="-122"/>
                <a:cs typeface="宋体" pitchFamily="-128" charset="-122"/>
              </a:rPr>
              <a:t>First World War ends </a:t>
            </a:r>
            <a:r>
              <a:rPr lang="en-US" altLang="zh-CN" sz="4000" dirty="0">
                <a:solidFill>
                  <a:srgbClr val="FFFF99"/>
                </a:solidFill>
                <a:latin typeface="Arial Rounded MT Bold" pitchFamily="-128" charset="0"/>
                <a:ea typeface="宋体" pitchFamily="-128" charset="-122"/>
                <a:cs typeface="宋体" pitchFamily="-128" charset="-122"/>
              </a:rPr>
              <a:t>- 1918</a:t>
            </a:r>
            <a:endParaRPr lang="sk-SK" sz="4000" dirty="0">
              <a:solidFill>
                <a:srgbClr val="FFFF99"/>
              </a:solidFill>
              <a:latin typeface="Arial Rounded MT Bold" pitchFamily="-128" charset="0"/>
              <a:ea typeface="宋体" pitchFamily="-128" charset="-122"/>
              <a:cs typeface="宋体" pitchFamily="-128" charset="-122"/>
            </a:endParaRPr>
          </a:p>
        </p:txBody>
      </p:sp>
      <p:sp>
        <p:nvSpPr>
          <p:cNvPr id="1414147" name="Oval 3"/>
          <p:cNvSpPr>
            <a:spLocks noChangeAspect="1" noChangeArrowheads="1"/>
          </p:cNvSpPr>
          <p:nvPr/>
        </p:nvSpPr>
        <p:spPr bwMode="auto">
          <a:xfrm>
            <a:off x="390483" y="1574800"/>
            <a:ext cx="3102018" cy="2160587"/>
          </a:xfrm>
          <a:prstGeom prst="ellipse">
            <a:avLst/>
          </a:prstGeom>
          <a:gradFill rotWithShape="1">
            <a:gsLst>
              <a:gs pos="0">
                <a:srgbClr val="5AA0FF"/>
              </a:gs>
              <a:gs pos="100000">
                <a:srgbClr val="005AD7"/>
              </a:gs>
            </a:gsLst>
            <a:path path="shape">
              <a:fillToRect l="50000" t="50000" r="50000" b="50000"/>
            </a:path>
          </a:gradFill>
          <a:ln w="9525">
            <a:noFill/>
            <a:round/>
            <a:headEnd/>
            <a:tailEnd/>
          </a:ln>
          <a:effectLst/>
        </p:spPr>
        <p:txBody>
          <a:bodyPr lIns="0" rIns="0" anchor="ctr">
            <a:prstTxWarp prst="textNoShape">
              <a:avLst/>
            </a:prstTxWarp>
          </a:bodyPr>
          <a:lstStyle/>
          <a:p>
            <a:pPr algn="ctr"/>
            <a:endParaRPr lang="en-GB" sz="2400" b="1">
              <a:solidFill>
                <a:schemeClr val="bg1"/>
              </a:solidFill>
              <a:effectLst>
                <a:outerShdw blurRad="38100" dist="38100" dir="2700000" algn="tl">
                  <a:srgbClr val="000000"/>
                </a:outerShdw>
              </a:effectLst>
              <a:ea typeface="Arial" pitchFamily="-128" charset="0"/>
            </a:endParaRPr>
          </a:p>
        </p:txBody>
      </p:sp>
      <p:sp>
        <p:nvSpPr>
          <p:cNvPr id="1414148" name="Text Box 4"/>
          <p:cNvSpPr txBox="1">
            <a:spLocks noChangeAspect="1" noChangeArrowheads="1"/>
          </p:cNvSpPr>
          <p:nvPr/>
        </p:nvSpPr>
        <p:spPr bwMode="auto">
          <a:xfrm>
            <a:off x="609600" y="1884761"/>
            <a:ext cx="2608262" cy="1620439"/>
          </a:xfrm>
          <a:prstGeom prst="rect">
            <a:avLst/>
          </a:prstGeom>
          <a:noFill/>
          <a:ln w="9525">
            <a:noFill/>
            <a:miter lim="800000"/>
            <a:headEnd/>
            <a:tailEnd/>
          </a:ln>
          <a:effectLst/>
        </p:spPr>
        <p:txBody>
          <a:bodyPr wrap="square" lIns="36000" tIns="0" rIns="36000" bIns="82800">
            <a:prstTxWarp prst="textNoShape">
              <a:avLst/>
            </a:prstTxWarp>
            <a:spAutoFit/>
          </a:bodyPr>
          <a:lstStyle/>
          <a:p>
            <a:pPr algn="ctr">
              <a:lnSpc>
                <a:spcPct val="120000"/>
              </a:lnSpc>
            </a:pPr>
            <a:r>
              <a:rPr lang="en-US" sz="2800" b="1" dirty="0" smtClean="0">
                <a:solidFill>
                  <a:schemeClr val="bg1"/>
                </a:solidFill>
                <a:effectLst>
                  <a:outerShdw blurRad="38100" dist="38100" dir="2700000" algn="tl">
                    <a:srgbClr val="000000"/>
                  </a:outerShdw>
                </a:effectLst>
                <a:ea typeface="Arial" pitchFamily="-128" charset="0"/>
              </a:rPr>
              <a:t>USA/Russia</a:t>
            </a:r>
          </a:p>
          <a:p>
            <a:pPr algn="ctr">
              <a:lnSpc>
                <a:spcPct val="120000"/>
              </a:lnSpc>
            </a:pPr>
            <a:r>
              <a:rPr lang="en-US" sz="2800" b="1" dirty="0" smtClean="0">
                <a:solidFill>
                  <a:schemeClr val="bg1"/>
                </a:solidFill>
                <a:effectLst>
                  <a:outerShdw blurRad="38100" dist="38100" dir="2700000" algn="tl">
                    <a:srgbClr val="000000"/>
                  </a:outerShdw>
                </a:effectLst>
                <a:ea typeface="Arial" pitchFamily="-128" charset="0"/>
              </a:rPr>
              <a:t>Britain &amp; Empire</a:t>
            </a:r>
          </a:p>
          <a:p>
            <a:pPr algn="ctr">
              <a:lnSpc>
                <a:spcPct val="120000"/>
              </a:lnSpc>
            </a:pPr>
            <a:r>
              <a:rPr lang="en-US" sz="2800" b="1" dirty="0">
                <a:solidFill>
                  <a:schemeClr val="bg1"/>
                </a:solidFill>
                <a:effectLst>
                  <a:outerShdw blurRad="38100" dist="38100" dir="2700000" algn="tl">
                    <a:srgbClr val="000000"/>
                  </a:outerShdw>
                </a:effectLst>
                <a:ea typeface="Arial" pitchFamily="-128" charset="0"/>
              </a:rPr>
              <a:t>France</a:t>
            </a:r>
          </a:p>
        </p:txBody>
      </p:sp>
      <p:sp>
        <p:nvSpPr>
          <p:cNvPr id="1414152" name="Oval 8"/>
          <p:cNvSpPr>
            <a:spLocks noChangeAspect="1" noChangeArrowheads="1"/>
          </p:cNvSpPr>
          <p:nvPr/>
        </p:nvSpPr>
        <p:spPr bwMode="auto">
          <a:xfrm>
            <a:off x="5651500" y="1574800"/>
            <a:ext cx="2934012" cy="2160587"/>
          </a:xfrm>
          <a:prstGeom prst="ellipse">
            <a:avLst/>
          </a:prstGeom>
          <a:gradFill rotWithShape="1">
            <a:gsLst>
              <a:gs pos="0">
                <a:srgbClr val="FF9191"/>
              </a:gs>
              <a:gs pos="100000">
                <a:srgbClr val="E60000"/>
              </a:gs>
            </a:gsLst>
            <a:path path="shape">
              <a:fillToRect l="50000" t="50000" r="50000" b="50000"/>
            </a:path>
          </a:gradFill>
          <a:ln w="9525" algn="ctr">
            <a:noFill/>
            <a:round/>
            <a:headEnd/>
            <a:tailEnd/>
          </a:ln>
          <a:effectLst/>
        </p:spPr>
        <p:txBody>
          <a:bodyPr lIns="0" rIns="0" anchor="ctr">
            <a:prstTxWarp prst="textNoShape">
              <a:avLst/>
            </a:prstTxWarp>
          </a:bodyPr>
          <a:lstStyle/>
          <a:p>
            <a:pPr algn="ctr"/>
            <a:endParaRPr lang="en-GB" sz="2800" b="1">
              <a:solidFill>
                <a:schemeClr val="bg1"/>
              </a:solidFill>
              <a:effectLst>
                <a:outerShdw blurRad="38100" dist="38100" dir="2700000" algn="tl">
                  <a:srgbClr val="000000"/>
                </a:outerShdw>
              </a:effectLst>
              <a:ea typeface="Arial" pitchFamily="-128" charset="0"/>
            </a:endParaRPr>
          </a:p>
        </p:txBody>
      </p:sp>
      <p:sp>
        <p:nvSpPr>
          <p:cNvPr id="1414153" name="Text Box 9"/>
          <p:cNvSpPr txBox="1">
            <a:spLocks noChangeAspect="1" noChangeArrowheads="1"/>
          </p:cNvSpPr>
          <p:nvPr/>
        </p:nvSpPr>
        <p:spPr bwMode="auto">
          <a:xfrm>
            <a:off x="5630862" y="1905000"/>
            <a:ext cx="2954649" cy="1243280"/>
          </a:xfrm>
          <a:prstGeom prst="rect">
            <a:avLst/>
          </a:prstGeom>
          <a:noFill/>
          <a:ln w="9525">
            <a:noFill/>
            <a:miter lim="800000"/>
            <a:headEnd/>
            <a:tailEnd/>
          </a:ln>
          <a:effectLst/>
        </p:spPr>
        <p:txBody>
          <a:bodyPr wrap="square" lIns="36000" tIns="72000" rIns="36000" bIns="0">
            <a:prstTxWarp prst="textNoShape">
              <a:avLst/>
            </a:prstTxWarp>
            <a:spAutoFit/>
          </a:bodyPr>
          <a:lstStyle/>
          <a:p>
            <a:pPr algn="ctr">
              <a:lnSpc>
                <a:spcPct val="90000"/>
              </a:lnSpc>
            </a:pPr>
            <a:r>
              <a:rPr lang="en-US" sz="2800" b="1" dirty="0">
                <a:solidFill>
                  <a:schemeClr val="bg1"/>
                </a:solidFill>
                <a:effectLst>
                  <a:outerShdw blurRad="38100" dist="38100" dir="2700000" algn="tl">
                    <a:srgbClr val="000000"/>
                  </a:outerShdw>
                </a:effectLst>
                <a:ea typeface="Arial" pitchFamily="-128" charset="0"/>
              </a:rPr>
              <a:t>Germany</a:t>
            </a:r>
          </a:p>
          <a:p>
            <a:pPr algn="ctr">
              <a:lnSpc>
                <a:spcPct val="90000"/>
              </a:lnSpc>
            </a:pPr>
            <a:r>
              <a:rPr lang="en-US" sz="2800" b="1" dirty="0">
                <a:solidFill>
                  <a:schemeClr val="bg1"/>
                </a:solidFill>
                <a:effectLst>
                  <a:outerShdw blurRad="38100" dist="38100" dir="2700000" algn="tl">
                    <a:srgbClr val="000000"/>
                  </a:outerShdw>
                </a:effectLst>
                <a:ea typeface="Arial" pitchFamily="-128" charset="0"/>
              </a:rPr>
              <a:t>Austria-Hungary</a:t>
            </a:r>
            <a:endParaRPr lang="en-US" sz="2800" b="1" dirty="0" smtClean="0">
              <a:solidFill>
                <a:schemeClr val="bg1"/>
              </a:solidFill>
              <a:effectLst>
                <a:outerShdw blurRad="38100" dist="38100" dir="2700000" algn="tl">
                  <a:srgbClr val="000000"/>
                </a:outerShdw>
              </a:effectLst>
              <a:ea typeface="Arial" pitchFamily="-128" charset="0"/>
            </a:endParaRPr>
          </a:p>
          <a:p>
            <a:pPr algn="ctr">
              <a:lnSpc>
                <a:spcPct val="90000"/>
              </a:lnSpc>
            </a:pPr>
            <a:r>
              <a:rPr lang="en-US" sz="2800" b="1" dirty="0" smtClean="0">
                <a:solidFill>
                  <a:schemeClr val="bg1"/>
                </a:solidFill>
                <a:effectLst>
                  <a:outerShdw blurRad="38100" dist="38100" dir="2700000" algn="tl">
                    <a:srgbClr val="000000"/>
                  </a:outerShdw>
                </a:effectLst>
                <a:ea typeface="Arial" pitchFamily="-128" charset="0"/>
              </a:rPr>
              <a:t>Ottoman Empire</a:t>
            </a:r>
            <a:endParaRPr lang="en-US" sz="2800" b="1" dirty="0">
              <a:solidFill>
                <a:schemeClr val="bg1"/>
              </a:solidFill>
              <a:effectLst>
                <a:outerShdw blurRad="38100" dist="38100" dir="2700000" algn="tl">
                  <a:srgbClr val="000000"/>
                </a:outerShdw>
              </a:effectLst>
              <a:ea typeface="Arial" pitchFamily="-128" charset="0"/>
            </a:endParaRPr>
          </a:p>
        </p:txBody>
      </p:sp>
      <p:sp>
        <p:nvSpPr>
          <p:cNvPr id="1414154" name="Rectangle 10"/>
          <p:cNvSpPr>
            <a:spLocks noChangeArrowheads="1"/>
          </p:cNvSpPr>
          <p:nvPr/>
        </p:nvSpPr>
        <p:spPr bwMode="auto">
          <a:xfrm>
            <a:off x="457200" y="990600"/>
            <a:ext cx="3016250" cy="549275"/>
          </a:xfrm>
          <a:prstGeom prst="rect">
            <a:avLst/>
          </a:prstGeom>
          <a:noFill/>
          <a:ln w="9525" algn="ctr">
            <a:noFill/>
            <a:miter lim="800000"/>
            <a:headEnd/>
            <a:tailEnd/>
          </a:ln>
          <a:effectLst/>
        </p:spPr>
        <p:txBody>
          <a:bodyPr>
            <a:prstTxWarp prst="textNoShape">
              <a:avLst/>
            </a:prstTxWarp>
            <a:spAutoFit/>
          </a:bodyPr>
          <a:lstStyle/>
          <a:p>
            <a:pPr algn="ctr"/>
            <a:r>
              <a:rPr lang="en-US" altLang="zh-CN" sz="3000" b="1" dirty="0">
                <a:solidFill>
                  <a:schemeClr val="bg1"/>
                </a:solidFill>
                <a:effectLst>
                  <a:outerShdw blurRad="38100" dist="38100" dir="2700000" algn="tl">
                    <a:srgbClr val="000000"/>
                  </a:outerShdw>
                </a:effectLst>
                <a:ea typeface="宋体" pitchFamily="-128" charset="-122"/>
                <a:cs typeface="宋体" pitchFamily="-128" charset="-122"/>
              </a:rPr>
              <a:t>Allies</a:t>
            </a:r>
            <a:endParaRPr lang="sk-SK" sz="3000" b="1" dirty="0">
              <a:solidFill>
                <a:schemeClr val="bg1"/>
              </a:solidFill>
              <a:effectLst>
                <a:outerShdw blurRad="38100" dist="38100" dir="2700000" algn="tl">
                  <a:srgbClr val="000000"/>
                </a:outerShdw>
              </a:effectLst>
              <a:ea typeface="宋体" pitchFamily="-128" charset="-122"/>
              <a:cs typeface="宋体" pitchFamily="-128" charset="-122"/>
            </a:endParaRPr>
          </a:p>
        </p:txBody>
      </p:sp>
      <p:sp>
        <p:nvSpPr>
          <p:cNvPr id="1414155" name="Rectangle 11"/>
          <p:cNvSpPr>
            <a:spLocks noChangeArrowheads="1"/>
          </p:cNvSpPr>
          <p:nvPr/>
        </p:nvSpPr>
        <p:spPr bwMode="auto">
          <a:xfrm>
            <a:off x="5670550" y="990600"/>
            <a:ext cx="3016250" cy="549275"/>
          </a:xfrm>
          <a:prstGeom prst="rect">
            <a:avLst/>
          </a:prstGeom>
          <a:noFill/>
          <a:ln w="9525" algn="ctr">
            <a:noFill/>
            <a:miter lim="800000"/>
            <a:headEnd/>
            <a:tailEnd/>
          </a:ln>
          <a:effectLst/>
        </p:spPr>
        <p:txBody>
          <a:bodyPr>
            <a:prstTxWarp prst="textNoShape">
              <a:avLst/>
            </a:prstTxWarp>
            <a:spAutoFit/>
          </a:bodyPr>
          <a:lstStyle/>
          <a:p>
            <a:pPr algn="ctr"/>
            <a:r>
              <a:rPr lang="en-US" altLang="zh-CN" sz="3000" b="1" dirty="0" smtClean="0">
                <a:solidFill>
                  <a:schemeClr val="bg1"/>
                </a:solidFill>
                <a:effectLst>
                  <a:outerShdw blurRad="38100" dist="38100" dir="2700000" algn="tl">
                    <a:srgbClr val="000000"/>
                  </a:outerShdw>
                </a:effectLst>
                <a:ea typeface="宋体" pitchFamily="-128" charset="-122"/>
                <a:cs typeface="宋体" pitchFamily="-128" charset="-122"/>
              </a:rPr>
              <a:t>Central Powers</a:t>
            </a:r>
            <a:endParaRPr lang="sk-SK" sz="3000" b="1" dirty="0">
              <a:solidFill>
                <a:schemeClr val="bg1"/>
              </a:solidFill>
              <a:effectLst>
                <a:outerShdw blurRad="38100" dist="38100" dir="2700000" algn="tl">
                  <a:srgbClr val="000000"/>
                </a:outerShdw>
              </a:effectLst>
              <a:ea typeface="宋体" pitchFamily="-128" charset="-122"/>
              <a:cs typeface="宋体" pitchFamily="-128" charset="-122"/>
            </a:endParaRPr>
          </a:p>
        </p:txBody>
      </p:sp>
      <p:grpSp>
        <p:nvGrpSpPr>
          <p:cNvPr id="28681" name="Group 12"/>
          <p:cNvGrpSpPr>
            <a:grpSpLocks noChangeAspect="1"/>
          </p:cNvGrpSpPr>
          <p:nvPr/>
        </p:nvGrpSpPr>
        <p:grpSpPr bwMode="auto">
          <a:xfrm>
            <a:off x="3576638" y="1990725"/>
            <a:ext cx="1990725" cy="1422400"/>
            <a:chOff x="2515" y="994"/>
            <a:chExt cx="1045" cy="747"/>
          </a:xfrm>
        </p:grpSpPr>
        <p:sp>
          <p:nvSpPr>
            <p:cNvPr id="28684" name="Freeform 13"/>
            <p:cNvSpPr>
              <a:spLocks noChangeAspect="1"/>
            </p:cNvSpPr>
            <p:nvPr/>
          </p:nvSpPr>
          <p:spPr bwMode="auto">
            <a:xfrm>
              <a:off x="2515" y="994"/>
              <a:ext cx="1045" cy="239"/>
            </a:xfrm>
            <a:custGeom>
              <a:avLst/>
              <a:gdLst>
                <a:gd name="T0" fmla="*/ 0 w 861"/>
                <a:gd name="T1" fmla="*/ 128 h 197"/>
                <a:gd name="T2" fmla="*/ 408 w 861"/>
                <a:gd name="T3" fmla="*/ 0 h 197"/>
                <a:gd name="T4" fmla="*/ 752 w 861"/>
                <a:gd name="T5" fmla="*/ 96 h 197"/>
                <a:gd name="T6" fmla="*/ 771 w 861"/>
                <a:gd name="T7" fmla="*/ 66 h 197"/>
                <a:gd name="T8" fmla="*/ 861 w 861"/>
                <a:gd name="T9" fmla="*/ 195 h 197"/>
                <a:gd name="T10" fmla="*/ 701 w 861"/>
                <a:gd name="T11" fmla="*/ 192 h 197"/>
                <a:gd name="T12" fmla="*/ 719 w 861"/>
                <a:gd name="T13" fmla="*/ 161 h 197"/>
                <a:gd name="T14" fmla="*/ 408 w 861"/>
                <a:gd name="T15" fmla="*/ 77 h 197"/>
                <a:gd name="T16" fmla="*/ 41 w 861"/>
                <a:gd name="T17" fmla="*/ 197 h 197"/>
                <a:gd name="T18" fmla="*/ 0 w 861"/>
                <a:gd name="T19" fmla="*/ 128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1"/>
                <a:gd name="T31" fmla="*/ 0 h 197"/>
                <a:gd name="T32" fmla="*/ 861 w 861"/>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005AD7"/>
                </a:gs>
                <a:gs pos="100000">
                  <a:srgbClr val="CBE1FF"/>
                </a:gs>
              </a:gsLst>
              <a:lin ang="0" scaled="1"/>
            </a:gradFill>
            <a:ln w="3175">
              <a:noFill/>
              <a:round/>
              <a:headEnd/>
              <a:tailEnd/>
            </a:ln>
          </p:spPr>
          <p:txBody>
            <a:bodyPr>
              <a:prstTxWarp prst="textNoShape">
                <a:avLst/>
              </a:prstTxWarp>
            </a:bodyPr>
            <a:lstStyle/>
            <a:p>
              <a:endParaRPr lang="en-GB">
                <a:ea typeface="Arial" pitchFamily="-128" charset="0"/>
              </a:endParaRPr>
            </a:p>
          </p:txBody>
        </p:sp>
        <p:sp>
          <p:nvSpPr>
            <p:cNvPr id="28685" name="Freeform 14"/>
            <p:cNvSpPr>
              <a:spLocks noChangeAspect="1"/>
            </p:cNvSpPr>
            <p:nvPr/>
          </p:nvSpPr>
          <p:spPr bwMode="auto">
            <a:xfrm rot="10800000">
              <a:off x="2515" y="1502"/>
              <a:ext cx="1045" cy="239"/>
            </a:xfrm>
            <a:custGeom>
              <a:avLst/>
              <a:gdLst>
                <a:gd name="T0" fmla="*/ 0 w 861"/>
                <a:gd name="T1" fmla="*/ 128 h 197"/>
                <a:gd name="T2" fmla="*/ 408 w 861"/>
                <a:gd name="T3" fmla="*/ 0 h 197"/>
                <a:gd name="T4" fmla="*/ 752 w 861"/>
                <a:gd name="T5" fmla="*/ 96 h 197"/>
                <a:gd name="T6" fmla="*/ 771 w 861"/>
                <a:gd name="T7" fmla="*/ 66 h 197"/>
                <a:gd name="T8" fmla="*/ 861 w 861"/>
                <a:gd name="T9" fmla="*/ 195 h 197"/>
                <a:gd name="T10" fmla="*/ 701 w 861"/>
                <a:gd name="T11" fmla="*/ 192 h 197"/>
                <a:gd name="T12" fmla="*/ 719 w 861"/>
                <a:gd name="T13" fmla="*/ 161 h 197"/>
                <a:gd name="T14" fmla="*/ 408 w 861"/>
                <a:gd name="T15" fmla="*/ 77 h 197"/>
                <a:gd name="T16" fmla="*/ 41 w 861"/>
                <a:gd name="T17" fmla="*/ 197 h 197"/>
                <a:gd name="T18" fmla="*/ 0 w 861"/>
                <a:gd name="T19" fmla="*/ 128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1"/>
                <a:gd name="T31" fmla="*/ 0 h 197"/>
                <a:gd name="T32" fmla="*/ 861 w 861"/>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E60000"/>
                </a:gs>
                <a:gs pos="100000">
                  <a:srgbClr val="FFDFDF"/>
                </a:gs>
              </a:gsLst>
              <a:lin ang="0" scaled="1"/>
            </a:gradFill>
            <a:ln w="3175">
              <a:noFill/>
              <a:round/>
              <a:headEnd/>
              <a:tailEnd/>
            </a:ln>
          </p:spPr>
          <p:txBody>
            <a:bodyPr>
              <a:prstTxWarp prst="textNoShape">
                <a:avLst/>
              </a:prstTxWarp>
            </a:bodyPr>
            <a:lstStyle/>
            <a:p>
              <a:endParaRPr lang="en-GB">
                <a:ea typeface="Arial" pitchFamily="-128" charset="0"/>
              </a:endParaRPr>
            </a:p>
          </p:txBody>
        </p:sp>
      </p:grpSp>
      <p:sp>
        <p:nvSpPr>
          <p:cNvPr id="28682" name="AutoShape 15"/>
          <p:cNvSpPr>
            <a:spLocks noChangeAspect="1" noChangeArrowheads="1"/>
          </p:cNvSpPr>
          <p:nvPr/>
        </p:nvSpPr>
        <p:spPr bwMode="auto">
          <a:xfrm rot="5400000">
            <a:off x="3868785" y="4124278"/>
            <a:ext cx="1404842" cy="471487"/>
          </a:xfrm>
          <a:prstGeom prst="rightArrow">
            <a:avLst>
              <a:gd name="adj1" fmla="val 44111"/>
              <a:gd name="adj2" fmla="val 67684"/>
            </a:avLst>
          </a:prstGeom>
          <a:solidFill>
            <a:schemeClr val="bg1"/>
          </a:solidFill>
          <a:ln w="9525">
            <a:noFill/>
            <a:miter lim="800000"/>
            <a:headEnd/>
            <a:tailEnd/>
          </a:ln>
        </p:spPr>
        <p:txBody>
          <a:bodyPr wrap="none" anchor="ctr">
            <a:prstTxWarp prst="textNoShape">
              <a:avLst/>
            </a:prstTxWarp>
          </a:bodyPr>
          <a:lstStyle/>
          <a:p>
            <a:endParaRPr lang="en-GB">
              <a:ea typeface="Arial" pitchFamily="-128" charset="0"/>
            </a:endParaRPr>
          </a:p>
        </p:txBody>
      </p:sp>
      <p:sp>
        <p:nvSpPr>
          <p:cNvPr id="28683" name="Text Box 16"/>
          <p:cNvSpPr txBox="1">
            <a:spLocks noChangeAspect="1" noChangeArrowheads="1"/>
          </p:cNvSpPr>
          <p:nvPr/>
        </p:nvSpPr>
        <p:spPr bwMode="auto">
          <a:xfrm>
            <a:off x="1828800" y="5373592"/>
            <a:ext cx="5638800" cy="1179608"/>
          </a:xfrm>
          <a:prstGeom prst="rect">
            <a:avLst/>
          </a:prstGeom>
          <a:noFill/>
          <a:ln w="9525">
            <a:noFill/>
            <a:miter lim="800000"/>
            <a:headEnd/>
            <a:tailEnd/>
          </a:ln>
        </p:spPr>
        <p:txBody>
          <a:bodyPr wrap="square" lIns="36000" tIns="25200" rIns="36000">
            <a:prstTxWarp prst="textNoShape">
              <a:avLst/>
            </a:prstTxWarp>
            <a:spAutoFit/>
          </a:bodyPr>
          <a:lstStyle/>
          <a:p>
            <a:pPr algn="ctr"/>
            <a:r>
              <a:rPr lang="en-US" sz="3600" dirty="0" smtClean="0">
                <a:solidFill>
                  <a:schemeClr val="bg1"/>
                </a:solidFill>
                <a:latin typeface="Arial"/>
                <a:ea typeface="Arial" pitchFamily="-128" charset="0"/>
                <a:cs typeface="Arial"/>
              </a:rPr>
              <a:t>Armistice Day </a:t>
            </a:r>
          </a:p>
          <a:p>
            <a:pPr algn="ctr"/>
            <a:r>
              <a:rPr lang="en-US" sz="3600" dirty="0" smtClean="0">
                <a:solidFill>
                  <a:schemeClr val="bg1"/>
                </a:solidFill>
                <a:latin typeface="Arial"/>
                <a:ea typeface="Arial" pitchFamily="-128" charset="0"/>
                <a:cs typeface="Arial"/>
              </a:rPr>
              <a:t>11am 11</a:t>
            </a:r>
            <a:r>
              <a:rPr lang="en-US" sz="3600" baseline="30000" dirty="0" smtClean="0">
                <a:solidFill>
                  <a:schemeClr val="bg1"/>
                </a:solidFill>
                <a:latin typeface="Arial"/>
                <a:ea typeface="Arial" pitchFamily="-128" charset="0"/>
                <a:cs typeface="Arial"/>
              </a:rPr>
              <a:t>th</a:t>
            </a:r>
            <a:r>
              <a:rPr lang="en-US" sz="3600" dirty="0" smtClean="0">
                <a:solidFill>
                  <a:schemeClr val="bg1"/>
                </a:solidFill>
                <a:latin typeface="Arial"/>
                <a:ea typeface="Arial" pitchFamily="-128" charset="0"/>
                <a:cs typeface="Arial"/>
              </a:rPr>
              <a:t> November 1918</a:t>
            </a:r>
            <a:endParaRPr lang="en-US" sz="3600" dirty="0">
              <a:solidFill>
                <a:schemeClr val="bg1"/>
              </a:solidFill>
              <a:latin typeface="Arial"/>
              <a:ea typeface="Arial" pitchFamily="-128" charset="0"/>
              <a:cs typeface="Arial"/>
            </a:endParaRPr>
          </a:p>
        </p:txBody>
      </p:sp>
      <p:sp>
        <p:nvSpPr>
          <p:cNvPr id="15" name="TextBox 14"/>
          <p:cNvSpPr txBox="1"/>
          <p:nvPr/>
        </p:nvSpPr>
        <p:spPr>
          <a:xfrm>
            <a:off x="390483" y="3886200"/>
            <a:ext cx="3018149" cy="1969770"/>
          </a:xfrm>
          <a:prstGeom prst="rect">
            <a:avLst/>
          </a:prstGeom>
          <a:noFill/>
        </p:spPr>
        <p:txBody>
          <a:bodyPr wrap="none" rtlCol="0">
            <a:spAutoFit/>
          </a:bodyPr>
          <a:lstStyle/>
          <a:p>
            <a:r>
              <a:rPr lang="en-US" sz="2800" dirty="0" smtClean="0">
                <a:solidFill>
                  <a:srgbClr val="FFFF00"/>
                </a:solidFill>
                <a:latin typeface="Arial"/>
                <a:cs typeface="Arial"/>
              </a:rPr>
              <a:t>Military casualties</a:t>
            </a:r>
          </a:p>
          <a:p>
            <a:r>
              <a:rPr lang="en-US" sz="2200" dirty="0" smtClean="0">
                <a:solidFill>
                  <a:srgbClr val="FFFFE9"/>
                </a:solidFill>
                <a:latin typeface="Arial"/>
                <a:cs typeface="Arial"/>
              </a:rPr>
              <a:t>Dead 5.5 million</a:t>
            </a:r>
          </a:p>
          <a:p>
            <a:r>
              <a:rPr lang="en-US" sz="2200" dirty="0" smtClean="0">
                <a:solidFill>
                  <a:srgbClr val="FFFFE9"/>
                </a:solidFill>
                <a:latin typeface="Arial"/>
                <a:cs typeface="Arial"/>
              </a:rPr>
              <a:t>Wounded 12.8 million</a:t>
            </a:r>
          </a:p>
          <a:p>
            <a:r>
              <a:rPr lang="en-US" sz="2200" dirty="0" smtClean="0">
                <a:solidFill>
                  <a:srgbClr val="FFFFE9"/>
                </a:solidFill>
                <a:latin typeface="Arial"/>
                <a:cs typeface="Arial"/>
              </a:rPr>
              <a:t>Missing 4.1 million</a:t>
            </a:r>
          </a:p>
          <a:p>
            <a:endParaRPr lang="en-US" sz="2800" dirty="0">
              <a:solidFill>
                <a:srgbClr val="FFFFE9"/>
              </a:solidFill>
              <a:latin typeface="Arial"/>
              <a:cs typeface="Arial"/>
            </a:endParaRPr>
          </a:p>
        </p:txBody>
      </p:sp>
      <p:sp>
        <p:nvSpPr>
          <p:cNvPr id="16" name="TextBox 15"/>
          <p:cNvSpPr txBox="1"/>
          <p:nvPr/>
        </p:nvSpPr>
        <p:spPr>
          <a:xfrm>
            <a:off x="5567363" y="3886200"/>
            <a:ext cx="3018149" cy="1969770"/>
          </a:xfrm>
          <a:prstGeom prst="rect">
            <a:avLst/>
          </a:prstGeom>
          <a:noFill/>
        </p:spPr>
        <p:txBody>
          <a:bodyPr wrap="none" rtlCol="0">
            <a:spAutoFit/>
          </a:bodyPr>
          <a:lstStyle/>
          <a:p>
            <a:r>
              <a:rPr lang="en-US" sz="2800" dirty="0" smtClean="0">
                <a:solidFill>
                  <a:srgbClr val="FFFF00"/>
                </a:solidFill>
                <a:latin typeface="Arial"/>
                <a:cs typeface="Arial"/>
              </a:rPr>
              <a:t>Military casualties</a:t>
            </a:r>
          </a:p>
          <a:p>
            <a:r>
              <a:rPr lang="en-US" sz="2200" dirty="0" smtClean="0">
                <a:solidFill>
                  <a:srgbClr val="FFFFE9"/>
                </a:solidFill>
                <a:latin typeface="Arial"/>
                <a:cs typeface="Arial"/>
              </a:rPr>
              <a:t>Dead 4.3 million</a:t>
            </a:r>
          </a:p>
          <a:p>
            <a:r>
              <a:rPr lang="en-US" sz="2200" dirty="0" smtClean="0">
                <a:solidFill>
                  <a:srgbClr val="FFFFE9"/>
                </a:solidFill>
                <a:latin typeface="Arial"/>
                <a:cs typeface="Arial"/>
              </a:rPr>
              <a:t>Wounded 8.4 million</a:t>
            </a:r>
          </a:p>
          <a:p>
            <a:r>
              <a:rPr lang="en-US" sz="2200" dirty="0" smtClean="0">
                <a:solidFill>
                  <a:srgbClr val="FFFFE9"/>
                </a:solidFill>
                <a:latin typeface="Arial"/>
                <a:cs typeface="Arial"/>
              </a:rPr>
              <a:t>Missing 3.6 million</a:t>
            </a:r>
          </a:p>
          <a:p>
            <a:endParaRPr lang="en-US" sz="2800" dirty="0">
              <a:latin typeface="Arial"/>
              <a:cs typeface="Arial"/>
            </a:endParaRPr>
          </a:p>
        </p:txBody>
      </p:sp>
    </p:spTree>
  </p:cSld>
  <p:clrMapOvr>
    <a:masterClrMapping/>
  </p:clrMapOvr>
  <p:transition spd="med">
    <p:zoom dir="in"/>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Arial Rounded MT Bold"/>
                <a:cs typeface="Arial Rounded MT Bold"/>
              </a:rPr>
              <a:t>Woodrow Wilson’s 14 Points</a:t>
            </a:r>
            <a:endParaRPr lang="en-US" dirty="0">
              <a:solidFill>
                <a:srgbClr val="FFFF00"/>
              </a:solidFill>
              <a:latin typeface="Arial Rounded MT Bold"/>
              <a:cs typeface="Arial Rounded MT Bold"/>
            </a:endParaRPr>
          </a:p>
        </p:txBody>
      </p:sp>
      <p:sp>
        <p:nvSpPr>
          <p:cNvPr id="3" name="Content Placeholder 2"/>
          <p:cNvSpPr>
            <a:spLocks noGrp="1"/>
          </p:cNvSpPr>
          <p:nvPr>
            <p:ph idx="1"/>
          </p:nvPr>
        </p:nvSpPr>
        <p:spPr>
          <a:xfrm>
            <a:off x="457200" y="1524000"/>
            <a:ext cx="8229600" cy="5257800"/>
          </a:xfrm>
        </p:spPr>
        <p:txBody>
          <a:bodyPr/>
          <a:lstStyle/>
          <a:p>
            <a:r>
              <a:rPr lang="en-US" dirty="0" smtClean="0">
                <a:solidFill>
                  <a:schemeClr val="accent5"/>
                </a:solidFill>
              </a:rPr>
              <a:t>“Peace without victory”</a:t>
            </a:r>
          </a:p>
          <a:p>
            <a:r>
              <a:rPr lang="en-US" dirty="0" smtClean="0">
                <a:solidFill>
                  <a:schemeClr val="accent5"/>
                </a:solidFill>
              </a:rPr>
              <a:t>Free trade and freedom of the seas</a:t>
            </a:r>
          </a:p>
          <a:p>
            <a:r>
              <a:rPr lang="en-US" dirty="0" smtClean="0">
                <a:solidFill>
                  <a:schemeClr val="accent5"/>
                </a:solidFill>
              </a:rPr>
              <a:t>Self-determination of colonies</a:t>
            </a:r>
          </a:p>
          <a:p>
            <a:r>
              <a:rPr lang="en-US" dirty="0" smtClean="0">
                <a:solidFill>
                  <a:schemeClr val="accent5"/>
                </a:solidFill>
              </a:rPr>
              <a:t>No reparations</a:t>
            </a:r>
          </a:p>
          <a:p>
            <a:r>
              <a:rPr lang="en-US" dirty="0" smtClean="0">
                <a:solidFill>
                  <a:schemeClr val="accent5"/>
                </a:solidFill>
              </a:rPr>
              <a:t>Armaments reductions</a:t>
            </a:r>
          </a:p>
          <a:p>
            <a:r>
              <a:rPr lang="en-US" dirty="0" smtClean="0">
                <a:solidFill>
                  <a:schemeClr val="accent5"/>
                </a:solidFill>
              </a:rPr>
              <a:t>League of Nations</a:t>
            </a:r>
          </a:p>
          <a:p>
            <a:r>
              <a:rPr lang="en-US" dirty="0" smtClean="0">
                <a:solidFill>
                  <a:schemeClr val="accent5"/>
                </a:solidFill>
              </a:rPr>
              <a:t>Germany agreed to peace upon this basis</a:t>
            </a:r>
          </a:p>
          <a:p>
            <a:r>
              <a:rPr lang="en-US" dirty="0" smtClean="0">
                <a:solidFill>
                  <a:schemeClr val="accent5"/>
                </a:solidFill>
              </a:rPr>
              <a:t>BUT Wilson didn’t consult Allies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ChangeArrowheads="1"/>
          </p:cNvSpPr>
          <p:nvPr/>
        </p:nvSpPr>
        <p:spPr bwMode="auto">
          <a:xfrm>
            <a:off x="431800" y="0"/>
            <a:ext cx="8262938" cy="1538288"/>
          </a:xfrm>
          <a:prstGeom prst="rect">
            <a:avLst/>
          </a:prstGeom>
          <a:noFill/>
          <a:ln w="9525">
            <a:noFill/>
            <a:miter lim="800000"/>
            <a:headEnd/>
            <a:tailEnd/>
          </a:ln>
        </p:spPr>
        <p:txBody>
          <a:bodyPr anchor="ctr" anchorCtr="1">
            <a:prstTxWarp prst="textNoShape">
              <a:avLst/>
            </a:prstTxWarp>
          </a:bodyPr>
          <a:lstStyle/>
          <a:p>
            <a:endParaRPr lang="sk-SK" sz="3600" dirty="0">
              <a:solidFill>
                <a:srgbClr val="FFFF99"/>
              </a:solidFill>
              <a:latin typeface="Arial Rounded MT Bold" pitchFamily="-128" charset="0"/>
              <a:ea typeface="宋体" pitchFamily="-128" charset="-122"/>
              <a:cs typeface="宋体" pitchFamily="-128" charset="-122"/>
            </a:endParaRPr>
          </a:p>
        </p:txBody>
      </p:sp>
      <p:sp>
        <p:nvSpPr>
          <p:cNvPr id="4" name="Oval 3"/>
          <p:cNvSpPr/>
          <p:nvPr/>
        </p:nvSpPr>
        <p:spPr>
          <a:xfrm>
            <a:off x="1524000" y="2971800"/>
            <a:ext cx="2133600" cy="1295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rgbClr val="000000"/>
                </a:solidFill>
              </a:rPr>
              <a:t>Free will</a:t>
            </a:r>
            <a:endParaRPr lang="en-US" sz="2400" b="1" dirty="0">
              <a:solidFill>
                <a:srgbClr val="000000"/>
              </a:solidFill>
            </a:endParaRPr>
          </a:p>
        </p:txBody>
      </p:sp>
      <p:sp>
        <p:nvSpPr>
          <p:cNvPr id="5" name="Oval 4"/>
          <p:cNvSpPr/>
          <p:nvPr/>
        </p:nvSpPr>
        <p:spPr>
          <a:xfrm>
            <a:off x="3505200" y="4724400"/>
            <a:ext cx="2438400" cy="1295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rPr>
              <a:t>Historical event</a:t>
            </a:r>
            <a:endParaRPr lang="en-US" sz="2400" b="1" dirty="0">
              <a:solidFill>
                <a:schemeClr val="tx1"/>
              </a:solidFill>
            </a:endParaRPr>
          </a:p>
        </p:txBody>
      </p:sp>
      <p:sp>
        <p:nvSpPr>
          <p:cNvPr id="6" name="Oval 5"/>
          <p:cNvSpPr/>
          <p:nvPr/>
        </p:nvSpPr>
        <p:spPr>
          <a:xfrm>
            <a:off x="5867400" y="2971800"/>
            <a:ext cx="2133600" cy="1295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rgbClr val="000000"/>
                </a:solidFill>
              </a:rPr>
              <a:t>Real situation</a:t>
            </a:r>
            <a:endParaRPr lang="en-US" sz="2400" b="1" dirty="0">
              <a:solidFill>
                <a:srgbClr val="000000"/>
              </a:solidFill>
            </a:endParaRPr>
          </a:p>
        </p:txBody>
      </p:sp>
      <p:sp>
        <p:nvSpPr>
          <p:cNvPr id="7" name="Oval 6"/>
          <p:cNvSpPr/>
          <p:nvPr/>
        </p:nvSpPr>
        <p:spPr>
          <a:xfrm>
            <a:off x="3733800" y="1524000"/>
            <a:ext cx="2133600" cy="1295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rgbClr val="000000"/>
                </a:solidFill>
              </a:rPr>
              <a:t>Purpose</a:t>
            </a:r>
            <a:endParaRPr lang="en-US" sz="2400" b="1" dirty="0">
              <a:solidFill>
                <a:srgbClr val="000000"/>
              </a:solidFill>
            </a:endParaRPr>
          </a:p>
        </p:txBody>
      </p:sp>
      <p:sp>
        <p:nvSpPr>
          <p:cNvPr id="8" name="Title 7"/>
          <p:cNvSpPr>
            <a:spLocks noGrp="1"/>
          </p:cNvSpPr>
          <p:nvPr>
            <p:ph type="title"/>
          </p:nvPr>
        </p:nvSpPr>
        <p:spPr/>
        <p:txBody>
          <a:bodyPr/>
          <a:lstStyle/>
          <a:p>
            <a:r>
              <a:rPr lang="en-US" sz="4000" dirty="0" smtClean="0">
                <a:solidFill>
                  <a:srgbClr val="FFFF00"/>
                </a:solidFill>
                <a:latin typeface="Arial Rounded MT Bold"/>
                <a:cs typeface="Arial Rounded MT Bold"/>
              </a:rPr>
              <a:t>What causes historical events?</a:t>
            </a:r>
            <a:endParaRPr lang="en-US" sz="4000" dirty="0">
              <a:solidFill>
                <a:srgbClr val="FFFF00"/>
              </a:solidFill>
              <a:latin typeface="Arial Rounded MT Bold"/>
              <a:cs typeface="Arial Rounded MT Bold"/>
            </a:endParaRPr>
          </a:p>
        </p:txBody>
      </p:sp>
      <p:grpSp>
        <p:nvGrpSpPr>
          <p:cNvPr id="9" name="Group 10"/>
          <p:cNvGrpSpPr>
            <a:grpSpLocks/>
          </p:cNvGrpSpPr>
          <p:nvPr/>
        </p:nvGrpSpPr>
        <p:grpSpPr bwMode="auto">
          <a:xfrm>
            <a:off x="3922713" y="2932113"/>
            <a:ext cx="1716087" cy="1716087"/>
            <a:chOff x="2339" y="1729"/>
            <a:chExt cx="1081" cy="1081"/>
          </a:xfrm>
        </p:grpSpPr>
        <p:sp>
          <p:nvSpPr>
            <p:cNvPr id="10" name="Freeform 11"/>
            <p:cNvSpPr>
              <a:spLocks noChangeAspect="1"/>
            </p:cNvSpPr>
            <p:nvPr/>
          </p:nvSpPr>
          <p:spPr bwMode="auto">
            <a:xfrm>
              <a:off x="2339" y="1933"/>
              <a:ext cx="1081" cy="247"/>
            </a:xfrm>
            <a:custGeom>
              <a:avLst/>
              <a:gdLst>
                <a:gd name="T0" fmla="*/ 0 w 861"/>
                <a:gd name="T1" fmla="*/ 623 h 197"/>
                <a:gd name="T2" fmla="*/ 2005 w 861"/>
                <a:gd name="T3" fmla="*/ 0 h 197"/>
                <a:gd name="T4" fmla="*/ 3696 w 861"/>
                <a:gd name="T5" fmla="*/ 465 h 197"/>
                <a:gd name="T6" fmla="*/ 3789 w 861"/>
                <a:gd name="T7" fmla="*/ 321 h 197"/>
                <a:gd name="T8" fmla="*/ 4234 w 861"/>
                <a:gd name="T9" fmla="*/ 948 h 197"/>
                <a:gd name="T10" fmla="*/ 3446 w 861"/>
                <a:gd name="T11" fmla="*/ 937 h 197"/>
                <a:gd name="T12" fmla="*/ 3539 w 861"/>
                <a:gd name="T13" fmla="*/ 782 h 197"/>
                <a:gd name="T14" fmla="*/ 2005 w 861"/>
                <a:gd name="T15" fmla="*/ 379 h 197"/>
                <a:gd name="T16" fmla="*/ 198 w 861"/>
                <a:gd name="T17" fmla="*/ 962 h 197"/>
                <a:gd name="T18" fmla="*/ 0 w 861"/>
                <a:gd name="T19" fmla="*/ 623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1"/>
                <a:gd name="T31" fmla="*/ 0 h 197"/>
                <a:gd name="T32" fmla="*/ 861 w 861"/>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005AD7"/>
                </a:gs>
                <a:gs pos="100000">
                  <a:srgbClr val="CBE1FF"/>
                </a:gs>
              </a:gsLst>
              <a:lin ang="0" scaled="1"/>
            </a:gradFill>
            <a:ln w="3175">
              <a:noFill/>
              <a:round/>
              <a:headEnd/>
              <a:tailEnd/>
            </a:ln>
          </p:spPr>
          <p:txBody>
            <a:bodyPr>
              <a:prstTxWarp prst="textNoShape">
                <a:avLst/>
              </a:prstTxWarp>
            </a:bodyPr>
            <a:lstStyle/>
            <a:p>
              <a:endParaRPr lang="en-US"/>
            </a:p>
          </p:txBody>
        </p:sp>
        <p:grpSp>
          <p:nvGrpSpPr>
            <p:cNvPr id="11" name="Group 12"/>
            <p:cNvGrpSpPr>
              <a:grpSpLocks/>
            </p:cNvGrpSpPr>
            <p:nvPr/>
          </p:nvGrpSpPr>
          <p:grpSpPr bwMode="auto">
            <a:xfrm rot="5400000">
              <a:off x="2339" y="1929"/>
              <a:ext cx="1081" cy="681"/>
              <a:chOff x="128" y="1933"/>
              <a:chExt cx="1081" cy="681"/>
            </a:xfrm>
          </p:grpSpPr>
          <p:sp>
            <p:nvSpPr>
              <p:cNvPr id="13" name="Freeform 13"/>
              <p:cNvSpPr>
                <a:spLocks noChangeAspect="1"/>
              </p:cNvSpPr>
              <p:nvPr/>
            </p:nvSpPr>
            <p:spPr bwMode="auto">
              <a:xfrm>
                <a:off x="128" y="1933"/>
                <a:ext cx="1081" cy="247"/>
              </a:xfrm>
              <a:custGeom>
                <a:avLst/>
                <a:gdLst>
                  <a:gd name="T0" fmla="*/ 0 w 861"/>
                  <a:gd name="T1" fmla="*/ 623 h 197"/>
                  <a:gd name="T2" fmla="*/ 2005 w 861"/>
                  <a:gd name="T3" fmla="*/ 0 h 197"/>
                  <a:gd name="T4" fmla="*/ 3696 w 861"/>
                  <a:gd name="T5" fmla="*/ 465 h 197"/>
                  <a:gd name="T6" fmla="*/ 3789 w 861"/>
                  <a:gd name="T7" fmla="*/ 321 h 197"/>
                  <a:gd name="T8" fmla="*/ 4234 w 861"/>
                  <a:gd name="T9" fmla="*/ 948 h 197"/>
                  <a:gd name="T10" fmla="*/ 3446 w 861"/>
                  <a:gd name="T11" fmla="*/ 937 h 197"/>
                  <a:gd name="T12" fmla="*/ 3539 w 861"/>
                  <a:gd name="T13" fmla="*/ 782 h 197"/>
                  <a:gd name="T14" fmla="*/ 2005 w 861"/>
                  <a:gd name="T15" fmla="*/ 379 h 197"/>
                  <a:gd name="T16" fmla="*/ 198 w 861"/>
                  <a:gd name="T17" fmla="*/ 962 h 197"/>
                  <a:gd name="T18" fmla="*/ 0 w 861"/>
                  <a:gd name="T19" fmla="*/ 623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1"/>
                  <a:gd name="T31" fmla="*/ 0 h 197"/>
                  <a:gd name="T32" fmla="*/ 861 w 861"/>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FF7832"/>
                  </a:gs>
                  <a:gs pos="100000">
                    <a:srgbClr val="FFE7D7"/>
                  </a:gs>
                </a:gsLst>
                <a:lin ang="0" scaled="1"/>
              </a:gradFill>
              <a:ln w="3175">
                <a:noFill/>
                <a:round/>
                <a:headEnd/>
                <a:tailEnd/>
              </a:ln>
            </p:spPr>
            <p:txBody>
              <a:bodyPr>
                <a:prstTxWarp prst="textNoShape">
                  <a:avLst/>
                </a:prstTxWarp>
              </a:bodyPr>
              <a:lstStyle/>
              <a:p>
                <a:endParaRPr lang="en-US"/>
              </a:p>
            </p:txBody>
          </p:sp>
          <p:sp>
            <p:nvSpPr>
              <p:cNvPr id="14" name="Freeform 14"/>
              <p:cNvSpPr>
                <a:spLocks noChangeAspect="1"/>
              </p:cNvSpPr>
              <p:nvPr/>
            </p:nvSpPr>
            <p:spPr bwMode="auto">
              <a:xfrm rot="10800000">
                <a:off x="128" y="2367"/>
                <a:ext cx="1081" cy="247"/>
              </a:xfrm>
              <a:custGeom>
                <a:avLst/>
                <a:gdLst>
                  <a:gd name="T0" fmla="*/ 0 w 861"/>
                  <a:gd name="T1" fmla="*/ 623 h 197"/>
                  <a:gd name="T2" fmla="*/ 2005 w 861"/>
                  <a:gd name="T3" fmla="*/ 0 h 197"/>
                  <a:gd name="T4" fmla="*/ 3696 w 861"/>
                  <a:gd name="T5" fmla="*/ 465 h 197"/>
                  <a:gd name="T6" fmla="*/ 3789 w 861"/>
                  <a:gd name="T7" fmla="*/ 321 h 197"/>
                  <a:gd name="T8" fmla="*/ 4234 w 861"/>
                  <a:gd name="T9" fmla="*/ 948 h 197"/>
                  <a:gd name="T10" fmla="*/ 3446 w 861"/>
                  <a:gd name="T11" fmla="*/ 937 h 197"/>
                  <a:gd name="T12" fmla="*/ 3539 w 861"/>
                  <a:gd name="T13" fmla="*/ 782 h 197"/>
                  <a:gd name="T14" fmla="*/ 2005 w 861"/>
                  <a:gd name="T15" fmla="*/ 379 h 197"/>
                  <a:gd name="T16" fmla="*/ 198 w 861"/>
                  <a:gd name="T17" fmla="*/ 962 h 197"/>
                  <a:gd name="T18" fmla="*/ 0 w 861"/>
                  <a:gd name="T19" fmla="*/ 623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1"/>
                  <a:gd name="T31" fmla="*/ 0 h 197"/>
                  <a:gd name="T32" fmla="*/ 861 w 861"/>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00AA87"/>
                  </a:gs>
                  <a:gs pos="100000">
                    <a:srgbClr val="D7FFF6"/>
                  </a:gs>
                </a:gsLst>
                <a:lin ang="0" scaled="1"/>
              </a:gradFill>
              <a:ln w="3175">
                <a:noFill/>
                <a:round/>
                <a:headEnd/>
                <a:tailEnd/>
              </a:ln>
            </p:spPr>
            <p:txBody>
              <a:bodyPr>
                <a:prstTxWarp prst="textNoShape">
                  <a:avLst/>
                </a:prstTxWarp>
              </a:bodyPr>
              <a:lstStyle/>
              <a:p>
                <a:endParaRPr lang="en-US"/>
              </a:p>
            </p:txBody>
          </p:sp>
        </p:grpSp>
        <p:sp>
          <p:nvSpPr>
            <p:cNvPr id="12" name="Freeform 15"/>
            <p:cNvSpPr>
              <a:spLocks noChangeAspect="1"/>
            </p:cNvSpPr>
            <p:nvPr/>
          </p:nvSpPr>
          <p:spPr bwMode="auto">
            <a:xfrm rot="10800000">
              <a:off x="2339" y="2367"/>
              <a:ext cx="1081" cy="247"/>
            </a:xfrm>
            <a:custGeom>
              <a:avLst/>
              <a:gdLst>
                <a:gd name="T0" fmla="*/ 0 w 861"/>
                <a:gd name="T1" fmla="*/ 623 h 197"/>
                <a:gd name="T2" fmla="*/ 2005 w 861"/>
                <a:gd name="T3" fmla="*/ 0 h 197"/>
                <a:gd name="T4" fmla="*/ 3696 w 861"/>
                <a:gd name="T5" fmla="*/ 465 h 197"/>
                <a:gd name="T6" fmla="*/ 3789 w 861"/>
                <a:gd name="T7" fmla="*/ 321 h 197"/>
                <a:gd name="T8" fmla="*/ 4234 w 861"/>
                <a:gd name="T9" fmla="*/ 948 h 197"/>
                <a:gd name="T10" fmla="*/ 3446 w 861"/>
                <a:gd name="T11" fmla="*/ 937 h 197"/>
                <a:gd name="T12" fmla="*/ 3539 w 861"/>
                <a:gd name="T13" fmla="*/ 782 h 197"/>
                <a:gd name="T14" fmla="*/ 2005 w 861"/>
                <a:gd name="T15" fmla="*/ 379 h 197"/>
                <a:gd name="T16" fmla="*/ 198 w 861"/>
                <a:gd name="T17" fmla="*/ 962 h 197"/>
                <a:gd name="T18" fmla="*/ 0 w 861"/>
                <a:gd name="T19" fmla="*/ 623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1"/>
                <a:gd name="T31" fmla="*/ 0 h 197"/>
                <a:gd name="T32" fmla="*/ 861 w 861"/>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E60000"/>
                </a:gs>
                <a:gs pos="100000">
                  <a:srgbClr val="FFDFDF"/>
                </a:gs>
              </a:gsLst>
              <a:lin ang="0" scaled="1"/>
            </a:gradFill>
            <a:ln w="3175">
              <a:noFill/>
              <a:round/>
              <a:headEnd/>
              <a:tailEnd/>
            </a:ln>
          </p:spPr>
          <p:txBody>
            <a:bodyPr>
              <a:prstTxWarp prst="textNoShape">
                <a:avLst/>
              </a:prstTxWarp>
            </a:bodyPr>
            <a:lstStyle/>
            <a:p>
              <a:endParaRPr lang="en-US"/>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lstStyle/>
          <a:p>
            <a:r>
              <a:rPr lang="en-US" dirty="0" smtClean="0">
                <a:solidFill>
                  <a:srgbClr val="FFFF00"/>
                </a:solidFill>
                <a:latin typeface="Arial Rounded MT Bold"/>
                <a:cs typeface="Arial Rounded MT Bold"/>
              </a:rPr>
              <a:t>What happened at Versailles?</a:t>
            </a:r>
            <a:endParaRPr lang="en-US" dirty="0">
              <a:solidFill>
                <a:srgbClr val="FFFF00"/>
              </a:solidFill>
              <a:latin typeface="Arial Rounded MT Bold"/>
              <a:cs typeface="Arial Rounded MT Bold"/>
            </a:endParaRPr>
          </a:p>
        </p:txBody>
      </p:sp>
      <p:sp>
        <p:nvSpPr>
          <p:cNvPr id="3" name="Content Placeholder 2"/>
          <p:cNvSpPr>
            <a:spLocks noGrp="1"/>
          </p:cNvSpPr>
          <p:nvPr>
            <p:ph idx="1"/>
          </p:nvPr>
        </p:nvSpPr>
        <p:spPr/>
        <p:txBody>
          <a:bodyPr/>
          <a:lstStyle/>
          <a:p>
            <a:r>
              <a:rPr lang="en-US" dirty="0" smtClean="0">
                <a:solidFill>
                  <a:schemeClr val="accent3"/>
                </a:solidFill>
              </a:rPr>
              <a:t>Germany and allies held responsible for the war: ‘</a:t>
            </a:r>
            <a:r>
              <a:rPr lang="en-US" i="1" dirty="0" smtClean="0">
                <a:solidFill>
                  <a:schemeClr val="accent3"/>
                </a:solidFill>
              </a:rPr>
              <a:t>War Guilt Clause’</a:t>
            </a:r>
          </a:p>
          <a:p>
            <a:r>
              <a:rPr lang="en-US" dirty="0" smtClean="0">
                <a:solidFill>
                  <a:schemeClr val="accent3"/>
                </a:solidFill>
              </a:rPr>
              <a:t>Reparations for the damage and loss of life </a:t>
            </a:r>
            <a:r>
              <a:rPr lang="en-US" sz="2800" dirty="0" smtClean="0">
                <a:solidFill>
                  <a:schemeClr val="accent3"/>
                </a:solidFill>
              </a:rPr>
              <a:t>(£217 billion in 2010 money)</a:t>
            </a:r>
            <a:endParaRPr lang="en-US" dirty="0" smtClean="0">
              <a:solidFill>
                <a:schemeClr val="accent3"/>
              </a:solidFill>
            </a:endParaRPr>
          </a:p>
          <a:p>
            <a:r>
              <a:rPr lang="en-US" dirty="0" smtClean="0">
                <a:solidFill>
                  <a:schemeClr val="accent3"/>
                </a:solidFill>
              </a:rPr>
              <a:t>Rhineland occupied by Allies</a:t>
            </a:r>
          </a:p>
          <a:p>
            <a:r>
              <a:rPr lang="en-US" dirty="0" smtClean="0">
                <a:solidFill>
                  <a:schemeClr val="accent3"/>
                </a:solidFill>
              </a:rPr>
              <a:t>Military restrictions on Germany</a:t>
            </a:r>
          </a:p>
          <a:p>
            <a:r>
              <a:rPr lang="en-US" dirty="0" smtClean="0">
                <a:solidFill>
                  <a:schemeClr val="accent3"/>
                </a:solidFill>
              </a:rPr>
              <a:t>Germany lost territory and colonies</a:t>
            </a:r>
          </a:p>
          <a:p>
            <a:r>
              <a:rPr lang="en-US" dirty="0" smtClean="0">
                <a:solidFill>
                  <a:schemeClr val="accent3"/>
                </a:solidFill>
              </a:rPr>
              <a:t>Germany felt humiliated, ‘stab in the back’</a:t>
            </a:r>
            <a:endParaRPr lang="en-US" dirty="0">
              <a:solidFill>
                <a:schemeClr val="accent3"/>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solidFill>
                  <a:srgbClr val="FFFF00"/>
                </a:solidFill>
                <a:latin typeface="Arial Rounded MT Bold"/>
                <a:cs typeface="Arial Rounded MT Bold"/>
              </a:rPr>
              <a:t>Different reactions</a:t>
            </a:r>
            <a:endParaRPr lang="en-US" dirty="0">
              <a:solidFill>
                <a:srgbClr val="FFFF00"/>
              </a:solidFill>
              <a:latin typeface="Arial Rounded MT Bold"/>
              <a:cs typeface="Arial Rounded MT Bold"/>
            </a:endParaRPr>
          </a:p>
        </p:txBody>
      </p:sp>
      <p:sp>
        <p:nvSpPr>
          <p:cNvPr id="3" name="Content Placeholder 2"/>
          <p:cNvSpPr>
            <a:spLocks noGrp="1"/>
          </p:cNvSpPr>
          <p:nvPr>
            <p:ph idx="1"/>
          </p:nvPr>
        </p:nvSpPr>
        <p:spPr>
          <a:xfrm>
            <a:off x="457200" y="1066800"/>
            <a:ext cx="8229600" cy="5562600"/>
          </a:xfrm>
        </p:spPr>
        <p:txBody>
          <a:bodyPr/>
          <a:lstStyle/>
          <a:p>
            <a:pPr>
              <a:buNone/>
            </a:pPr>
            <a:r>
              <a:rPr lang="en-US" sz="2800" dirty="0" smtClean="0">
                <a:solidFill>
                  <a:srgbClr val="FFFFF7"/>
                </a:solidFill>
              </a:rPr>
              <a:t>   </a:t>
            </a:r>
            <a:r>
              <a:rPr lang="en-US" sz="2800" i="1" dirty="0" smtClean="0">
                <a:solidFill>
                  <a:srgbClr val="FFFFF7"/>
                </a:solidFill>
              </a:rPr>
              <a:t>"We know the full brunt of hate that confronts us here. You demand from us to confess we were the only guilty party of war; such a confession in my mouth would be a lie.”</a:t>
            </a:r>
          </a:p>
          <a:p>
            <a:pPr>
              <a:buNone/>
            </a:pPr>
            <a:r>
              <a:rPr lang="en-US" sz="2400" dirty="0" smtClean="0">
                <a:solidFill>
                  <a:srgbClr val="FFFFF7"/>
                </a:solidFill>
              </a:rPr>
              <a:t>	German Foreign Minister Ulrich von </a:t>
            </a:r>
            <a:r>
              <a:rPr lang="en-US" sz="2400" dirty="0" err="1" smtClean="0">
                <a:solidFill>
                  <a:srgbClr val="FFFFF7"/>
                </a:solidFill>
              </a:rPr>
              <a:t>Brockdorff-Rantzau</a:t>
            </a:r>
            <a:endParaRPr lang="en-US" sz="2400" dirty="0" smtClean="0">
              <a:solidFill>
                <a:srgbClr val="FFFFF7"/>
              </a:solidFill>
            </a:endParaRPr>
          </a:p>
          <a:p>
            <a:pPr>
              <a:buNone/>
            </a:pPr>
            <a:endParaRPr lang="en-US" sz="2400" dirty="0" smtClean="0">
              <a:solidFill>
                <a:srgbClr val="FFFFF7"/>
              </a:solidFill>
            </a:endParaRPr>
          </a:p>
          <a:p>
            <a:pPr>
              <a:buNone/>
            </a:pPr>
            <a:r>
              <a:rPr lang="en-US" sz="2800" i="1" dirty="0" smtClean="0">
                <a:solidFill>
                  <a:schemeClr val="accent1"/>
                </a:solidFill>
              </a:rPr>
              <a:t>   "This is not Peace. It is an Armistice for twenty years.”</a:t>
            </a:r>
          </a:p>
          <a:p>
            <a:pPr>
              <a:buNone/>
            </a:pPr>
            <a:r>
              <a:rPr lang="en-US" sz="2400" dirty="0" smtClean="0">
                <a:solidFill>
                  <a:schemeClr val="accent1"/>
                </a:solidFill>
              </a:rPr>
              <a:t>		French Field Marshall Ferdinand Foch</a:t>
            </a:r>
          </a:p>
          <a:p>
            <a:pPr>
              <a:buNone/>
            </a:pPr>
            <a:endParaRPr lang="en-US" sz="2400" dirty="0" smtClean="0">
              <a:solidFill>
                <a:schemeClr val="accent1"/>
              </a:solidFill>
            </a:endParaRPr>
          </a:p>
          <a:p>
            <a:pPr>
              <a:buNone/>
            </a:pPr>
            <a:r>
              <a:rPr lang="en-US" sz="2800" dirty="0" smtClean="0">
                <a:solidFill>
                  <a:schemeClr val="accent1"/>
                </a:solidFill>
              </a:rPr>
              <a:t>	The USA refused to ratify the treaty and did not join the League of Nations</a:t>
            </a:r>
          </a:p>
          <a:p>
            <a:pPr>
              <a:buNone/>
            </a:pPr>
            <a:endParaRPr lang="en-US" sz="2400" dirty="0">
              <a:solidFill>
                <a:srgbClr val="FFFFF7"/>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686800" cy="1143000"/>
          </a:xfrm>
        </p:spPr>
        <p:txBody>
          <a:bodyPr/>
          <a:lstStyle/>
          <a:p>
            <a:r>
              <a:rPr lang="en-US" sz="4000" dirty="0" smtClean="0">
                <a:solidFill>
                  <a:srgbClr val="FFFF00"/>
                </a:solidFill>
                <a:latin typeface="Arial Rounded MT Bold"/>
                <a:cs typeface="Arial Rounded MT Bold"/>
              </a:rPr>
              <a:t>What were the providential results of the First World War?</a:t>
            </a:r>
            <a:endParaRPr lang="en-US" sz="4000" dirty="0">
              <a:solidFill>
                <a:srgbClr val="FFFF00"/>
              </a:solidFill>
              <a:latin typeface="Arial Rounded MT Bold"/>
              <a:cs typeface="Arial Rounded MT Bold"/>
            </a:endParaRPr>
          </a:p>
        </p:txBody>
      </p:sp>
      <p:sp>
        <p:nvSpPr>
          <p:cNvPr id="4" name="Content Placeholder 3"/>
          <p:cNvSpPr>
            <a:spLocks noGrp="1"/>
          </p:cNvSpPr>
          <p:nvPr>
            <p:ph idx="1"/>
          </p:nvPr>
        </p:nvSpPr>
        <p:spPr>
          <a:xfrm>
            <a:off x="457200" y="2027237"/>
            <a:ext cx="8229600" cy="4525963"/>
          </a:xfrm>
        </p:spPr>
        <p:txBody>
          <a:bodyPr/>
          <a:lstStyle/>
          <a:p>
            <a:r>
              <a:rPr lang="en-US" dirty="0" smtClean="0">
                <a:solidFill>
                  <a:schemeClr val="accent5"/>
                </a:solidFill>
              </a:rPr>
              <a:t>Indemnity condition to restore 3 blessings</a:t>
            </a:r>
          </a:p>
          <a:p>
            <a:r>
              <a:rPr lang="en-US" dirty="0" smtClean="0">
                <a:solidFill>
                  <a:schemeClr val="accent5"/>
                </a:solidFill>
              </a:rPr>
              <a:t>Overcame first temptation of Jesus</a:t>
            </a:r>
          </a:p>
          <a:p>
            <a:pPr lvl="1"/>
            <a:r>
              <a:rPr lang="en-US" dirty="0" smtClean="0">
                <a:solidFill>
                  <a:schemeClr val="accent5"/>
                </a:solidFill>
              </a:rPr>
              <a:t>Rejected the temptation to submit to the Kaiser and German domination of Europe</a:t>
            </a:r>
          </a:p>
          <a:p>
            <a:r>
              <a:rPr lang="en-US" dirty="0" smtClean="0">
                <a:solidFill>
                  <a:schemeClr val="accent5"/>
                </a:solidFill>
              </a:rPr>
              <a:t>God’s side made indemnity condition for birth of the Lord of the Second Advent</a:t>
            </a:r>
          </a:p>
          <a:p>
            <a:r>
              <a:rPr lang="en-US" dirty="0" smtClean="0">
                <a:solidFill>
                  <a:schemeClr val="accent5"/>
                </a:solidFill>
              </a:rPr>
              <a:t>Victory of Abel over Cain</a:t>
            </a:r>
          </a:p>
          <a:p>
            <a:pPr lvl="1"/>
            <a:r>
              <a:rPr lang="en-US" dirty="0" smtClean="0">
                <a:solidFill>
                  <a:schemeClr val="accent5"/>
                </a:solidFill>
              </a:rPr>
              <a:t>Democracy over authoritarianism</a:t>
            </a:r>
          </a:p>
          <a:p>
            <a:endParaRPr lang="en-US" dirty="0" smtClean="0">
              <a:solidFill>
                <a:schemeClr val="accent5"/>
              </a:solidFill>
            </a:endParaRPr>
          </a:p>
          <a:p>
            <a:endParaRPr lang="en-US" dirty="0">
              <a:solidFill>
                <a:schemeClr val="accent5"/>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Arial Rounded MT Bold"/>
                <a:cs typeface="Arial Rounded MT Bold"/>
              </a:rPr>
              <a:t>Some other results</a:t>
            </a:r>
            <a:endParaRPr lang="en-US" dirty="0">
              <a:solidFill>
                <a:srgbClr val="FFFF00"/>
              </a:solidFill>
              <a:latin typeface="Arial Rounded MT Bold"/>
              <a:cs typeface="Arial Rounded MT Bold"/>
            </a:endParaRPr>
          </a:p>
        </p:txBody>
      </p:sp>
      <p:sp>
        <p:nvSpPr>
          <p:cNvPr id="3" name="Content Placeholder 2"/>
          <p:cNvSpPr>
            <a:spLocks noGrp="1"/>
          </p:cNvSpPr>
          <p:nvPr>
            <p:ph idx="1"/>
          </p:nvPr>
        </p:nvSpPr>
        <p:spPr/>
        <p:txBody>
          <a:bodyPr/>
          <a:lstStyle/>
          <a:p>
            <a:r>
              <a:rPr lang="en-US" dirty="0" smtClean="0">
                <a:solidFill>
                  <a:srgbClr val="FFFFFF"/>
                </a:solidFill>
              </a:rPr>
              <a:t>Establishment of the League of Nations</a:t>
            </a:r>
          </a:p>
          <a:p>
            <a:r>
              <a:rPr lang="en-US" dirty="0" smtClean="0">
                <a:solidFill>
                  <a:srgbClr val="FFFFFF"/>
                </a:solidFill>
              </a:rPr>
              <a:t>Break up of the Austro-Hungarian Empire</a:t>
            </a:r>
          </a:p>
          <a:p>
            <a:pPr lvl="1"/>
            <a:r>
              <a:rPr lang="en-US" dirty="0" smtClean="0">
                <a:solidFill>
                  <a:srgbClr val="FFFFFF"/>
                </a:solidFill>
              </a:rPr>
              <a:t>Balkan problems, nationalism</a:t>
            </a:r>
          </a:p>
          <a:p>
            <a:r>
              <a:rPr lang="en-US" dirty="0" smtClean="0">
                <a:solidFill>
                  <a:srgbClr val="FFFFFF"/>
                </a:solidFill>
              </a:rPr>
              <a:t>Break up of the Ottoman Empire</a:t>
            </a:r>
          </a:p>
          <a:p>
            <a:pPr lvl="1"/>
            <a:r>
              <a:rPr lang="en-US" dirty="0" smtClean="0">
                <a:solidFill>
                  <a:srgbClr val="FFFFFF"/>
                </a:solidFill>
              </a:rPr>
              <a:t>Problems in Middle East</a:t>
            </a:r>
          </a:p>
          <a:p>
            <a:r>
              <a:rPr lang="en-US" dirty="0" smtClean="0">
                <a:solidFill>
                  <a:srgbClr val="FFFFFF"/>
                </a:solidFill>
              </a:rPr>
              <a:t>Establishment of a Jewish homeland</a:t>
            </a:r>
          </a:p>
          <a:p>
            <a:r>
              <a:rPr lang="en-US" dirty="0" smtClean="0">
                <a:solidFill>
                  <a:srgbClr val="FFFFFF"/>
                </a:solidFill>
              </a:rPr>
              <a:t>Russian revolution</a:t>
            </a:r>
          </a:p>
          <a:p>
            <a:pPr lvl="1"/>
            <a:r>
              <a:rPr lang="en-US" dirty="0" smtClean="0">
                <a:solidFill>
                  <a:srgbClr val="FFFFFF"/>
                </a:solidFill>
              </a:rPr>
              <a:t>Spread of communism</a:t>
            </a:r>
            <a:endParaRPr lang="en-US" dirty="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solidFill>
                  <a:srgbClr val="FFFF00"/>
                </a:solidFill>
                <a:latin typeface="Arial Rounded MT Bold"/>
                <a:cs typeface="Arial Rounded MT Bold"/>
              </a:rPr>
              <a:t>The Second World War</a:t>
            </a:r>
            <a:endParaRPr lang="en-US" dirty="0">
              <a:solidFill>
                <a:srgbClr val="FFFF00"/>
              </a:solidFill>
              <a:latin typeface="Arial Rounded MT Bold"/>
              <a:cs typeface="Arial Rounded MT Bold"/>
            </a:endParaRPr>
          </a:p>
        </p:txBody>
      </p:sp>
      <p:sp>
        <p:nvSpPr>
          <p:cNvPr id="5" name="Subtitle 4"/>
          <p:cNvSpPr>
            <a:spLocks noGrp="1"/>
          </p:cNvSpPr>
          <p:nvPr>
            <p:ph type="subTitle" idx="1"/>
          </p:nvPr>
        </p:nvSpPr>
        <p:spPr/>
        <p:txBody>
          <a:bodyPr/>
          <a:lstStyle/>
          <a:p>
            <a:r>
              <a:rPr lang="en-US" dirty="0" smtClean="0">
                <a:solidFill>
                  <a:srgbClr val="FFFF00"/>
                </a:solidFill>
                <a:latin typeface="Arial Rounded MT Bold"/>
                <a:cs typeface="Arial Rounded MT Bold"/>
              </a:rPr>
              <a:t>1939-1945</a:t>
            </a:r>
            <a:endParaRPr lang="en-US" dirty="0">
              <a:solidFill>
                <a:srgbClr val="FFFF00"/>
              </a:solidFill>
              <a:latin typeface="Arial Rounded MT Bold"/>
              <a:cs typeface="Arial Rounded MT Bold"/>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FFFF00"/>
                </a:solidFill>
                <a:latin typeface="Arial Rounded MT Bold"/>
                <a:cs typeface="Arial Rounded MT Bold"/>
              </a:rPr>
              <a:t>How did World War 2 start?</a:t>
            </a:r>
            <a:endParaRPr lang="en-US" sz="4000" dirty="0">
              <a:solidFill>
                <a:srgbClr val="FFFF00"/>
              </a:solidFill>
              <a:latin typeface="Arial Rounded MT Bold"/>
              <a:cs typeface="Arial Rounded MT Bold"/>
            </a:endParaRPr>
          </a:p>
        </p:txBody>
      </p:sp>
      <p:sp>
        <p:nvSpPr>
          <p:cNvPr id="3" name="Content Placeholder 2"/>
          <p:cNvSpPr>
            <a:spLocks noGrp="1"/>
          </p:cNvSpPr>
          <p:nvPr>
            <p:ph idx="1"/>
          </p:nvPr>
        </p:nvSpPr>
        <p:spPr/>
        <p:txBody>
          <a:bodyPr/>
          <a:lstStyle/>
          <a:p>
            <a:r>
              <a:rPr lang="en-US" sz="2800" dirty="0" smtClean="0">
                <a:solidFill>
                  <a:srgbClr val="FFFFFA"/>
                </a:solidFill>
              </a:rPr>
              <a:t>Japan invades China </a:t>
            </a:r>
            <a:r>
              <a:rPr lang="en-US" sz="2400" dirty="0" smtClean="0">
                <a:solidFill>
                  <a:srgbClr val="FFFFFA"/>
                </a:solidFill>
              </a:rPr>
              <a:t>1931</a:t>
            </a:r>
            <a:endParaRPr lang="en-US" sz="2800" dirty="0" smtClean="0">
              <a:solidFill>
                <a:srgbClr val="FFFFFA"/>
              </a:solidFill>
            </a:endParaRPr>
          </a:p>
          <a:p>
            <a:r>
              <a:rPr lang="en-US" sz="2800" dirty="0" smtClean="0">
                <a:solidFill>
                  <a:srgbClr val="FFFFFA"/>
                </a:solidFill>
              </a:rPr>
              <a:t>2</a:t>
            </a:r>
            <a:r>
              <a:rPr lang="en-US" sz="2800" baseline="30000" dirty="0" smtClean="0">
                <a:solidFill>
                  <a:srgbClr val="FFFFFA"/>
                </a:solidFill>
              </a:rPr>
              <a:t>nd</a:t>
            </a:r>
            <a:r>
              <a:rPr lang="en-US" sz="2800" dirty="0" smtClean="0">
                <a:solidFill>
                  <a:srgbClr val="FFFFFA"/>
                </a:solidFill>
              </a:rPr>
              <a:t> Sino-Japanese War </a:t>
            </a:r>
            <a:r>
              <a:rPr lang="en-US" sz="2400" dirty="0" smtClean="0">
                <a:solidFill>
                  <a:srgbClr val="FFFFFA"/>
                </a:solidFill>
              </a:rPr>
              <a:t>1937-45</a:t>
            </a:r>
            <a:endParaRPr lang="en-US" sz="2800" dirty="0" smtClean="0">
              <a:solidFill>
                <a:srgbClr val="FFFFFA"/>
              </a:solidFill>
            </a:endParaRPr>
          </a:p>
          <a:p>
            <a:r>
              <a:rPr lang="en-US" sz="2800" dirty="0" smtClean="0">
                <a:solidFill>
                  <a:srgbClr val="FFFFFA"/>
                </a:solidFill>
              </a:rPr>
              <a:t>Molotov–Ribbentrop Pact </a:t>
            </a:r>
            <a:r>
              <a:rPr lang="en-US" sz="2400" dirty="0" smtClean="0">
                <a:solidFill>
                  <a:srgbClr val="FFFFFA"/>
                </a:solidFill>
              </a:rPr>
              <a:t>1939</a:t>
            </a:r>
            <a:endParaRPr lang="en-US" sz="2800" dirty="0" smtClean="0">
              <a:solidFill>
                <a:srgbClr val="FFFFFA"/>
              </a:solidFill>
            </a:endParaRPr>
          </a:p>
          <a:p>
            <a:pPr lvl="1"/>
            <a:r>
              <a:rPr lang="en-US" sz="2400" dirty="0" smtClean="0">
                <a:solidFill>
                  <a:srgbClr val="FFFFFA"/>
                </a:solidFill>
              </a:rPr>
              <a:t>Germany and Soviet Union non-aggression pact</a:t>
            </a:r>
          </a:p>
          <a:p>
            <a:pPr lvl="1"/>
            <a:r>
              <a:rPr lang="en-US" sz="2400" dirty="0" smtClean="0">
                <a:solidFill>
                  <a:srgbClr val="FFFFFA"/>
                </a:solidFill>
              </a:rPr>
              <a:t>Divided Poland between them</a:t>
            </a:r>
          </a:p>
          <a:p>
            <a:pPr lvl="1"/>
            <a:r>
              <a:rPr lang="en-US" sz="2400" dirty="0" smtClean="0">
                <a:solidFill>
                  <a:srgbClr val="FFFFFA"/>
                </a:solidFill>
              </a:rPr>
              <a:t>Divided Northern and Eastern Europe into German and Soviet spheres</a:t>
            </a:r>
          </a:p>
          <a:p>
            <a:r>
              <a:rPr lang="en-US" sz="2800" dirty="0" smtClean="0">
                <a:solidFill>
                  <a:srgbClr val="FFFFFA"/>
                </a:solidFill>
              </a:rPr>
              <a:t>German-Soviet Axis talks November </a:t>
            </a:r>
            <a:r>
              <a:rPr lang="en-US" sz="2400" dirty="0" smtClean="0">
                <a:solidFill>
                  <a:srgbClr val="FFFFFA"/>
                </a:solidFill>
              </a:rPr>
              <a:t>1940</a:t>
            </a:r>
            <a:endParaRPr lang="en-US" sz="2800" dirty="0" smtClean="0">
              <a:solidFill>
                <a:srgbClr val="FFFFFA"/>
              </a:solidFill>
            </a:endParaRPr>
          </a:p>
          <a:p>
            <a:pPr lvl="1"/>
            <a:r>
              <a:rPr lang="en-US" sz="2400" dirty="0" smtClean="0">
                <a:solidFill>
                  <a:srgbClr val="FFFFFA"/>
                </a:solidFill>
              </a:rPr>
              <a:t>Discussed Soviet Union joining Axis Powers</a:t>
            </a:r>
          </a:p>
          <a:p>
            <a:pPr lvl="1"/>
            <a:r>
              <a:rPr lang="en-US" sz="2400" dirty="0" smtClean="0">
                <a:solidFill>
                  <a:srgbClr val="FFFFFA"/>
                </a:solidFill>
              </a:rPr>
              <a:t>Divide British Empire between them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olotovRibbentropStalin.jpg"/>
          <p:cNvPicPr>
            <a:picLocks noChangeAspect="1"/>
          </p:cNvPicPr>
          <p:nvPr/>
        </p:nvPicPr>
        <p:blipFill>
          <a:blip r:embed="rId2"/>
          <a:srcRect t="28695"/>
          <a:stretch>
            <a:fillRect/>
          </a:stretch>
        </p:blipFill>
        <p:spPr>
          <a:xfrm>
            <a:off x="304800" y="304800"/>
            <a:ext cx="4136288" cy="3694750"/>
          </a:xfrm>
          <a:prstGeom prst="rect">
            <a:avLst/>
          </a:prstGeom>
        </p:spPr>
      </p:pic>
      <p:sp>
        <p:nvSpPr>
          <p:cNvPr id="5" name="TextBox 4"/>
          <p:cNvSpPr txBox="1"/>
          <p:nvPr/>
        </p:nvSpPr>
        <p:spPr>
          <a:xfrm>
            <a:off x="4572000" y="388203"/>
            <a:ext cx="3818323" cy="830997"/>
          </a:xfrm>
          <a:prstGeom prst="rect">
            <a:avLst/>
          </a:prstGeom>
          <a:noFill/>
        </p:spPr>
        <p:txBody>
          <a:bodyPr wrap="none" rtlCol="0">
            <a:spAutoFit/>
          </a:bodyPr>
          <a:lstStyle/>
          <a:p>
            <a:r>
              <a:rPr lang="en-US" sz="2400" dirty="0" smtClean="0">
                <a:solidFill>
                  <a:srgbClr val="FFFFFA"/>
                </a:solidFill>
              </a:rPr>
              <a:t>Signing Molotov-Ribbentrop </a:t>
            </a:r>
          </a:p>
          <a:p>
            <a:r>
              <a:rPr lang="en-US" sz="2400" dirty="0" smtClean="0">
                <a:solidFill>
                  <a:srgbClr val="FFFFFA"/>
                </a:solidFill>
              </a:rPr>
              <a:t>Pact </a:t>
            </a:r>
            <a:r>
              <a:rPr lang="en-US" sz="2000" dirty="0" smtClean="0">
                <a:solidFill>
                  <a:srgbClr val="FFFFFA"/>
                </a:solidFill>
              </a:rPr>
              <a:t>August 1939 </a:t>
            </a:r>
            <a:endParaRPr lang="en-US" sz="2400" dirty="0">
              <a:solidFill>
                <a:srgbClr val="FFFFFA"/>
              </a:solidFill>
            </a:endParaRPr>
          </a:p>
        </p:txBody>
      </p:sp>
      <p:pic>
        <p:nvPicPr>
          <p:cNvPr id="6" name="Picture 5" descr="Bundesarchiv_Bild_183-1984-1206-523,_Berlin,_Verabschiedung_Molotows.jpg"/>
          <p:cNvPicPr>
            <a:picLocks noChangeAspect="1"/>
          </p:cNvPicPr>
          <p:nvPr/>
        </p:nvPicPr>
        <p:blipFill>
          <a:blip r:embed="rId3"/>
          <a:srcRect b="5100"/>
          <a:stretch>
            <a:fillRect/>
          </a:stretch>
        </p:blipFill>
        <p:spPr>
          <a:xfrm>
            <a:off x="4114800" y="3308266"/>
            <a:ext cx="4724400" cy="3244934"/>
          </a:xfrm>
          <a:prstGeom prst="rect">
            <a:avLst/>
          </a:prstGeom>
        </p:spPr>
      </p:pic>
      <p:sp>
        <p:nvSpPr>
          <p:cNvPr id="7" name="TextBox 6"/>
          <p:cNvSpPr txBox="1"/>
          <p:nvPr/>
        </p:nvSpPr>
        <p:spPr>
          <a:xfrm>
            <a:off x="739335" y="5048072"/>
            <a:ext cx="3146865" cy="1138773"/>
          </a:xfrm>
          <a:prstGeom prst="rect">
            <a:avLst/>
          </a:prstGeom>
          <a:noFill/>
        </p:spPr>
        <p:txBody>
          <a:bodyPr wrap="none" rtlCol="0">
            <a:spAutoFit/>
          </a:bodyPr>
          <a:lstStyle/>
          <a:p>
            <a:pPr algn="r"/>
            <a:r>
              <a:rPr lang="en-US" sz="2400" dirty="0" smtClean="0">
                <a:solidFill>
                  <a:srgbClr val="FFFFFA"/>
                </a:solidFill>
              </a:rPr>
              <a:t>Ribbentrop welcoming </a:t>
            </a:r>
          </a:p>
          <a:p>
            <a:pPr algn="r"/>
            <a:r>
              <a:rPr lang="en-US" sz="2400" dirty="0" smtClean="0">
                <a:solidFill>
                  <a:srgbClr val="FFFFFA"/>
                </a:solidFill>
              </a:rPr>
              <a:t>Molotov in Berlin</a:t>
            </a:r>
          </a:p>
          <a:p>
            <a:pPr algn="r"/>
            <a:r>
              <a:rPr lang="en-US" sz="2000" dirty="0" smtClean="0">
                <a:solidFill>
                  <a:srgbClr val="FFFFFA"/>
                </a:solidFill>
              </a:rPr>
              <a:t>November 1940</a:t>
            </a:r>
            <a:endParaRPr lang="en-US" sz="2000" dirty="0">
              <a:solidFill>
                <a:srgbClr val="FFFFFA"/>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FFFF00"/>
                </a:solidFill>
                <a:latin typeface="Arial Rounded MT Bold"/>
                <a:cs typeface="Arial Rounded MT Bold"/>
              </a:rPr>
              <a:t>How did World War 2 start?</a:t>
            </a:r>
            <a:endParaRPr lang="en-US" sz="4000" dirty="0">
              <a:solidFill>
                <a:srgbClr val="FFFF00"/>
              </a:solidFill>
              <a:latin typeface="Arial Rounded MT Bold"/>
              <a:cs typeface="Arial Rounded MT Bold"/>
            </a:endParaRPr>
          </a:p>
        </p:txBody>
      </p:sp>
      <p:sp>
        <p:nvSpPr>
          <p:cNvPr id="3" name="Content Placeholder 2"/>
          <p:cNvSpPr>
            <a:spLocks noGrp="1"/>
          </p:cNvSpPr>
          <p:nvPr>
            <p:ph idx="1"/>
          </p:nvPr>
        </p:nvSpPr>
        <p:spPr/>
        <p:txBody>
          <a:bodyPr/>
          <a:lstStyle/>
          <a:p>
            <a:r>
              <a:rPr lang="en-US" sz="2800" dirty="0" smtClean="0">
                <a:solidFill>
                  <a:srgbClr val="FFFFFA"/>
                </a:solidFill>
              </a:rPr>
              <a:t>Japan invades China </a:t>
            </a:r>
            <a:r>
              <a:rPr lang="en-US" sz="2400" dirty="0" smtClean="0">
                <a:solidFill>
                  <a:srgbClr val="FFFFFA"/>
                </a:solidFill>
              </a:rPr>
              <a:t>1931</a:t>
            </a:r>
            <a:endParaRPr lang="en-US" sz="2800" dirty="0" smtClean="0">
              <a:solidFill>
                <a:srgbClr val="FFFFFA"/>
              </a:solidFill>
            </a:endParaRPr>
          </a:p>
          <a:p>
            <a:r>
              <a:rPr lang="en-US" sz="2800" dirty="0" smtClean="0">
                <a:solidFill>
                  <a:srgbClr val="FFFFFA"/>
                </a:solidFill>
              </a:rPr>
              <a:t>Germany invades Poland </a:t>
            </a:r>
            <a:r>
              <a:rPr lang="en-US" sz="2400" dirty="0" smtClean="0">
                <a:solidFill>
                  <a:srgbClr val="FFFFFA"/>
                </a:solidFill>
              </a:rPr>
              <a:t>1</a:t>
            </a:r>
            <a:r>
              <a:rPr lang="en-US" sz="2400" baseline="30000" dirty="0" smtClean="0">
                <a:solidFill>
                  <a:srgbClr val="FFFFFA"/>
                </a:solidFill>
              </a:rPr>
              <a:t>st</a:t>
            </a:r>
            <a:r>
              <a:rPr lang="en-US" sz="2400" dirty="0" smtClean="0">
                <a:solidFill>
                  <a:srgbClr val="FFFFFA"/>
                </a:solidFill>
              </a:rPr>
              <a:t> Sept 1939</a:t>
            </a:r>
            <a:endParaRPr lang="en-US" sz="2800" dirty="0" smtClean="0">
              <a:solidFill>
                <a:srgbClr val="FFFFFA"/>
              </a:solidFill>
            </a:endParaRPr>
          </a:p>
          <a:p>
            <a:r>
              <a:rPr lang="en-US" sz="2800" dirty="0" smtClean="0">
                <a:solidFill>
                  <a:srgbClr val="FFFFFA"/>
                </a:solidFill>
              </a:rPr>
              <a:t>France, Britain and Commonwealth declare war on Germany </a:t>
            </a:r>
            <a:r>
              <a:rPr lang="en-US" sz="2400" dirty="0" smtClean="0">
                <a:solidFill>
                  <a:srgbClr val="FFFFFA"/>
                </a:solidFill>
              </a:rPr>
              <a:t>3</a:t>
            </a:r>
            <a:r>
              <a:rPr lang="en-US" sz="2400" baseline="30000" dirty="0" smtClean="0">
                <a:solidFill>
                  <a:srgbClr val="FFFFFA"/>
                </a:solidFill>
              </a:rPr>
              <a:t>rd</a:t>
            </a:r>
            <a:r>
              <a:rPr lang="en-US" sz="2400" dirty="0" smtClean="0">
                <a:solidFill>
                  <a:srgbClr val="FFFFFA"/>
                </a:solidFill>
              </a:rPr>
              <a:t> September</a:t>
            </a:r>
            <a:endParaRPr lang="en-US" sz="2800" dirty="0" smtClean="0">
              <a:solidFill>
                <a:srgbClr val="FFFFFA"/>
              </a:solidFill>
            </a:endParaRPr>
          </a:p>
          <a:p>
            <a:r>
              <a:rPr lang="en-US" sz="2800" dirty="0" smtClean="0">
                <a:solidFill>
                  <a:srgbClr val="FFFFFA"/>
                </a:solidFill>
              </a:rPr>
              <a:t>Soviet Union invades Poland </a:t>
            </a:r>
            <a:r>
              <a:rPr lang="en-US" sz="2400" dirty="0" smtClean="0">
                <a:solidFill>
                  <a:srgbClr val="FFFFFA"/>
                </a:solidFill>
              </a:rPr>
              <a:t>17</a:t>
            </a:r>
            <a:r>
              <a:rPr lang="en-US" sz="2400" baseline="30000" dirty="0" smtClean="0">
                <a:solidFill>
                  <a:srgbClr val="FFFFFA"/>
                </a:solidFill>
              </a:rPr>
              <a:t>th</a:t>
            </a:r>
            <a:r>
              <a:rPr lang="en-US" sz="2400" dirty="0" smtClean="0">
                <a:solidFill>
                  <a:srgbClr val="FFFFFA"/>
                </a:solidFill>
              </a:rPr>
              <a:t> Sept</a:t>
            </a:r>
            <a:endParaRPr lang="en-US" sz="2800" dirty="0" smtClean="0">
              <a:solidFill>
                <a:srgbClr val="FFFFFA"/>
              </a:solidFill>
            </a:endParaRPr>
          </a:p>
          <a:p>
            <a:r>
              <a:rPr lang="en-US" sz="2800" dirty="0" smtClean="0">
                <a:solidFill>
                  <a:srgbClr val="FFFFFA"/>
                </a:solidFill>
              </a:rPr>
              <a:t>Soviet Union invades Finland</a:t>
            </a:r>
          </a:p>
          <a:p>
            <a:r>
              <a:rPr lang="en-US" sz="2800" dirty="0" smtClean="0">
                <a:solidFill>
                  <a:srgbClr val="FFFFFA"/>
                </a:solidFill>
              </a:rPr>
              <a:t>Germany invades France and others </a:t>
            </a:r>
            <a:r>
              <a:rPr lang="en-US" sz="2400" dirty="0" smtClean="0">
                <a:solidFill>
                  <a:srgbClr val="FFFFFA"/>
                </a:solidFill>
              </a:rPr>
              <a:t>1940</a:t>
            </a:r>
            <a:endParaRPr lang="en-US" sz="2800" dirty="0" smtClean="0">
              <a:solidFill>
                <a:srgbClr val="FFFFFA"/>
              </a:solidFill>
            </a:endParaRPr>
          </a:p>
          <a:p>
            <a:r>
              <a:rPr lang="en-US" sz="2800" dirty="0" smtClean="0">
                <a:solidFill>
                  <a:srgbClr val="FFFFFA"/>
                </a:solidFill>
              </a:rPr>
              <a:t>Italy declares war on Britain and France</a:t>
            </a:r>
          </a:p>
          <a:p>
            <a:r>
              <a:rPr lang="en-US" sz="2800" dirty="0" smtClean="0">
                <a:solidFill>
                  <a:srgbClr val="FFFFFA"/>
                </a:solidFill>
              </a:rPr>
              <a:t>France surrenders </a:t>
            </a:r>
            <a:r>
              <a:rPr lang="en-US" sz="2400" dirty="0" smtClean="0">
                <a:solidFill>
                  <a:srgbClr val="FFFFFA"/>
                </a:solidFill>
              </a:rPr>
              <a:t>22</a:t>
            </a:r>
            <a:r>
              <a:rPr lang="en-US" sz="2400" baseline="30000" dirty="0" smtClean="0">
                <a:solidFill>
                  <a:srgbClr val="FFFFFA"/>
                </a:solidFill>
              </a:rPr>
              <a:t>nd</a:t>
            </a:r>
            <a:r>
              <a:rPr lang="en-US" sz="2400" dirty="0" smtClean="0">
                <a:solidFill>
                  <a:srgbClr val="FFFFFA"/>
                </a:solidFill>
              </a:rPr>
              <a:t> June 1940 </a:t>
            </a:r>
            <a:endParaRPr lang="en-US" sz="2800" dirty="0" smtClean="0">
              <a:solidFill>
                <a:srgbClr val="FFFFFA"/>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4000" dirty="0" smtClean="0">
                <a:solidFill>
                  <a:srgbClr val="FFFF00"/>
                </a:solidFill>
                <a:latin typeface="Arial Rounded MT Bold"/>
                <a:cs typeface="Arial Rounded MT Bold"/>
              </a:rPr>
              <a:t>To cut a long story short . . .</a:t>
            </a:r>
            <a:endParaRPr lang="en-US" sz="4000" dirty="0">
              <a:solidFill>
                <a:srgbClr val="FFFF00"/>
              </a:solidFill>
              <a:latin typeface="Arial Rounded MT Bold"/>
              <a:cs typeface="Arial Rounded MT Bold"/>
            </a:endParaRPr>
          </a:p>
        </p:txBody>
      </p:sp>
      <p:sp>
        <p:nvSpPr>
          <p:cNvPr id="3" name="Content Placeholder 2"/>
          <p:cNvSpPr>
            <a:spLocks noGrp="1"/>
          </p:cNvSpPr>
          <p:nvPr>
            <p:ph idx="1"/>
          </p:nvPr>
        </p:nvSpPr>
        <p:spPr>
          <a:xfrm>
            <a:off x="457200" y="1066800"/>
            <a:ext cx="8229600" cy="5257800"/>
          </a:xfrm>
        </p:spPr>
        <p:txBody>
          <a:bodyPr/>
          <a:lstStyle/>
          <a:p>
            <a:r>
              <a:rPr lang="en-US" sz="2800" dirty="0" smtClean="0">
                <a:solidFill>
                  <a:schemeClr val="accent1"/>
                </a:solidFill>
              </a:rPr>
              <a:t>Axis powers invade Soviet Union </a:t>
            </a:r>
            <a:r>
              <a:rPr lang="en-US" sz="2400" dirty="0" smtClean="0">
                <a:solidFill>
                  <a:schemeClr val="accent1"/>
                </a:solidFill>
              </a:rPr>
              <a:t>1941</a:t>
            </a:r>
            <a:endParaRPr lang="en-US" sz="2800" dirty="0" smtClean="0">
              <a:solidFill>
                <a:schemeClr val="accent1"/>
              </a:solidFill>
            </a:endParaRPr>
          </a:p>
          <a:p>
            <a:r>
              <a:rPr lang="en-US" sz="2800" dirty="0" smtClean="0">
                <a:solidFill>
                  <a:schemeClr val="accent1"/>
                </a:solidFill>
              </a:rPr>
              <a:t>Japan attacks USA </a:t>
            </a:r>
            <a:r>
              <a:rPr lang="en-US" sz="2400" dirty="0" smtClean="0">
                <a:solidFill>
                  <a:schemeClr val="accent1"/>
                </a:solidFill>
              </a:rPr>
              <a:t>7</a:t>
            </a:r>
            <a:r>
              <a:rPr lang="en-US" sz="2400" baseline="30000" dirty="0" smtClean="0">
                <a:solidFill>
                  <a:schemeClr val="accent1"/>
                </a:solidFill>
              </a:rPr>
              <a:t>th</a:t>
            </a:r>
            <a:r>
              <a:rPr lang="en-US" sz="2400" dirty="0" smtClean="0">
                <a:solidFill>
                  <a:schemeClr val="accent1"/>
                </a:solidFill>
              </a:rPr>
              <a:t> December 1941</a:t>
            </a:r>
            <a:endParaRPr lang="en-US" sz="2800" dirty="0" smtClean="0">
              <a:solidFill>
                <a:schemeClr val="accent1"/>
              </a:solidFill>
            </a:endParaRPr>
          </a:p>
          <a:p>
            <a:r>
              <a:rPr lang="en-US" sz="2800" dirty="0" smtClean="0">
                <a:solidFill>
                  <a:schemeClr val="accent1"/>
                </a:solidFill>
              </a:rPr>
              <a:t>Japan conquers south east Asia</a:t>
            </a:r>
          </a:p>
          <a:p>
            <a:r>
              <a:rPr lang="en-US" sz="2800" dirty="0" smtClean="0">
                <a:solidFill>
                  <a:schemeClr val="accent1"/>
                </a:solidFill>
              </a:rPr>
              <a:t>Council of Christians and Jews established </a:t>
            </a:r>
            <a:r>
              <a:rPr lang="en-US" sz="2400" dirty="0" smtClean="0">
                <a:solidFill>
                  <a:schemeClr val="accent1"/>
                </a:solidFill>
              </a:rPr>
              <a:t>1942</a:t>
            </a:r>
            <a:endParaRPr lang="en-US" sz="2800" dirty="0" smtClean="0">
              <a:solidFill>
                <a:schemeClr val="accent1"/>
              </a:solidFill>
            </a:endParaRPr>
          </a:p>
          <a:p>
            <a:r>
              <a:rPr lang="en-US" sz="2800" dirty="0" smtClean="0">
                <a:solidFill>
                  <a:schemeClr val="accent1"/>
                </a:solidFill>
              </a:rPr>
              <a:t>Germany defeated in North Africa </a:t>
            </a:r>
            <a:r>
              <a:rPr lang="en-US" sz="2400" dirty="0" smtClean="0">
                <a:solidFill>
                  <a:schemeClr val="accent1"/>
                </a:solidFill>
              </a:rPr>
              <a:t>1942</a:t>
            </a:r>
            <a:endParaRPr lang="en-US" sz="2800" dirty="0" smtClean="0">
              <a:solidFill>
                <a:schemeClr val="accent1"/>
              </a:solidFill>
            </a:endParaRPr>
          </a:p>
          <a:p>
            <a:r>
              <a:rPr lang="en-US" sz="2800" dirty="0" smtClean="0">
                <a:solidFill>
                  <a:schemeClr val="accent1"/>
                </a:solidFill>
              </a:rPr>
              <a:t>D-day northern France </a:t>
            </a:r>
            <a:r>
              <a:rPr lang="en-US" sz="2400" dirty="0" smtClean="0">
                <a:solidFill>
                  <a:schemeClr val="accent1"/>
                </a:solidFill>
              </a:rPr>
              <a:t>6</a:t>
            </a:r>
            <a:r>
              <a:rPr lang="en-US" sz="2400" baseline="30000" dirty="0" smtClean="0">
                <a:solidFill>
                  <a:schemeClr val="accent1"/>
                </a:solidFill>
              </a:rPr>
              <a:t>th</a:t>
            </a:r>
            <a:r>
              <a:rPr lang="en-US" sz="2400" dirty="0" smtClean="0">
                <a:solidFill>
                  <a:schemeClr val="accent1"/>
                </a:solidFill>
              </a:rPr>
              <a:t> June 1944</a:t>
            </a:r>
            <a:endParaRPr lang="en-US" sz="2800" dirty="0" smtClean="0">
              <a:solidFill>
                <a:schemeClr val="accent1"/>
              </a:solidFill>
            </a:endParaRPr>
          </a:p>
          <a:p>
            <a:r>
              <a:rPr lang="en-US" sz="2800" dirty="0" smtClean="0">
                <a:solidFill>
                  <a:schemeClr val="accent1"/>
                </a:solidFill>
              </a:rPr>
              <a:t>Soviet Union offensive against Germany</a:t>
            </a:r>
          </a:p>
          <a:p>
            <a:r>
              <a:rPr lang="en-US" sz="2800" dirty="0" smtClean="0">
                <a:solidFill>
                  <a:schemeClr val="accent1"/>
                </a:solidFill>
              </a:rPr>
              <a:t>Germany surrenders </a:t>
            </a:r>
            <a:r>
              <a:rPr lang="en-US" sz="2400" dirty="0" smtClean="0">
                <a:solidFill>
                  <a:schemeClr val="accent1"/>
                </a:solidFill>
              </a:rPr>
              <a:t>7-8</a:t>
            </a:r>
            <a:r>
              <a:rPr lang="en-US" sz="2400" baseline="30000" dirty="0" smtClean="0">
                <a:solidFill>
                  <a:schemeClr val="accent1"/>
                </a:solidFill>
              </a:rPr>
              <a:t>th</a:t>
            </a:r>
            <a:r>
              <a:rPr lang="en-US" sz="2400" dirty="0" smtClean="0">
                <a:solidFill>
                  <a:schemeClr val="accent1"/>
                </a:solidFill>
              </a:rPr>
              <a:t> May 1945</a:t>
            </a:r>
            <a:endParaRPr lang="en-US" sz="2800" dirty="0" smtClean="0">
              <a:solidFill>
                <a:schemeClr val="accent1"/>
              </a:solidFill>
            </a:endParaRPr>
          </a:p>
          <a:p>
            <a:r>
              <a:rPr lang="en-US" sz="2800" dirty="0" smtClean="0">
                <a:solidFill>
                  <a:schemeClr val="accent1"/>
                </a:solidFill>
              </a:rPr>
              <a:t>Japan surrenders </a:t>
            </a:r>
            <a:r>
              <a:rPr lang="en-US" sz="2400" dirty="0" smtClean="0">
                <a:solidFill>
                  <a:schemeClr val="accent1"/>
                </a:solidFill>
              </a:rPr>
              <a:t>15</a:t>
            </a:r>
            <a:r>
              <a:rPr lang="en-US" sz="2400" baseline="30000" dirty="0" smtClean="0">
                <a:solidFill>
                  <a:schemeClr val="accent1"/>
                </a:solidFill>
              </a:rPr>
              <a:t>th</a:t>
            </a:r>
            <a:r>
              <a:rPr lang="en-US" sz="2400" dirty="0" smtClean="0">
                <a:solidFill>
                  <a:schemeClr val="accent1"/>
                </a:solidFill>
              </a:rPr>
              <a:t> August 1945</a:t>
            </a:r>
            <a:endParaRPr lang="en-US" sz="2800" dirty="0" smtClean="0">
              <a:solidFill>
                <a:schemeClr val="accent1"/>
              </a:solidFill>
            </a:endParaRPr>
          </a:p>
          <a:p>
            <a:r>
              <a:rPr lang="en-US" sz="2800" dirty="0" smtClean="0">
                <a:solidFill>
                  <a:schemeClr val="accent1"/>
                </a:solidFill>
              </a:rPr>
              <a:t>Korea occupied by Soviet Union and USA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FFFF00"/>
                </a:solidFill>
                <a:latin typeface="Arial Rounded MT Bold"/>
                <a:cs typeface="Arial Rounded MT Bold"/>
              </a:rPr>
              <a:t>What were the causes of the Second World War?</a:t>
            </a:r>
            <a:endParaRPr lang="en-US" sz="4000" dirty="0">
              <a:solidFill>
                <a:srgbClr val="FFFF00"/>
              </a:solidFill>
              <a:latin typeface="Arial Rounded MT Bold"/>
              <a:cs typeface="Arial Rounded MT Bold"/>
            </a:endParaRPr>
          </a:p>
        </p:txBody>
      </p:sp>
      <p:sp>
        <p:nvSpPr>
          <p:cNvPr id="3" name="Content Placeholder 2"/>
          <p:cNvSpPr>
            <a:spLocks noGrp="1"/>
          </p:cNvSpPr>
          <p:nvPr>
            <p:ph idx="1"/>
          </p:nvPr>
        </p:nvSpPr>
        <p:spPr/>
        <p:txBody>
          <a:bodyPr/>
          <a:lstStyle/>
          <a:p>
            <a:r>
              <a:rPr lang="en-US" dirty="0" smtClean="0">
                <a:solidFill>
                  <a:srgbClr val="FFFFFA"/>
                </a:solidFill>
              </a:rPr>
              <a:t>German resentment at Versailles Treaty</a:t>
            </a:r>
          </a:p>
          <a:p>
            <a:pPr lvl="1"/>
            <a:r>
              <a:rPr lang="en-US" dirty="0" smtClean="0">
                <a:solidFill>
                  <a:srgbClr val="FFFFFA"/>
                </a:solidFill>
              </a:rPr>
              <a:t>“Stabbed in the back”</a:t>
            </a:r>
          </a:p>
          <a:p>
            <a:r>
              <a:rPr lang="en-US" dirty="0" smtClean="0">
                <a:solidFill>
                  <a:srgbClr val="FFFFFA"/>
                </a:solidFill>
              </a:rPr>
              <a:t>Great Depression </a:t>
            </a:r>
            <a:r>
              <a:rPr lang="en-US" sz="2400" dirty="0" smtClean="0">
                <a:solidFill>
                  <a:srgbClr val="FFFFFA"/>
                </a:solidFill>
              </a:rPr>
              <a:t>1929-33</a:t>
            </a:r>
            <a:endParaRPr lang="en-US" dirty="0" smtClean="0">
              <a:solidFill>
                <a:srgbClr val="FFFFFA"/>
              </a:solidFill>
            </a:endParaRPr>
          </a:p>
          <a:p>
            <a:r>
              <a:rPr lang="en-US" dirty="0" smtClean="0">
                <a:solidFill>
                  <a:srgbClr val="FFFFFA"/>
                </a:solidFill>
              </a:rPr>
              <a:t>Rise of nationalism, fascism</a:t>
            </a:r>
          </a:p>
          <a:p>
            <a:r>
              <a:rPr lang="en-US" dirty="0" smtClean="0">
                <a:solidFill>
                  <a:srgbClr val="FFFFFA"/>
                </a:solidFill>
              </a:rPr>
              <a:t>Desire for expansion ‘living space’</a:t>
            </a:r>
          </a:p>
          <a:p>
            <a:pPr lvl="1"/>
            <a:r>
              <a:rPr lang="en-US" dirty="0" smtClean="0">
                <a:solidFill>
                  <a:srgbClr val="FFFFFA"/>
                </a:solidFill>
              </a:rPr>
              <a:t>Japan in China</a:t>
            </a:r>
          </a:p>
          <a:p>
            <a:pPr lvl="1"/>
            <a:r>
              <a:rPr lang="en-US" dirty="0" smtClean="0">
                <a:solidFill>
                  <a:srgbClr val="FFFFFA"/>
                </a:solidFill>
              </a:rPr>
              <a:t>Germany to the east ‘Greater Germany’</a:t>
            </a:r>
          </a:p>
          <a:p>
            <a:r>
              <a:rPr lang="en-US" dirty="0" smtClean="0">
                <a:solidFill>
                  <a:srgbClr val="FFFFFA"/>
                </a:solidFill>
              </a:rPr>
              <a:t>Racism, Nazism</a:t>
            </a:r>
          </a:p>
          <a:p>
            <a:pPr lvl="1"/>
            <a:r>
              <a:rPr lang="en-US" dirty="0" err="1" smtClean="0">
                <a:solidFill>
                  <a:srgbClr val="FFFFFA"/>
                </a:solidFill>
              </a:rPr>
              <a:t>Teuton</a:t>
            </a:r>
            <a:r>
              <a:rPr lang="en-US" dirty="0" smtClean="0">
                <a:solidFill>
                  <a:srgbClr val="FFFFFA"/>
                </a:solidFill>
              </a:rPr>
              <a:t> vs. Slav; anti-Semitism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FFFF00"/>
                </a:solidFill>
                <a:latin typeface="Arial Rounded MT Bold"/>
                <a:cs typeface="Arial Rounded MT Bold"/>
              </a:rPr>
              <a:t>Internal and external causes</a:t>
            </a:r>
            <a:endParaRPr lang="en-US" sz="4000" dirty="0">
              <a:solidFill>
                <a:srgbClr val="FFFF00"/>
              </a:solidFill>
              <a:latin typeface="Arial Rounded MT Bold"/>
              <a:cs typeface="Arial Rounded MT Bold"/>
            </a:endParaRPr>
          </a:p>
        </p:txBody>
      </p:sp>
      <p:sp>
        <p:nvSpPr>
          <p:cNvPr id="3" name="AutoShape 2"/>
          <p:cNvSpPr>
            <a:spLocks noChangeArrowheads="1"/>
          </p:cNvSpPr>
          <p:nvPr/>
        </p:nvSpPr>
        <p:spPr bwMode="auto">
          <a:xfrm>
            <a:off x="858838" y="2732088"/>
            <a:ext cx="2227262" cy="1393825"/>
          </a:xfrm>
          <a:prstGeom prst="roundRect">
            <a:avLst>
              <a:gd name="adj" fmla="val 16667"/>
            </a:avLst>
          </a:prstGeom>
          <a:gradFill rotWithShape="1">
            <a:gsLst>
              <a:gs pos="0">
                <a:srgbClr val="00B900"/>
              </a:gs>
              <a:gs pos="100000">
                <a:srgbClr val="007300"/>
              </a:gs>
            </a:gsLst>
            <a:lin ang="5400000" scaled="1"/>
          </a:gradFill>
          <a:ln w="76200" algn="ctr">
            <a:solidFill>
              <a:schemeClr val="bg1"/>
            </a:solidFill>
            <a:round/>
            <a:headEnd/>
            <a:tailEnd/>
          </a:ln>
          <a:effectLst/>
        </p:spPr>
        <p:txBody>
          <a:bodyPr lIns="0" rIns="0" anchor="ctr">
            <a:prstTxWarp prst="textNoShape">
              <a:avLst/>
            </a:prstTxWarp>
          </a:bodyPr>
          <a:lstStyle/>
          <a:p>
            <a:pPr algn="ctr"/>
            <a:r>
              <a:rPr lang="en-US" sz="3200" b="1" dirty="0">
                <a:solidFill>
                  <a:schemeClr val="bg1"/>
                </a:solidFill>
                <a:effectLst>
                  <a:outerShdw blurRad="38100" dist="38100" dir="2700000" algn="tl">
                    <a:srgbClr val="000000"/>
                  </a:outerShdw>
                </a:effectLst>
                <a:ea typeface="Arial" pitchFamily="-68" charset="0"/>
              </a:rPr>
              <a:t>Historical</a:t>
            </a:r>
            <a:r>
              <a:rPr lang="en-US" sz="3200" b="1" dirty="0" smtClean="0">
                <a:solidFill>
                  <a:schemeClr val="bg1"/>
                </a:solidFill>
                <a:effectLst>
                  <a:outerShdw blurRad="38100" dist="38100" dir="2700000" algn="tl">
                    <a:srgbClr val="000000"/>
                  </a:outerShdw>
                </a:effectLst>
                <a:ea typeface="Arial" pitchFamily="-68" charset="0"/>
              </a:rPr>
              <a:t> event</a:t>
            </a:r>
            <a:endParaRPr lang="en-US" sz="3200" b="1" dirty="0">
              <a:solidFill>
                <a:schemeClr val="bg1"/>
              </a:solidFill>
              <a:effectLst>
                <a:outerShdw blurRad="38100" dist="38100" dir="2700000" algn="tl">
                  <a:srgbClr val="000000"/>
                </a:outerShdw>
              </a:effectLst>
              <a:ea typeface="Arial" pitchFamily="-68" charset="0"/>
            </a:endParaRPr>
          </a:p>
        </p:txBody>
      </p:sp>
      <p:sp>
        <p:nvSpPr>
          <p:cNvPr id="4" name="Line 4"/>
          <p:cNvSpPr>
            <a:spLocks noChangeShapeType="1"/>
          </p:cNvSpPr>
          <p:nvPr/>
        </p:nvSpPr>
        <p:spPr bwMode="auto">
          <a:xfrm flipV="1">
            <a:off x="3311525" y="2259013"/>
            <a:ext cx="1081088" cy="720725"/>
          </a:xfrm>
          <a:prstGeom prst="line">
            <a:avLst/>
          </a:prstGeom>
          <a:noFill/>
          <a:ln w="139700">
            <a:solidFill>
              <a:schemeClr val="bg1"/>
            </a:solidFill>
            <a:round/>
            <a:headEnd/>
            <a:tailEnd type="triangle" w="med" len="sm"/>
          </a:ln>
          <a:effectLst>
            <a:outerShdw blurRad="63500" dist="38099" dir="2700000" algn="ctr" rotWithShape="0">
              <a:schemeClr val="tx1">
                <a:alpha val="74998"/>
              </a:schemeClr>
            </a:outerShdw>
          </a:effectLst>
        </p:spPr>
        <p:txBody>
          <a:bodyPr>
            <a:prstTxWarp prst="textNoShape">
              <a:avLst/>
            </a:prstTxWarp>
          </a:bodyPr>
          <a:lstStyle/>
          <a:p>
            <a:endParaRPr lang="en-US"/>
          </a:p>
        </p:txBody>
      </p:sp>
      <p:sp>
        <p:nvSpPr>
          <p:cNvPr id="5" name="Line 5"/>
          <p:cNvSpPr>
            <a:spLocks noChangeShapeType="1"/>
          </p:cNvSpPr>
          <p:nvPr/>
        </p:nvSpPr>
        <p:spPr bwMode="auto">
          <a:xfrm>
            <a:off x="3311525" y="3878263"/>
            <a:ext cx="1081088" cy="719137"/>
          </a:xfrm>
          <a:prstGeom prst="line">
            <a:avLst/>
          </a:prstGeom>
          <a:noFill/>
          <a:ln w="139700">
            <a:solidFill>
              <a:schemeClr val="bg1"/>
            </a:solidFill>
            <a:round/>
            <a:headEnd/>
            <a:tailEnd type="triangle" w="med" len="sm"/>
          </a:ln>
          <a:effectLst>
            <a:outerShdw dist="35921" dir="2700000" algn="ctr" rotWithShape="0">
              <a:schemeClr val="tx1"/>
            </a:outerShdw>
          </a:effectLst>
        </p:spPr>
        <p:txBody>
          <a:bodyPr/>
          <a:lstStyle/>
          <a:p>
            <a:pPr>
              <a:defRPr/>
            </a:pPr>
            <a:endParaRPr lang="en-GB">
              <a:latin typeface="Franklin Gothic Medium" pitchFamily="34" charset="0"/>
            </a:endParaRPr>
          </a:p>
        </p:txBody>
      </p:sp>
      <p:sp>
        <p:nvSpPr>
          <p:cNvPr id="6" name="Text Box 6"/>
          <p:cNvSpPr txBox="1">
            <a:spLocks noChangeArrowheads="1"/>
          </p:cNvSpPr>
          <p:nvPr/>
        </p:nvSpPr>
        <p:spPr bwMode="auto">
          <a:xfrm>
            <a:off x="4481513" y="1763713"/>
            <a:ext cx="4456112" cy="1114151"/>
          </a:xfrm>
          <a:prstGeom prst="rect">
            <a:avLst/>
          </a:prstGeom>
          <a:noFill/>
          <a:ln w="9525">
            <a:noFill/>
            <a:miter lim="800000"/>
            <a:headEnd/>
            <a:tailEnd/>
          </a:ln>
        </p:spPr>
        <p:txBody>
          <a:bodyPr>
            <a:prstTxWarp prst="textNoShape">
              <a:avLst/>
            </a:prstTxWarp>
            <a:spAutoFit/>
          </a:bodyPr>
          <a:lstStyle/>
          <a:p>
            <a:pPr>
              <a:spcAft>
                <a:spcPct val="20000"/>
              </a:spcAft>
            </a:pPr>
            <a:r>
              <a:rPr lang="en-US" altLang="zh-CN" sz="3200" dirty="0">
                <a:solidFill>
                  <a:srgbClr val="FFCC00"/>
                </a:solidFill>
                <a:ea typeface="宋体" pitchFamily="-68" charset="-122"/>
                <a:cs typeface="宋体" pitchFamily="-68" charset="-122"/>
              </a:rPr>
              <a:t>Internal</a:t>
            </a:r>
            <a:r>
              <a:rPr lang="en-US" altLang="zh-CN" sz="3200" dirty="0" smtClean="0">
                <a:solidFill>
                  <a:srgbClr val="FFCC00"/>
                </a:solidFill>
                <a:ea typeface="宋体" pitchFamily="-68" charset="-122"/>
                <a:cs typeface="宋体" pitchFamily="-68" charset="-122"/>
              </a:rPr>
              <a:t> cause</a:t>
            </a:r>
            <a:r>
              <a:rPr lang="en-US" altLang="zh-CN" sz="1400" dirty="0" smtClean="0">
                <a:solidFill>
                  <a:srgbClr val="FFCC00"/>
                </a:solidFill>
                <a:ea typeface="宋体" pitchFamily="-68" charset="-122"/>
                <a:cs typeface="宋体" pitchFamily="-68" charset="-122"/>
              </a:rPr>
              <a:t> </a:t>
            </a:r>
            <a:r>
              <a:rPr lang="en-US" altLang="zh-CN" sz="3200" dirty="0">
                <a:solidFill>
                  <a:srgbClr val="FFCC00"/>
                </a:solidFill>
                <a:ea typeface="宋体" pitchFamily="-68" charset="-122"/>
                <a:cs typeface="宋体" pitchFamily="-68" charset="-122"/>
              </a:rPr>
              <a:t>-</a:t>
            </a:r>
            <a:endParaRPr lang="en-US" sz="3200" dirty="0" smtClean="0">
              <a:solidFill>
                <a:srgbClr val="FFCC00"/>
              </a:solidFill>
              <a:ea typeface="宋体" pitchFamily="-68" charset="-122"/>
              <a:cs typeface="宋体" pitchFamily="-68" charset="-122"/>
            </a:endParaRPr>
          </a:p>
          <a:p>
            <a:pPr>
              <a:spcAft>
                <a:spcPct val="20000"/>
              </a:spcAft>
            </a:pPr>
            <a:r>
              <a:rPr lang="en-US" altLang="zh-CN" sz="2800" dirty="0" smtClean="0">
                <a:solidFill>
                  <a:schemeClr val="bg1"/>
                </a:solidFill>
                <a:ea typeface="宋体" pitchFamily="-68" charset="-122"/>
                <a:cs typeface="宋体" pitchFamily="-68" charset="-122"/>
              </a:rPr>
              <a:t>God’s providence</a:t>
            </a:r>
            <a:endParaRPr lang="en-US" sz="2800" dirty="0">
              <a:solidFill>
                <a:schemeClr val="bg1"/>
              </a:solidFill>
              <a:ea typeface="宋体" pitchFamily="-68" charset="-122"/>
              <a:cs typeface="宋体" pitchFamily="-68" charset="-122"/>
            </a:endParaRPr>
          </a:p>
        </p:txBody>
      </p:sp>
      <p:sp>
        <p:nvSpPr>
          <p:cNvPr id="7" name="Text Box 7"/>
          <p:cNvSpPr txBox="1">
            <a:spLocks noChangeArrowheads="1"/>
          </p:cNvSpPr>
          <p:nvPr/>
        </p:nvSpPr>
        <p:spPr bwMode="auto">
          <a:xfrm>
            <a:off x="4481513" y="4284663"/>
            <a:ext cx="3762375" cy="1545038"/>
          </a:xfrm>
          <a:prstGeom prst="rect">
            <a:avLst/>
          </a:prstGeom>
          <a:noFill/>
          <a:ln w="9525">
            <a:noFill/>
            <a:miter lim="800000"/>
            <a:headEnd/>
            <a:tailEnd/>
          </a:ln>
        </p:spPr>
        <p:txBody>
          <a:bodyPr>
            <a:prstTxWarp prst="textNoShape">
              <a:avLst/>
            </a:prstTxWarp>
            <a:spAutoFit/>
          </a:bodyPr>
          <a:lstStyle/>
          <a:p>
            <a:pPr>
              <a:spcAft>
                <a:spcPct val="20000"/>
              </a:spcAft>
            </a:pPr>
            <a:r>
              <a:rPr lang="en-US" altLang="zh-CN" sz="3200" dirty="0">
                <a:solidFill>
                  <a:srgbClr val="FFCC00"/>
                </a:solidFill>
                <a:ea typeface="宋体" pitchFamily="-68" charset="-122"/>
                <a:cs typeface="宋体" pitchFamily="-68" charset="-122"/>
              </a:rPr>
              <a:t>External</a:t>
            </a:r>
            <a:r>
              <a:rPr lang="en-US" altLang="zh-CN" sz="3200" dirty="0" smtClean="0">
                <a:solidFill>
                  <a:srgbClr val="FFCC00"/>
                </a:solidFill>
                <a:ea typeface="宋体" pitchFamily="-68" charset="-122"/>
                <a:cs typeface="宋体" pitchFamily="-68" charset="-122"/>
              </a:rPr>
              <a:t> cause</a:t>
            </a:r>
            <a:r>
              <a:rPr lang="en-US" altLang="zh-CN" sz="1400" dirty="0" smtClean="0">
                <a:solidFill>
                  <a:srgbClr val="FFCC00"/>
                </a:solidFill>
                <a:ea typeface="宋体" pitchFamily="-68" charset="-122"/>
                <a:cs typeface="宋体" pitchFamily="-68" charset="-122"/>
              </a:rPr>
              <a:t> </a:t>
            </a:r>
            <a:r>
              <a:rPr lang="en-US" altLang="zh-CN" sz="3200" dirty="0">
                <a:solidFill>
                  <a:srgbClr val="FFCC00"/>
                </a:solidFill>
                <a:ea typeface="宋体" pitchFamily="-68" charset="-122"/>
                <a:cs typeface="宋体" pitchFamily="-68" charset="-122"/>
              </a:rPr>
              <a:t>-</a:t>
            </a:r>
            <a:endParaRPr lang="en-US" sz="3200" dirty="0" smtClean="0">
              <a:solidFill>
                <a:srgbClr val="FFCC00"/>
              </a:solidFill>
              <a:ea typeface="宋体" pitchFamily="-68" charset="-122"/>
              <a:cs typeface="宋体" pitchFamily="-68" charset="-122"/>
            </a:endParaRPr>
          </a:p>
          <a:p>
            <a:pPr>
              <a:spcAft>
                <a:spcPct val="20000"/>
              </a:spcAft>
            </a:pPr>
            <a:r>
              <a:rPr lang="en-US" altLang="zh-CN" sz="2800" dirty="0" smtClean="0">
                <a:solidFill>
                  <a:schemeClr val="bg1"/>
                </a:solidFill>
                <a:ea typeface="宋体" pitchFamily="-68" charset="-122"/>
                <a:cs typeface="宋体" pitchFamily="-68" charset="-122"/>
              </a:rPr>
              <a:t>Clash of political and economic interests</a:t>
            </a:r>
            <a:endParaRPr lang="en-US" sz="2800" dirty="0">
              <a:solidFill>
                <a:schemeClr val="bg1"/>
              </a:solidFill>
              <a:ea typeface="宋体" pitchFamily="-68" charset="-122"/>
              <a:cs typeface="宋体" pitchFamily="-68" charset="-122"/>
            </a:endParaRPr>
          </a:p>
        </p:txBody>
      </p:sp>
      <p:sp>
        <p:nvSpPr>
          <p:cNvPr id="8" name="TextBox 7"/>
          <p:cNvSpPr txBox="1"/>
          <p:nvPr/>
        </p:nvSpPr>
        <p:spPr>
          <a:xfrm>
            <a:off x="4481513" y="3352800"/>
            <a:ext cx="3675480" cy="523220"/>
          </a:xfrm>
          <a:prstGeom prst="rect">
            <a:avLst/>
          </a:prstGeom>
          <a:noFill/>
        </p:spPr>
        <p:txBody>
          <a:bodyPr wrap="none" rtlCol="0">
            <a:spAutoFit/>
          </a:bodyPr>
          <a:lstStyle/>
          <a:p>
            <a:r>
              <a:rPr lang="en-US" sz="2800" dirty="0" smtClean="0">
                <a:solidFill>
                  <a:schemeClr val="bg1"/>
                </a:solidFill>
              </a:rPr>
              <a:t>Which is expressed as:</a:t>
            </a:r>
            <a:endParaRPr lang="en-US" sz="2800" dirty="0">
              <a:solidFill>
                <a:schemeClr val="bg1"/>
              </a:solidFill>
            </a:endParaRPr>
          </a:p>
        </p:txBody>
      </p:sp>
      <p:cxnSp>
        <p:nvCxnSpPr>
          <p:cNvPr id="10" name="Straight Arrow Connector 9"/>
          <p:cNvCxnSpPr/>
          <p:nvPr/>
        </p:nvCxnSpPr>
        <p:spPr>
          <a:xfrm rot="5400000">
            <a:off x="5554923" y="3191929"/>
            <a:ext cx="626542" cy="1588"/>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rot="5400000">
            <a:off x="5554923" y="4105535"/>
            <a:ext cx="626542" cy="1588"/>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Arial Rounded MT Bold"/>
                <a:cs typeface="Arial Rounded MT Bold"/>
              </a:rPr>
              <a:t>What is fascism?</a:t>
            </a:r>
            <a:endParaRPr lang="en-US" dirty="0">
              <a:solidFill>
                <a:srgbClr val="FFFF00"/>
              </a:solidFill>
              <a:latin typeface="Arial Rounded MT Bold"/>
              <a:cs typeface="Arial Rounded MT Bold"/>
            </a:endParaRPr>
          </a:p>
        </p:txBody>
      </p:sp>
      <p:sp>
        <p:nvSpPr>
          <p:cNvPr id="3" name="Content Placeholder 2"/>
          <p:cNvSpPr>
            <a:spLocks noGrp="1"/>
          </p:cNvSpPr>
          <p:nvPr>
            <p:ph idx="1"/>
          </p:nvPr>
        </p:nvSpPr>
        <p:spPr>
          <a:xfrm>
            <a:off x="457200" y="1219200"/>
            <a:ext cx="8229600" cy="5257800"/>
          </a:xfrm>
        </p:spPr>
        <p:txBody>
          <a:bodyPr/>
          <a:lstStyle/>
          <a:p>
            <a:r>
              <a:rPr lang="en-US" sz="2800" dirty="0" smtClean="0">
                <a:solidFill>
                  <a:schemeClr val="accent5"/>
                </a:solidFill>
              </a:rPr>
              <a:t>National Socialism</a:t>
            </a:r>
          </a:p>
          <a:p>
            <a:r>
              <a:rPr lang="en-US" sz="2800" dirty="0" smtClean="0">
                <a:solidFill>
                  <a:schemeClr val="accent5"/>
                </a:solidFill>
              </a:rPr>
              <a:t>State control of economy and society</a:t>
            </a:r>
          </a:p>
          <a:p>
            <a:r>
              <a:rPr lang="en-US" sz="2800" dirty="0" smtClean="0">
                <a:solidFill>
                  <a:schemeClr val="accent5"/>
                </a:solidFill>
              </a:rPr>
              <a:t>Abolition of democracy, free press, freedom of speech, association, individual rights etc.</a:t>
            </a:r>
          </a:p>
          <a:p>
            <a:r>
              <a:rPr lang="en-US" sz="2800" dirty="0" smtClean="0">
                <a:solidFill>
                  <a:schemeClr val="accent5"/>
                </a:solidFill>
              </a:rPr>
              <a:t>Personal will of the leader determines policy and ideology (dictatorship), cult of personality</a:t>
            </a:r>
          </a:p>
          <a:p>
            <a:r>
              <a:rPr lang="en-US" sz="2800" dirty="0" smtClean="0">
                <a:solidFill>
                  <a:schemeClr val="accent5"/>
                </a:solidFill>
              </a:rPr>
              <a:t>Race and nationality highest values</a:t>
            </a:r>
          </a:p>
          <a:p>
            <a:r>
              <a:rPr lang="en-US" sz="2800" dirty="0" smtClean="0">
                <a:solidFill>
                  <a:schemeClr val="accent5"/>
                </a:solidFill>
              </a:rPr>
              <a:t>Individuals exist for the sake of the state</a:t>
            </a:r>
          </a:p>
          <a:p>
            <a:r>
              <a:rPr lang="en-US" sz="2800" dirty="0" smtClean="0">
                <a:solidFill>
                  <a:schemeClr val="accent5"/>
                </a:solidFill>
              </a:rPr>
              <a:t>All power and authority invested in supreme leader</a:t>
            </a:r>
          </a:p>
          <a:p>
            <a:endParaRPr lang="en-US" sz="2800" dirty="0">
              <a:solidFill>
                <a:schemeClr val="accent5"/>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idx="4294967295"/>
          </p:nvPr>
        </p:nvSpPr>
        <p:spPr/>
        <p:txBody>
          <a:bodyPr/>
          <a:lstStyle/>
          <a:p>
            <a:r>
              <a:rPr lang="en-GB" sz="4000" dirty="0">
                <a:solidFill>
                  <a:srgbClr val="FFFF00"/>
                </a:solidFill>
                <a:latin typeface="Arial Rounded MT Bold"/>
                <a:cs typeface="Arial Rounded MT Bold"/>
              </a:rPr>
              <a:t>Mussolini</a:t>
            </a:r>
            <a:r>
              <a:rPr lang="en-US" sz="4000" dirty="0">
                <a:solidFill>
                  <a:srgbClr val="FFFF00"/>
                </a:solidFill>
                <a:latin typeface="Arial Rounded MT Bold"/>
                <a:cs typeface="Arial Rounded MT Bold"/>
              </a:rPr>
              <a:t> </a:t>
            </a:r>
            <a:br>
              <a:rPr lang="en-US" sz="4000" dirty="0">
                <a:solidFill>
                  <a:srgbClr val="FFFF00"/>
                </a:solidFill>
                <a:latin typeface="Arial Rounded MT Bold"/>
                <a:cs typeface="Arial Rounded MT Bold"/>
              </a:rPr>
            </a:br>
            <a:r>
              <a:rPr lang="en-GB" sz="4000" dirty="0">
                <a:solidFill>
                  <a:srgbClr val="FFFF00"/>
                </a:solidFill>
                <a:latin typeface="Arial Rounded MT Bold"/>
                <a:cs typeface="Arial Rounded MT Bold"/>
              </a:rPr>
              <a:t>Ruler of Italy </a:t>
            </a:r>
            <a:r>
              <a:rPr lang="en-GB" sz="3600" dirty="0">
                <a:solidFill>
                  <a:srgbClr val="FFFF00"/>
                </a:solidFill>
                <a:latin typeface="Arial Rounded MT Bold"/>
                <a:cs typeface="Arial Rounded MT Bold"/>
              </a:rPr>
              <a:t>1925-1944</a:t>
            </a:r>
          </a:p>
        </p:txBody>
      </p:sp>
      <p:sp>
        <p:nvSpPr>
          <p:cNvPr id="114691" name="Rectangle 3"/>
          <p:cNvSpPr>
            <a:spLocks noGrp="1" noChangeArrowheads="1"/>
          </p:cNvSpPr>
          <p:nvPr>
            <p:ph type="body" sz="half" idx="4294967295"/>
          </p:nvPr>
        </p:nvSpPr>
        <p:spPr>
          <a:xfrm>
            <a:off x="395288" y="2205038"/>
            <a:ext cx="3970337" cy="3197225"/>
          </a:xfrm>
        </p:spPr>
        <p:txBody>
          <a:bodyPr/>
          <a:lstStyle/>
          <a:p>
            <a:pPr>
              <a:buFontTx/>
              <a:buNone/>
            </a:pPr>
            <a:r>
              <a:rPr lang="en-GB" sz="2800">
                <a:solidFill>
                  <a:schemeClr val="accent1"/>
                </a:solidFill>
              </a:rPr>
              <a:t>	“I send greetings to all my followers. I am Il Duce, your great leader. I am like a god. I have done so much for all the Italian people.”</a:t>
            </a:r>
          </a:p>
        </p:txBody>
      </p:sp>
      <p:pic>
        <p:nvPicPr>
          <p:cNvPr id="114692" name="Picture 4" descr="mussolini"/>
          <p:cNvPicPr>
            <a:picLocks noGrp="1" noChangeAspect="1" noChangeArrowheads="1"/>
          </p:cNvPicPr>
          <p:nvPr>
            <p:ph sz="half" idx="4294967295"/>
          </p:nvPr>
        </p:nvPicPr>
        <p:blipFill>
          <a:blip r:embed="rId2"/>
          <a:srcRect/>
          <a:stretch>
            <a:fillRect/>
          </a:stretch>
        </p:blipFill>
        <p:spPr>
          <a:xfrm>
            <a:off x="5113338" y="1600200"/>
            <a:ext cx="3106737" cy="4525963"/>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idx="4294967295"/>
          </p:nvPr>
        </p:nvSpPr>
        <p:spPr/>
        <p:txBody>
          <a:bodyPr/>
          <a:lstStyle/>
          <a:p>
            <a:r>
              <a:rPr lang="en-GB" sz="4000" dirty="0">
                <a:solidFill>
                  <a:srgbClr val="FFFF00"/>
                </a:solidFill>
                <a:latin typeface="Arial Rounded MT Bold"/>
                <a:cs typeface="Arial Rounded MT Bold"/>
              </a:rPr>
              <a:t>Adolph Hitler </a:t>
            </a:r>
            <a:br>
              <a:rPr lang="en-GB" sz="4000" dirty="0">
                <a:solidFill>
                  <a:srgbClr val="FFFF00"/>
                </a:solidFill>
                <a:latin typeface="Arial Rounded MT Bold"/>
                <a:cs typeface="Arial Rounded MT Bold"/>
              </a:rPr>
            </a:br>
            <a:r>
              <a:rPr lang="en-GB" sz="4000" dirty="0">
                <a:solidFill>
                  <a:srgbClr val="FFFF00"/>
                </a:solidFill>
                <a:latin typeface="Arial Rounded MT Bold"/>
                <a:cs typeface="Arial Rounded MT Bold"/>
              </a:rPr>
              <a:t>Ruler of Germany </a:t>
            </a:r>
            <a:r>
              <a:rPr lang="en-GB" sz="3600" dirty="0">
                <a:solidFill>
                  <a:srgbClr val="FFFF00"/>
                </a:solidFill>
                <a:latin typeface="Arial Rounded MT Bold"/>
                <a:cs typeface="Arial Rounded MT Bold"/>
              </a:rPr>
              <a:t>1933-1945</a:t>
            </a:r>
          </a:p>
        </p:txBody>
      </p:sp>
      <p:sp>
        <p:nvSpPr>
          <p:cNvPr id="115715" name="Rectangle 3"/>
          <p:cNvSpPr>
            <a:spLocks noGrp="1" noChangeArrowheads="1"/>
          </p:cNvSpPr>
          <p:nvPr>
            <p:ph type="body" sz="half" idx="4294967295"/>
          </p:nvPr>
        </p:nvSpPr>
        <p:spPr>
          <a:xfrm>
            <a:off x="457200" y="1874838"/>
            <a:ext cx="4038600" cy="4525962"/>
          </a:xfrm>
        </p:spPr>
        <p:txBody>
          <a:bodyPr/>
          <a:lstStyle/>
          <a:p>
            <a:pPr>
              <a:lnSpc>
                <a:spcPct val="90000"/>
              </a:lnSpc>
            </a:pPr>
            <a:r>
              <a:rPr lang="en-GB" sz="2400" dirty="0">
                <a:solidFill>
                  <a:schemeClr val="accent1"/>
                </a:solidFill>
              </a:rPr>
              <a:t>“I am the greatest leader of all time. I have great plans. </a:t>
            </a:r>
          </a:p>
          <a:p>
            <a:pPr>
              <a:lnSpc>
                <a:spcPct val="90000"/>
              </a:lnSpc>
            </a:pPr>
            <a:endParaRPr lang="en-GB" sz="2400" dirty="0">
              <a:solidFill>
                <a:schemeClr val="accent1"/>
              </a:solidFill>
            </a:endParaRPr>
          </a:p>
          <a:p>
            <a:pPr>
              <a:lnSpc>
                <a:spcPct val="90000"/>
              </a:lnSpc>
            </a:pPr>
            <a:r>
              <a:rPr lang="en-GB" sz="2400" dirty="0">
                <a:solidFill>
                  <a:schemeClr val="accent1"/>
                </a:solidFill>
              </a:rPr>
              <a:t>“Soon there will be a special German church where the Bible is replaced by my book called </a:t>
            </a:r>
            <a:r>
              <a:rPr lang="en-GB" sz="2400" i="1" dirty="0">
                <a:solidFill>
                  <a:schemeClr val="accent1"/>
                </a:solidFill>
              </a:rPr>
              <a:t>Mein </a:t>
            </a:r>
            <a:r>
              <a:rPr lang="en-GB" sz="2400" i="1" dirty="0" err="1">
                <a:solidFill>
                  <a:schemeClr val="accent1"/>
                </a:solidFill>
              </a:rPr>
              <a:t>Kampf</a:t>
            </a:r>
            <a:r>
              <a:rPr lang="en-GB" sz="2400" dirty="0">
                <a:solidFill>
                  <a:schemeClr val="accent1"/>
                </a:solidFill>
              </a:rPr>
              <a:t>. The cross will be replaced by a sword.”</a:t>
            </a:r>
            <a:r>
              <a:rPr lang="en-US" sz="2400" dirty="0">
                <a:solidFill>
                  <a:schemeClr val="accent1"/>
                </a:solidFill>
              </a:rPr>
              <a:t> </a:t>
            </a:r>
            <a:endParaRPr lang="en-GB" sz="2400" dirty="0">
              <a:solidFill>
                <a:schemeClr val="accent1"/>
              </a:solidFill>
            </a:endParaRPr>
          </a:p>
        </p:txBody>
      </p:sp>
      <p:pic>
        <p:nvPicPr>
          <p:cNvPr id="115716" name="Picture 4" descr="adolf-hitler-pics-01"/>
          <p:cNvPicPr>
            <a:picLocks noGrp="1" noChangeAspect="1" noChangeArrowheads="1"/>
          </p:cNvPicPr>
          <p:nvPr>
            <p:ph sz="half" idx="4294967295"/>
          </p:nvPr>
        </p:nvPicPr>
        <p:blipFill>
          <a:blip r:embed="rId3"/>
          <a:srcRect/>
          <a:stretch>
            <a:fillRect/>
          </a:stretch>
        </p:blipFill>
        <p:spPr>
          <a:xfrm>
            <a:off x="5076825" y="1628775"/>
            <a:ext cx="3314700" cy="4211638"/>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descr="psc2-opt1 AScrop"/>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med">
    <p:zo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19266" name="Group 2"/>
          <p:cNvGraphicFramePr>
            <a:graphicFrameLocks noGrp="1"/>
          </p:cNvGraphicFramePr>
          <p:nvPr/>
        </p:nvGraphicFramePr>
        <p:xfrm>
          <a:off x="611188" y="2441575"/>
          <a:ext cx="7921625" cy="3773488"/>
        </p:xfrm>
        <a:graphic>
          <a:graphicData uri="http://schemas.openxmlformats.org/drawingml/2006/table">
            <a:tbl>
              <a:tblPr/>
              <a:tblGrid>
                <a:gridCol w="2881312"/>
                <a:gridCol w="2159000"/>
                <a:gridCol w="2881313"/>
              </a:tblGrid>
              <a:tr h="1260475">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3600" b="0" i="0" u="none" strike="noStrike" cap="none" normalizeH="0" baseline="0">
                          <a:ln>
                            <a:noFill/>
                          </a:ln>
                          <a:solidFill>
                            <a:srgbClr val="000000"/>
                          </a:solidFill>
                          <a:effectLst/>
                          <a:latin typeface="Franklin Gothic Medium" pitchFamily="-68" charset="0"/>
                          <a:ea typeface="Arial" pitchFamily="-68" charset="0"/>
                          <a:cs typeface="Arial" pitchFamily="-68" charset="0"/>
                        </a:rPr>
                        <a:t>USA</a:t>
                      </a:r>
                    </a:p>
                  </a:txBody>
                  <a:tcPr marL="0" marR="0" marT="0" marB="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5AD7"/>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2800" b="0" i="0" u="none" strike="noStrike" cap="none" normalizeH="0" baseline="0" dirty="0">
                          <a:ln>
                            <a:noFill/>
                          </a:ln>
                          <a:solidFill>
                            <a:srgbClr val="000000"/>
                          </a:solidFill>
                          <a:effectLst/>
                          <a:latin typeface="Franklin Gothic Medium" pitchFamily="-68" charset="0"/>
                          <a:ea typeface="Arial" pitchFamily="-68" charset="0"/>
                          <a:cs typeface="Arial" pitchFamily="-68" charset="0"/>
                        </a:rPr>
                        <a:t>Adam Position</a:t>
                      </a:r>
                    </a:p>
                  </a:txBody>
                  <a:tcPr marL="0" marR="0" marT="0" marB="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5AD7"/>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3600" b="0" i="0" u="none" strike="noStrike" cap="none" normalizeH="0" baseline="0">
                          <a:ln>
                            <a:noFill/>
                          </a:ln>
                          <a:solidFill>
                            <a:srgbClr val="000000"/>
                          </a:solidFill>
                          <a:effectLst/>
                          <a:latin typeface="Franklin Gothic Medium" pitchFamily="-68" charset="0"/>
                          <a:ea typeface="Arial" pitchFamily="-68" charset="0"/>
                          <a:cs typeface="Arial" pitchFamily="-68" charset="0"/>
                        </a:rPr>
                        <a:t>Germany</a:t>
                      </a:r>
                    </a:p>
                  </a:txBody>
                  <a:tcPr marL="0" marR="0" marT="0" marB="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5AD7"/>
                    </a:solidFill>
                  </a:tcPr>
                </a:tc>
              </a:tr>
              <a:tr h="1260475">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3600" b="0" i="0" u="none" strike="noStrike" cap="none" normalizeH="0" baseline="0" dirty="0" smtClean="0">
                          <a:ln>
                            <a:noFill/>
                          </a:ln>
                          <a:solidFill>
                            <a:srgbClr val="000000"/>
                          </a:solidFill>
                          <a:effectLst/>
                          <a:latin typeface="Franklin Gothic Medium" pitchFamily="-68" charset="0"/>
                          <a:ea typeface="Arial" pitchFamily="-68" charset="0"/>
                          <a:cs typeface="Arial" pitchFamily="-68" charset="0"/>
                        </a:rPr>
                        <a:t>Great Britain</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3600" b="0" i="0" u="none" strike="noStrike" cap="none" normalizeH="0" baseline="0" dirty="0" smtClean="0">
                          <a:ln>
                            <a:noFill/>
                          </a:ln>
                          <a:solidFill>
                            <a:srgbClr val="000000"/>
                          </a:solidFill>
                          <a:effectLst/>
                          <a:latin typeface="Franklin Gothic Medium" pitchFamily="-68" charset="0"/>
                          <a:ea typeface="Arial" pitchFamily="-68" charset="0"/>
                          <a:cs typeface="Arial" pitchFamily="-68" charset="0"/>
                        </a:rPr>
                        <a:t>and Empire</a:t>
                      </a:r>
                      <a:endParaRPr kumimoji="0" lang="en-US" sz="3600" b="0" i="0" u="none" strike="noStrike" cap="none" normalizeH="0" baseline="0" dirty="0">
                        <a:ln>
                          <a:noFill/>
                        </a:ln>
                        <a:solidFill>
                          <a:srgbClr val="000000"/>
                        </a:solidFill>
                        <a:effectLst/>
                        <a:latin typeface="Franklin Gothic Medium" pitchFamily="-68" charset="0"/>
                        <a:ea typeface="Arial" pitchFamily="-68" charset="0"/>
                        <a:cs typeface="Arial" pitchFamily="-68" charset="0"/>
                      </a:endParaRPr>
                    </a:p>
                  </a:txBody>
                  <a:tcPr marL="0" marR="0" marT="0" marB="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005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2800" b="0" i="0" u="none" strike="noStrike" cap="none" normalizeH="0" baseline="0" dirty="0">
                          <a:ln>
                            <a:noFill/>
                          </a:ln>
                          <a:solidFill>
                            <a:srgbClr val="000000"/>
                          </a:solidFill>
                          <a:effectLst/>
                          <a:latin typeface="Franklin Gothic Medium" pitchFamily="-68" charset="0"/>
                          <a:ea typeface="Arial" pitchFamily="-68" charset="0"/>
                          <a:cs typeface="Arial" pitchFamily="-68" charset="0"/>
                        </a:rPr>
                        <a:t>Eve Position</a:t>
                      </a:r>
                    </a:p>
                  </a:txBody>
                  <a:tcPr marL="0" marR="0" marT="0" marB="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005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3600" b="0" i="0" u="none" strike="noStrike" cap="none" normalizeH="0" baseline="0" dirty="0">
                          <a:ln>
                            <a:noFill/>
                          </a:ln>
                          <a:solidFill>
                            <a:srgbClr val="000000"/>
                          </a:solidFill>
                          <a:effectLst/>
                          <a:latin typeface="Franklin Gothic Medium" pitchFamily="-68" charset="0"/>
                          <a:ea typeface="Arial" pitchFamily="-68" charset="0"/>
                          <a:cs typeface="Arial" pitchFamily="-68" charset="0"/>
                        </a:rPr>
                        <a:t>Japan</a:t>
                      </a:r>
                    </a:p>
                  </a:txBody>
                  <a:tcPr marL="0" marR="0" marT="0" marB="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005A"/>
                    </a:solidFill>
                  </a:tcPr>
                </a:tc>
              </a:tr>
              <a:tr h="1252538">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3600" b="0" i="0" u="none" strike="noStrike" cap="none" normalizeH="0" baseline="0">
                          <a:ln>
                            <a:noFill/>
                          </a:ln>
                          <a:solidFill>
                            <a:srgbClr val="000000"/>
                          </a:solidFill>
                          <a:effectLst/>
                          <a:latin typeface="Franklin Gothic Medium" pitchFamily="-68" charset="0"/>
                          <a:ea typeface="Arial" pitchFamily="-68" charset="0"/>
                          <a:cs typeface="Arial" pitchFamily="-68" charset="0"/>
                        </a:rPr>
                        <a:t>France</a:t>
                      </a:r>
                    </a:p>
                  </a:txBody>
                  <a:tcPr marL="0" marR="0" marT="0" marB="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2EFE6E"/>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2800" b="0" i="0" u="none" strike="noStrike" cap="none" normalizeH="0" baseline="0" dirty="0">
                          <a:ln>
                            <a:noFill/>
                          </a:ln>
                          <a:solidFill>
                            <a:srgbClr val="000000"/>
                          </a:solidFill>
                          <a:effectLst/>
                          <a:latin typeface="Franklin Gothic Medium" pitchFamily="-68" charset="0"/>
                          <a:ea typeface="Arial" pitchFamily="-68" charset="0"/>
                          <a:cs typeface="Arial" pitchFamily="-68" charset="0"/>
                        </a:rPr>
                        <a:t>Archangel Position</a:t>
                      </a:r>
                    </a:p>
                  </a:txBody>
                  <a:tcPr marL="0" marR="0" marT="0" marB="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2EFE6E"/>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3600" b="0" i="0" u="none" strike="noStrike" cap="none" normalizeH="0" baseline="0" dirty="0">
                          <a:ln>
                            <a:noFill/>
                          </a:ln>
                          <a:solidFill>
                            <a:srgbClr val="000000"/>
                          </a:solidFill>
                          <a:effectLst/>
                          <a:latin typeface="Franklin Gothic Medium" pitchFamily="-68" charset="0"/>
                          <a:ea typeface="Arial" pitchFamily="-68" charset="0"/>
                          <a:cs typeface="Arial" pitchFamily="-68" charset="0"/>
                        </a:rPr>
                        <a:t>Italy</a:t>
                      </a:r>
                    </a:p>
                  </a:txBody>
                  <a:tcPr marL="0" marR="0" marT="0" marB="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2EFE6E"/>
                    </a:solidFill>
                  </a:tcPr>
                </a:tc>
              </a:tr>
            </a:tbl>
          </a:graphicData>
        </a:graphic>
      </p:graphicFrame>
      <p:sp>
        <p:nvSpPr>
          <p:cNvPr id="1419286" name="Rectangle 22"/>
          <p:cNvSpPr>
            <a:spLocks noChangeArrowheads="1"/>
          </p:cNvSpPr>
          <p:nvPr/>
        </p:nvSpPr>
        <p:spPr bwMode="auto">
          <a:xfrm>
            <a:off x="5629275" y="1719263"/>
            <a:ext cx="3016250" cy="579437"/>
          </a:xfrm>
          <a:prstGeom prst="rect">
            <a:avLst/>
          </a:prstGeom>
          <a:noFill/>
          <a:ln w="9525" algn="ctr">
            <a:noFill/>
            <a:miter lim="800000"/>
            <a:headEnd/>
            <a:tailEnd/>
          </a:ln>
          <a:effectLst/>
        </p:spPr>
        <p:txBody>
          <a:bodyPr>
            <a:prstTxWarp prst="textNoShape">
              <a:avLst/>
            </a:prstTxWarp>
            <a:spAutoFit/>
          </a:bodyPr>
          <a:lstStyle/>
          <a:p>
            <a:pPr algn="ctr"/>
            <a:r>
              <a:rPr lang="en-US" altLang="zh-CN" sz="3200" b="1" dirty="0">
                <a:solidFill>
                  <a:schemeClr val="bg1"/>
                </a:solidFill>
                <a:effectLst>
                  <a:outerShdw blurRad="38100" dist="38100" dir="2700000" algn="tl">
                    <a:srgbClr val="000000"/>
                  </a:outerShdw>
                </a:effectLst>
                <a:ea typeface="宋体" pitchFamily="-68" charset="-122"/>
                <a:cs typeface="宋体" pitchFamily="-68" charset="-122"/>
              </a:rPr>
              <a:t>Cain</a:t>
            </a:r>
            <a:r>
              <a:rPr lang="en-US" altLang="zh-CN" sz="3200" b="1" dirty="0" smtClean="0">
                <a:solidFill>
                  <a:schemeClr val="bg1"/>
                </a:solidFill>
                <a:effectLst>
                  <a:outerShdw blurRad="38100" dist="38100" dir="2700000" algn="tl">
                    <a:srgbClr val="000000"/>
                  </a:outerShdw>
                </a:effectLst>
                <a:ea typeface="宋体" pitchFamily="-68" charset="-122"/>
                <a:cs typeface="宋体" pitchFamily="-68" charset="-122"/>
              </a:rPr>
              <a:t> side</a:t>
            </a:r>
            <a:endParaRPr lang="sk-SK" sz="3200" b="1" dirty="0">
              <a:solidFill>
                <a:schemeClr val="bg1"/>
              </a:solidFill>
              <a:effectLst>
                <a:outerShdw blurRad="38100" dist="38100" dir="2700000" algn="tl">
                  <a:srgbClr val="000000"/>
                </a:outerShdw>
              </a:effectLst>
              <a:ea typeface="宋体" pitchFamily="-68" charset="-122"/>
              <a:cs typeface="宋体" pitchFamily="-68" charset="-122"/>
            </a:endParaRPr>
          </a:p>
        </p:txBody>
      </p:sp>
      <p:sp>
        <p:nvSpPr>
          <p:cNvPr id="1419287" name="Rectangle 23"/>
          <p:cNvSpPr>
            <a:spLocks noChangeArrowheads="1"/>
          </p:cNvSpPr>
          <p:nvPr/>
        </p:nvSpPr>
        <p:spPr bwMode="auto">
          <a:xfrm>
            <a:off x="504825" y="1719263"/>
            <a:ext cx="3016250" cy="579437"/>
          </a:xfrm>
          <a:prstGeom prst="rect">
            <a:avLst/>
          </a:prstGeom>
          <a:noFill/>
          <a:ln w="9525" algn="ctr">
            <a:noFill/>
            <a:miter lim="800000"/>
            <a:headEnd/>
            <a:tailEnd/>
          </a:ln>
          <a:effectLst/>
        </p:spPr>
        <p:txBody>
          <a:bodyPr>
            <a:prstTxWarp prst="textNoShape">
              <a:avLst/>
            </a:prstTxWarp>
            <a:spAutoFit/>
          </a:bodyPr>
          <a:lstStyle/>
          <a:p>
            <a:pPr algn="ctr"/>
            <a:r>
              <a:rPr lang="en-US" altLang="zh-CN" sz="3200" b="1" dirty="0">
                <a:solidFill>
                  <a:schemeClr val="bg1"/>
                </a:solidFill>
                <a:effectLst>
                  <a:outerShdw blurRad="38100" dist="38100" dir="2700000" algn="tl">
                    <a:srgbClr val="000000"/>
                  </a:outerShdw>
                </a:effectLst>
                <a:ea typeface="宋体" pitchFamily="-68" charset="-122"/>
                <a:cs typeface="宋体" pitchFamily="-68" charset="-122"/>
              </a:rPr>
              <a:t>Abel</a:t>
            </a:r>
            <a:r>
              <a:rPr lang="en-US" altLang="zh-CN" sz="3200" b="1" dirty="0" smtClean="0">
                <a:solidFill>
                  <a:schemeClr val="bg1"/>
                </a:solidFill>
                <a:effectLst>
                  <a:outerShdw blurRad="38100" dist="38100" dir="2700000" algn="tl">
                    <a:srgbClr val="000000"/>
                  </a:outerShdw>
                </a:effectLst>
                <a:ea typeface="宋体" pitchFamily="-68" charset="-122"/>
                <a:cs typeface="宋体" pitchFamily="-68" charset="-122"/>
              </a:rPr>
              <a:t> side</a:t>
            </a:r>
            <a:endParaRPr lang="sk-SK" sz="3200" b="1" dirty="0">
              <a:solidFill>
                <a:schemeClr val="bg1"/>
              </a:solidFill>
              <a:effectLst>
                <a:outerShdw blurRad="38100" dist="38100" dir="2700000" algn="tl">
                  <a:srgbClr val="000000"/>
                </a:outerShdw>
              </a:effectLst>
              <a:ea typeface="宋体" pitchFamily="-68" charset="-122"/>
              <a:cs typeface="宋体" pitchFamily="-68" charset="-122"/>
            </a:endParaRPr>
          </a:p>
        </p:txBody>
      </p:sp>
      <p:sp>
        <p:nvSpPr>
          <p:cNvPr id="32790" name="Rectangle 24"/>
          <p:cNvSpPr>
            <a:spLocks noChangeArrowheads="1"/>
          </p:cNvSpPr>
          <p:nvPr/>
        </p:nvSpPr>
        <p:spPr bwMode="auto">
          <a:xfrm>
            <a:off x="0" y="76200"/>
            <a:ext cx="9144000" cy="1012825"/>
          </a:xfrm>
          <a:prstGeom prst="rect">
            <a:avLst/>
          </a:prstGeom>
          <a:noFill/>
          <a:ln w="9525">
            <a:noFill/>
            <a:miter lim="800000"/>
            <a:headEnd/>
            <a:tailEnd/>
          </a:ln>
        </p:spPr>
        <p:txBody>
          <a:bodyPr anchor="ctr" anchorCtr="1">
            <a:prstTxWarp prst="textNoShape">
              <a:avLst/>
            </a:prstTxWarp>
          </a:bodyPr>
          <a:lstStyle/>
          <a:p>
            <a:pPr algn="ctr"/>
            <a:r>
              <a:rPr lang="en-US" sz="4400" dirty="0" smtClean="0">
                <a:solidFill>
                  <a:srgbClr val="FFFF99"/>
                </a:solidFill>
                <a:latin typeface="Arial Rounded MT Bold" pitchFamily="-68" charset="0"/>
                <a:ea typeface="宋体" pitchFamily="-68" charset="-122"/>
                <a:cs typeface="宋体" pitchFamily="-68" charset="-122"/>
              </a:rPr>
              <a:t>God’s side and Satan’s side</a:t>
            </a:r>
            <a:endParaRPr lang="sk-SK" sz="4400" dirty="0">
              <a:solidFill>
                <a:srgbClr val="FFFF99"/>
              </a:solidFill>
              <a:latin typeface="Arial Rounded MT Bold" pitchFamily="-68" charset="0"/>
              <a:ea typeface="宋体" pitchFamily="-68" charset="-122"/>
              <a:cs typeface="宋体" pitchFamily="-68" charset="-122"/>
            </a:endParaRPr>
          </a:p>
        </p:txBody>
      </p:sp>
      <p:sp>
        <p:nvSpPr>
          <p:cNvPr id="1419289" name="Rectangle 25"/>
          <p:cNvSpPr>
            <a:spLocks noChangeArrowheads="1"/>
          </p:cNvSpPr>
          <p:nvPr/>
        </p:nvSpPr>
        <p:spPr bwMode="auto">
          <a:xfrm>
            <a:off x="3536950" y="1381125"/>
            <a:ext cx="2070100" cy="986937"/>
          </a:xfrm>
          <a:prstGeom prst="rect">
            <a:avLst/>
          </a:prstGeom>
          <a:noFill/>
          <a:ln w="9525" algn="ctr">
            <a:noFill/>
            <a:miter lim="800000"/>
            <a:headEnd/>
            <a:tailEnd/>
          </a:ln>
          <a:effectLst/>
        </p:spPr>
        <p:txBody>
          <a:bodyPr>
            <a:prstTxWarp prst="textNoShape">
              <a:avLst/>
            </a:prstTxWarp>
            <a:spAutoFit/>
          </a:bodyPr>
          <a:lstStyle/>
          <a:p>
            <a:pPr algn="ctr">
              <a:lnSpc>
                <a:spcPct val="90000"/>
              </a:lnSpc>
            </a:pPr>
            <a:r>
              <a:rPr lang="en-US" altLang="zh-CN" sz="3200" b="1" dirty="0">
                <a:solidFill>
                  <a:schemeClr val="bg1"/>
                </a:solidFill>
                <a:effectLst>
                  <a:outerShdw blurRad="38100" dist="38100" dir="2700000" algn="tl">
                    <a:srgbClr val="000000"/>
                  </a:outerShdw>
                </a:effectLst>
                <a:ea typeface="宋体" pitchFamily="-68" charset="-122"/>
                <a:cs typeface="宋体" pitchFamily="-68" charset="-122"/>
              </a:rPr>
              <a:t>Adam’s</a:t>
            </a:r>
            <a:r>
              <a:rPr lang="en-US" altLang="zh-CN" sz="3200" b="1" dirty="0" smtClean="0">
                <a:solidFill>
                  <a:schemeClr val="bg1"/>
                </a:solidFill>
                <a:effectLst>
                  <a:outerShdw blurRad="38100" dist="38100" dir="2700000" algn="tl">
                    <a:srgbClr val="000000"/>
                  </a:outerShdw>
                </a:effectLst>
                <a:ea typeface="宋体" pitchFamily="-68" charset="-122"/>
                <a:cs typeface="宋体" pitchFamily="-68" charset="-122"/>
              </a:rPr>
              <a:t> family</a:t>
            </a:r>
            <a:endParaRPr lang="sk-SK" sz="3200" b="1" dirty="0">
              <a:solidFill>
                <a:schemeClr val="bg1"/>
              </a:solidFill>
              <a:effectLst>
                <a:outerShdw blurRad="38100" dist="38100" dir="2700000" algn="tl">
                  <a:srgbClr val="000000"/>
                </a:outerShdw>
              </a:effectLst>
              <a:ea typeface="宋体" pitchFamily="-68" charset="-122"/>
              <a:cs typeface="宋体" pitchFamily="-68" charset="-122"/>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rgbClr val="FFFF00"/>
                </a:solidFill>
                <a:latin typeface="Arial Rounded MT Bold"/>
                <a:cs typeface="Arial Rounded MT Bold"/>
              </a:rPr>
              <a:t>Why?</a:t>
            </a:r>
            <a:endParaRPr lang="en-US" dirty="0">
              <a:solidFill>
                <a:srgbClr val="FFFF00"/>
              </a:solidFill>
              <a:latin typeface="Arial Rounded MT Bold"/>
              <a:cs typeface="Arial Rounded MT Bold"/>
            </a:endParaRPr>
          </a:p>
        </p:txBody>
      </p:sp>
      <p:sp>
        <p:nvSpPr>
          <p:cNvPr id="3" name="Content Placeholder 2"/>
          <p:cNvSpPr>
            <a:spLocks noGrp="1"/>
          </p:cNvSpPr>
          <p:nvPr>
            <p:ph idx="1"/>
          </p:nvPr>
        </p:nvSpPr>
        <p:spPr>
          <a:xfrm>
            <a:off x="457200" y="1143000"/>
            <a:ext cx="8229600" cy="5410200"/>
          </a:xfrm>
        </p:spPr>
        <p:txBody>
          <a:bodyPr/>
          <a:lstStyle/>
          <a:p>
            <a:r>
              <a:rPr lang="en-US" dirty="0" smtClean="0">
                <a:solidFill>
                  <a:schemeClr val="bg1"/>
                </a:solidFill>
              </a:rPr>
              <a:t>Britain, USA and France</a:t>
            </a:r>
          </a:p>
          <a:p>
            <a:pPr lvl="1"/>
            <a:r>
              <a:rPr lang="en-US" dirty="0" smtClean="0">
                <a:solidFill>
                  <a:schemeClr val="bg1"/>
                </a:solidFill>
              </a:rPr>
              <a:t>Democratic, Christian, religious freedom, Abel-view of life</a:t>
            </a:r>
          </a:p>
          <a:p>
            <a:r>
              <a:rPr lang="en-US" dirty="0" smtClean="0">
                <a:solidFill>
                  <a:schemeClr val="bg1"/>
                </a:solidFill>
              </a:rPr>
              <a:t>Germany</a:t>
            </a:r>
          </a:p>
          <a:p>
            <a:pPr lvl="1"/>
            <a:r>
              <a:rPr lang="en-US" dirty="0" smtClean="0">
                <a:solidFill>
                  <a:schemeClr val="bg1"/>
                </a:solidFill>
              </a:rPr>
              <a:t>Anti-democratic, anti-Christian, anti-Semitic, neo-pagan, Cain-view of life</a:t>
            </a:r>
          </a:p>
          <a:p>
            <a:r>
              <a:rPr lang="en-US" dirty="0" smtClean="0">
                <a:solidFill>
                  <a:schemeClr val="bg1"/>
                </a:solidFill>
              </a:rPr>
              <a:t>Japan </a:t>
            </a:r>
          </a:p>
          <a:p>
            <a:pPr lvl="1"/>
            <a:r>
              <a:rPr lang="en-US" dirty="0" smtClean="0">
                <a:solidFill>
                  <a:schemeClr val="bg1"/>
                </a:solidFill>
              </a:rPr>
              <a:t>Militaristic, imperialistic, forced Shinto worship</a:t>
            </a:r>
          </a:p>
          <a:p>
            <a:r>
              <a:rPr lang="en-US" dirty="0" smtClean="0">
                <a:solidFill>
                  <a:schemeClr val="bg1"/>
                </a:solidFill>
              </a:rPr>
              <a:t>Italy</a:t>
            </a:r>
          </a:p>
          <a:p>
            <a:pPr lvl="1"/>
            <a:r>
              <a:rPr lang="en-US" dirty="0" smtClean="0">
                <a:solidFill>
                  <a:schemeClr val="bg1"/>
                </a:solidFill>
              </a:rPr>
              <a:t>Fascist, dictatorship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solidFill>
                  <a:srgbClr val="FFFF00"/>
                </a:solidFill>
                <a:latin typeface="Arial Rounded MT Bold"/>
                <a:cs typeface="Arial Rounded MT Bold"/>
              </a:rPr>
              <a:t>What happened to the </a:t>
            </a:r>
            <a:br>
              <a:rPr lang="en-US" dirty="0" smtClean="0">
                <a:solidFill>
                  <a:srgbClr val="FFFF00"/>
                </a:solidFill>
                <a:latin typeface="Arial Rounded MT Bold"/>
                <a:cs typeface="Arial Rounded MT Bold"/>
              </a:rPr>
            </a:br>
            <a:r>
              <a:rPr lang="en-US" dirty="0" smtClean="0">
                <a:solidFill>
                  <a:srgbClr val="FFFF00"/>
                </a:solidFill>
                <a:latin typeface="Arial Rounded MT Bold"/>
                <a:cs typeface="Arial Rounded MT Bold"/>
              </a:rPr>
              <a:t>Jews of Europe?</a:t>
            </a:r>
            <a:endParaRPr lang="en-US" dirty="0">
              <a:solidFill>
                <a:srgbClr val="FFFF00"/>
              </a:solidFill>
              <a:latin typeface="Arial Rounded MT Bold"/>
              <a:cs typeface="Arial Rounded MT Bold"/>
            </a:endParaRPr>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idx="4294967295"/>
          </p:nvPr>
        </p:nvSpPr>
        <p:spPr>
          <a:xfrm>
            <a:off x="685800" y="-76200"/>
            <a:ext cx="7772400" cy="1295400"/>
          </a:xfrm>
        </p:spPr>
        <p:txBody>
          <a:bodyPr/>
          <a:lstStyle/>
          <a:p>
            <a:r>
              <a:rPr lang="en-GB" dirty="0">
                <a:solidFill>
                  <a:srgbClr val="FFFF00"/>
                </a:solidFill>
                <a:latin typeface="Arial Rounded MT Bold"/>
                <a:cs typeface="Arial Rounded MT Bold"/>
              </a:rPr>
              <a:t>Jews in Europe in 1933</a:t>
            </a:r>
          </a:p>
        </p:txBody>
      </p:sp>
      <p:pic>
        <p:nvPicPr>
          <p:cNvPr id="118787" name="Picture 3" descr="jewseurope"/>
          <p:cNvPicPr>
            <a:picLocks noChangeAspect="1" noChangeArrowheads="1"/>
          </p:cNvPicPr>
          <p:nvPr/>
        </p:nvPicPr>
        <p:blipFill>
          <a:blip r:embed="rId3"/>
          <a:srcRect/>
          <a:stretch>
            <a:fillRect/>
          </a:stretch>
        </p:blipFill>
        <p:spPr bwMode="auto">
          <a:xfrm>
            <a:off x="684213" y="1412875"/>
            <a:ext cx="7621587" cy="5002213"/>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idx="4294967295"/>
          </p:nvPr>
        </p:nvSpPr>
        <p:spPr>
          <a:xfrm>
            <a:off x="685800" y="152400"/>
            <a:ext cx="7772400" cy="1295400"/>
          </a:xfrm>
        </p:spPr>
        <p:txBody>
          <a:bodyPr/>
          <a:lstStyle/>
          <a:p>
            <a:r>
              <a:rPr lang="en-GB" sz="4000" dirty="0">
                <a:solidFill>
                  <a:srgbClr val="FFFF00"/>
                </a:solidFill>
                <a:latin typeface="Arial Rounded MT Bold"/>
                <a:cs typeface="Arial Rounded MT Bold"/>
              </a:rPr>
              <a:t>Jewish </a:t>
            </a:r>
            <a:r>
              <a:rPr lang="en-GB" sz="4000" dirty="0" smtClean="0">
                <a:solidFill>
                  <a:srgbClr val="FFFF00"/>
                </a:solidFill>
                <a:latin typeface="Arial Rounded MT Bold"/>
                <a:cs typeface="Arial Rounded MT Bold"/>
              </a:rPr>
              <a:t>emigration after Hitler came to power</a:t>
            </a:r>
            <a:endParaRPr lang="en-GB" sz="4000" dirty="0">
              <a:solidFill>
                <a:srgbClr val="FFFF00"/>
              </a:solidFill>
              <a:latin typeface="Arial Rounded MT Bold"/>
              <a:cs typeface="Arial Rounded MT Bold"/>
            </a:endParaRPr>
          </a:p>
        </p:txBody>
      </p:sp>
      <p:pic>
        <p:nvPicPr>
          <p:cNvPr id="120835" name="Picture 3" descr="emigrationmap"/>
          <p:cNvPicPr>
            <a:picLocks noChangeAspect="1" noChangeArrowheads="1"/>
          </p:cNvPicPr>
          <p:nvPr/>
        </p:nvPicPr>
        <p:blipFill>
          <a:blip r:embed="rId3"/>
          <a:srcRect/>
          <a:stretch>
            <a:fillRect/>
          </a:stretch>
        </p:blipFill>
        <p:spPr bwMode="auto">
          <a:xfrm>
            <a:off x="914400" y="1608137"/>
            <a:ext cx="7308523" cy="4868863"/>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2" descr="eg3"/>
          <p:cNvPicPr>
            <a:picLocks noChangeAspect="1" noChangeArrowheads="1"/>
          </p:cNvPicPr>
          <p:nvPr/>
        </p:nvPicPr>
        <p:blipFill>
          <a:blip r:embed="rId3"/>
          <a:srcRect/>
          <a:stretch>
            <a:fillRect/>
          </a:stretch>
        </p:blipFill>
        <p:spPr bwMode="auto">
          <a:xfrm>
            <a:off x="228600" y="3170238"/>
            <a:ext cx="3376613" cy="2308225"/>
          </a:xfrm>
          <a:prstGeom prst="rect">
            <a:avLst/>
          </a:prstGeom>
          <a:noFill/>
        </p:spPr>
      </p:pic>
      <p:pic>
        <p:nvPicPr>
          <p:cNvPr id="124931" name="Picture 3" descr="Holocaust123"/>
          <p:cNvPicPr>
            <a:picLocks noChangeAspect="1" noChangeArrowheads="1"/>
          </p:cNvPicPr>
          <p:nvPr/>
        </p:nvPicPr>
        <p:blipFill>
          <a:blip r:embed="rId4"/>
          <a:srcRect/>
          <a:stretch>
            <a:fillRect/>
          </a:stretch>
        </p:blipFill>
        <p:spPr bwMode="auto">
          <a:xfrm>
            <a:off x="5257800" y="304800"/>
            <a:ext cx="2762250" cy="2265363"/>
          </a:xfrm>
          <a:prstGeom prst="rect">
            <a:avLst/>
          </a:prstGeom>
          <a:noFill/>
        </p:spPr>
      </p:pic>
      <p:pic>
        <p:nvPicPr>
          <p:cNvPr id="124932" name="Picture 4" descr="elie-wiesel"/>
          <p:cNvPicPr>
            <a:picLocks noChangeAspect="1" noChangeArrowheads="1"/>
          </p:cNvPicPr>
          <p:nvPr/>
        </p:nvPicPr>
        <p:blipFill>
          <a:blip r:embed="rId5"/>
          <a:srcRect/>
          <a:stretch>
            <a:fillRect/>
          </a:stretch>
        </p:blipFill>
        <p:spPr bwMode="auto">
          <a:xfrm>
            <a:off x="685800" y="228600"/>
            <a:ext cx="2784475" cy="2262188"/>
          </a:xfrm>
          <a:prstGeom prst="rect">
            <a:avLst/>
          </a:prstGeom>
          <a:noFill/>
        </p:spPr>
      </p:pic>
      <p:pic>
        <p:nvPicPr>
          <p:cNvPr id="124933" name="Picture 5" descr="auschwitz_l"/>
          <p:cNvPicPr>
            <a:picLocks noChangeAspect="1" noChangeArrowheads="1"/>
          </p:cNvPicPr>
          <p:nvPr/>
        </p:nvPicPr>
        <p:blipFill>
          <a:blip r:embed="rId6">
            <a:lum contrast="6000"/>
          </a:blip>
          <a:srcRect/>
          <a:stretch>
            <a:fillRect/>
          </a:stretch>
        </p:blipFill>
        <p:spPr bwMode="auto">
          <a:xfrm>
            <a:off x="2743200" y="2057400"/>
            <a:ext cx="2971800" cy="2266950"/>
          </a:xfrm>
          <a:prstGeom prst="rect">
            <a:avLst/>
          </a:prstGeom>
          <a:noFill/>
        </p:spPr>
      </p:pic>
      <p:pic>
        <p:nvPicPr>
          <p:cNvPr id="124934" name="Picture 6" descr="Auschwitz4_600"/>
          <p:cNvPicPr>
            <a:picLocks noChangeAspect="1" noChangeArrowheads="1"/>
          </p:cNvPicPr>
          <p:nvPr/>
        </p:nvPicPr>
        <p:blipFill>
          <a:blip r:embed="rId7"/>
          <a:srcRect/>
          <a:stretch>
            <a:fillRect/>
          </a:stretch>
        </p:blipFill>
        <p:spPr bwMode="auto">
          <a:xfrm>
            <a:off x="5257800" y="3170238"/>
            <a:ext cx="3605213" cy="2403475"/>
          </a:xfrm>
          <a:prstGeom prst="rect">
            <a:avLst/>
          </a:prstGeom>
          <a:noFill/>
        </p:spPr>
      </p:pic>
      <p:sp>
        <p:nvSpPr>
          <p:cNvPr id="124935" name="Text Box 7"/>
          <p:cNvSpPr txBox="1">
            <a:spLocks noChangeArrowheads="1"/>
          </p:cNvSpPr>
          <p:nvPr/>
        </p:nvSpPr>
        <p:spPr bwMode="auto">
          <a:xfrm>
            <a:off x="468313" y="5638800"/>
            <a:ext cx="8549210" cy="1323439"/>
          </a:xfrm>
          <a:prstGeom prst="rect">
            <a:avLst/>
          </a:prstGeom>
          <a:noFill/>
          <a:ln w="9525">
            <a:noFill/>
            <a:miter lim="800000"/>
            <a:headEnd/>
            <a:tailEnd/>
          </a:ln>
          <a:effectLst/>
        </p:spPr>
        <p:txBody>
          <a:bodyPr wrap="none">
            <a:prstTxWarp prst="textNoShape">
              <a:avLst/>
            </a:prstTxWarp>
            <a:spAutoFit/>
          </a:bodyPr>
          <a:lstStyle/>
          <a:p>
            <a:pPr eaLnBrk="0" hangingPunct="0"/>
            <a:r>
              <a:rPr lang="en-US" sz="2000" dirty="0">
                <a:solidFill>
                  <a:schemeClr val="accent1"/>
                </a:solidFill>
                <a:latin typeface="Arial" pitchFamily="-128" charset="0"/>
              </a:rPr>
              <a:t>"The Holocaust was a Cain inspired action, one of Hitler’s satanic designs </a:t>
            </a:r>
          </a:p>
          <a:p>
            <a:pPr eaLnBrk="0" hangingPunct="0"/>
            <a:r>
              <a:rPr lang="en-US" sz="2000" dirty="0">
                <a:solidFill>
                  <a:schemeClr val="accent1"/>
                </a:solidFill>
                <a:latin typeface="Arial" pitchFamily="-128" charset="0"/>
              </a:rPr>
              <a:t>and plans which should have been prevented by a unified front of all </a:t>
            </a:r>
          </a:p>
          <a:p>
            <a:pPr eaLnBrk="0" hangingPunct="0"/>
            <a:r>
              <a:rPr lang="en-US" sz="2000" dirty="0">
                <a:solidFill>
                  <a:schemeClr val="accent1"/>
                </a:solidFill>
                <a:latin typeface="Arial" pitchFamily="-128" charset="0"/>
              </a:rPr>
              <a:t>Christian and Jewish forces.”		</a:t>
            </a:r>
            <a:r>
              <a:rPr lang="en-US" dirty="0">
                <a:solidFill>
                  <a:schemeClr val="accent1"/>
                </a:solidFill>
                <a:latin typeface="Arial" pitchFamily="-128" charset="0"/>
              </a:rPr>
              <a:t>Sun </a:t>
            </a:r>
            <a:r>
              <a:rPr lang="en-US" dirty="0" err="1">
                <a:solidFill>
                  <a:schemeClr val="accent1"/>
                </a:solidFill>
                <a:latin typeface="Arial" pitchFamily="-128" charset="0"/>
              </a:rPr>
              <a:t>Myung</a:t>
            </a:r>
            <a:r>
              <a:rPr lang="en-US" dirty="0">
                <a:solidFill>
                  <a:schemeClr val="accent1"/>
                </a:solidFill>
                <a:latin typeface="Arial" pitchFamily="-128" charset="0"/>
              </a:rPr>
              <a:t> </a:t>
            </a:r>
            <a:r>
              <a:rPr lang="en-US" dirty="0" smtClean="0">
                <a:solidFill>
                  <a:schemeClr val="accent1"/>
                </a:solidFill>
                <a:latin typeface="Arial" pitchFamily="-128" charset="0"/>
              </a:rPr>
              <a:t>Moon 1975</a:t>
            </a:r>
          </a:p>
          <a:p>
            <a:endParaRPr lang="en-US" sz="2000" dirty="0">
              <a:solidFill>
                <a:schemeClr val="accent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FFFF00"/>
                </a:solidFill>
                <a:latin typeface="Arial Rounded MT Bold"/>
                <a:cs typeface="Arial Rounded MT Bold"/>
              </a:rPr>
              <a:t>What are the providential causes of the world wars?</a:t>
            </a:r>
            <a:endParaRPr lang="en-US" sz="4000" dirty="0">
              <a:solidFill>
                <a:srgbClr val="FFFF00"/>
              </a:solidFill>
              <a:latin typeface="Arial Rounded MT Bold"/>
              <a:cs typeface="Arial Rounded MT Bold"/>
            </a:endParaRPr>
          </a:p>
        </p:txBody>
      </p:sp>
      <p:sp>
        <p:nvSpPr>
          <p:cNvPr id="3" name="Content Placeholder 2"/>
          <p:cNvSpPr>
            <a:spLocks noGrp="1"/>
          </p:cNvSpPr>
          <p:nvPr>
            <p:ph idx="1"/>
          </p:nvPr>
        </p:nvSpPr>
        <p:spPr>
          <a:xfrm>
            <a:off x="457200" y="1798637"/>
            <a:ext cx="8229600" cy="4525963"/>
          </a:xfrm>
        </p:spPr>
        <p:txBody>
          <a:bodyPr/>
          <a:lstStyle/>
          <a:p>
            <a:pPr marL="514350" indent="-514350">
              <a:buFont typeface="+mj-lt"/>
              <a:buAutoNum type="arabicPeriod"/>
            </a:pPr>
            <a:r>
              <a:rPr lang="en-US" dirty="0" smtClean="0">
                <a:solidFill>
                  <a:schemeClr val="accent5"/>
                </a:solidFill>
              </a:rPr>
              <a:t>Satan’s attempt to preserve sovereignty</a:t>
            </a:r>
          </a:p>
          <a:p>
            <a:pPr marL="514350" indent="-514350">
              <a:buFont typeface="+mj-lt"/>
              <a:buAutoNum type="arabicPeriod"/>
            </a:pPr>
            <a:r>
              <a:rPr lang="en-US" dirty="0" smtClean="0">
                <a:solidFill>
                  <a:schemeClr val="accent5"/>
                </a:solidFill>
              </a:rPr>
              <a:t>Worldwide indemnity condition to restore the three blessings</a:t>
            </a:r>
          </a:p>
          <a:p>
            <a:pPr lvl="1"/>
            <a:r>
              <a:rPr lang="en-US" dirty="0" smtClean="0">
                <a:solidFill>
                  <a:schemeClr val="accent5"/>
                </a:solidFill>
              </a:rPr>
              <a:t>Satanic imitations of the three blessings</a:t>
            </a:r>
          </a:p>
          <a:p>
            <a:pPr lvl="2"/>
            <a:r>
              <a:rPr lang="en-US" dirty="0" smtClean="0">
                <a:solidFill>
                  <a:schemeClr val="accent5"/>
                </a:solidFill>
              </a:rPr>
              <a:t>Individual champion of Satan’s causes</a:t>
            </a:r>
          </a:p>
          <a:p>
            <a:pPr lvl="2"/>
            <a:r>
              <a:rPr lang="en-US" dirty="0" smtClean="0">
                <a:solidFill>
                  <a:schemeClr val="accent5"/>
                </a:solidFill>
              </a:rPr>
              <a:t>Multiplication of Satanic children</a:t>
            </a:r>
          </a:p>
          <a:p>
            <a:pPr lvl="2"/>
            <a:r>
              <a:rPr lang="en-US" dirty="0" smtClean="0">
                <a:solidFill>
                  <a:schemeClr val="accent5"/>
                </a:solidFill>
              </a:rPr>
              <a:t>Conquest of the world under Satanic domination</a:t>
            </a:r>
          </a:p>
          <a:p>
            <a:pPr lvl="1">
              <a:buNone/>
            </a:pPr>
            <a:r>
              <a:rPr lang="en-US" dirty="0" smtClean="0">
                <a:solidFill>
                  <a:schemeClr val="accent5"/>
                </a:solidFill>
              </a:rPr>
              <a:t>        Three world conflicts to restore 3 blessings</a:t>
            </a:r>
          </a:p>
          <a:p>
            <a:endParaRPr lang="en-US" dirty="0" smtClean="0">
              <a:solidFill>
                <a:schemeClr val="accent5"/>
              </a:solidFill>
            </a:endParaRPr>
          </a:p>
          <a:p>
            <a:endParaRPr lang="en-US" dirty="0">
              <a:solidFill>
                <a:schemeClr val="accent5"/>
              </a:solidFill>
            </a:endParaRPr>
          </a:p>
        </p:txBody>
      </p:sp>
      <p:cxnSp>
        <p:nvCxnSpPr>
          <p:cNvPr id="7" name="Straight Arrow Connector 6"/>
          <p:cNvCxnSpPr/>
          <p:nvPr/>
        </p:nvCxnSpPr>
        <p:spPr>
          <a:xfrm>
            <a:off x="1066800" y="5561012"/>
            <a:ext cx="685800" cy="1588"/>
          </a:xfrm>
          <a:prstGeom prst="straightConnector1">
            <a:avLst/>
          </a:prstGeom>
          <a:ln w="50800">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idx="4294967295"/>
          </p:nvPr>
        </p:nvSpPr>
        <p:spPr>
          <a:xfrm>
            <a:off x="323850" y="217170"/>
            <a:ext cx="8540750" cy="1143000"/>
          </a:xfrm>
        </p:spPr>
        <p:txBody>
          <a:bodyPr/>
          <a:lstStyle/>
          <a:p>
            <a:r>
              <a:rPr lang="en-GB" sz="4000" dirty="0" smtClean="0">
                <a:solidFill>
                  <a:srgbClr val="FFFF00"/>
                </a:solidFill>
                <a:latin typeface="Arial Rounded MT Bold"/>
                <a:cs typeface="Arial Rounded MT Bold"/>
              </a:rPr>
              <a:t>How many perished in the Holocaust?</a:t>
            </a:r>
            <a:endParaRPr lang="en-GB" sz="4000" dirty="0">
              <a:solidFill>
                <a:srgbClr val="FFFF00"/>
              </a:solidFill>
              <a:latin typeface="Arial Rounded MT Bold"/>
              <a:cs typeface="Arial Rounded MT Bold"/>
            </a:endParaRPr>
          </a:p>
        </p:txBody>
      </p:sp>
      <p:graphicFrame>
        <p:nvGraphicFramePr>
          <p:cNvPr id="123328" name="Group 448"/>
          <p:cNvGraphicFramePr>
            <a:graphicFrameLocks noGrp="1"/>
          </p:cNvGraphicFramePr>
          <p:nvPr>
            <p:ph idx="4294967295"/>
          </p:nvPr>
        </p:nvGraphicFramePr>
        <p:xfrm>
          <a:off x="609601" y="1493520"/>
          <a:ext cx="7772400" cy="5059680"/>
        </p:xfrm>
        <a:graphic>
          <a:graphicData uri="http://schemas.openxmlformats.org/drawingml/2006/table">
            <a:tbl>
              <a:tblPr/>
              <a:tblGrid>
                <a:gridCol w="2060575"/>
                <a:gridCol w="1679575"/>
                <a:gridCol w="1847850"/>
                <a:gridCol w="2184400"/>
              </a:tblGrid>
              <a:tr h="633413">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a:ln>
                            <a:noFill/>
                          </a:ln>
                          <a:solidFill>
                            <a:schemeClr val="accent1"/>
                          </a:solidFill>
                          <a:effectLst/>
                          <a:latin typeface="Arial" pitchFamily="-128" charset="0"/>
                        </a:rPr>
                        <a:t>Country</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a:ln>
                            <a:noFill/>
                          </a:ln>
                          <a:solidFill>
                            <a:schemeClr val="accent1"/>
                          </a:solidFill>
                          <a:effectLst/>
                          <a:latin typeface="Arial" pitchFamily="-128" charset="0"/>
                        </a:rPr>
                        <a:t>Jewish pop. </a:t>
                      </a:r>
                      <a:endParaRPr kumimoji="0" lang="en-US" sz="2000" b="0" i="0" u="none" strike="noStrike" cap="none" normalizeH="0" baseline="0">
                        <a:ln>
                          <a:noFill/>
                        </a:ln>
                        <a:solidFill>
                          <a:schemeClr val="accent1"/>
                        </a:solidFill>
                        <a:effectLst/>
                        <a:latin typeface="Arial" pitchFamily="-12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a:ln>
                            <a:noFill/>
                          </a:ln>
                          <a:solidFill>
                            <a:schemeClr val="accent1"/>
                          </a:solidFill>
                          <a:effectLst/>
                          <a:latin typeface="Arial" pitchFamily="-128" charset="0"/>
                        </a:rPr>
                        <a:t>Sept. 1939</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a:ln>
                            <a:noFill/>
                          </a:ln>
                          <a:solidFill>
                            <a:schemeClr val="accent1"/>
                          </a:solidFill>
                          <a:effectLst/>
                          <a:latin typeface="Arial" pitchFamily="-128" charset="0"/>
                        </a:rPr>
                        <a:t>Number Jews </a:t>
                      </a:r>
                      <a:endParaRPr kumimoji="0" lang="en-US" sz="2000" b="0" i="0" u="none" strike="noStrike" cap="none" normalizeH="0" baseline="0">
                        <a:ln>
                          <a:noFill/>
                        </a:ln>
                        <a:solidFill>
                          <a:schemeClr val="accent1"/>
                        </a:solidFill>
                        <a:effectLst/>
                        <a:latin typeface="Arial" pitchFamily="-12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a:ln>
                            <a:noFill/>
                          </a:ln>
                          <a:solidFill>
                            <a:schemeClr val="accent1"/>
                          </a:solidFill>
                          <a:effectLst/>
                          <a:latin typeface="Arial" pitchFamily="-128" charset="0"/>
                        </a:rPr>
                        <a:t>murdered</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a:ln>
                            <a:noFill/>
                          </a:ln>
                          <a:solidFill>
                            <a:schemeClr val="accent1"/>
                          </a:solidFill>
                          <a:effectLst/>
                          <a:latin typeface="Arial" pitchFamily="-128" charset="0"/>
                        </a:rPr>
                        <a:t>Percentage of</a:t>
                      </a:r>
                      <a:endParaRPr kumimoji="0" lang="en-US" sz="2000" b="0" i="0" u="none" strike="noStrike" cap="none" normalizeH="0" baseline="0">
                        <a:ln>
                          <a:noFill/>
                        </a:ln>
                        <a:solidFill>
                          <a:schemeClr val="accent1"/>
                        </a:solidFill>
                        <a:effectLst/>
                        <a:latin typeface="Arial" pitchFamily="-12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a:ln>
                            <a:noFill/>
                          </a:ln>
                          <a:solidFill>
                            <a:schemeClr val="accent1"/>
                          </a:solidFill>
                          <a:effectLst/>
                          <a:latin typeface="Arial" pitchFamily="-128" charset="0"/>
                        </a:rPr>
                        <a:t>Jews murdered</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35877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a:ln>
                            <a:noFill/>
                          </a:ln>
                          <a:solidFill>
                            <a:schemeClr val="accent1"/>
                          </a:solidFill>
                          <a:effectLst/>
                          <a:latin typeface="Arial" pitchFamily="-128" charset="0"/>
                        </a:rPr>
                        <a:t>Poland</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a:ln>
                            <a:noFill/>
                          </a:ln>
                          <a:solidFill>
                            <a:schemeClr val="accent1"/>
                          </a:solidFill>
                          <a:effectLst/>
                          <a:latin typeface="Arial" pitchFamily="-128" charset="0"/>
                        </a:rPr>
                        <a:t>3,300,000</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a:ln>
                            <a:noFill/>
                          </a:ln>
                          <a:solidFill>
                            <a:schemeClr val="accent1"/>
                          </a:solidFill>
                          <a:effectLst/>
                          <a:latin typeface="Arial" pitchFamily="-128" charset="0"/>
                        </a:rPr>
                        <a:t>2,800,000</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a:ln>
                            <a:noFill/>
                          </a:ln>
                          <a:solidFill>
                            <a:schemeClr val="accent1"/>
                          </a:solidFill>
                          <a:effectLst/>
                          <a:latin typeface="Arial" pitchFamily="-128" charset="0"/>
                        </a:rPr>
                        <a:t>85</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357188">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a:ln>
                            <a:noFill/>
                          </a:ln>
                          <a:solidFill>
                            <a:schemeClr val="accent1"/>
                          </a:solidFill>
                          <a:effectLst/>
                          <a:latin typeface="Arial" pitchFamily="-128" charset="0"/>
                        </a:rPr>
                        <a:t>Soviet Union</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a:ln>
                            <a:noFill/>
                          </a:ln>
                          <a:solidFill>
                            <a:schemeClr val="accent1"/>
                          </a:solidFill>
                          <a:effectLst/>
                          <a:latin typeface="Arial" pitchFamily="-128" charset="0"/>
                        </a:rPr>
                        <a:t>2,100,000</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a:ln>
                            <a:noFill/>
                          </a:ln>
                          <a:solidFill>
                            <a:schemeClr val="accent1"/>
                          </a:solidFill>
                          <a:effectLst/>
                          <a:latin typeface="Arial" pitchFamily="-128" charset="0"/>
                        </a:rPr>
                        <a:t>1,500,000</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a:ln>
                            <a:noFill/>
                          </a:ln>
                          <a:solidFill>
                            <a:schemeClr val="accent1"/>
                          </a:solidFill>
                          <a:effectLst/>
                          <a:latin typeface="Arial" pitchFamily="-128" charset="0"/>
                        </a:rPr>
                        <a:t>71</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35877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a:ln>
                            <a:noFill/>
                          </a:ln>
                          <a:solidFill>
                            <a:schemeClr val="accent1"/>
                          </a:solidFill>
                          <a:effectLst/>
                          <a:latin typeface="Arial" pitchFamily="-128" charset="0"/>
                        </a:rPr>
                        <a:t>Romania</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a:ln>
                            <a:noFill/>
                          </a:ln>
                          <a:solidFill>
                            <a:schemeClr val="accent1"/>
                          </a:solidFill>
                          <a:effectLst/>
                          <a:latin typeface="Arial" pitchFamily="-128" charset="0"/>
                        </a:rPr>
                        <a:t>850,000</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a:ln>
                            <a:noFill/>
                          </a:ln>
                          <a:solidFill>
                            <a:schemeClr val="accent1"/>
                          </a:solidFill>
                          <a:effectLst/>
                          <a:latin typeface="Arial" pitchFamily="-128" charset="0"/>
                        </a:rPr>
                        <a:t>425,000</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a:ln>
                            <a:noFill/>
                          </a:ln>
                          <a:solidFill>
                            <a:schemeClr val="accent1"/>
                          </a:solidFill>
                          <a:effectLst/>
                          <a:latin typeface="Arial" pitchFamily="-128" charset="0"/>
                        </a:rPr>
                        <a:t>50</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357188">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a:ln>
                            <a:noFill/>
                          </a:ln>
                          <a:solidFill>
                            <a:schemeClr val="accent1"/>
                          </a:solidFill>
                          <a:effectLst/>
                          <a:latin typeface="Arial" pitchFamily="-128" charset="0"/>
                        </a:rPr>
                        <a:t>Hungary</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a:ln>
                            <a:noFill/>
                          </a:ln>
                          <a:solidFill>
                            <a:schemeClr val="accent1"/>
                          </a:solidFill>
                          <a:effectLst/>
                          <a:latin typeface="Arial" pitchFamily="-128" charset="0"/>
                        </a:rPr>
                        <a:t>404,000</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a:ln>
                            <a:noFill/>
                          </a:ln>
                          <a:solidFill>
                            <a:schemeClr val="accent1"/>
                          </a:solidFill>
                          <a:effectLst/>
                          <a:latin typeface="Arial" pitchFamily="-128" charset="0"/>
                        </a:rPr>
                        <a:t>200,000</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a:ln>
                            <a:noFill/>
                          </a:ln>
                          <a:solidFill>
                            <a:schemeClr val="accent1"/>
                          </a:solidFill>
                          <a:effectLst/>
                          <a:latin typeface="Arial" pitchFamily="-128" charset="0"/>
                        </a:rPr>
                        <a:t>50</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35877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a:ln>
                            <a:noFill/>
                          </a:ln>
                          <a:solidFill>
                            <a:schemeClr val="accent1"/>
                          </a:solidFill>
                          <a:effectLst/>
                          <a:latin typeface="Arial" pitchFamily="-128" charset="0"/>
                        </a:rPr>
                        <a:t>Czechoslovakia</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a:ln>
                            <a:noFill/>
                          </a:ln>
                          <a:solidFill>
                            <a:schemeClr val="accent1"/>
                          </a:solidFill>
                          <a:effectLst/>
                          <a:latin typeface="Arial" pitchFamily="-128" charset="0"/>
                        </a:rPr>
                        <a:t>315,000</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a:ln>
                            <a:noFill/>
                          </a:ln>
                          <a:solidFill>
                            <a:schemeClr val="accent1"/>
                          </a:solidFill>
                          <a:effectLst/>
                          <a:latin typeface="Arial" pitchFamily="-128" charset="0"/>
                        </a:rPr>
                        <a:t>260,000</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a:ln>
                            <a:noFill/>
                          </a:ln>
                          <a:solidFill>
                            <a:schemeClr val="accent1"/>
                          </a:solidFill>
                          <a:effectLst/>
                          <a:latin typeface="Arial" pitchFamily="-128" charset="0"/>
                        </a:rPr>
                        <a:t>82</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357188">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a:ln>
                            <a:noFill/>
                          </a:ln>
                          <a:solidFill>
                            <a:schemeClr val="accent1"/>
                          </a:solidFill>
                          <a:effectLst/>
                          <a:latin typeface="Arial" pitchFamily="-128" charset="0"/>
                        </a:rPr>
                        <a:t>France</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a:ln>
                            <a:noFill/>
                          </a:ln>
                          <a:solidFill>
                            <a:schemeClr val="accent1"/>
                          </a:solidFill>
                          <a:effectLst/>
                          <a:latin typeface="Arial" pitchFamily="-128" charset="0"/>
                        </a:rPr>
                        <a:t>300,000</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a:ln>
                            <a:noFill/>
                          </a:ln>
                          <a:solidFill>
                            <a:schemeClr val="accent1"/>
                          </a:solidFill>
                          <a:effectLst/>
                          <a:latin typeface="Arial" pitchFamily="-128" charset="0"/>
                        </a:rPr>
                        <a:t>90,000</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a:ln>
                            <a:noFill/>
                          </a:ln>
                          <a:solidFill>
                            <a:schemeClr val="accent1"/>
                          </a:solidFill>
                          <a:effectLst/>
                          <a:latin typeface="Arial" pitchFamily="-128" charset="0"/>
                        </a:rPr>
                        <a:t>30</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35877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a:ln>
                            <a:noFill/>
                          </a:ln>
                          <a:solidFill>
                            <a:schemeClr val="accent1"/>
                          </a:solidFill>
                          <a:effectLst/>
                          <a:latin typeface="Arial" pitchFamily="-128" charset="0"/>
                        </a:rPr>
                        <a:t>Germany</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a:ln>
                            <a:noFill/>
                          </a:ln>
                          <a:solidFill>
                            <a:schemeClr val="accent1"/>
                          </a:solidFill>
                          <a:effectLst/>
                          <a:latin typeface="Arial" pitchFamily="-128" charset="0"/>
                        </a:rPr>
                        <a:t>210,000</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a:ln>
                            <a:noFill/>
                          </a:ln>
                          <a:solidFill>
                            <a:schemeClr val="accent1"/>
                          </a:solidFill>
                          <a:effectLst/>
                          <a:latin typeface="Arial" pitchFamily="-128" charset="0"/>
                        </a:rPr>
                        <a:t>171,000</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a:ln>
                            <a:noFill/>
                          </a:ln>
                          <a:solidFill>
                            <a:schemeClr val="accent1"/>
                          </a:solidFill>
                          <a:effectLst/>
                          <a:latin typeface="Arial" pitchFamily="-128" charset="0"/>
                        </a:rPr>
                        <a:t>81</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357188">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a:ln>
                            <a:noFill/>
                          </a:ln>
                          <a:solidFill>
                            <a:schemeClr val="accent1"/>
                          </a:solidFill>
                          <a:effectLst/>
                          <a:latin typeface="Arial" pitchFamily="-128" charset="0"/>
                        </a:rPr>
                        <a:t>Lithuania</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a:ln>
                            <a:noFill/>
                          </a:ln>
                          <a:solidFill>
                            <a:schemeClr val="accent1"/>
                          </a:solidFill>
                          <a:effectLst/>
                          <a:latin typeface="Arial" pitchFamily="-128" charset="0"/>
                        </a:rPr>
                        <a:t>150,000</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a:ln>
                            <a:noFill/>
                          </a:ln>
                          <a:solidFill>
                            <a:schemeClr val="accent1"/>
                          </a:solidFill>
                          <a:effectLst/>
                          <a:latin typeface="Arial" pitchFamily="-128" charset="0"/>
                        </a:rPr>
                        <a:t>135,000</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a:ln>
                            <a:noFill/>
                          </a:ln>
                          <a:solidFill>
                            <a:schemeClr val="accent1"/>
                          </a:solidFill>
                          <a:effectLst/>
                          <a:latin typeface="Arial" pitchFamily="-128" charset="0"/>
                        </a:rPr>
                        <a:t>90</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35877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a:ln>
                            <a:noFill/>
                          </a:ln>
                          <a:solidFill>
                            <a:schemeClr val="accent1"/>
                          </a:solidFill>
                          <a:effectLst/>
                          <a:latin typeface="Arial" pitchFamily="-128" charset="0"/>
                        </a:rPr>
                        <a:t>Holland</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a:ln>
                            <a:noFill/>
                          </a:ln>
                          <a:solidFill>
                            <a:schemeClr val="accent1"/>
                          </a:solidFill>
                          <a:effectLst/>
                          <a:latin typeface="Arial" pitchFamily="-128" charset="0"/>
                        </a:rPr>
                        <a:t>150,000</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a:ln>
                            <a:noFill/>
                          </a:ln>
                          <a:solidFill>
                            <a:schemeClr val="accent1"/>
                          </a:solidFill>
                          <a:effectLst/>
                          <a:latin typeface="Arial" pitchFamily="-128" charset="0"/>
                        </a:rPr>
                        <a:t>90,000</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a:ln>
                            <a:noFill/>
                          </a:ln>
                          <a:solidFill>
                            <a:schemeClr val="accent1"/>
                          </a:solidFill>
                          <a:effectLst/>
                          <a:latin typeface="Arial" pitchFamily="-128" charset="0"/>
                        </a:rPr>
                        <a:t>60</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357188">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a:ln>
                            <a:noFill/>
                          </a:ln>
                          <a:solidFill>
                            <a:schemeClr val="accent1"/>
                          </a:solidFill>
                          <a:effectLst/>
                          <a:latin typeface="Arial" pitchFamily="-128" charset="0"/>
                          <a:ea typeface="Arial" pitchFamily="-128" charset="0"/>
                          <a:cs typeface="Arial" pitchFamily="-128" charset="0"/>
                        </a:rPr>
                        <a:t>Others</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a:ln>
                            <a:noFill/>
                          </a:ln>
                          <a:solidFill>
                            <a:schemeClr val="accent1"/>
                          </a:solidFill>
                          <a:effectLst/>
                          <a:latin typeface="Arial" pitchFamily="-128" charset="0"/>
                          <a:ea typeface="Arial" pitchFamily="-128" charset="0"/>
                          <a:cs typeface="Arial" pitchFamily="-128" charset="0"/>
                        </a:rPr>
                        <a:t>522,000</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a:ln>
                            <a:noFill/>
                          </a:ln>
                          <a:solidFill>
                            <a:schemeClr val="accent1"/>
                          </a:solidFill>
                          <a:effectLst/>
                          <a:latin typeface="Arial" pitchFamily="-128" charset="0"/>
                          <a:ea typeface="Arial" pitchFamily="-128" charset="0"/>
                          <a:cs typeface="Arial" pitchFamily="-128" charset="0"/>
                        </a:rPr>
                        <a:t>313,000</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a:ln>
                            <a:noFill/>
                          </a:ln>
                          <a:solidFill>
                            <a:schemeClr val="accent1"/>
                          </a:solidFill>
                          <a:effectLst/>
                          <a:latin typeface="Arial" pitchFamily="-128" charset="0"/>
                          <a:ea typeface="Arial" pitchFamily="-128" charset="0"/>
                          <a:cs typeface="Arial" pitchFamily="-128" charset="0"/>
                        </a:rPr>
                        <a:t>60</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35877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a:ln>
                            <a:noFill/>
                          </a:ln>
                          <a:solidFill>
                            <a:schemeClr val="accent1"/>
                          </a:solidFill>
                          <a:effectLst/>
                          <a:latin typeface="Arial" pitchFamily="-128" charset="0"/>
                          <a:ea typeface="Arial" pitchFamily="-128" charset="0"/>
                          <a:cs typeface="Arial" pitchFamily="-128" charset="0"/>
                        </a:rPr>
                        <a:t>Total</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dirty="0">
                          <a:ln>
                            <a:noFill/>
                          </a:ln>
                          <a:solidFill>
                            <a:schemeClr val="accent1"/>
                          </a:solidFill>
                          <a:effectLst/>
                          <a:latin typeface="Arial" pitchFamily="-128" charset="0"/>
                          <a:ea typeface="Arial" pitchFamily="-128" charset="0"/>
                          <a:cs typeface="Arial" pitchFamily="-128" charset="0"/>
                        </a:rPr>
                        <a:t>8,301,000</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a:ln>
                            <a:noFill/>
                          </a:ln>
                          <a:solidFill>
                            <a:schemeClr val="accent1"/>
                          </a:solidFill>
                          <a:effectLst/>
                          <a:latin typeface="Arial" pitchFamily="-128" charset="0"/>
                          <a:ea typeface="Arial" pitchFamily="-128" charset="0"/>
                          <a:cs typeface="Arial" pitchFamily="-128" charset="0"/>
                        </a:rPr>
                        <a:t>5,978,000</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dirty="0">
                          <a:ln>
                            <a:noFill/>
                          </a:ln>
                          <a:solidFill>
                            <a:schemeClr val="accent1"/>
                          </a:solidFill>
                          <a:effectLst/>
                          <a:latin typeface="Arial" pitchFamily="-128" charset="0"/>
                          <a:ea typeface="Arial" pitchFamily="-128" charset="0"/>
                          <a:cs typeface="Arial" pitchFamily="-128" charset="0"/>
                        </a:rPr>
                        <a:t>72</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idx="4294967295"/>
          </p:nvPr>
        </p:nvSpPr>
        <p:spPr>
          <a:xfrm>
            <a:off x="152400" y="228600"/>
            <a:ext cx="8686800" cy="1295400"/>
          </a:xfrm>
        </p:spPr>
        <p:txBody>
          <a:bodyPr/>
          <a:lstStyle/>
          <a:p>
            <a:r>
              <a:rPr lang="en-US" sz="4000" dirty="0">
                <a:solidFill>
                  <a:srgbClr val="FFFF00"/>
                </a:solidFill>
                <a:latin typeface="Arial Rounded MT Bold"/>
                <a:cs typeface="Arial Rounded MT Bold"/>
              </a:rPr>
              <a:t>Letter found near a dead child at </a:t>
            </a:r>
            <a:r>
              <a:rPr lang="en-GB" sz="4000" dirty="0" err="1">
                <a:solidFill>
                  <a:srgbClr val="FFFF00"/>
                </a:solidFill>
                <a:latin typeface="Arial Rounded MT Bold"/>
                <a:cs typeface="Arial Rounded MT Bold"/>
              </a:rPr>
              <a:t>Ravensbruch</a:t>
            </a:r>
            <a:r>
              <a:rPr lang="en-GB" sz="4000" dirty="0">
                <a:solidFill>
                  <a:srgbClr val="FFFF00"/>
                </a:solidFill>
                <a:latin typeface="Arial Rounded MT Bold"/>
                <a:cs typeface="Arial Rounded MT Bold"/>
              </a:rPr>
              <a:t> concentration camp</a:t>
            </a:r>
            <a:endParaRPr lang="en-US" sz="4800" b="1" dirty="0">
              <a:solidFill>
                <a:srgbClr val="FFFF00"/>
              </a:solidFill>
              <a:latin typeface="Arial Rounded MT Bold"/>
              <a:cs typeface="Arial Rounded MT Bold"/>
            </a:endParaRPr>
          </a:p>
        </p:txBody>
      </p:sp>
      <p:sp>
        <p:nvSpPr>
          <p:cNvPr id="126979" name="Rectangle 3"/>
          <p:cNvSpPr>
            <a:spLocks noGrp="1" noChangeArrowheads="1"/>
          </p:cNvSpPr>
          <p:nvPr>
            <p:ph type="body" idx="4294967295"/>
          </p:nvPr>
        </p:nvSpPr>
        <p:spPr>
          <a:xfrm>
            <a:off x="152400" y="1600200"/>
            <a:ext cx="8686800" cy="5257800"/>
          </a:xfrm>
        </p:spPr>
        <p:txBody>
          <a:bodyPr/>
          <a:lstStyle/>
          <a:p>
            <a:pPr lvl="2">
              <a:lnSpc>
                <a:spcPct val="90000"/>
              </a:lnSpc>
              <a:spcAft>
                <a:spcPts val="400"/>
              </a:spcAft>
              <a:buFontTx/>
              <a:buNone/>
            </a:pPr>
            <a:r>
              <a:rPr lang="en-GB" i="1" dirty="0">
                <a:solidFill>
                  <a:schemeClr val="accent1"/>
                </a:solidFill>
              </a:rPr>
              <a:t>	O, Lord,</a:t>
            </a:r>
            <a:br>
              <a:rPr lang="en-GB" i="1" dirty="0">
                <a:solidFill>
                  <a:schemeClr val="accent1"/>
                </a:solidFill>
              </a:rPr>
            </a:br>
            <a:r>
              <a:rPr lang="en-GB" i="1" dirty="0">
                <a:solidFill>
                  <a:schemeClr val="accent1"/>
                </a:solidFill>
              </a:rPr>
              <a:t>remember not only the men and women of good will,</a:t>
            </a:r>
            <a:br>
              <a:rPr lang="en-GB" i="1" dirty="0">
                <a:solidFill>
                  <a:schemeClr val="accent1"/>
                </a:solidFill>
              </a:rPr>
            </a:br>
            <a:r>
              <a:rPr lang="en-GB" i="1" dirty="0">
                <a:solidFill>
                  <a:schemeClr val="accent1"/>
                </a:solidFill>
              </a:rPr>
              <a:t>but also those of evil will.</a:t>
            </a:r>
            <a:br>
              <a:rPr lang="en-GB" i="1" dirty="0">
                <a:solidFill>
                  <a:schemeClr val="accent1"/>
                </a:solidFill>
              </a:rPr>
            </a:br>
            <a:r>
              <a:rPr lang="en-GB" i="1" dirty="0">
                <a:solidFill>
                  <a:schemeClr val="accent1"/>
                </a:solidFill>
              </a:rPr>
              <a:t>But do not remember all the suffering</a:t>
            </a:r>
            <a:br>
              <a:rPr lang="en-GB" i="1" dirty="0">
                <a:solidFill>
                  <a:schemeClr val="accent1"/>
                </a:solidFill>
              </a:rPr>
            </a:br>
            <a:r>
              <a:rPr lang="en-GB" i="1" dirty="0">
                <a:solidFill>
                  <a:schemeClr val="accent1"/>
                </a:solidFill>
              </a:rPr>
              <a:t>they have inflicted upon us;</a:t>
            </a:r>
            <a:br>
              <a:rPr lang="en-GB" i="1" dirty="0">
                <a:solidFill>
                  <a:schemeClr val="accent1"/>
                </a:solidFill>
              </a:rPr>
            </a:br>
            <a:r>
              <a:rPr lang="en-GB" i="1" dirty="0">
                <a:solidFill>
                  <a:schemeClr val="accent1"/>
                </a:solidFill>
              </a:rPr>
              <a:t>remember the fruits we have borne thanks to this suffering—</a:t>
            </a:r>
            <a:br>
              <a:rPr lang="en-GB" i="1" dirty="0">
                <a:solidFill>
                  <a:schemeClr val="accent1"/>
                </a:solidFill>
              </a:rPr>
            </a:br>
            <a:r>
              <a:rPr lang="en-GB" i="1" dirty="0">
                <a:solidFill>
                  <a:schemeClr val="accent1"/>
                </a:solidFill>
              </a:rPr>
              <a:t>our comradeship, our loyalty, our humility,</a:t>
            </a:r>
            <a:br>
              <a:rPr lang="en-GB" i="1" dirty="0">
                <a:solidFill>
                  <a:schemeClr val="accent1"/>
                </a:solidFill>
              </a:rPr>
            </a:br>
            <a:r>
              <a:rPr lang="en-GB" i="1" dirty="0">
                <a:solidFill>
                  <a:schemeClr val="accent1"/>
                </a:solidFill>
              </a:rPr>
              <a:t>our courage, our generosity,</a:t>
            </a:r>
            <a:br>
              <a:rPr lang="en-GB" i="1" dirty="0">
                <a:solidFill>
                  <a:schemeClr val="accent1"/>
                </a:solidFill>
              </a:rPr>
            </a:br>
            <a:r>
              <a:rPr lang="en-GB" i="1" dirty="0">
                <a:solidFill>
                  <a:schemeClr val="accent1"/>
                </a:solidFill>
              </a:rPr>
              <a:t>the greatness of heart</a:t>
            </a:r>
            <a:br>
              <a:rPr lang="en-GB" i="1" dirty="0">
                <a:solidFill>
                  <a:schemeClr val="accent1"/>
                </a:solidFill>
              </a:rPr>
            </a:br>
            <a:r>
              <a:rPr lang="en-GB" i="1" dirty="0">
                <a:solidFill>
                  <a:schemeClr val="accent1"/>
                </a:solidFill>
              </a:rPr>
              <a:t>which has grown out of all this;</a:t>
            </a:r>
            <a:br>
              <a:rPr lang="en-GB" i="1" dirty="0">
                <a:solidFill>
                  <a:schemeClr val="accent1"/>
                </a:solidFill>
              </a:rPr>
            </a:br>
            <a:r>
              <a:rPr lang="en-GB" i="1" dirty="0">
                <a:solidFill>
                  <a:schemeClr val="accent1"/>
                </a:solidFill>
              </a:rPr>
              <a:t>and when they come to the judgement,</a:t>
            </a:r>
            <a:br>
              <a:rPr lang="en-GB" i="1" dirty="0">
                <a:solidFill>
                  <a:schemeClr val="accent1"/>
                </a:solidFill>
              </a:rPr>
            </a:br>
            <a:r>
              <a:rPr lang="en-GB" i="1" dirty="0">
                <a:solidFill>
                  <a:schemeClr val="accent1"/>
                </a:solidFill>
              </a:rPr>
              <a:t>let all the fruits that we have borne</a:t>
            </a:r>
            <a:br>
              <a:rPr lang="en-GB" i="1" dirty="0">
                <a:solidFill>
                  <a:schemeClr val="accent1"/>
                </a:solidFill>
              </a:rPr>
            </a:br>
            <a:r>
              <a:rPr lang="en-GB" i="1" dirty="0">
                <a:solidFill>
                  <a:schemeClr val="accent1"/>
                </a:solidFill>
              </a:rPr>
              <a:t>be their forgiveness.</a:t>
            </a:r>
            <a:endParaRPr lang="en-GB" dirty="0">
              <a:solidFill>
                <a:schemeClr val="accent1"/>
              </a:solidFill>
            </a:endParaRPr>
          </a:p>
          <a:p>
            <a:pPr>
              <a:lnSpc>
                <a:spcPct val="90000"/>
              </a:lnSpc>
            </a:pPr>
            <a:endParaRPr lang="en-US" dirty="0">
              <a:solidFill>
                <a:schemeClr val="accent1"/>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idx="4294967295"/>
          </p:nvPr>
        </p:nvSpPr>
        <p:spPr>
          <a:xfrm>
            <a:off x="685800" y="-76200"/>
            <a:ext cx="7772400" cy="1295400"/>
          </a:xfrm>
        </p:spPr>
        <p:txBody>
          <a:bodyPr/>
          <a:lstStyle/>
          <a:p>
            <a:r>
              <a:rPr lang="en-GB" sz="4000" dirty="0">
                <a:solidFill>
                  <a:srgbClr val="FFFF00"/>
                </a:solidFill>
                <a:latin typeface="Arial Rounded MT Bold"/>
                <a:cs typeface="Arial Rounded MT Bold"/>
              </a:rPr>
              <a:t>Jews in Europe in 1950</a:t>
            </a:r>
          </a:p>
        </p:txBody>
      </p:sp>
      <p:pic>
        <p:nvPicPr>
          <p:cNvPr id="129027" name="Picture 3" descr="jewseurope1950"/>
          <p:cNvPicPr>
            <a:picLocks noChangeAspect="1" noChangeArrowheads="1"/>
          </p:cNvPicPr>
          <p:nvPr/>
        </p:nvPicPr>
        <p:blipFill>
          <a:blip r:embed="rId3"/>
          <a:srcRect/>
          <a:stretch>
            <a:fillRect/>
          </a:stretch>
        </p:blipFill>
        <p:spPr bwMode="auto">
          <a:xfrm>
            <a:off x="762000" y="1295400"/>
            <a:ext cx="7848600" cy="5149850"/>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86800" cy="1143000"/>
          </a:xfrm>
        </p:spPr>
        <p:txBody>
          <a:bodyPr/>
          <a:lstStyle/>
          <a:p>
            <a:r>
              <a:rPr lang="en-US" sz="4000" dirty="0" smtClean="0">
                <a:solidFill>
                  <a:srgbClr val="FFFF00"/>
                </a:solidFill>
                <a:latin typeface="Arial Rounded MT Bold"/>
                <a:cs typeface="Arial Rounded MT Bold"/>
              </a:rPr>
              <a:t>What were the providential causes of the Second World War?</a:t>
            </a:r>
            <a:endParaRPr lang="en-US" sz="4000" dirty="0">
              <a:solidFill>
                <a:srgbClr val="FFFF00"/>
              </a:solidFill>
              <a:latin typeface="Arial Rounded MT Bold"/>
              <a:cs typeface="Arial Rounded MT Bold"/>
            </a:endParaRPr>
          </a:p>
        </p:txBody>
      </p:sp>
      <p:sp>
        <p:nvSpPr>
          <p:cNvPr id="3" name="Content Placeholder 2"/>
          <p:cNvSpPr>
            <a:spLocks noGrp="1"/>
          </p:cNvSpPr>
          <p:nvPr>
            <p:ph idx="1"/>
          </p:nvPr>
        </p:nvSpPr>
        <p:spPr>
          <a:xfrm>
            <a:off x="457200" y="1600200"/>
            <a:ext cx="8229600" cy="5943600"/>
          </a:xfrm>
        </p:spPr>
        <p:txBody>
          <a:bodyPr/>
          <a:lstStyle/>
          <a:p>
            <a:r>
              <a:rPr lang="en-US" dirty="0" smtClean="0">
                <a:solidFill>
                  <a:schemeClr val="accent1"/>
                </a:solidFill>
              </a:rPr>
              <a:t>Restore 3 blessings on growth stage</a:t>
            </a:r>
          </a:p>
          <a:p>
            <a:pPr lvl="1"/>
            <a:r>
              <a:rPr lang="en-US" dirty="0" smtClean="0">
                <a:solidFill>
                  <a:schemeClr val="accent1"/>
                </a:solidFill>
              </a:rPr>
              <a:t>False Adam – Hitler anti-type of Jesus Christ</a:t>
            </a:r>
          </a:p>
          <a:p>
            <a:pPr lvl="1"/>
            <a:r>
              <a:rPr lang="en-US" dirty="0" smtClean="0">
                <a:solidFill>
                  <a:schemeClr val="accent1"/>
                </a:solidFill>
              </a:rPr>
              <a:t>Multiplication – Racial purity and ‘master race’</a:t>
            </a:r>
          </a:p>
          <a:p>
            <a:pPr lvl="1"/>
            <a:r>
              <a:rPr lang="en-US" dirty="0" smtClean="0">
                <a:solidFill>
                  <a:schemeClr val="accent1"/>
                </a:solidFill>
              </a:rPr>
              <a:t>Dominion – World conquest</a:t>
            </a:r>
          </a:p>
          <a:p>
            <a:r>
              <a:rPr lang="en-US" dirty="0" smtClean="0">
                <a:solidFill>
                  <a:schemeClr val="accent1"/>
                </a:solidFill>
              </a:rPr>
              <a:t>Overcome Jesus’ second temptation</a:t>
            </a:r>
          </a:p>
          <a:p>
            <a:pPr lvl="1"/>
            <a:r>
              <a:rPr lang="en-US" dirty="0" smtClean="0">
                <a:solidFill>
                  <a:schemeClr val="accent1"/>
                </a:solidFill>
              </a:rPr>
              <a:t>Temptation not to oppose Hitler and Nazism</a:t>
            </a:r>
          </a:p>
          <a:p>
            <a:pPr lvl="1"/>
            <a:r>
              <a:rPr lang="en-US" dirty="0" smtClean="0">
                <a:solidFill>
                  <a:schemeClr val="accent1"/>
                </a:solidFill>
              </a:rPr>
              <a:t>Indemnity condition to restore 2</a:t>
            </a:r>
            <a:r>
              <a:rPr lang="en-US" baseline="30000" dirty="0" smtClean="0">
                <a:solidFill>
                  <a:schemeClr val="accent1"/>
                </a:solidFill>
              </a:rPr>
              <a:t>nd</a:t>
            </a:r>
            <a:r>
              <a:rPr lang="en-US" dirty="0" smtClean="0">
                <a:solidFill>
                  <a:schemeClr val="accent1"/>
                </a:solidFill>
              </a:rPr>
              <a:t> blessing</a:t>
            </a:r>
          </a:p>
          <a:p>
            <a:r>
              <a:rPr lang="en-US" dirty="0" smtClean="0">
                <a:solidFill>
                  <a:schemeClr val="accent1"/>
                </a:solidFill>
              </a:rPr>
              <a:t>Restoration of God’s sovereignty</a:t>
            </a:r>
          </a:p>
          <a:p>
            <a:pPr lvl="1"/>
            <a:r>
              <a:rPr lang="en-US" dirty="0" smtClean="0">
                <a:solidFill>
                  <a:schemeClr val="accent1"/>
                </a:solidFill>
              </a:rPr>
              <a:t>Expansion of freedom and democracy</a:t>
            </a:r>
          </a:p>
          <a:p>
            <a:pPr lvl="1"/>
            <a:endParaRPr lang="en-US" dirty="0">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0" y="7938"/>
            <a:ext cx="9144000" cy="1012825"/>
          </a:xfrm>
          <a:prstGeom prst="rect">
            <a:avLst/>
          </a:prstGeom>
          <a:noFill/>
          <a:ln w="9525">
            <a:noFill/>
            <a:miter lim="800000"/>
            <a:headEnd/>
            <a:tailEnd/>
          </a:ln>
        </p:spPr>
        <p:txBody>
          <a:bodyPr anchor="ctr" anchorCtr="1">
            <a:prstTxWarp prst="textNoShape">
              <a:avLst/>
            </a:prstTxWarp>
          </a:bodyPr>
          <a:lstStyle/>
          <a:p>
            <a:pPr algn="ctr"/>
            <a:r>
              <a:rPr lang="en-US" altLang="zh-CN" sz="4000" dirty="0" smtClean="0">
                <a:solidFill>
                  <a:srgbClr val="FFFF99"/>
                </a:solidFill>
                <a:latin typeface="Arial Rounded MT Bold" pitchFamily="-68" charset="0"/>
                <a:ea typeface="宋体" pitchFamily="-68" charset="-122"/>
                <a:cs typeface="宋体" pitchFamily="-68" charset="-122"/>
              </a:rPr>
              <a:t>Second World War ends </a:t>
            </a:r>
            <a:r>
              <a:rPr lang="en-US" altLang="zh-CN" sz="4000" dirty="0">
                <a:solidFill>
                  <a:srgbClr val="FFFF99"/>
                </a:solidFill>
                <a:latin typeface="Arial Rounded MT Bold" pitchFamily="-68" charset="0"/>
                <a:ea typeface="宋体" pitchFamily="-68" charset="-122"/>
                <a:cs typeface="宋体" pitchFamily="-68" charset="-122"/>
              </a:rPr>
              <a:t>- 1945</a:t>
            </a:r>
            <a:endParaRPr lang="sk-SK" sz="4000" dirty="0">
              <a:solidFill>
                <a:srgbClr val="FFFF99"/>
              </a:solidFill>
              <a:latin typeface="Arial Rounded MT Bold" pitchFamily="-68" charset="0"/>
              <a:ea typeface="宋体" pitchFamily="-68" charset="-122"/>
              <a:cs typeface="宋体" pitchFamily="-68" charset="-122"/>
            </a:endParaRPr>
          </a:p>
        </p:txBody>
      </p:sp>
      <p:sp>
        <p:nvSpPr>
          <p:cNvPr id="1423363" name="Oval 3"/>
          <p:cNvSpPr>
            <a:spLocks noChangeAspect="1" noChangeArrowheads="1"/>
          </p:cNvSpPr>
          <p:nvPr/>
        </p:nvSpPr>
        <p:spPr bwMode="auto">
          <a:xfrm>
            <a:off x="685800" y="1808163"/>
            <a:ext cx="2806701" cy="2160587"/>
          </a:xfrm>
          <a:prstGeom prst="ellipse">
            <a:avLst/>
          </a:prstGeom>
          <a:gradFill rotWithShape="1">
            <a:gsLst>
              <a:gs pos="0">
                <a:srgbClr val="5AA0FF"/>
              </a:gs>
              <a:gs pos="100000">
                <a:srgbClr val="005AD7"/>
              </a:gs>
            </a:gsLst>
            <a:path path="shape">
              <a:fillToRect l="50000" t="50000" r="50000" b="50000"/>
            </a:path>
          </a:gradFill>
          <a:ln w="9525">
            <a:noFill/>
            <a:round/>
            <a:headEnd/>
            <a:tailEnd/>
          </a:ln>
          <a:effectLst/>
        </p:spPr>
        <p:txBody>
          <a:bodyPr lIns="0" rIns="0" anchor="ctr">
            <a:prstTxWarp prst="textNoShape">
              <a:avLst/>
            </a:prstTxWarp>
          </a:bodyPr>
          <a:lstStyle/>
          <a:p>
            <a:pPr algn="ctr"/>
            <a:endParaRPr lang="en-GB" sz="2400" b="1">
              <a:solidFill>
                <a:schemeClr val="bg1"/>
              </a:solidFill>
              <a:effectLst>
                <a:outerShdw blurRad="38100" dist="38100" dir="2700000" algn="tl">
                  <a:srgbClr val="000000"/>
                </a:outerShdw>
              </a:effectLst>
              <a:ea typeface="Arial" pitchFamily="-68" charset="0"/>
            </a:endParaRPr>
          </a:p>
        </p:txBody>
      </p:sp>
      <p:sp>
        <p:nvSpPr>
          <p:cNvPr id="1423365" name="Oval 5"/>
          <p:cNvSpPr>
            <a:spLocks noChangeAspect="1" noChangeArrowheads="1"/>
          </p:cNvSpPr>
          <p:nvPr/>
        </p:nvSpPr>
        <p:spPr bwMode="auto">
          <a:xfrm>
            <a:off x="5651500" y="1808163"/>
            <a:ext cx="2162175" cy="2160587"/>
          </a:xfrm>
          <a:prstGeom prst="ellipse">
            <a:avLst/>
          </a:prstGeom>
          <a:gradFill rotWithShape="1">
            <a:gsLst>
              <a:gs pos="0">
                <a:srgbClr val="FF9191"/>
              </a:gs>
              <a:gs pos="100000">
                <a:srgbClr val="E60000"/>
              </a:gs>
            </a:gsLst>
            <a:path path="shape">
              <a:fillToRect l="50000" t="50000" r="50000" b="50000"/>
            </a:path>
          </a:gradFill>
          <a:ln w="9525" algn="ctr">
            <a:noFill/>
            <a:round/>
            <a:headEnd/>
            <a:tailEnd/>
          </a:ln>
          <a:effectLst/>
        </p:spPr>
        <p:txBody>
          <a:bodyPr lIns="0" rIns="0" anchor="ctr">
            <a:prstTxWarp prst="textNoShape">
              <a:avLst/>
            </a:prstTxWarp>
          </a:bodyPr>
          <a:lstStyle/>
          <a:p>
            <a:pPr algn="ctr"/>
            <a:endParaRPr lang="en-GB" sz="2800" b="1">
              <a:solidFill>
                <a:schemeClr val="bg1"/>
              </a:solidFill>
              <a:effectLst>
                <a:outerShdw blurRad="38100" dist="38100" dir="2700000" algn="tl">
                  <a:srgbClr val="000000"/>
                </a:outerShdw>
              </a:effectLst>
              <a:ea typeface="Arial" pitchFamily="-68" charset="0"/>
            </a:endParaRPr>
          </a:p>
        </p:txBody>
      </p:sp>
      <p:sp>
        <p:nvSpPr>
          <p:cNvPr id="1423367" name="Rectangle 7"/>
          <p:cNvSpPr>
            <a:spLocks noChangeArrowheads="1"/>
          </p:cNvSpPr>
          <p:nvPr/>
        </p:nvSpPr>
        <p:spPr bwMode="auto">
          <a:xfrm>
            <a:off x="903288" y="1223963"/>
            <a:ext cx="3016250" cy="549275"/>
          </a:xfrm>
          <a:prstGeom prst="rect">
            <a:avLst/>
          </a:prstGeom>
          <a:noFill/>
          <a:ln w="9525" algn="ctr">
            <a:noFill/>
            <a:miter lim="800000"/>
            <a:headEnd/>
            <a:tailEnd/>
          </a:ln>
          <a:effectLst/>
        </p:spPr>
        <p:txBody>
          <a:bodyPr>
            <a:prstTxWarp prst="textNoShape">
              <a:avLst/>
            </a:prstTxWarp>
            <a:spAutoFit/>
          </a:bodyPr>
          <a:lstStyle/>
          <a:p>
            <a:pPr algn="ctr"/>
            <a:r>
              <a:rPr lang="en-US" altLang="zh-CN" sz="3000" b="1">
                <a:solidFill>
                  <a:schemeClr val="bg1"/>
                </a:solidFill>
                <a:effectLst>
                  <a:outerShdw blurRad="38100" dist="38100" dir="2700000" algn="tl">
                    <a:srgbClr val="000000"/>
                  </a:outerShdw>
                </a:effectLst>
                <a:ea typeface="宋体" pitchFamily="-68" charset="-122"/>
                <a:cs typeface="宋体" pitchFamily="-68" charset="-122"/>
              </a:rPr>
              <a:t>Allies</a:t>
            </a:r>
            <a:endParaRPr lang="sk-SK" sz="3000" b="1">
              <a:solidFill>
                <a:schemeClr val="bg1"/>
              </a:solidFill>
              <a:effectLst>
                <a:outerShdw blurRad="38100" dist="38100" dir="2700000" algn="tl">
                  <a:srgbClr val="000000"/>
                </a:outerShdw>
              </a:effectLst>
              <a:ea typeface="宋体" pitchFamily="-68" charset="-122"/>
              <a:cs typeface="宋体" pitchFamily="-68" charset="-122"/>
            </a:endParaRPr>
          </a:p>
        </p:txBody>
      </p:sp>
      <p:sp>
        <p:nvSpPr>
          <p:cNvPr id="1423368" name="Rectangle 8"/>
          <p:cNvSpPr>
            <a:spLocks noChangeArrowheads="1"/>
          </p:cNvSpPr>
          <p:nvPr/>
        </p:nvSpPr>
        <p:spPr bwMode="auto">
          <a:xfrm>
            <a:off x="5195888" y="1223963"/>
            <a:ext cx="3016250" cy="549275"/>
          </a:xfrm>
          <a:prstGeom prst="rect">
            <a:avLst/>
          </a:prstGeom>
          <a:noFill/>
          <a:ln w="9525" algn="ctr">
            <a:noFill/>
            <a:miter lim="800000"/>
            <a:headEnd/>
            <a:tailEnd/>
          </a:ln>
          <a:effectLst/>
        </p:spPr>
        <p:txBody>
          <a:bodyPr>
            <a:prstTxWarp prst="textNoShape">
              <a:avLst/>
            </a:prstTxWarp>
            <a:spAutoFit/>
          </a:bodyPr>
          <a:lstStyle/>
          <a:p>
            <a:pPr algn="ctr"/>
            <a:r>
              <a:rPr lang="en-US" altLang="zh-CN" sz="3000" b="1" dirty="0" smtClean="0">
                <a:solidFill>
                  <a:schemeClr val="bg1"/>
                </a:solidFill>
                <a:effectLst>
                  <a:outerShdw blurRad="38100" dist="38100" dir="2700000" algn="tl">
                    <a:srgbClr val="000000"/>
                  </a:outerShdw>
                </a:effectLst>
                <a:ea typeface="宋体" pitchFamily="-68" charset="-122"/>
                <a:cs typeface="宋体" pitchFamily="-68" charset="-122"/>
              </a:rPr>
              <a:t>Axis Powers</a:t>
            </a:r>
            <a:endParaRPr lang="sk-SK" sz="3000" b="1" dirty="0">
              <a:solidFill>
                <a:schemeClr val="bg1"/>
              </a:solidFill>
              <a:effectLst>
                <a:outerShdw blurRad="38100" dist="38100" dir="2700000" algn="tl">
                  <a:srgbClr val="000000"/>
                </a:outerShdw>
              </a:effectLst>
              <a:ea typeface="宋体" pitchFamily="-68" charset="-122"/>
              <a:cs typeface="宋体" pitchFamily="-68" charset="-122"/>
            </a:endParaRPr>
          </a:p>
        </p:txBody>
      </p:sp>
      <p:grpSp>
        <p:nvGrpSpPr>
          <p:cNvPr id="2" name="Group 9"/>
          <p:cNvGrpSpPr>
            <a:grpSpLocks noChangeAspect="1"/>
          </p:cNvGrpSpPr>
          <p:nvPr/>
        </p:nvGrpSpPr>
        <p:grpSpPr bwMode="auto">
          <a:xfrm>
            <a:off x="3576638" y="2224088"/>
            <a:ext cx="1990725" cy="1422400"/>
            <a:chOff x="2515" y="994"/>
            <a:chExt cx="1045" cy="747"/>
          </a:xfrm>
        </p:grpSpPr>
        <p:sp>
          <p:nvSpPr>
            <p:cNvPr id="37900" name="Freeform 10"/>
            <p:cNvSpPr>
              <a:spLocks noChangeAspect="1"/>
            </p:cNvSpPr>
            <p:nvPr/>
          </p:nvSpPr>
          <p:spPr bwMode="auto">
            <a:xfrm>
              <a:off x="2515" y="994"/>
              <a:ext cx="1045" cy="239"/>
            </a:xfrm>
            <a:custGeom>
              <a:avLst/>
              <a:gdLst>
                <a:gd name="T0" fmla="*/ 0 w 861"/>
                <a:gd name="T1" fmla="*/ 128 h 197"/>
                <a:gd name="T2" fmla="*/ 408 w 861"/>
                <a:gd name="T3" fmla="*/ 0 h 197"/>
                <a:gd name="T4" fmla="*/ 752 w 861"/>
                <a:gd name="T5" fmla="*/ 96 h 197"/>
                <a:gd name="T6" fmla="*/ 771 w 861"/>
                <a:gd name="T7" fmla="*/ 66 h 197"/>
                <a:gd name="T8" fmla="*/ 861 w 861"/>
                <a:gd name="T9" fmla="*/ 195 h 197"/>
                <a:gd name="T10" fmla="*/ 701 w 861"/>
                <a:gd name="T11" fmla="*/ 192 h 197"/>
                <a:gd name="T12" fmla="*/ 719 w 861"/>
                <a:gd name="T13" fmla="*/ 161 h 197"/>
                <a:gd name="T14" fmla="*/ 408 w 861"/>
                <a:gd name="T15" fmla="*/ 77 h 197"/>
                <a:gd name="T16" fmla="*/ 41 w 861"/>
                <a:gd name="T17" fmla="*/ 197 h 197"/>
                <a:gd name="T18" fmla="*/ 0 w 861"/>
                <a:gd name="T19" fmla="*/ 128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1"/>
                <a:gd name="T31" fmla="*/ 0 h 197"/>
                <a:gd name="T32" fmla="*/ 861 w 861"/>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005AD7"/>
                </a:gs>
                <a:gs pos="100000">
                  <a:srgbClr val="CBE1FF"/>
                </a:gs>
              </a:gsLst>
              <a:lin ang="0" scaled="1"/>
            </a:gradFill>
            <a:ln w="3175">
              <a:noFill/>
              <a:round/>
              <a:headEnd/>
              <a:tailEnd/>
            </a:ln>
          </p:spPr>
          <p:txBody>
            <a:bodyPr>
              <a:prstTxWarp prst="textNoShape">
                <a:avLst/>
              </a:prstTxWarp>
            </a:bodyPr>
            <a:lstStyle/>
            <a:p>
              <a:endParaRPr lang="en-GB">
                <a:ea typeface="Arial" pitchFamily="-68" charset="0"/>
              </a:endParaRPr>
            </a:p>
          </p:txBody>
        </p:sp>
        <p:sp>
          <p:nvSpPr>
            <p:cNvPr id="37901" name="Freeform 11"/>
            <p:cNvSpPr>
              <a:spLocks noChangeAspect="1"/>
            </p:cNvSpPr>
            <p:nvPr/>
          </p:nvSpPr>
          <p:spPr bwMode="auto">
            <a:xfrm rot="10800000">
              <a:off x="2515" y="1502"/>
              <a:ext cx="1045" cy="239"/>
            </a:xfrm>
            <a:custGeom>
              <a:avLst/>
              <a:gdLst>
                <a:gd name="T0" fmla="*/ 0 w 861"/>
                <a:gd name="T1" fmla="*/ 128 h 197"/>
                <a:gd name="T2" fmla="*/ 408 w 861"/>
                <a:gd name="T3" fmla="*/ 0 h 197"/>
                <a:gd name="T4" fmla="*/ 752 w 861"/>
                <a:gd name="T5" fmla="*/ 96 h 197"/>
                <a:gd name="T6" fmla="*/ 771 w 861"/>
                <a:gd name="T7" fmla="*/ 66 h 197"/>
                <a:gd name="T8" fmla="*/ 861 w 861"/>
                <a:gd name="T9" fmla="*/ 195 h 197"/>
                <a:gd name="T10" fmla="*/ 701 w 861"/>
                <a:gd name="T11" fmla="*/ 192 h 197"/>
                <a:gd name="T12" fmla="*/ 719 w 861"/>
                <a:gd name="T13" fmla="*/ 161 h 197"/>
                <a:gd name="T14" fmla="*/ 408 w 861"/>
                <a:gd name="T15" fmla="*/ 77 h 197"/>
                <a:gd name="T16" fmla="*/ 41 w 861"/>
                <a:gd name="T17" fmla="*/ 197 h 197"/>
                <a:gd name="T18" fmla="*/ 0 w 861"/>
                <a:gd name="T19" fmla="*/ 128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1"/>
                <a:gd name="T31" fmla="*/ 0 h 197"/>
                <a:gd name="T32" fmla="*/ 861 w 861"/>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E60000"/>
                </a:gs>
                <a:gs pos="100000">
                  <a:srgbClr val="FFDFDF"/>
                </a:gs>
              </a:gsLst>
              <a:lin ang="0" scaled="1"/>
            </a:gradFill>
            <a:ln w="3175">
              <a:noFill/>
              <a:round/>
              <a:headEnd/>
              <a:tailEnd/>
            </a:ln>
          </p:spPr>
          <p:txBody>
            <a:bodyPr>
              <a:prstTxWarp prst="textNoShape">
                <a:avLst/>
              </a:prstTxWarp>
            </a:bodyPr>
            <a:lstStyle/>
            <a:p>
              <a:endParaRPr lang="en-GB">
                <a:ea typeface="Arial" pitchFamily="-68" charset="0"/>
              </a:endParaRPr>
            </a:p>
          </p:txBody>
        </p:sp>
      </p:grpSp>
      <p:sp>
        <p:nvSpPr>
          <p:cNvPr id="37896" name="AutoShape 12"/>
          <p:cNvSpPr>
            <a:spLocks noChangeAspect="1" noChangeArrowheads="1"/>
          </p:cNvSpPr>
          <p:nvPr/>
        </p:nvSpPr>
        <p:spPr bwMode="auto">
          <a:xfrm rot="5400000">
            <a:off x="4121150" y="4049713"/>
            <a:ext cx="900113" cy="471487"/>
          </a:xfrm>
          <a:prstGeom prst="rightArrow">
            <a:avLst>
              <a:gd name="adj1" fmla="val 44111"/>
              <a:gd name="adj2" fmla="val 67684"/>
            </a:avLst>
          </a:prstGeom>
          <a:solidFill>
            <a:schemeClr val="bg1"/>
          </a:solidFill>
          <a:ln w="9525">
            <a:noFill/>
            <a:miter lim="800000"/>
            <a:headEnd/>
            <a:tailEnd/>
          </a:ln>
        </p:spPr>
        <p:txBody>
          <a:bodyPr wrap="none" anchor="ctr">
            <a:prstTxWarp prst="textNoShape">
              <a:avLst/>
            </a:prstTxWarp>
          </a:bodyPr>
          <a:lstStyle/>
          <a:p>
            <a:endParaRPr lang="en-GB">
              <a:ea typeface="Arial" pitchFamily="-68" charset="0"/>
            </a:endParaRPr>
          </a:p>
        </p:txBody>
      </p:sp>
      <p:sp>
        <p:nvSpPr>
          <p:cNvPr id="37897" name="Text Box 13"/>
          <p:cNvSpPr txBox="1">
            <a:spLocks noChangeAspect="1" noChangeArrowheads="1"/>
          </p:cNvSpPr>
          <p:nvPr/>
        </p:nvSpPr>
        <p:spPr bwMode="auto">
          <a:xfrm>
            <a:off x="2389188" y="4824413"/>
            <a:ext cx="4365625" cy="1595437"/>
          </a:xfrm>
          <a:prstGeom prst="rect">
            <a:avLst/>
          </a:prstGeom>
          <a:noFill/>
          <a:ln w="9525">
            <a:noFill/>
            <a:miter lim="800000"/>
            <a:headEnd/>
            <a:tailEnd/>
          </a:ln>
        </p:spPr>
        <p:txBody>
          <a:bodyPr lIns="36000" tIns="25200" rIns="36000">
            <a:prstTxWarp prst="textNoShape">
              <a:avLst/>
            </a:prstTxWarp>
            <a:spAutoFit/>
          </a:bodyPr>
          <a:lstStyle/>
          <a:p>
            <a:pPr algn="ctr"/>
            <a:r>
              <a:rPr lang="en-US" sz="3600" dirty="0" smtClean="0">
                <a:solidFill>
                  <a:schemeClr val="bg1"/>
                </a:solidFill>
                <a:ea typeface="Arial" pitchFamily="-68" charset="0"/>
              </a:rPr>
              <a:t>Peace</a:t>
            </a:r>
          </a:p>
          <a:p>
            <a:pPr algn="ctr"/>
            <a:r>
              <a:rPr lang="en-US" sz="3200" dirty="0">
                <a:solidFill>
                  <a:schemeClr val="bg1"/>
                </a:solidFill>
                <a:ea typeface="Arial" pitchFamily="-68" charset="0"/>
              </a:rPr>
              <a:t>1945</a:t>
            </a:r>
          </a:p>
          <a:p>
            <a:pPr algn="ctr"/>
            <a:r>
              <a:rPr lang="en-US" sz="3200" dirty="0">
                <a:solidFill>
                  <a:schemeClr val="bg1"/>
                </a:solidFill>
                <a:ea typeface="Arial" pitchFamily="-68" charset="0"/>
              </a:rPr>
              <a:t>United Nations</a:t>
            </a:r>
          </a:p>
        </p:txBody>
      </p:sp>
      <p:sp>
        <p:nvSpPr>
          <p:cNvPr id="1423374" name="Text Box 14"/>
          <p:cNvSpPr txBox="1">
            <a:spLocks noChangeAspect="1" noChangeArrowheads="1"/>
          </p:cNvSpPr>
          <p:nvPr/>
        </p:nvSpPr>
        <p:spPr bwMode="auto">
          <a:xfrm>
            <a:off x="685800" y="2079625"/>
            <a:ext cx="2825750" cy="1641984"/>
          </a:xfrm>
          <a:prstGeom prst="rect">
            <a:avLst/>
          </a:prstGeom>
          <a:noFill/>
          <a:ln w="9525">
            <a:noFill/>
            <a:miter lim="800000"/>
            <a:headEnd/>
            <a:tailEnd/>
          </a:ln>
          <a:effectLst/>
        </p:spPr>
        <p:txBody>
          <a:bodyPr wrap="square" lIns="36000" tIns="0" rIns="36000" bIns="82800">
            <a:prstTxWarp prst="textNoShape">
              <a:avLst/>
            </a:prstTxWarp>
            <a:spAutoFit/>
          </a:bodyPr>
          <a:lstStyle/>
          <a:p>
            <a:pPr algn="ctr">
              <a:lnSpc>
                <a:spcPct val="90000"/>
              </a:lnSpc>
            </a:pPr>
            <a:r>
              <a:rPr lang="en-US" sz="2800" b="1" dirty="0">
                <a:solidFill>
                  <a:schemeClr val="bg1"/>
                </a:solidFill>
                <a:effectLst>
                  <a:outerShdw blurRad="38100" dist="38100" dir="2700000" algn="tl">
                    <a:srgbClr val="000000"/>
                  </a:outerShdw>
                </a:effectLst>
                <a:ea typeface="Arial" pitchFamily="-68" charset="0"/>
              </a:rPr>
              <a:t>USA</a:t>
            </a:r>
          </a:p>
          <a:p>
            <a:pPr algn="ctr">
              <a:lnSpc>
                <a:spcPct val="90000"/>
              </a:lnSpc>
            </a:pPr>
            <a:r>
              <a:rPr lang="en-US" sz="2800" b="1" dirty="0">
                <a:solidFill>
                  <a:schemeClr val="bg1"/>
                </a:solidFill>
                <a:effectLst>
                  <a:outerShdw blurRad="38100" dist="38100" dir="2700000" algn="tl">
                    <a:srgbClr val="000000"/>
                  </a:outerShdw>
                </a:effectLst>
                <a:ea typeface="Arial" pitchFamily="-68" charset="0"/>
              </a:rPr>
              <a:t>USSR</a:t>
            </a:r>
            <a:endParaRPr lang="en-US" sz="2800" b="1" dirty="0" smtClean="0">
              <a:solidFill>
                <a:schemeClr val="bg1"/>
              </a:solidFill>
              <a:effectLst>
                <a:outerShdw blurRad="38100" dist="38100" dir="2700000" algn="tl">
                  <a:srgbClr val="000000"/>
                </a:outerShdw>
              </a:effectLst>
              <a:ea typeface="Arial" pitchFamily="-68" charset="0"/>
            </a:endParaRPr>
          </a:p>
          <a:p>
            <a:pPr algn="ctr">
              <a:lnSpc>
                <a:spcPct val="90000"/>
              </a:lnSpc>
            </a:pPr>
            <a:r>
              <a:rPr lang="en-US" sz="2800" b="1" dirty="0" smtClean="0">
                <a:solidFill>
                  <a:schemeClr val="bg1"/>
                </a:solidFill>
                <a:effectLst>
                  <a:outerShdw blurRad="38100" dist="38100" dir="2700000" algn="tl">
                    <a:srgbClr val="000000"/>
                  </a:outerShdw>
                </a:effectLst>
                <a:ea typeface="Arial" pitchFamily="-68" charset="0"/>
              </a:rPr>
              <a:t>Britain &amp; Empire</a:t>
            </a:r>
          </a:p>
          <a:p>
            <a:pPr algn="ctr">
              <a:lnSpc>
                <a:spcPct val="90000"/>
              </a:lnSpc>
            </a:pPr>
            <a:r>
              <a:rPr lang="en-US" sz="2800" b="1" dirty="0">
                <a:solidFill>
                  <a:schemeClr val="bg1"/>
                </a:solidFill>
                <a:effectLst>
                  <a:outerShdw blurRad="38100" dist="38100" dir="2700000" algn="tl">
                    <a:srgbClr val="000000"/>
                  </a:outerShdw>
                </a:effectLst>
                <a:ea typeface="Arial" pitchFamily="-68" charset="0"/>
              </a:rPr>
              <a:t>France</a:t>
            </a:r>
          </a:p>
        </p:txBody>
      </p:sp>
      <p:sp>
        <p:nvSpPr>
          <p:cNvPr id="1423375" name="Text Box 15"/>
          <p:cNvSpPr txBox="1">
            <a:spLocks noChangeAspect="1" noChangeArrowheads="1"/>
          </p:cNvSpPr>
          <p:nvPr/>
        </p:nvSpPr>
        <p:spPr bwMode="auto">
          <a:xfrm>
            <a:off x="5630863" y="2120900"/>
            <a:ext cx="2201862" cy="1620838"/>
          </a:xfrm>
          <a:prstGeom prst="rect">
            <a:avLst/>
          </a:prstGeom>
          <a:noFill/>
          <a:ln w="9525">
            <a:noFill/>
            <a:miter lim="800000"/>
            <a:headEnd/>
            <a:tailEnd/>
          </a:ln>
          <a:effectLst/>
        </p:spPr>
        <p:txBody>
          <a:bodyPr lIns="36000" tIns="0" rIns="36000" bIns="82800">
            <a:prstTxWarp prst="textNoShape">
              <a:avLst/>
            </a:prstTxWarp>
            <a:spAutoFit/>
          </a:bodyPr>
          <a:lstStyle/>
          <a:p>
            <a:pPr algn="ctr">
              <a:lnSpc>
                <a:spcPct val="120000"/>
              </a:lnSpc>
            </a:pPr>
            <a:r>
              <a:rPr lang="en-US" sz="2800" b="1">
                <a:solidFill>
                  <a:schemeClr val="bg1"/>
                </a:solidFill>
                <a:effectLst>
                  <a:outerShdw blurRad="38100" dist="38100" dir="2700000" algn="tl">
                    <a:srgbClr val="000000"/>
                  </a:outerShdw>
                </a:effectLst>
                <a:ea typeface="Arial" pitchFamily="-68" charset="0"/>
              </a:rPr>
              <a:t>Germany</a:t>
            </a:r>
          </a:p>
          <a:p>
            <a:pPr algn="ctr">
              <a:lnSpc>
                <a:spcPct val="120000"/>
              </a:lnSpc>
            </a:pPr>
            <a:r>
              <a:rPr lang="en-US" sz="2800" b="1">
                <a:solidFill>
                  <a:schemeClr val="bg1"/>
                </a:solidFill>
                <a:effectLst>
                  <a:outerShdw blurRad="38100" dist="38100" dir="2700000" algn="tl">
                    <a:srgbClr val="000000"/>
                  </a:outerShdw>
                </a:effectLst>
                <a:ea typeface="Arial" pitchFamily="-68" charset="0"/>
              </a:rPr>
              <a:t>Japan</a:t>
            </a:r>
          </a:p>
          <a:p>
            <a:pPr algn="ctr">
              <a:lnSpc>
                <a:spcPct val="120000"/>
              </a:lnSpc>
            </a:pPr>
            <a:r>
              <a:rPr lang="en-US" sz="2800" b="1">
                <a:solidFill>
                  <a:schemeClr val="bg1"/>
                </a:solidFill>
                <a:effectLst>
                  <a:outerShdw blurRad="38100" dist="38100" dir="2700000" algn="tl">
                    <a:srgbClr val="000000"/>
                  </a:outerShdw>
                </a:effectLst>
                <a:ea typeface="Arial" pitchFamily="-68" charset="0"/>
              </a:rPr>
              <a:t>Italy</a:t>
            </a:r>
          </a:p>
        </p:txBody>
      </p:sp>
      <p:sp>
        <p:nvSpPr>
          <p:cNvPr id="14" name="TextBox 13"/>
          <p:cNvSpPr txBox="1"/>
          <p:nvPr/>
        </p:nvSpPr>
        <p:spPr>
          <a:xfrm>
            <a:off x="304800" y="4419600"/>
            <a:ext cx="3313076" cy="1200328"/>
          </a:xfrm>
          <a:prstGeom prst="rect">
            <a:avLst/>
          </a:prstGeom>
          <a:noFill/>
        </p:spPr>
        <p:txBody>
          <a:bodyPr wrap="none" rtlCol="0">
            <a:spAutoFit/>
          </a:bodyPr>
          <a:lstStyle/>
          <a:p>
            <a:r>
              <a:rPr lang="en-US" sz="2400" dirty="0" smtClean="0">
                <a:solidFill>
                  <a:schemeClr val="accent1"/>
                </a:solidFill>
                <a:latin typeface="Arial"/>
                <a:cs typeface="Arial"/>
              </a:rPr>
              <a:t>Military dead 16 million</a:t>
            </a:r>
          </a:p>
          <a:p>
            <a:r>
              <a:rPr lang="en-US" sz="2400" dirty="0" smtClean="0">
                <a:solidFill>
                  <a:schemeClr val="accent1"/>
                </a:solidFill>
                <a:latin typeface="Arial"/>
                <a:cs typeface="Arial"/>
              </a:rPr>
              <a:t>Civilian dead 45 million</a:t>
            </a:r>
          </a:p>
          <a:p>
            <a:endParaRPr lang="en-US" sz="2400" dirty="0">
              <a:solidFill>
                <a:schemeClr val="accent1"/>
              </a:solidFill>
              <a:latin typeface="Arial"/>
              <a:cs typeface="Arial"/>
            </a:endParaRPr>
          </a:p>
        </p:txBody>
      </p:sp>
      <p:sp>
        <p:nvSpPr>
          <p:cNvPr id="15" name="TextBox 14"/>
          <p:cNvSpPr txBox="1"/>
          <p:nvPr/>
        </p:nvSpPr>
        <p:spPr>
          <a:xfrm>
            <a:off x="5486400" y="4419600"/>
            <a:ext cx="3161292" cy="1569660"/>
          </a:xfrm>
          <a:prstGeom prst="rect">
            <a:avLst/>
          </a:prstGeom>
          <a:noFill/>
        </p:spPr>
        <p:txBody>
          <a:bodyPr wrap="none" rtlCol="0">
            <a:spAutoFit/>
          </a:bodyPr>
          <a:lstStyle/>
          <a:p>
            <a:r>
              <a:rPr lang="en-US" sz="2400" dirty="0" smtClean="0">
                <a:solidFill>
                  <a:schemeClr val="accent1"/>
                </a:solidFill>
                <a:latin typeface="Arial"/>
              </a:rPr>
              <a:t>Military dead 8 million</a:t>
            </a:r>
          </a:p>
          <a:p>
            <a:r>
              <a:rPr lang="en-US" sz="2400" dirty="0" smtClean="0">
                <a:solidFill>
                  <a:schemeClr val="accent1"/>
                </a:solidFill>
                <a:latin typeface="Arial"/>
              </a:rPr>
              <a:t>Civilian dead 4 million</a:t>
            </a:r>
          </a:p>
          <a:p>
            <a:endParaRPr lang="en-US" sz="2400" dirty="0" smtClean="0">
              <a:solidFill>
                <a:schemeClr val="accent1"/>
              </a:solidFill>
              <a:latin typeface="Arial"/>
            </a:endParaRPr>
          </a:p>
          <a:p>
            <a:endParaRPr lang="en-US" sz="2400" dirty="0"/>
          </a:p>
        </p:txBody>
      </p:sp>
    </p:spTree>
  </p:cSld>
  <p:clrMapOvr>
    <a:masterClrMapping/>
  </p:clrMapOvr>
  <p:transition spd="med">
    <p:zoom dir="in"/>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FFFF00"/>
                </a:solidFill>
                <a:latin typeface="Arial Rounded MT Bold"/>
                <a:cs typeface="Arial Rounded MT Bold"/>
              </a:rPr>
              <a:t>Tehran Conference – Dec 1943</a:t>
            </a:r>
            <a:endParaRPr lang="en-US" sz="4000" dirty="0">
              <a:solidFill>
                <a:srgbClr val="FFFF00"/>
              </a:solidFill>
              <a:latin typeface="Arial Rounded MT Bold"/>
              <a:cs typeface="Arial Rounded MT Bold"/>
            </a:endParaRPr>
          </a:p>
        </p:txBody>
      </p:sp>
      <p:sp>
        <p:nvSpPr>
          <p:cNvPr id="4" name="Content Placeholder 3"/>
          <p:cNvSpPr>
            <a:spLocks noGrp="1"/>
          </p:cNvSpPr>
          <p:nvPr>
            <p:ph sz="half" idx="1"/>
          </p:nvPr>
        </p:nvSpPr>
        <p:spPr>
          <a:xfrm>
            <a:off x="457200" y="2179637"/>
            <a:ext cx="4038600" cy="4525963"/>
          </a:xfrm>
        </p:spPr>
        <p:txBody>
          <a:bodyPr/>
          <a:lstStyle/>
          <a:p>
            <a:r>
              <a:rPr lang="en-US" dirty="0" smtClean="0">
                <a:solidFill>
                  <a:schemeClr val="accent5"/>
                </a:solidFill>
              </a:rPr>
              <a:t>Plan the war</a:t>
            </a:r>
          </a:p>
          <a:p>
            <a:r>
              <a:rPr lang="en-US" dirty="0" smtClean="0">
                <a:solidFill>
                  <a:schemeClr val="accent5"/>
                </a:solidFill>
              </a:rPr>
              <a:t>Roosevelt weak</a:t>
            </a:r>
          </a:p>
          <a:p>
            <a:r>
              <a:rPr lang="en-US" dirty="0" smtClean="0">
                <a:solidFill>
                  <a:schemeClr val="accent5"/>
                </a:solidFill>
              </a:rPr>
              <a:t>UK &amp; USA disunited</a:t>
            </a:r>
          </a:p>
          <a:p>
            <a:r>
              <a:rPr lang="en-US" dirty="0" smtClean="0">
                <a:solidFill>
                  <a:schemeClr val="accent5"/>
                </a:solidFill>
              </a:rPr>
              <a:t>Stalin confident</a:t>
            </a:r>
          </a:p>
          <a:p>
            <a:r>
              <a:rPr lang="en-US" dirty="0" smtClean="0">
                <a:solidFill>
                  <a:schemeClr val="accent5"/>
                </a:solidFill>
              </a:rPr>
              <a:t>Soviet Union ‘given’ East Europe</a:t>
            </a:r>
          </a:p>
        </p:txBody>
      </p:sp>
      <p:pic>
        <p:nvPicPr>
          <p:cNvPr id="6" name="Content Placeholder 5" descr="Teheran_conference-1943.jpg"/>
          <p:cNvPicPr>
            <a:picLocks noGrp="1" noChangeAspect="1"/>
          </p:cNvPicPr>
          <p:nvPr>
            <p:ph sz="half" idx="2"/>
          </p:nvPr>
        </p:nvPicPr>
        <p:blipFill>
          <a:blip r:embed="rId3"/>
          <a:srcRect t="-24486" b="-24486"/>
          <a:stretch>
            <a:fillRect/>
          </a:stretch>
        </p:blipFill>
        <p:spPr/>
      </p:pic>
      <p:sp>
        <p:nvSpPr>
          <p:cNvPr id="7" name="TextBox 6"/>
          <p:cNvSpPr txBox="1"/>
          <p:nvPr/>
        </p:nvSpPr>
        <p:spPr>
          <a:xfrm>
            <a:off x="4572000" y="5486400"/>
            <a:ext cx="4181553" cy="461665"/>
          </a:xfrm>
          <a:prstGeom prst="rect">
            <a:avLst/>
          </a:prstGeom>
          <a:noFill/>
        </p:spPr>
        <p:txBody>
          <a:bodyPr wrap="none" rtlCol="0">
            <a:spAutoFit/>
          </a:bodyPr>
          <a:lstStyle/>
          <a:p>
            <a:r>
              <a:rPr lang="en-US" sz="2400" dirty="0" smtClean="0">
                <a:solidFill>
                  <a:srgbClr val="FFFFFA"/>
                </a:solidFill>
              </a:rPr>
              <a:t>Stalin, Roosevelt and Churchill</a:t>
            </a:r>
            <a:endParaRPr lang="en-US" sz="2400" dirty="0">
              <a:solidFill>
                <a:srgbClr val="FFFFFA"/>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000" dirty="0" smtClean="0">
                <a:solidFill>
                  <a:srgbClr val="FFFF00"/>
                </a:solidFill>
                <a:latin typeface="Arial Rounded MT Bold"/>
                <a:cs typeface="Arial Rounded MT Bold"/>
              </a:rPr>
              <a:t>Roosevelt on Stalin</a:t>
            </a:r>
            <a:endParaRPr lang="en-US" sz="4000" dirty="0">
              <a:solidFill>
                <a:srgbClr val="FFFF00"/>
              </a:solidFill>
              <a:latin typeface="Arial Rounded MT Bold"/>
              <a:cs typeface="Arial Rounded MT Bold"/>
            </a:endParaRPr>
          </a:p>
        </p:txBody>
      </p:sp>
      <p:sp>
        <p:nvSpPr>
          <p:cNvPr id="6" name="Content Placeholder 5"/>
          <p:cNvSpPr>
            <a:spLocks noGrp="1"/>
          </p:cNvSpPr>
          <p:nvPr>
            <p:ph idx="1"/>
          </p:nvPr>
        </p:nvSpPr>
        <p:spPr>
          <a:xfrm>
            <a:off x="457200" y="1676400"/>
            <a:ext cx="8229600" cy="4525963"/>
          </a:xfrm>
        </p:spPr>
        <p:txBody>
          <a:bodyPr/>
          <a:lstStyle/>
          <a:p>
            <a:pPr>
              <a:buNone/>
            </a:pPr>
            <a:r>
              <a:rPr lang="en-US" dirty="0" smtClean="0">
                <a:solidFill>
                  <a:srgbClr val="FFFFFA"/>
                </a:solidFill>
              </a:rPr>
              <a:t>	“I just have a hunch that Stalin is not that kind of a man. . . . I think that if I give him everything I possibly can and ask for nothing from him in return, </a:t>
            </a:r>
            <a:r>
              <a:rPr lang="en-US" i="1" dirty="0" smtClean="0">
                <a:solidFill>
                  <a:srgbClr val="FFFFFA"/>
                </a:solidFill>
              </a:rPr>
              <a:t>noblesse oblige</a:t>
            </a:r>
            <a:r>
              <a:rPr lang="en-US" dirty="0" smtClean="0">
                <a:solidFill>
                  <a:srgbClr val="FFFFFA"/>
                </a:solidFill>
              </a:rPr>
              <a:t>, he won't try to annex anything and will work with me for a world of democracy and peace.”</a:t>
            </a:r>
          </a:p>
          <a:p>
            <a:pPr>
              <a:buNone/>
            </a:pPr>
            <a:r>
              <a:rPr lang="en-US" dirty="0" smtClean="0">
                <a:solidFill>
                  <a:srgbClr val="FFFFFA"/>
                </a:solidFill>
              </a:rPr>
              <a:t>		</a:t>
            </a:r>
            <a:r>
              <a:rPr lang="en-US" sz="2800" dirty="0" smtClean="0">
                <a:solidFill>
                  <a:srgbClr val="FFFFFA"/>
                </a:solidFill>
              </a:rPr>
              <a:t>President Franklin D. Roosevelt, 1943</a:t>
            </a:r>
            <a:endParaRPr lang="en-US" dirty="0">
              <a:solidFill>
                <a:srgbClr val="FFFFFA"/>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Arial Rounded MT Bold"/>
                <a:cs typeface="Arial Rounded MT Bold"/>
              </a:rPr>
              <a:t>Yalta Conference – </a:t>
            </a:r>
            <a:r>
              <a:rPr lang="en-US" sz="4000" dirty="0" smtClean="0">
                <a:solidFill>
                  <a:srgbClr val="FFFF00"/>
                </a:solidFill>
                <a:latin typeface="Arial Rounded MT Bold"/>
                <a:cs typeface="Arial Rounded MT Bold"/>
              </a:rPr>
              <a:t>Feb 1945</a:t>
            </a:r>
            <a:endParaRPr lang="en-US" dirty="0">
              <a:solidFill>
                <a:srgbClr val="FFFF00"/>
              </a:solidFill>
              <a:latin typeface="Arial Rounded MT Bold"/>
              <a:cs typeface="Arial Rounded MT Bold"/>
            </a:endParaRPr>
          </a:p>
        </p:txBody>
      </p:sp>
      <p:sp>
        <p:nvSpPr>
          <p:cNvPr id="3" name="Content Placeholder 2"/>
          <p:cNvSpPr>
            <a:spLocks noGrp="1"/>
          </p:cNvSpPr>
          <p:nvPr>
            <p:ph sz="half" idx="1"/>
          </p:nvPr>
        </p:nvSpPr>
        <p:spPr>
          <a:xfrm>
            <a:off x="228601" y="1600200"/>
            <a:ext cx="4352846" cy="4525963"/>
          </a:xfrm>
        </p:spPr>
        <p:txBody>
          <a:bodyPr/>
          <a:lstStyle/>
          <a:p>
            <a:r>
              <a:rPr lang="en-US" dirty="0" err="1" smtClean="0">
                <a:solidFill>
                  <a:schemeClr val="accent5"/>
                </a:solidFill>
              </a:rPr>
              <a:t>Reorganisation</a:t>
            </a:r>
            <a:r>
              <a:rPr lang="en-US" dirty="0" smtClean="0">
                <a:solidFill>
                  <a:schemeClr val="accent5"/>
                </a:solidFill>
              </a:rPr>
              <a:t> of Europe after the war</a:t>
            </a:r>
          </a:p>
          <a:p>
            <a:r>
              <a:rPr lang="en-US" dirty="0" smtClean="0">
                <a:solidFill>
                  <a:schemeClr val="accent5"/>
                </a:solidFill>
              </a:rPr>
              <a:t>Red Army 40 miles </a:t>
            </a:r>
            <a:br>
              <a:rPr lang="en-US" dirty="0" smtClean="0">
                <a:solidFill>
                  <a:schemeClr val="accent5"/>
                </a:solidFill>
              </a:rPr>
            </a:br>
            <a:r>
              <a:rPr lang="en-US" dirty="0" smtClean="0">
                <a:solidFill>
                  <a:schemeClr val="accent5"/>
                </a:solidFill>
              </a:rPr>
              <a:t>from Berlin</a:t>
            </a:r>
          </a:p>
          <a:p>
            <a:r>
              <a:rPr lang="en-US" dirty="0" smtClean="0">
                <a:solidFill>
                  <a:schemeClr val="accent5"/>
                </a:solidFill>
              </a:rPr>
              <a:t>Free democratic elections in East Europe</a:t>
            </a:r>
          </a:p>
          <a:p>
            <a:r>
              <a:rPr lang="en-US" dirty="0" smtClean="0">
                <a:solidFill>
                  <a:schemeClr val="accent5"/>
                </a:solidFill>
              </a:rPr>
              <a:t>Polish self government to be respected by Soviet Union</a:t>
            </a:r>
          </a:p>
          <a:p>
            <a:endParaRPr lang="en-US" dirty="0" smtClean="0">
              <a:solidFill>
                <a:schemeClr val="accent5"/>
              </a:solidFill>
            </a:endParaRPr>
          </a:p>
          <a:p>
            <a:endParaRPr lang="en-US" dirty="0">
              <a:solidFill>
                <a:schemeClr val="accent5"/>
              </a:solidFill>
            </a:endParaRPr>
          </a:p>
        </p:txBody>
      </p:sp>
      <p:pic>
        <p:nvPicPr>
          <p:cNvPr id="10" name="Content Placeholder 9" descr="Yalta_Conference_(Churchill,_Roosevelt,_Stalin)_(B&amp;W).jpg"/>
          <p:cNvPicPr>
            <a:picLocks noGrp="1" noChangeAspect="1"/>
          </p:cNvPicPr>
          <p:nvPr>
            <p:ph sz="half" idx="2"/>
          </p:nvPr>
        </p:nvPicPr>
        <p:blipFill>
          <a:blip r:embed="rId3"/>
          <a:srcRect t="-18071" b="-18071"/>
          <a:stretch>
            <a:fillRect/>
          </a:stretch>
        </p:blipFill>
        <p:spPr/>
      </p:pic>
      <p:sp>
        <p:nvSpPr>
          <p:cNvPr id="11" name="TextBox 10"/>
          <p:cNvSpPr txBox="1"/>
          <p:nvPr/>
        </p:nvSpPr>
        <p:spPr>
          <a:xfrm>
            <a:off x="4581447" y="5638800"/>
            <a:ext cx="4181553" cy="461665"/>
          </a:xfrm>
          <a:prstGeom prst="rect">
            <a:avLst/>
          </a:prstGeom>
          <a:noFill/>
        </p:spPr>
        <p:txBody>
          <a:bodyPr wrap="none" rtlCol="0">
            <a:spAutoFit/>
          </a:bodyPr>
          <a:lstStyle/>
          <a:p>
            <a:r>
              <a:rPr lang="en-US" sz="2400" dirty="0" smtClean="0">
                <a:solidFill>
                  <a:srgbClr val="FFFFFA"/>
                </a:solidFill>
              </a:rPr>
              <a:t>Churchill, Roosevelt and Stalin</a:t>
            </a:r>
            <a:endParaRPr lang="en-US" sz="2400" dirty="0">
              <a:solidFill>
                <a:srgbClr val="FFFFFA"/>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FFFF00"/>
                </a:solidFill>
                <a:latin typeface="Arial Rounded MT Bold"/>
                <a:cs typeface="Arial Rounded MT Bold"/>
              </a:rPr>
              <a:t>Churchill on Stalin</a:t>
            </a:r>
            <a:endParaRPr lang="en-US" sz="4000" dirty="0">
              <a:solidFill>
                <a:srgbClr val="FFFF00"/>
              </a:solidFill>
              <a:latin typeface="Arial Rounded MT Bold"/>
              <a:cs typeface="Arial Rounded MT Bold"/>
            </a:endParaRPr>
          </a:p>
        </p:txBody>
      </p:sp>
      <p:sp>
        <p:nvSpPr>
          <p:cNvPr id="5" name="Content Placeholder 4"/>
          <p:cNvSpPr>
            <a:spLocks noGrp="1"/>
          </p:cNvSpPr>
          <p:nvPr>
            <p:ph idx="1"/>
          </p:nvPr>
        </p:nvSpPr>
        <p:spPr/>
        <p:txBody>
          <a:bodyPr/>
          <a:lstStyle/>
          <a:p>
            <a:pPr>
              <a:buNone/>
            </a:pPr>
            <a:r>
              <a:rPr lang="en-US" dirty="0" smtClean="0">
                <a:solidFill>
                  <a:schemeClr val="accent5"/>
                </a:solidFill>
              </a:rPr>
              <a:t>	“Stalin I’m sure means well to the world and Poland. Stalin has offered the Polish people a free and more broadly based government to bring about an election . . . My hopes lie in a single man, he will not embark on bad adventures.”</a:t>
            </a:r>
          </a:p>
          <a:p>
            <a:pPr>
              <a:buNone/>
            </a:pPr>
            <a:r>
              <a:rPr lang="en-US" dirty="0" smtClean="0">
                <a:solidFill>
                  <a:schemeClr val="accent5"/>
                </a:solidFill>
              </a:rPr>
              <a:t>				</a:t>
            </a:r>
            <a:r>
              <a:rPr lang="en-US" sz="2800" dirty="0" smtClean="0">
                <a:solidFill>
                  <a:schemeClr val="accent5"/>
                </a:solidFill>
              </a:rPr>
              <a:t>Winston Churchill, after Yalta </a:t>
            </a:r>
            <a:endParaRPr lang="en-US" dirty="0">
              <a:solidFill>
                <a:schemeClr val="accent5"/>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686800" cy="1143000"/>
          </a:xfrm>
        </p:spPr>
        <p:txBody>
          <a:bodyPr/>
          <a:lstStyle/>
          <a:p>
            <a:r>
              <a:rPr lang="en-US" sz="4000" dirty="0" smtClean="0">
                <a:solidFill>
                  <a:srgbClr val="FFFF00"/>
                </a:solidFill>
                <a:latin typeface="Arial Rounded MT Bold"/>
                <a:cs typeface="Arial Rounded MT Bold"/>
              </a:rPr>
              <a:t>What were the providential results?</a:t>
            </a:r>
            <a:endParaRPr lang="en-US" sz="4000" dirty="0">
              <a:solidFill>
                <a:srgbClr val="FFFF00"/>
              </a:solidFill>
              <a:latin typeface="Arial Rounded MT Bold"/>
              <a:cs typeface="Arial Rounded MT Bold"/>
            </a:endParaRPr>
          </a:p>
        </p:txBody>
      </p:sp>
      <p:sp>
        <p:nvSpPr>
          <p:cNvPr id="3" name="Content Placeholder 2"/>
          <p:cNvSpPr>
            <a:spLocks noGrp="1"/>
          </p:cNvSpPr>
          <p:nvPr>
            <p:ph idx="1"/>
          </p:nvPr>
        </p:nvSpPr>
        <p:spPr>
          <a:xfrm>
            <a:off x="457200" y="1554162"/>
            <a:ext cx="8229600" cy="4525963"/>
          </a:xfrm>
        </p:spPr>
        <p:txBody>
          <a:bodyPr/>
          <a:lstStyle/>
          <a:p>
            <a:r>
              <a:rPr lang="en-US" dirty="0" smtClean="0">
                <a:solidFill>
                  <a:srgbClr val="FFFFF7"/>
                </a:solidFill>
              </a:rPr>
              <a:t>Victory of God’s side over Satan’s side</a:t>
            </a:r>
          </a:p>
          <a:p>
            <a:pPr lvl="1"/>
            <a:r>
              <a:rPr lang="en-US" dirty="0" smtClean="0">
                <a:solidFill>
                  <a:srgbClr val="FFFFF7"/>
                </a:solidFill>
              </a:rPr>
              <a:t>Restored three blessings</a:t>
            </a:r>
          </a:p>
          <a:p>
            <a:pPr lvl="1"/>
            <a:r>
              <a:rPr lang="en-US" dirty="0" smtClean="0">
                <a:solidFill>
                  <a:srgbClr val="FFFFF7"/>
                </a:solidFill>
              </a:rPr>
              <a:t>Overcame second temptation of Jesus: indemnity condition to restore 2</a:t>
            </a:r>
            <a:r>
              <a:rPr lang="en-US" baseline="30000" dirty="0" smtClean="0">
                <a:solidFill>
                  <a:srgbClr val="FFFFF7"/>
                </a:solidFill>
              </a:rPr>
              <a:t>nd</a:t>
            </a:r>
            <a:r>
              <a:rPr lang="en-US" dirty="0" smtClean="0">
                <a:solidFill>
                  <a:srgbClr val="FFFFF7"/>
                </a:solidFill>
              </a:rPr>
              <a:t> blessing</a:t>
            </a:r>
          </a:p>
          <a:p>
            <a:pPr lvl="1"/>
            <a:r>
              <a:rPr lang="en-US" dirty="0" smtClean="0">
                <a:solidFill>
                  <a:srgbClr val="FFFFF7"/>
                </a:solidFill>
              </a:rPr>
              <a:t>Messiah could marry and start his mission</a:t>
            </a:r>
          </a:p>
          <a:p>
            <a:pPr lvl="1"/>
            <a:r>
              <a:rPr lang="en-US" dirty="0" smtClean="0">
                <a:solidFill>
                  <a:srgbClr val="FFFFF7"/>
                </a:solidFill>
              </a:rPr>
              <a:t>Restoration of God’s sovereignty through democracy on growth stage</a:t>
            </a:r>
          </a:p>
          <a:p>
            <a:pPr lvl="1"/>
            <a:r>
              <a:rPr lang="en-US" dirty="0" smtClean="0">
                <a:solidFill>
                  <a:srgbClr val="FFFFF7"/>
                </a:solidFill>
              </a:rPr>
              <a:t>Establishment of the State of Israel</a:t>
            </a:r>
          </a:p>
          <a:p>
            <a:r>
              <a:rPr lang="en-US" dirty="0" smtClean="0">
                <a:solidFill>
                  <a:srgbClr val="FFFFF7"/>
                </a:solidFill>
              </a:rPr>
              <a:t>On Satan’s side communism strengthened</a:t>
            </a:r>
          </a:p>
          <a:p>
            <a:pPr lvl="1"/>
            <a:endParaRPr lang="en-US" dirty="0">
              <a:solidFill>
                <a:srgbClr val="FFFFF7"/>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FFFF00"/>
                </a:solidFill>
                <a:latin typeface="Arial Rounded MT Bold"/>
                <a:cs typeface="Arial Rounded MT Bold"/>
              </a:rPr>
              <a:t>What are the providential causes of the world wars?</a:t>
            </a:r>
            <a:endParaRPr lang="en-US" sz="4000" dirty="0"/>
          </a:p>
        </p:txBody>
      </p:sp>
      <p:sp>
        <p:nvSpPr>
          <p:cNvPr id="3" name="Content Placeholder 2"/>
          <p:cNvSpPr>
            <a:spLocks noGrp="1"/>
          </p:cNvSpPr>
          <p:nvPr>
            <p:ph idx="1"/>
          </p:nvPr>
        </p:nvSpPr>
        <p:spPr/>
        <p:txBody>
          <a:bodyPr/>
          <a:lstStyle/>
          <a:p>
            <a:pPr marL="514350" indent="-514350">
              <a:buAutoNum type="arabicPeriod" startAt="3"/>
            </a:pPr>
            <a:r>
              <a:rPr lang="en-US" dirty="0" smtClean="0">
                <a:solidFill>
                  <a:srgbClr val="FFFFFA"/>
                </a:solidFill>
              </a:rPr>
              <a:t>Overcome on the world level the three temptations of Jesus</a:t>
            </a:r>
          </a:p>
          <a:p>
            <a:pPr marL="914400" lvl="1" indent="-514350"/>
            <a:r>
              <a:rPr lang="en-US" dirty="0" smtClean="0">
                <a:solidFill>
                  <a:srgbClr val="FFFFFA"/>
                </a:solidFill>
              </a:rPr>
              <a:t>WW 1 – 1</a:t>
            </a:r>
            <a:r>
              <a:rPr lang="en-US" baseline="30000" dirty="0" smtClean="0">
                <a:solidFill>
                  <a:srgbClr val="FFFFFA"/>
                </a:solidFill>
              </a:rPr>
              <a:t>st</a:t>
            </a:r>
            <a:r>
              <a:rPr lang="en-US" dirty="0" smtClean="0">
                <a:solidFill>
                  <a:srgbClr val="FFFFFA"/>
                </a:solidFill>
              </a:rPr>
              <a:t> blessing -- 1</a:t>
            </a:r>
            <a:r>
              <a:rPr lang="en-US" baseline="30000" dirty="0" smtClean="0">
                <a:solidFill>
                  <a:srgbClr val="FFFFFA"/>
                </a:solidFill>
              </a:rPr>
              <a:t>st</a:t>
            </a:r>
            <a:r>
              <a:rPr lang="en-US" dirty="0" smtClean="0">
                <a:solidFill>
                  <a:srgbClr val="FFFFFA"/>
                </a:solidFill>
              </a:rPr>
              <a:t> temptation</a:t>
            </a:r>
          </a:p>
          <a:p>
            <a:pPr marL="914400" lvl="1" indent="-514350"/>
            <a:r>
              <a:rPr lang="en-US" dirty="0" smtClean="0">
                <a:solidFill>
                  <a:srgbClr val="FFFFFA"/>
                </a:solidFill>
              </a:rPr>
              <a:t>WW 2 – 2</a:t>
            </a:r>
            <a:r>
              <a:rPr lang="en-US" baseline="30000" dirty="0" smtClean="0">
                <a:solidFill>
                  <a:srgbClr val="FFFFFA"/>
                </a:solidFill>
              </a:rPr>
              <a:t>nd</a:t>
            </a:r>
            <a:r>
              <a:rPr lang="en-US" dirty="0" smtClean="0">
                <a:solidFill>
                  <a:srgbClr val="FFFFFA"/>
                </a:solidFill>
              </a:rPr>
              <a:t> blessing -- 2</a:t>
            </a:r>
            <a:r>
              <a:rPr lang="en-US" baseline="30000" dirty="0" smtClean="0">
                <a:solidFill>
                  <a:srgbClr val="FFFFFA"/>
                </a:solidFill>
              </a:rPr>
              <a:t>nd</a:t>
            </a:r>
            <a:r>
              <a:rPr lang="en-US" dirty="0" smtClean="0">
                <a:solidFill>
                  <a:srgbClr val="FFFFFA"/>
                </a:solidFill>
              </a:rPr>
              <a:t> temptation</a:t>
            </a:r>
          </a:p>
          <a:p>
            <a:pPr marL="914400" lvl="1" indent="-514350"/>
            <a:r>
              <a:rPr lang="en-US" dirty="0" smtClean="0">
                <a:solidFill>
                  <a:srgbClr val="FFFFFA"/>
                </a:solidFill>
              </a:rPr>
              <a:t>WW 3 – 3</a:t>
            </a:r>
            <a:r>
              <a:rPr lang="en-US" baseline="30000" dirty="0" smtClean="0">
                <a:solidFill>
                  <a:srgbClr val="FFFFFA"/>
                </a:solidFill>
              </a:rPr>
              <a:t>rd</a:t>
            </a:r>
            <a:r>
              <a:rPr lang="en-US" dirty="0" smtClean="0">
                <a:solidFill>
                  <a:srgbClr val="FFFFFA"/>
                </a:solidFill>
              </a:rPr>
              <a:t> blessing -- 3</a:t>
            </a:r>
            <a:r>
              <a:rPr lang="en-US" baseline="30000" dirty="0" smtClean="0">
                <a:solidFill>
                  <a:srgbClr val="FFFFFA"/>
                </a:solidFill>
              </a:rPr>
              <a:t>rd</a:t>
            </a:r>
            <a:r>
              <a:rPr lang="en-US" dirty="0" smtClean="0">
                <a:solidFill>
                  <a:srgbClr val="FFFFFA"/>
                </a:solidFill>
              </a:rPr>
              <a:t> temptation</a:t>
            </a:r>
          </a:p>
          <a:p>
            <a:pPr marL="514350" indent="-514350">
              <a:buAutoNum type="arabicPeriod" startAt="3"/>
            </a:pPr>
            <a:r>
              <a:rPr lang="en-US" dirty="0" smtClean="0">
                <a:solidFill>
                  <a:srgbClr val="FFFFFA"/>
                </a:solidFill>
              </a:rPr>
              <a:t>Indemnity condition to restore God’s sovereignty</a:t>
            </a:r>
          </a:p>
          <a:p>
            <a:pPr marL="914400" lvl="1" indent="-514350"/>
            <a:r>
              <a:rPr lang="en-US" dirty="0" smtClean="0">
                <a:solidFill>
                  <a:srgbClr val="FFFFFA"/>
                </a:solidFill>
              </a:rPr>
              <a:t>Cain and Abel restoration through 3 stages</a:t>
            </a:r>
          </a:p>
          <a:p>
            <a:pPr marL="914400" lvl="1" indent="-514350"/>
            <a:r>
              <a:rPr lang="en-US" dirty="0" smtClean="0">
                <a:solidFill>
                  <a:srgbClr val="FFFFFA"/>
                </a:solidFill>
              </a:rPr>
              <a:t>Abel world prevails over the Cain world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FFFF00"/>
                </a:solidFill>
                <a:latin typeface="Arial Rounded MT Bold"/>
                <a:cs typeface="Arial Rounded MT Bold"/>
              </a:rPr>
              <a:t>Churchill’s ‘Iron Curtain’ speech March 1946</a:t>
            </a:r>
            <a:endParaRPr lang="en-US" sz="4000" dirty="0">
              <a:solidFill>
                <a:srgbClr val="FFFF00"/>
              </a:solidFill>
              <a:latin typeface="Arial Rounded MT Bold"/>
              <a:cs typeface="Arial Rounded MT Bold"/>
            </a:endParaRPr>
          </a:p>
        </p:txBody>
      </p:sp>
      <p:sp>
        <p:nvSpPr>
          <p:cNvPr id="3" name="Content Placeholder 2"/>
          <p:cNvSpPr>
            <a:spLocks noGrp="1"/>
          </p:cNvSpPr>
          <p:nvPr>
            <p:ph idx="1"/>
          </p:nvPr>
        </p:nvSpPr>
        <p:spPr>
          <a:xfrm>
            <a:off x="457200" y="1874837"/>
            <a:ext cx="8229600" cy="4525963"/>
          </a:xfrm>
        </p:spPr>
        <p:txBody>
          <a:bodyPr/>
          <a:lstStyle/>
          <a:p>
            <a:pPr>
              <a:buNone/>
            </a:pPr>
            <a:r>
              <a:rPr lang="en-US" sz="2800" dirty="0" smtClean="0">
                <a:solidFill>
                  <a:srgbClr val="FFFFFA"/>
                </a:solidFill>
              </a:rPr>
              <a:t>	“An iron curtain has descended across the Continent. Behind that line lie all the capitals of the ancient states of Central and Eastern Europe. . . All these famous cities and the populations around them lie in what I must call the Soviet sphere, and all are subject in one form or another, not only to Soviet influence but to a very high and, in many cases, increasing measure of control from Moscow.”</a:t>
            </a:r>
            <a:endParaRPr lang="en-US" sz="2800" dirty="0">
              <a:solidFill>
                <a:srgbClr val="FFFFFA"/>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solidFill>
                  <a:srgbClr val="FFFF00"/>
                </a:solidFill>
                <a:latin typeface="Arial Rounded MT Bold"/>
                <a:cs typeface="Arial Rounded MT Bold"/>
              </a:rPr>
              <a:t>The Third World War</a:t>
            </a:r>
            <a:endParaRPr lang="en-US" dirty="0">
              <a:solidFill>
                <a:srgbClr val="FFFF00"/>
              </a:solidFill>
              <a:latin typeface="Arial Rounded MT Bold"/>
              <a:cs typeface="Arial Rounded MT Bold"/>
            </a:endParaRPr>
          </a:p>
        </p:txBody>
      </p:sp>
      <p:sp>
        <p:nvSpPr>
          <p:cNvPr id="5" name="Subtitle 4"/>
          <p:cNvSpPr>
            <a:spLocks noGrp="1"/>
          </p:cNvSpPr>
          <p:nvPr>
            <p:ph type="subTitle" idx="1"/>
          </p:nvPr>
        </p:nvSpPr>
        <p:spPr/>
        <p:txBody>
          <a:bodyPr/>
          <a:lstStyle/>
          <a:p>
            <a:r>
              <a:rPr lang="en-US" sz="3600" dirty="0" smtClean="0">
                <a:solidFill>
                  <a:srgbClr val="FFFF00"/>
                </a:solidFill>
                <a:latin typeface="Arial Rounded MT Bold"/>
                <a:cs typeface="Arial Rounded MT Bold"/>
              </a:rPr>
              <a:t>1945-</a:t>
            </a:r>
            <a:endParaRPr lang="en-US" sz="3600" dirty="0">
              <a:solidFill>
                <a:srgbClr val="FFFF00"/>
              </a:solidFill>
              <a:latin typeface="Arial Rounded MT Bold"/>
              <a:cs typeface="Arial Rounded MT Bold"/>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441325" y="0"/>
            <a:ext cx="8226425" cy="1089025"/>
          </a:xfrm>
          <a:prstGeom prst="rect">
            <a:avLst/>
          </a:prstGeom>
          <a:noFill/>
          <a:ln w="9525">
            <a:noFill/>
            <a:miter lim="800000"/>
            <a:headEnd/>
            <a:tailEnd/>
          </a:ln>
        </p:spPr>
        <p:txBody>
          <a:bodyPr anchor="ctr" anchorCtr="1">
            <a:prstTxWarp prst="textNoShape">
              <a:avLst/>
            </a:prstTxWarp>
          </a:bodyPr>
          <a:lstStyle/>
          <a:p>
            <a:r>
              <a:rPr lang="en-US" altLang="zh-CN" sz="4000" dirty="0" smtClean="0">
                <a:solidFill>
                  <a:srgbClr val="FFFF00"/>
                </a:solidFill>
                <a:latin typeface="Arial Rounded MT Bold" pitchFamily="-128" charset="0"/>
                <a:ea typeface="宋体" pitchFamily="-128" charset="-122"/>
                <a:cs typeface="宋体" pitchFamily="-128" charset="-122"/>
              </a:rPr>
              <a:t>Third World War</a:t>
            </a:r>
            <a:endParaRPr lang="sk-SK" sz="4000" dirty="0">
              <a:solidFill>
                <a:srgbClr val="FFFF00"/>
              </a:solidFill>
              <a:latin typeface="Arial Rounded MT Bold" pitchFamily="-128" charset="0"/>
              <a:ea typeface="宋体" pitchFamily="-128" charset="-122"/>
              <a:cs typeface="宋体" pitchFamily="-128" charset="-122"/>
            </a:endParaRPr>
          </a:p>
        </p:txBody>
      </p:sp>
      <p:sp>
        <p:nvSpPr>
          <p:cNvPr id="45059" name="Text Box 6"/>
          <p:cNvSpPr txBox="1">
            <a:spLocks noChangeArrowheads="1"/>
          </p:cNvSpPr>
          <p:nvPr/>
        </p:nvSpPr>
        <p:spPr bwMode="auto">
          <a:xfrm>
            <a:off x="4211638" y="4152900"/>
            <a:ext cx="3151187" cy="530225"/>
          </a:xfrm>
          <a:prstGeom prst="rect">
            <a:avLst/>
          </a:prstGeom>
          <a:noFill/>
          <a:ln w="9525">
            <a:noFill/>
            <a:miter lim="800000"/>
            <a:headEnd/>
            <a:tailEnd/>
          </a:ln>
        </p:spPr>
        <p:txBody>
          <a:bodyPr>
            <a:prstTxWarp prst="textNoShape">
              <a:avLst/>
            </a:prstTxWarp>
            <a:spAutoFit/>
          </a:bodyPr>
          <a:lstStyle/>
          <a:p>
            <a:pPr algn="ctr">
              <a:lnSpc>
                <a:spcPct val="90000"/>
              </a:lnSpc>
              <a:buClr>
                <a:srgbClr val="3399FF"/>
              </a:buClr>
              <a:buFont typeface="Courier New" pitchFamily="-128" charset="0"/>
              <a:buNone/>
            </a:pPr>
            <a:r>
              <a:rPr lang="en-US" altLang="zh-CN" sz="3200">
                <a:solidFill>
                  <a:schemeClr val="bg1"/>
                </a:solidFill>
                <a:ea typeface="宋体" pitchFamily="-128" charset="-122"/>
                <a:cs typeface="宋体" pitchFamily="-128" charset="-122"/>
              </a:rPr>
              <a:t>Responsibility</a:t>
            </a:r>
            <a:endParaRPr lang="en-US" sz="3200">
              <a:solidFill>
                <a:schemeClr val="bg1"/>
              </a:solidFill>
              <a:ea typeface="宋体" pitchFamily="-128" charset="-122"/>
              <a:cs typeface="宋体" pitchFamily="-128" charset="-122"/>
            </a:endParaRPr>
          </a:p>
        </p:txBody>
      </p:sp>
      <p:sp>
        <p:nvSpPr>
          <p:cNvPr id="45060" name="Line 7"/>
          <p:cNvSpPr>
            <a:spLocks noChangeShapeType="1"/>
          </p:cNvSpPr>
          <p:nvPr/>
        </p:nvSpPr>
        <p:spPr bwMode="auto">
          <a:xfrm rot="16200000" flipV="1">
            <a:off x="5426869" y="3604419"/>
            <a:ext cx="719138" cy="0"/>
          </a:xfrm>
          <a:prstGeom prst="line">
            <a:avLst/>
          </a:prstGeom>
          <a:noFill/>
          <a:ln w="114300">
            <a:solidFill>
              <a:schemeClr val="bg1"/>
            </a:solidFill>
            <a:round/>
            <a:headEnd/>
            <a:tailEnd type="triangle" w="med" len="sm"/>
          </a:ln>
        </p:spPr>
        <p:txBody>
          <a:bodyPr>
            <a:prstTxWarp prst="textNoShape">
              <a:avLst/>
            </a:prstTxWarp>
          </a:bodyPr>
          <a:lstStyle/>
          <a:p>
            <a:endParaRPr lang="en-US"/>
          </a:p>
        </p:txBody>
      </p:sp>
      <p:sp>
        <p:nvSpPr>
          <p:cNvPr id="45061" name="Text Box 8"/>
          <p:cNvSpPr txBox="1">
            <a:spLocks noChangeArrowheads="1"/>
          </p:cNvSpPr>
          <p:nvPr/>
        </p:nvSpPr>
        <p:spPr bwMode="auto">
          <a:xfrm>
            <a:off x="5924550" y="3473450"/>
            <a:ext cx="1438275" cy="441325"/>
          </a:xfrm>
          <a:prstGeom prst="rect">
            <a:avLst/>
          </a:prstGeom>
          <a:noFill/>
          <a:ln w="9525">
            <a:noFill/>
            <a:miter lim="800000"/>
            <a:headEnd/>
            <a:tailEnd/>
          </a:ln>
        </p:spPr>
        <p:txBody>
          <a:bodyPr tIns="10800">
            <a:prstTxWarp prst="textNoShape">
              <a:avLst/>
            </a:prstTxWarp>
            <a:spAutoFit/>
          </a:bodyPr>
          <a:lstStyle/>
          <a:p>
            <a:pPr>
              <a:lnSpc>
                <a:spcPct val="90000"/>
              </a:lnSpc>
            </a:pPr>
            <a:r>
              <a:rPr lang="en-US" sz="2800" dirty="0" smtClean="0">
                <a:solidFill>
                  <a:srgbClr val="FFCC00"/>
                </a:solidFill>
                <a:ea typeface="宋体" pitchFamily="-128" charset="-122"/>
                <a:cs typeface="宋体" pitchFamily="-128" charset="-122"/>
              </a:rPr>
              <a:t>Fail</a:t>
            </a:r>
            <a:endParaRPr lang="en-US" sz="2800" dirty="0">
              <a:solidFill>
                <a:srgbClr val="FFCC00"/>
              </a:solidFill>
              <a:ea typeface="宋体" pitchFamily="-128" charset="-122"/>
              <a:cs typeface="宋体" pitchFamily="-128" charset="-122"/>
            </a:endParaRPr>
          </a:p>
        </p:txBody>
      </p:sp>
      <p:sp>
        <p:nvSpPr>
          <p:cNvPr id="45062" name="Text Box 9"/>
          <p:cNvSpPr txBox="1">
            <a:spLocks noChangeArrowheads="1"/>
          </p:cNvSpPr>
          <p:nvPr/>
        </p:nvSpPr>
        <p:spPr bwMode="auto">
          <a:xfrm>
            <a:off x="5930900" y="4959350"/>
            <a:ext cx="1431925" cy="441325"/>
          </a:xfrm>
          <a:prstGeom prst="rect">
            <a:avLst/>
          </a:prstGeom>
          <a:noFill/>
          <a:ln w="9525">
            <a:noFill/>
            <a:miter lim="800000"/>
            <a:headEnd/>
            <a:tailEnd/>
          </a:ln>
        </p:spPr>
        <p:txBody>
          <a:bodyPr tIns="10800">
            <a:prstTxWarp prst="textNoShape">
              <a:avLst/>
            </a:prstTxWarp>
            <a:spAutoFit/>
          </a:bodyPr>
          <a:lstStyle/>
          <a:p>
            <a:pPr>
              <a:lnSpc>
                <a:spcPct val="90000"/>
              </a:lnSpc>
            </a:pPr>
            <a:r>
              <a:rPr lang="en-US" sz="2800">
                <a:solidFill>
                  <a:srgbClr val="FFCC00"/>
                </a:solidFill>
                <a:ea typeface="宋体" pitchFamily="-128" charset="-122"/>
                <a:cs typeface="宋体" pitchFamily="-128" charset="-122"/>
              </a:rPr>
              <a:t>Fulfil</a:t>
            </a:r>
          </a:p>
        </p:txBody>
      </p:sp>
      <p:sp>
        <p:nvSpPr>
          <p:cNvPr id="45063" name="Line 10"/>
          <p:cNvSpPr>
            <a:spLocks noChangeShapeType="1"/>
          </p:cNvSpPr>
          <p:nvPr/>
        </p:nvSpPr>
        <p:spPr bwMode="auto">
          <a:xfrm rot="5400000" flipV="1">
            <a:off x="5423694" y="5237957"/>
            <a:ext cx="719137" cy="0"/>
          </a:xfrm>
          <a:prstGeom prst="line">
            <a:avLst/>
          </a:prstGeom>
          <a:noFill/>
          <a:ln w="114300">
            <a:solidFill>
              <a:schemeClr val="bg1"/>
            </a:solidFill>
            <a:round/>
            <a:headEnd/>
            <a:tailEnd type="triangle" w="med" len="sm"/>
          </a:ln>
        </p:spPr>
        <p:txBody>
          <a:bodyPr>
            <a:prstTxWarp prst="textNoShape">
              <a:avLst/>
            </a:prstTxWarp>
          </a:bodyPr>
          <a:lstStyle/>
          <a:p>
            <a:endParaRPr lang="en-US"/>
          </a:p>
        </p:txBody>
      </p:sp>
      <p:sp>
        <p:nvSpPr>
          <p:cNvPr id="45064" name="Freeform 11"/>
          <p:cNvSpPr>
            <a:spLocks/>
          </p:cNvSpPr>
          <p:nvPr/>
        </p:nvSpPr>
        <p:spPr bwMode="auto">
          <a:xfrm>
            <a:off x="2997200" y="3203575"/>
            <a:ext cx="4456113" cy="2430463"/>
          </a:xfrm>
          <a:custGeom>
            <a:avLst/>
            <a:gdLst>
              <a:gd name="T0" fmla="*/ 2949 w 2949"/>
              <a:gd name="T1" fmla="*/ 0 h 1531"/>
              <a:gd name="T2" fmla="*/ 907 w 2949"/>
              <a:gd name="T3" fmla="*/ 0 h 1531"/>
              <a:gd name="T4" fmla="*/ 0 w 2949"/>
              <a:gd name="T5" fmla="*/ 765 h 1531"/>
              <a:gd name="T6" fmla="*/ 907 w 2949"/>
              <a:gd name="T7" fmla="*/ 1531 h 1531"/>
              <a:gd name="T8" fmla="*/ 2949 w 2949"/>
              <a:gd name="T9" fmla="*/ 1531 h 1531"/>
              <a:gd name="T10" fmla="*/ 0 60000 65536"/>
              <a:gd name="T11" fmla="*/ 0 60000 65536"/>
              <a:gd name="T12" fmla="*/ 0 60000 65536"/>
              <a:gd name="T13" fmla="*/ 0 60000 65536"/>
              <a:gd name="T14" fmla="*/ 0 60000 65536"/>
              <a:gd name="T15" fmla="*/ 0 w 2949"/>
              <a:gd name="T16" fmla="*/ 0 h 1531"/>
              <a:gd name="T17" fmla="*/ 2949 w 2949"/>
              <a:gd name="T18" fmla="*/ 1531 h 1531"/>
            </a:gdLst>
            <a:ahLst/>
            <a:cxnLst>
              <a:cxn ang="T10">
                <a:pos x="T0" y="T1"/>
              </a:cxn>
              <a:cxn ang="T11">
                <a:pos x="T2" y="T3"/>
              </a:cxn>
              <a:cxn ang="T12">
                <a:pos x="T4" y="T5"/>
              </a:cxn>
              <a:cxn ang="T13">
                <a:pos x="T6" y="T7"/>
              </a:cxn>
              <a:cxn ang="T14">
                <a:pos x="T8" y="T9"/>
              </a:cxn>
            </a:cxnLst>
            <a:rect l="T15" t="T16" r="T17" b="T18"/>
            <a:pathLst>
              <a:path w="2949" h="1531">
                <a:moveTo>
                  <a:pt x="2949" y="0"/>
                </a:moveTo>
                <a:lnTo>
                  <a:pt x="907" y="0"/>
                </a:lnTo>
                <a:lnTo>
                  <a:pt x="0" y="765"/>
                </a:lnTo>
                <a:lnTo>
                  <a:pt x="907" y="1531"/>
                </a:lnTo>
                <a:lnTo>
                  <a:pt x="2949" y="1531"/>
                </a:lnTo>
              </a:path>
            </a:pathLst>
          </a:custGeom>
          <a:noFill/>
          <a:ln w="76200">
            <a:solidFill>
              <a:schemeClr val="bg1"/>
            </a:solidFill>
            <a:round/>
            <a:headEnd/>
            <a:tailEnd/>
          </a:ln>
        </p:spPr>
        <p:txBody>
          <a:bodyPr>
            <a:prstTxWarp prst="textNoShape">
              <a:avLst/>
            </a:prstTxWarp>
          </a:bodyPr>
          <a:lstStyle/>
          <a:p>
            <a:endParaRPr lang="en-GB">
              <a:ea typeface="Arial" pitchFamily="-128" charset="0"/>
            </a:endParaRPr>
          </a:p>
        </p:txBody>
      </p:sp>
      <p:sp>
        <p:nvSpPr>
          <p:cNvPr id="45065" name="Text Box 12"/>
          <p:cNvSpPr txBox="1">
            <a:spLocks noChangeArrowheads="1"/>
          </p:cNvSpPr>
          <p:nvPr/>
        </p:nvSpPr>
        <p:spPr bwMode="auto">
          <a:xfrm>
            <a:off x="431800" y="3562350"/>
            <a:ext cx="2792413" cy="1981200"/>
          </a:xfrm>
          <a:prstGeom prst="rect">
            <a:avLst/>
          </a:prstGeom>
          <a:noFill/>
          <a:ln w="9525">
            <a:noFill/>
            <a:miter lim="800000"/>
            <a:headEnd/>
            <a:tailEnd/>
          </a:ln>
        </p:spPr>
        <p:txBody>
          <a:bodyPr>
            <a:prstTxWarp prst="textNoShape">
              <a:avLst/>
            </a:prstTxWarp>
            <a:spAutoFit/>
          </a:bodyPr>
          <a:lstStyle/>
          <a:p>
            <a:pPr algn="ctr">
              <a:lnSpc>
                <a:spcPct val="110000"/>
              </a:lnSpc>
              <a:buClr>
                <a:srgbClr val="3399FF"/>
              </a:buClr>
              <a:buFont typeface="Courier New" pitchFamily="-128" charset="0"/>
              <a:buNone/>
            </a:pPr>
            <a:r>
              <a:rPr lang="en-US" altLang="zh-CN" sz="4000">
                <a:solidFill>
                  <a:srgbClr val="FFFF00"/>
                </a:solidFill>
                <a:ea typeface="宋体" pitchFamily="-128" charset="-122"/>
                <a:cs typeface="宋体" pitchFamily="-128" charset="-122"/>
              </a:rPr>
              <a:t>Cain - Abel</a:t>
            </a:r>
            <a:br>
              <a:rPr lang="en-US" altLang="zh-CN" sz="4000">
                <a:solidFill>
                  <a:srgbClr val="FFFF00"/>
                </a:solidFill>
                <a:ea typeface="宋体" pitchFamily="-128" charset="-122"/>
                <a:cs typeface="宋体" pitchFamily="-128" charset="-122"/>
              </a:rPr>
            </a:br>
            <a:r>
              <a:rPr lang="en-US" altLang="zh-CN" sz="4000">
                <a:solidFill>
                  <a:srgbClr val="FFFF00"/>
                </a:solidFill>
                <a:ea typeface="宋体" pitchFamily="-128" charset="-122"/>
                <a:cs typeface="宋体" pitchFamily="-128" charset="-122"/>
              </a:rPr>
              <a:t>Struggle</a:t>
            </a:r>
          </a:p>
          <a:p>
            <a:pPr algn="ctr">
              <a:lnSpc>
                <a:spcPct val="90000"/>
              </a:lnSpc>
              <a:buClr>
                <a:srgbClr val="3399FF"/>
              </a:buClr>
              <a:buFont typeface="Courier New" pitchFamily="-128" charset="0"/>
              <a:buNone/>
            </a:pPr>
            <a:endParaRPr lang="en-US" sz="4000">
              <a:solidFill>
                <a:srgbClr val="FFFF00"/>
              </a:solidFill>
              <a:ea typeface="宋体" pitchFamily="-128" charset="-122"/>
              <a:cs typeface="宋体" pitchFamily="-128" charset="-122"/>
            </a:endParaRPr>
          </a:p>
        </p:txBody>
      </p:sp>
      <p:sp>
        <p:nvSpPr>
          <p:cNvPr id="45066" name="Text Box 13"/>
          <p:cNvSpPr txBox="1">
            <a:spLocks noChangeArrowheads="1"/>
          </p:cNvSpPr>
          <p:nvPr/>
        </p:nvSpPr>
        <p:spPr bwMode="auto">
          <a:xfrm>
            <a:off x="3851275" y="5768975"/>
            <a:ext cx="4456113" cy="530225"/>
          </a:xfrm>
          <a:prstGeom prst="rect">
            <a:avLst/>
          </a:prstGeom>
          <a:noFill/>
          <a:ln w="9525">
            <a:noFill/>
            <a:miter lim="800000"/>
            <a:headEnd/>
            <a:tailEnd/>
          </a:ln>
        </p:spPr>
        <p:txBody>
          <a:bodyPr>
            <a:prstTxWarp prst="textNoShape">
              <a:avLst/>
            </a:prstTxWarp>
            <a:spAutoFit/>
          </a:bodyPr>
          <a:lstStyle/>
          <a:p>
            <a:pPr algn="ctr">
              <a:lnSpc>
                <a:spcPct val="90000"/>
              </a:lnSpc>
              <a:buClr>
                <a:srgbClr val="3399FF"/>
              </a:buClr>
              <a:buFont typeface="Courier New" pitchFamily="-128" charset="0"/>
              <a:buNone/>
            </a:pPr>
            <a:r>
              <a:rPr lang="en-US" altLang="zh-CN" sz="3200">
                <a:solidFill>
                  <a:schemeClr val="bg1"/>
                </a:solidFill>
                <a:ea typeface="宋体" pitchFamily="-128" charset="-122"/>
                <a:cs typeface="宋体" pitchFamily="-128" charset="-122"/>
              </a:rPr>
              <a:t>Ideological conflict</a:t>
            </a:r>
            <a:endParaRPr lang="en-US" sz="3200">
              <a:solidFill>
                <a:schemeClr val="bg1"/>
              </a:solidFill>
              <a:ea typeface="宋体" pitchFamily="-128" charset="-122"/>
              <a:cs typeface="宋体" pitchFamily="-128" charset="-122"/>
            </a:endParaRPr>
          </a:p>
        </p:txBody>
      </p:sp>
      <p:sp>
        <p:nvSpPr>
          <p:cNvPr id="45067" name="Text Box 14"/>
          <p:cNvSpPr txBox="1">
            <a:spLocks noChangeArrowheads="1"/>
          </p:cNvSpPr>
          <p:nvPr/>
        </p:nvSpPr>
        <p:spPr bwMode="auto">
          <a:xfrm>
            <a:off x="4211638" y="2528888"/>
            <a:ext cx="3151187" cy="530225"/>
          </a:xfrm>
          <a:prstGeom prst="rect">
            <a:avLst/>
          </a:prstGeom>
          <a:noFill/>
          <a:ln w="9525">
            <a:noFill/>
            <a:miter lim="800000"/>
            <a:headEnd/>
            <a:tailEnd/>
          </a:ln>
        </p:spPr>
        <p:txBody>
          <a:bodyPr>
            <a:prstTxWarp prst="textNoShape">
              <a:avLst/>
            </a:prstTxWarp>
            <a:spAutoFit/>
          </a:bodyPr>
          <a:lstStyle/>
          <a:p>
            <a:pPr algn="ctr">
              <a:lnSpc>
                <a:spcPct val="90000"/>
              </a:lnSpc>
              <a:buClr>
                <a:srgbClr val="3399FF"/>
              </a:buClr>
              <a:buFont typeface="Courier New" pitchFamily="-128" charset="0"/>
              <a:buNone/>
            </a:pPr>
            <a:r>
              <a:rPr lang="en-US" altLang="zh-CN" sz="3200">
                <a:solidFill>
                  <a:schemeClr val="bg1"/>
                </a:solidFill>
                <a:ea typeface="宋体" pitchFamily="-128" charset="-122"/>
                <a:cs typeface="宋体" pitchFamily="-128" charset="-122"/>
              </a:rPr>
              <a:t>Military conflict</a:t>
            </a:r>
            <a:endParaRPr lang="en-US" sz="3200">
              <a:solidFill>
                <a:schemeClr val="bg1"/>
              </a:solidFill>
              <a:ea typeface="宋体" pitchFamily="-128" charset="-122"/>
              <a:cs typeface="宋体" pitchFamily="-128" charset="-122"/>
            </a:endParaRPr>
          </a:p>
        </p:txBody>
      </p:sp>
      <p:sp>
        <p:nvSpPr>
          <p:cNvPr id="45068" name="Text Box 15"/>
          <p:cNvSpPr txBox="1">
            <a:spLocks noChangeArrowheads="1"/>
          </p:cNvSpPr>
          <p:nvPr/>
        </p:nvSpPr>
        <p:spPr bwMode="auto">
          <a:xfrm>
            <a:off x="927100" y="1268413"/>
            <a:ext cx="7289800" cy="968375"/>
          </a:xfrm>
          <a:prstGeom prst="rect">
            <a:avLst/>
          </a:prstGeom>
          <a:noFill/>
          <a:ln w="9525">
            <a:noFill/>
            <a:miter lim="800000"/>
            <a:headEnd/>
            <a:tailEnd/>
          </a:ln>
        </p:spPr>
        <p:txBody>
          <a:bodyPr>
            <a:prstTxWarp prst="textNoShape">
              <a:avLst/>
            </a:prstTxWarp>
            <a:spAutoFit/>
          </a:bodyPr>
          <a:lstStyle/>
          <a:p>
            <a:pPr algn="ctr">
              <a:lnSpc>
                <a:spcPct val="90000"/>
              </a:lnSpc>
              <a:buClr>
                <a:srgbClr val="3399FF"/>
              </a:buClr>
              <a:buFont typeface="Courier New" pitchFamily="-128" charset="0"/>
              <a:buNone/>
            </a:pPr>
            <a:r>
              <a:rPr lang="en-US" altLang="zh-CN" sz="3200">
                <a:solidFill>
                  <a:schemeClr val="bg1"/>
                </a:solidFill>
                <a:ea typeface="宋体" pitchFamily="-128" charset="-122"/>
                <a:cs typeface="宋体" pitchFamily="-128" charset="-122"/>
              </a:rPr>
              <a:t>Nature of conflict depends on human responsibility</a:t>
            </a:r>
            <a:endParaRPr lang="en-US" sz="3200">
              <a:solidFill>
                <a:schemeClr val="bg1"/>
              </a:solidFill>
              <a:ea typeface="宋体" pitchFamily="-128" charset="-122"/>
              <a:cs typeface="宋体" pitchFamily="-128" charset="-122"/>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9144000" cy="1143000"/>
          </a:xfrm>
        </p:spPr>
        <p:txBody>
          <a:bodyPr/>
          <a:lstStyle/>
          <a:p>
            <a:r>
              <a:rPr lang="en-US" sz="4000" dirty="0" smtClean="0">
                <a:solidFill>
                  <a:srgbClr val="FFFF00"/>
                </a:solidFill>
                <a:latin typeface="Arial Rounded MT Bold"/>
                <a:cs typeface="Arial Rounded MT Bold"/>
              </a:rPr>
              <a:t>What is this ideological conflict?</a:t>
            </a:r>
            <a:endParaRPr lang="en-US" sz="4000" dirty="0">
              <a:solidFill>
                <a:srgbClr val="FFFF00"/>
              </a:solidFill>
              <a:latin typeface="Arial Rounded MT Bold"/>
              <a:cs typeface="Arial Rounded MT Bold"/>
            </a:endParaRPr>
          </a:p>
        </p:txBody>
      </p:sp>
      <p:sp>
        <p:nvSpPr>
          <p:cNvPr id="5" name="TextBox 4"/>
          <p:cNvSpPr txBox="1"/>
          <p:nvPr/>
        </p:nvSpPr>
        <p:spPr>
          <a:xfrm>
            <a:off x="970735" y="1752600"/>
            <a:ext cx="2305865" cy="1200329"/>
          </a:xfrm>
          <a:prstGeom prst="rect">
            <a:avLst/>
          </a:prstGeom>
          <a:noFill/>
        </p:spPr>
        <p:txBody>
          <a:bodyPr wrap="none" rtlCol="0">
            <a:spAutoFit/>
          </a:bodyPr>
          <a:lstStyle/>
          <a:p>
            <a:pPr algn="ctr"/>
            <a:r>
              <a:rPr lang="en-US" sz="3600" dirty="0" smtClean="0">
                <a:solidFill>
                  <a:schemeClr val="bg1">
                    <a:lumMod val="50000"/>
                  </a:schemeClr>
                </a:solidFill>
              </a:rPr>
              <a:t>Abel-type </a:t>
            </a:r>
          </a:p>
          <a:p>
            <a:pPr algn="ctr"/>
            <a:r>
              <a:rPr lang="en-US" sz="3600" dirty="0" smtClean="0">
                <a:solidFill>
                  <a:schemeClr val="bg1">
                    <a:lumMod val="50000"/>
                  </a:schemeClr>
                </a:solidFill>
              </a:rPr>
              <a:t>view of life</a:t>
            </a:r>
            <a:endParaRPr lang="en-US" sz="3600" dirty="0">
              <a:solidFill>
                <a:schemeClr val="bg1">
                  <a:lumMod val="50000"/>
                </a:schemeClr>
              </a:solidFill>
            </a:endParaRPr>
          </a:p>
        </p:txBody>
      </p:sp>
      <p:sp>
        <p:nvSpPr>
          <p:cNvPr id="6" name="TextBox 5"/>
          <p:cNvSpPr txBox="1"/>
          <p:nvPr/>
        </p:nvSpPr>
        <p:spPr>
          <a:xfrm>
            <a:off x="5847535" y="1752600"/>
            <a:ext cx="2305865" cy="1200329"/>
          </a:xfrm>
          <a:prstGeom prst="rect">
            <a:avLst/>
          </a:prstGeom>
          <a:noFill/>
        </p:spPr>
        <p:txBody>
          <a:bodyPr wrap="none" rtlCol="0">
            <a:spAutoFit/>
          </a:bodyPr>
          <a:lstStyle/>
          <a:p>
            <a:pPr algn="ctr"/>
            <a:r>
              <a:rPr lang="en-US" sz="3600" dirty="0" smtClean="0">
                <a:solidFill>
                  <a:srgbClr val="ECEC00"/>
                </a:solidFill>
              </a:rPr>
              <a:t>Cain-type</a:t>
            </a:r>
          </a:p>
          <a:p>
            <a:pPr algn="ctr"/>
            <a:r>
              <a:rPr lang="en-US" sz="3600" dirty="0" smtClean="0">
                <a:solidFill>
                  <a:srgbClr val="ECEC00"/>
                </a:solidFill>
              </a:rPr>
              <a:t>view of life</a:t>
            </a:r>
            <a:endParaRPr lang="en-US" sz="3600" dirty="0">
              <a:solidFill>
                <a:srgbClr val="ECEC00"/>
              </a:solidFill>
            </a:endParaRPr>
          </a:p>
        </p:txBody>
      </p:sp>
      <p:sp>
        <p:nvSpPr>
          <p:cNvPr id="7" name="TextBox 6"/>
          <p:cNvSpPr txBox="1"/>
          <p:nvPr/>
        </p:nvSpPr>
        <p:spPr>
          <a:xfrm>
            <a:off x="914400" y="3352800"/>
            <a:ext cx="1928733" cy="523220"/>
          </a:xfrm>
          <a:prstGeom prst="rect">
            <a:avLst/>
          </a:prstGeom>
          <a:noFill/>
        </p:spPr>
        <p:txBody>
          <a:bodyPr wrap="none" rtlCol="0">
            <a:spAutoFit/>
          </a:bodyPr>
          <a:lstStyle/>
          <a:p>
            <a:r>
              <a:rPr lang="en-US" sz="2800" dirty="0" smtClean="0">
                <a:solidFill>
                  <a:srgbClr val="FFFFFA"/>
                </a:solidFill>
              </a:rPr>
              <a:t>Democracy</a:t>
            </a:r>
            <a:endParaRPr lang="en-US" sz="2800" dirty="0">
              <a:solidFill>
                <a:srgbClr val="FFFFFA"/>
              </a:solidFill>
            </a:endParaRPr>
          </a:p>
        </p:txBody>
      </p:sp>
      <p:sp>
        <p:nvSpPr>
          <p:cNvPr id="8" name="TextBox 7"/>
          <p:cNvSpPr txBox="1"/>
          <p:nvPr/>
        </p:nvSpPr>
        <p:spPr>
          <a:xfrm flipH="1">
            <a:off x="5638800" y="3962400"/>
            <a:ext cx="2564946" cy="523220"/>
          </a:xfrm>
          <a:prstGeom prst="rect">
            <a:avLst/>
          </a:prstGeom>
          <a:noFill/>
        </p:spPr>
        <p:txBody>
          <a:bodyPr wrap="square" rtlCol="0">
            <a:spAutoFit/>
          </a:bodyPr>
          <a:lstStyle/>
          <a:p>
            <a:r>
              <a:rPr lang="en-US" sz="2800" dirty="0" smtClean="0">
                <a:solidFill>
                  <a:srgbClr val="FFFFFA"/>
                </a:solidFill>
              </a:rPr>
              <a:t>Totalitarianism</a:t>
            </a:r>
            <a:endParaRPr lang="en-US" sz="2800" dirty="0">
              <a:solidFill>
                <a:srgbClr val="FFFFFA"/>
              </a:solidFill>
            </a:endParaRPr>
          </a:p>
        </p:txBody>
      </p:sp>
      <p:sp>
        <p:nvSpPr>
          <p:cNvPr id="9" name="TextBox 8"/>
          <p:cNvSpPr txBox="1"/>
          <p:nvPr/>
        </p:nvSpPr>
        <p:spPr>
          <a:xfrm>
            <a:off x="5847535" y="3352800"/>
            <a:ext cx="2158864" cy="523220"/>
          </a:xfrm>
          <a:prstGeom prst="rect">
            <a:avLst/>
          </a:prstGeom>
          <a:noFill/>
        </p:spPr>
        <p:txBody>
          <a:bodyPr wrap="none" rtlCol="0">
            <a:spAutoFit/>
          </a:bodyPr>
          <a:lstStyle/>
          <a:p>
            <a:r>
              <a:rPr lang="en-US" sz="2800" dirty="0" smtClean="0">
                <a:solidFill>
                  <a:srgbClr val="FFFFFA"/>
                </a:solidFill>
              </a:rPr>
              <a:t>Communism</a:t>
            </a:r>
            <a:endParaRPr lang="en-US" sz="2800" dirty="0">
              <a:solidFill>
                <a:srgbClr val="FFFFFA"/>
              </a:solidFill>
            </a:endParaRPr>
          </a:p>
        </p:txBody>
      </p:sp>
      <p:sp>
        <p:nvSpPr>
          <p:cNvPr id="10" name="TextBox 9"/>
          <p:cNvSpPr txBox="1"/>
          <p:nvPr/>
        </p:nvSpPr>
        <p:spPr>
          <a:xfrm>
            <a:off x="5029200" y="5257800"/>
            <a:ext cx="3745236" cy="523220"/>
          </a:xfrm>
          <a:prstGeom prst="rect">
            <a:avLst/>
          </a:prstGeom>
          <a:noFill/>
        </p:spPr>
        <p:txBody>
          <a:bodyPr wrap="none" rtlCol="0">
            <a:spAutoFit/>
          </a:bodyPr>
          <a:lstStyle/>
          <a:p>
            <a:r>
              <a:rPr lang="en-US" sz="2800" dirty="0" smtClean="0">
                <a:solidFill>
                  <a:srgbClr val="FFFFFA"/>
                </a:solidFill>
              </a:rPr>
              <a:t>Dialectical materialism</a:t>
            </a:r>
            <a:endParaRPr lang="en-US" sz="2800" dirty="0">
              <a:solidFill>
                <a:srgbClr val="FFFFFA"/>
              </a:solidFill>
            </a:endParaRPr>
          </a:p>
        </p:txBody>
      </p:sp>
      <p:sp>
        <p:nvSpPr>
          <p:cNvPr id="11" name="TextBox 10"/>
          <p:cNvSpPr txBox="1"/>
          <p:nvPr/>
        </p:nvSpPr>
        <p:spPr>
          <a:xfrm>
            <a:off x="6223371" y="4648200"/>
            <a:ext cx="1472829" cy="523220"/>
          </a:xfrm>
          <a:prstGeom prst="rect">
            <a:avLst/>
          </a:prstGeom>
          <a:noFill/>
        </p:spPr>
        <p:txBody>
          <a:bodyPr wrap="none" rtlCol="0">
            <a:spAutoFit/>
          </a:bodyPr>
          <a:lstStyle/>
          <a:p>
            <a:r>
              <a:rPr lang="en-US" sz="2800" dirty="0" smtClean="0">
                <a:solidFill>
                  <a:srgbClr val="FFFFFA"/>
                </a:solidFill>
              </a:rPr>
              <a:t>Atheism</a:t>
            </a:r>
            <a:endParaRPr lang="en-US" sz="2800" dirty="0">
              <a:solidFill>
                <a:srgbClr val="FFFFFA"/>
              </a:solidFill>
            </a:endParaRPr>
          </a:p>
        </p:txBody>
      </p:sp>
      <p:sp>
        <p:nvSpPr>
          <p:cNvPr id="12" name="TextBox 11"/>
          <p:cNvSpPr txBox="1"/>
          <p:nvPr/>
        </p:nvSpPr>
        <p:spPr>
          <a:xfrm>
            <a:off x="5194670" y="5943600"/>
            <a:ext cx="3568330" cy="523220"/>
          </a:xfrm>
          <a:prstGeom prst="rect">
            <a:avLst/>
          </a:prstGeom>
          <a:noFill/>
        </p:spPr>
        <p:txBody>
          <a:bodyPr wrap="none" rtlCol="0">
            <a:spAutoFit/>
          </a:bodyPr>
          <a:lstStyle/>
          <a:p>
            <a:r>
              <a:rPr lang="en-US" sz="2800" dirty="0" smtClean="0">
                <a:solidFill>
                  <a:srgbClr val="FFFFFA"/>
                </a:solidFill>
              </a:rPr>
              <a:t>Historical materialism</a:t>
            </a:r>
            <a:endParaRPr lang="en-US" sz="2800" dirty="0">
              <a:solidFill>
                <a:srgbClr val="FFFFFA"/>
              </a:solidFill>
            </a:endParaRPr>
          </a:p>
        </p:txBody>
      </p:sp>
      <p:sp>
        <p:nvSpPr>
          <p:cNvPr id="13" name="TextBox 12"/>
          <p:cNvSpPr txBox="1"/>
          <p:nvPr/>
        </p:nvSpPr>
        <p:spPr>
          <a:xfrm>
            <a:off x="1121259" y="3962400"/>
            <a:ext cx="1545741" cy="523220"/>
          </a:xfrm>
          <a:prstGeom prst="rect">
            <a:avLst/>
          </a:prstGeom>
          <a:noFill/>
        </p:spPr>
        <p:txBody>
          <a:bodyPr wrap="none" rtlCol="0">
            <a:spAutoFit/>
          </a:bodyPr>
          <a:lstStyle/>
          <a:p>
            <a:r>
              <a:rPr lang="en-US" sz="2800" dirty="0" smtClean="0">
                <a:solidFill>
                  <a:srgbClr val="FFFFFA"/>
                </a:solidFill>
              </a:rPr>
              <a:t>Freedom</a:t>
            </a:r>
            <a:endParaRPr lang="en-US" sz="2800" dirty="0">
              <a:solidFill>
                <a:srgbClr val="FFFFFA"/>
              </a:solidFill>
            </a:endParaRPr>
          </a:p>
        </p:txBody>
      </p:sp>
      <p:sp>
        <p:nvSpPr>
          <p:cNvPr id="14" name="TextBox 13"/>
          <p:cNvSpPr txBox="1"/>
          <p:nvPr/>
        </p:nvSpPr>
        <p:spPr>
          <a:xfrm>
            <a:off x="381000" y="4648200"/>
            <a:ext cx="3205926" cy="523220"/>
          </a:xfrm>
          <a:prstGeom prst="rect">
            <a:avLst/>
          </a:prstGeom>
          <a:noFill/>
        </p:spPr>
        <p:txBody>
          <a:bodyPr wrap="none" rtlCol="0">
            <a:spAutoFit/>
          </a:bodyPr>
          <a:lstStyle/>
          <a:p>
            <a:r>
              <a:rPr lang="en-US" sz="2800" dirty="0" smtClean="0">
                <a:solidFill>
                  <a:srgbClr val="FFFFFA"/>
                </a:solidFill>
              </a:rPr>
              <a:t>Religious worldview</a:t>
            </a:r>
            <a:endParaRPr lang="en-US" sz="2800" dirty="0">
              <a:solidFill>
                <a:srgbClr val="FFFFFA"/>
              </a:solidFill>
            </a:endParaRPr>
          </a:p>
        </p:txBody>
      </p:sp>
      <p:sp>
        <p:nvSpPr>
          <p:cNvPr id="15" name="TextBox 14"/>
          <p:cNvSpPr txBox="1"/>
          <p:nvPr/>
        </p:nvSpPr>
        <p:spPr>
          <a:xfrm>
            <a:off x="381000" y="5257800"/>
            <a:ext cx="3226089" cy="523220"/>
          </a:xfrm>
          <a:prstGeom prst="rect">
            <a:avLst/>
          </a:prstGeom>
          <a:noFill/>
        </p:spPr>
        <p:txBody>
          <a:bodyPr wrap="none" rtlCol="0">
            <a:spAutoFit/>
          </a:bodyPr>
          <a:lstStyle/>
          <a:p>
            <a:r>
              <a:rPr lang="en-US" sz="2800" dirty="0" smtClean="0">
                <a:solidFill>
                  <a:srgbClr val="FFFFFA"/>
                </a:solidFill>
              </a:rPr>
              <a:t>Dual characteristics</a:t>
            </a:r>
            <a:endParaRPr lang="en-US" sz="2800" dirty="0">
              <a:solidFill>
                <a:srgbClr val="FFFFFA"/>
              </a:solidFill>
            </a:endParaRPr>
          </a:p>
        </p:txBody>
      </p:sp>
      <p:sp>
        <p:nvSpPr>
          <p:cNvPr id="16" name="TextBox 15"/>
          <p:cNvSpPr txBox="1"/>
          <p:nvPr/>
        </p:nvSpPr>
        <p:spPr>
          <a:xfrm>
            <a:off x="150494" y="5943600"/>
            <a:ext cx="4650106" cy="523220"/>
          </a:xfrm>
          <a:prstGeom prst="rect">
            <a:avLst/>
          </a:prstGeom>
          <a:noFill/>
        </p:spPr>
        <p:txBody>
          <a:bodyPr wrap="none" rtlCol="0">
            <a:spAutoFit/>
          </a:bodyPr>
          <a:lstStyle/>
          <a:p>
            <a:r>
              <a:rPr lang="en-US" sz="2800" dirty="0" smtClean="0">
                <a:solidFill>
                  <a:srgbClr val="FFFFFA"/>
                </a:solidFill>
              </a:rPr>
              <a:t>Co-operation &amp; reconciliation</a:t>
            </a:r>
            <a:endParaRPr lang="en-US" sz="2800" dirty="0">
              <a:solidFill>
                <a:srgbClr val="FFFFFA"/>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FFFF00"/>
                </a:solidFill>
                <a:latin typeface="Arial Rounded MT Bold"/>
                <a:cs typeface="Arial Rounded MT Bold"/>
              </a:rPr>
              <a:t>A new ideology is required</a:t>
            </a:r>
            <a:endParaRPr lang="en-US" sz="4000" dirty="0">
              <a:solidFill>
                <a:srgbClr val="FFFF00"/>
              </a:solidFill>
              <a:latin typeface="Arial Rounded MT Bold"/>
              <a:cs typeface="Arial Rounded MT Bold"/>
            </a:endParaRPr>
          </a:p>
        </p:txBody>
      </p:sp>
      <p:sp>
        <p:nvSpPr>
          <p:cNvPr id="3" name="Content Placeholder 2"/>
          <p:cNvSpPr>
            <a:spLocks noGrp="1"/>
          </p:cNvSpPr>
          <p:nvPr>
            <p:ph idx="1"/>
          </p:nvPr>
        </p:nvSpPr>
        <p:spPr/>
        <p:txBody>
          <a:bodyPr/>
          <a:lstStyle/>
          <a:p>
            <a:r>
              <a:rPr lang="en-US" dirty="0" smtClean="0">
                <a:solidFill>
                  <a:schemeClr val="accent3"/>
                </a:solidFill>
              </a:rPr>
              <a:t>A new ideology to resolve conflict must arise out of the democratic world which is rooted in the Abel-type view of life</a:t>
            </a:r>
          </a:p>
          <a:p>
            <a:r>
              <a:rPr lang="en-US" dirty="0" smtClean="0">
                <a:solidFill>
                  <a:schemeClr val="accent3"/>
                </a:solidFill>
              </a:rPr>
              <a:t>This new truth is the essence of the Abel-view of life and the core of democracy</a:t>
            </a:r>
          </a:p>
          <a:p>
            <a:r>
              <a:rPr lang="en-US" dirty="0" smtClean="0">
                <a:solidFill>
                  <a:schemeClr val="accent3"/>
                </a:solidFill>
              </a:rPr>
              <a:t>The new truth will conquer the communist ideology and unify the world        </a:t>
            </a:r>
            <a:r>
              <a:rPr lang="en-US" sz="2400" dirty="0" smtClean="0">
                <a:solidFill>
                  <a:schemeClr val="accent3"/>
                </a:solidFill>
              </a:rPr>
              <a:t>EDP, 377</a:t>
            </a:r>
            <a:endParaRPr lang="en-US" dirty="0">
              <a:solidFill>
                <a:schemeClr val="accent3"/>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EFE6E"/>
                </a:solidFill>
                <a:latin typeface="Arial Rounded MT Bold"/>
                <a:cs typeface="Arial Rounded MT Bold"/>
              </a:rPr>
              <a:t>What is this ‘new ideology’?</a:t>
            </a:r>
            <a:endParaRPr lang="en-US" dirty="0">
              <a:solidFill>
                <a:srgbClr val="2EFE6E"/>
              </a:solidFill>
              <a:latin typeface="Arial Rounded MT Bold"/>
              <a:cs typeface="Arial Rounded MT Bold"/>
            </a:endParaRPr>
          </a:p>
        </p:txBody>
      </p:sp>
      <p:sp>
        <p:nvSpPr>
          <p:cNvPr id="3" name="Content Placeholder 2"/>
          <p:cNvSpPr>
            <a:spLocks noGrp="1"/>
          </p:cNvSpPr>
          <p:nvPr>
            <p:ph idx="1"/>
          </p:nvPr>
        </p:nvSpPr>
        <p:spPr/>
        <p:txBody>
          <a:bodyPr/>
          <a:lstStyle/>
          <a:p>
            <a:r>
              <a:rPr lang="en-US" dirty="0" smtClean="0">
                <a:solidFill>
                  <a:schemeClr val="accent5"/>
                </a:solidFill>
              </a:rPr>
              <a:t>Liberal democracy</a:t>
            </a:r>
          </a:p>
          <a:p>
            <a:pPr lvl="1"/>
            <a:r>
              <a:rPr lang="en-US" dirty="0" smtClean="0">
                <a:solidFill>
                  <a:schemeClr val="accent5"/>
                </a:solidFill>
              </a:rPr>
              <a:t>F.A. Hayek, </a:t>
            </a:r>
            <a:r>
              <a:rPr lang="en-US" i="1" dirty="0" smtClean="0">
                <a:solidFill>
                  <a:schemeClr val="accent5"/>
                </a:solidFill>
              </a:rPr>
              <a:t>Constitution of Liberty</a:t>
            </a:r>
            <a:endParaRPr lang="en-US" dirty="0" smtClean="0">
              <a:solidFill>
                <a:schemeClr val="accent5"/>
              </a:solidFill>
            </a:endParaRPr>
          </a:p>
          <a:p>
            <a:pPr lvl="1"/>
            <a:r>
              <a:rPr lang="en-US" dirty="0" smtClean="0">
                <a:solidFill>
                  <a:schemeClr val="accent5"/>
                </a:solidFill>
              </a:rPr>
              <a:t>Michael </a:t>
            </a:r>
            <a:r>
              <a:rPr lang="en-US" dirty="0" err="1" smtClean="0">
                <a:solidFill>
                  <a:schemeClr val="accent5"/>
                </a:solidFill>
              </a:rPr>
              <a:t>Oakeshott</a:t>
            </a:r>
            <a:r>
              <a:rPr lang="en-US" dirty="0" smtClean="0">
                <a:solidFill>
                  <a:schemeClr val="accent5"/>
                </a:solidFill>
              </a:rPr>
              <a:t>, </a:t>
            </a:r>
            <a:r>
              <a:rPr lang="en-US" i="1" dirty="0" smtClean="0">
                <a:solidFill>
                  <a:schemeClr val="accent5"/>
                </a:solidFill>
              </a:rPr>
              <a:t>On Human Conduct</a:t>
            </a:r>
          </a:p>
          <a:p>
            <a:pPr lvl="1"/>
            <a:r>
              <a:rPr lang="en-US" dirty="0" smtClean="0">
                <a:solidFill>
                  <a:schemeClr val="accent5"/>
                </a:solidFill>
              </a:rPr>
              <a:t>Karl Popper, </a:t>
            </a:r>
            <a:r>
              <a:rPr lang="en-US" i="1" dirty="0" smtClean="0">
                <a:solidFill>
                  <a:schemeClr val="accent5"/>
                </a:solidFill>
              </a:rPr>
              <a:t>The Open Society and its Enemies</a:t>
            </a:r>
            <a:endParaRPr lang="en-US" dirty="0" smtClean="0">
              <a:solidFill>
                <a:schemeClr val="accent5"/>
              </a:solidFill>
            </a:endParaRPr>
          </a:p>
          <a:p>
            <a:pPr lvl="1"/>
            <a:endParaRPr lang="en-US" dirty="0">
              <a:solidFill>
                <a:schemeClr val="accent5"/>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143000"/>
          </a:xfrm>
        </p:spPr>
        <p:txBody>
          <a:bodyPr/>
          <a:lstStyle/>
          <a:p>
            <a:r>
              <a:rPr lang="en-US" sz="4000" dirty="0" smtClean="0">
                <a:solidFill>
                  <a:srgbClr val="FFFF00"/>
                </a:solidFill>
                <a:latin typeface="Arial Rounded MT Bold"/>
                <a:cs typeface="Arial Rounded MT Bold"/>
              </a:rPr>
              <a:t>What was the providential cause of the Third World War?</a:t>
            </a:r>
            <a:endParaRPr lang="en-US" sz="4000" dirty="0">
              <a:solidFill>
                <a:srgbClr val="FFFF00"/>
              </a:solidFill>
              <a:latin typeface="Arial Rounded MT Bold"/>
              <a:cs typeface="Arial Rounded MT Bold"/>
            </a:endParaRPr>
          </a:p>
        </p:txBody>
      </p:sp>
      <p:sp>
        <p:nvSpPr>
          <p:cNvPr id="3" name="Content Placeholder 2"/>
          <p:cNvSpPr>
            <a:spLocks noGrp="1"/>
          </p:cNvSpPr>
          <p:nvPr>
            <p:ph idx="1"/>
          </p:nvPr>
        </p:nvSpPr>
        <p:spPr>
          <a:xfrm>
            <a:off x="457200" y="1600200"/>
            <a:ext cx="8229600" cy="4525963"/>
          </a:xfrm>
        </p:spPr>
        <p:txBody>
          <a:bodyPr/>
          <a:lstStyle/>
          <a:p>
            <a:r>
              <a:rPr lang="en-US" dirty="0" smtClean="0">
                <a:solidFill>
                  <a:schemeClr val="accent5"/>
                </a:solidFill>
              </a:rPr>
              <a:t>Completion stage restoration of the three blessings</a:t>
            </a:r>
          </a:p>
          <a:p>
            <a:pPr lvl="1"/>
            <a:r>
              <a:rPr lang="en-US" dirty="0" smtClean="0">
                <a:solidFill>
                  <a:schemeClr val="accent5"/>
                </a:solidFill>
              </a:rPr>
              <a:t>Anti-type of Christ – Stalin</a:t>
            </a:r>
          </a:p>
          <a:p>
            <a:pPr lvl="1"/>
            <a:r>
              <a:rPr lang="en-US" dirty="0" smtClean="0">
                <a:solidFill>
                  <a:schemeClr val="accent5"/>
                </a:solidFill>
              </a:rPr>
              <a:t>Class struggle and proletariat</a:t>
            </a:r>
          </a:p>
          <a:p>
            <a:pPr lvl="1"/>
            <a:r>
              <a:rPr lang="en-US" dirty="0" smtClean="0">
                <a:solidFill>
                  <a:schemeClr val="accent5"/>
                </a:solidFill>
              </a:rPr>
              <a:t>World domination/state ownership of economy</a:t>
            </a:r>
          </a:p>
          <a:p>
            <a:r>
              <a:rPr lang="en-US" dirty="0" smtClean="0">
                <a:solidFill>
                  <a:schemeClr val="accent5"/>
                </a:solidFill>
              </a:rPr>
              <a:t>Communism is unprincipled flawed imitation of God’s ideal</a:t>
            </a:r>
          </a:p>
          <a:p>
            <a:r>
              <a:rPr lang="en-US" dirty="0" smtClean="0">
                <a:solidFill>
                  <a:schemeClr val="accent5"/>
                </a:solidFill>
              </a:rPr>
              <a:t>Overcome Jesus third temptation</a:t>
            </a:r>
          </a:p>
          <a:p>
            <a:r>
              <a:rPr lang="en-US" dirty="0" smtClean="0">
                <a:solidFill>
                  <a:schemeClr val="accent5"/>
                </a:solidFill>
              </a:rPr>
              <a:t>Restoration of God’s sovereignty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19266" name="Group 2"/>
          <p:cNvGraphicFramePr>
            <a:graphicFrameLocks noGrp="1"/>
          </p:cNvGraphicFramePr>
          <p:nvPr/>
        </p:nvGraphicFramePr>
        <p:xfrm>
          <a:off x="458786" y="2441575"/>
          <a:ext cx="8228014" cy="3773488"/>
        </p:xfrm>
        <a:graphic>
          <a:graphicData uri="http://schemas.openxmlformats.org/drawingml/2006/table">
            <a:tbl>
              <a:tblPr/>
              <a:tblGrid>
                <a:gridCol w="3122614"/>
                <a:gridCol w="2112645"/>
                <a:gridCol w="2992755"/>
              </a:tblGrid>
              <a:tr h="1260475">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3600" b="0" i="0" u="none" strike="noStrike" cap="none" normalizeH="0" baseline="0" dirty="0" smtClean="0">
                          <a:ln>
                            <a:noFill/>
                          </a:ln>
                          <a:solidFill>
                            <a:srgbClr val="000000"/>
                          </a:solidFill>
                          <a:effectLst/>
                          <a:latin typeface="Franklin Gothic Medium" pitchFamily="-68" charset="0"/>
                          <a:ea typeface="Arial" pitchFamily="-68" charset="0"/>
                          <a:cs typeface="Arial" pitchFamily="-68" charset="0"/>
                        </a:rPr>
                        <a:t>South Korea</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3600" b="0" i="0" u="none" strike="noStrike" cap="none" normalizeH="0" baseline="0" dirty="0" smtClean="0">
                          <a:ln>
                            <a:noFill/>
                          </a:ln>
                          <a:solidFill>
                            <a:srgbClr val="000000"/>
                          </a:solidFill>
                          <a:effectLst/>
                          <a:latin typeface="Franklin Gothic Medium" pitchFamily="-68" charset="0"/>
                          <a:ea typeface="Arial" pitchFamily="-68" charset="0"/>
                          <a:cs typeface="Arial" pitchFamily="-68" charset="0"/>
                        </a:rPr>
                        <a:t>West Germany</a:t>
                      </a:r>
                      <a:endParaRPr kumimoji="0" lang="en-US" sz="3600" b="0" i="0" u="none" strike="noStrike" cap="none" normalizeH="0" baseline="0" dirty="0">
                        <a:ln>
                          <a:noFill/>
                        </a:ln>
                        <a:solidFill>
                          <a:srgbClr val="000000"/>
                        </a:solidFill>
                        <a:effectLst/>
                        <a:latin typeface="Franklin Gothic Medium" pitchFamily="-68" charset="0"/>
                        <a:ea typeface="Arial" pitchFamily="-68" charset="0"/>
                        <a:cs typeface="Arial" pitchFamily="-68" charset="0"/>
                      </a:endParaRPr>
                    </a:p>
                  </a:txBody>
                  <a:tcPr marL="0" marR="0" marT="0" marB="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5AD7"/>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2800" b="0" i="0" u="none" strike="noStrike" cap="none" normalizeH="0" baseline="0" dirty="0">
                          <a:ln>
                            <a:noFill/>
                          </a:ln>
                          <a:solidFill>
                            <a:srgbClr val="000000"/>
                          </a:solidFill>
                          <a:effectLst/>
                          <a:latin typeface="Franklin Gothic Medium" pitchFamily="-68" charset="0"/>
                          <a:ea typeface="Arial" pitchFamily="-68" charset="0"/>
                          <a:cs typeface="Arial" pitchFamily="-68" charset="0"/>
                        </a:rPr>
                        <a:t>Adam</a:t>
                      </a:r>
                      <a:r>
                        <a:rPr kumimoji="0" lang="en-US" sz="2800" b="0" i="0" u="none" strike="noStrike" cap="none" normalizeH="0" baseline="0" dirty="0" smtClean="0">
                          <a:ln>
                            <a:noFill/>
                          </a:ln>
                          <a:solidFill>
                            <a:srgbClr val="000000"/>
                          </a:solidFill>
                          <a:effectLst/>
                          <a:latin typeface="Franklin Gothic Medium" pitchFamily="-68" charset="0"/>
                          <a:ea typeface="Arial" pitchFamily="-68" charset="0"/>
                          <a:cs typeface="Arial" pitchFamily="-68" charset="0"/>
                        </a:rPr>
                        <a:t> </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2800" b="0" i="0" u="none" strike="noStrike" cap="none" normalizeH="0" baseline="0" dirty="0" smtClean="0">
                          <a:ln>
                            <a:noFill/>
                          </a:ln>
                          <a:solidFill>
                            <a:srgbClr val="000000"/>
                          </a:solidFill>
                          <a:effectLst/>
                          <a:latin typeface="Franklin Gothic Medium" pitchFamily="-68" charset="0"/>
                          <a:ea typeface="Arial" pitchFamily="-68" charset="0"/>
                          <a:cs typeface="Arial" pitchFamily="-68" charset="0"/>
                        </a:rPr>
                        <a:t>Position</a:t>
                      </a:r>
                      <a:endParaRPr kumimoji="0" lang="en-US" sz="2800" b="0" i="0" u="none" strike="noStrike" cap="none" normalizeH="0" baseline="0" dirty="0">
                        <a:ln>
                          <a:noFill/>
                        </a:ln>
                        <a:solidFill>
                          <a:srgbClr val="000000"/>
                        </a:solidFill>
                        <a:effectLst/>
                        <a:latin typeface="Franklin Gothic Medium" pitchFamily="-68" charset="0"/>
                        <a:ea typeface="Arial" pitchFamily="-68" charset="0"/>
                        <a:cs typeface="Arial" pitchFamily="-68" charset="0"/>
                      </a:endParaRPr>
                    </a:p>
                  </a:txBody>
                  <a:tcPr marL="0" marR="0" marT="0" marB="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5AD7"/>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3600" b="0" i="0" u="none" strike="noStrike" cap="none" normalizeH="0" baseline="0" dirty="0" smtClean="0">
                          <a:ln>
                            <a:noFill/>
                          </a:ln>
                          <a:solidFill>
                            <a:srgbClr val="000000"/>
                          </a:solidFill>
                          <a:effectLst/>
                          <a:latin typeface="Franklin Gothic Medium" pitchFamily="-68" charset="0"/>
                          <a:ea typeface="Arial" pitchFamily="-68" charset="0"/>
                          <a:cs typeface="Arial" pitchFamily="-68" charset="0"/>
                        </a:rPr>
                        <a:t>North Korea</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3600" b="0" i="0" u="none" strike="noStrike" cap="none" normalizeH="0" baseline="0" dirty="0" smtClean="0">
                          <a:ln>
                            <a:noFill/>
                          </a:ln>
                          <a:solidFill>
                            <a:srgbClr val="000000"/>
                          </a:solidFill>
                          <a:effectLst/>
                          <a:latin typeface="Franklin Gothic Medium" pitchFamily="-68" charset="0"/>
                          <a:ea typeface="Arial" pitchFamily="-68" charset="0"/>
                          <a:cs typeface="Arial" pitchFamily="-68" charset="0"/>
                        </a:rPr>
                        <a:t>East Germany</a:t>
                      </a:r>
                      <a:endParaRPr kumimoji="0" lang="en-US" sz="3600" b="0" i="0" u="none" strike="noStrike" cap="none" normalizeH="0" baseline="0" dirty="0">
                        <a:ln>
                          <a:noFill/>
                        </a:ln>
                        <a:solidFill>
                          <a:srgbClr val="000000"/>
                        </a:solidFill>
                        <a:effectLst/>
                        <a:latin typeface="Franklin Gothic Medium" pitchFamily="-68" charset="0"/>
                        <a:ea typeface="Arial" pitchFamily="-68" charset="0"/>
                        <a:cs typeface="Arial" pitchFamily="-68" charset="0"/>
                      </a:endParaRPr>
                    </a:p>
                  </a:txBody>
                  <a:tcPr marL="0" marR="0" marT="0" marB="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5AD7"/>
                    </a:solidFill>
                  </a:tcPr>
                </a:tc>
              </a:tr>
              <a:tr h="1260475">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3600" b="0" i="0" u="none" strike="noStrike" cap="none" normalizeH="0" baseline="0" dirty="0" smtClean="0">
                          <a:ln>
                            <a:noFill/>
                          </a:ln>
                          <a:solidFill>
                            <a:srgbClr val="000000"/>
                          </a:solidFill>
                          <a:effectLst/>
                          <a:latin typeface="Franklin Gothic Medium" pitchFamily="-68" charset="0"/>
                          <a:ea typeface="Arial" pitchFamily="-68" charset="0"/>
                          <a:cs typeface="Arial" pitchFamily="-68" charset="0"/>
                        </a:rPr>
                        <a:t>Japan </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3600" b="0" i="0" u="none" strike="noStrike" cap="none" normalizeH="0" baseline="0" dirty="0" smtClean="0">
                          <a:ln>
                            <a:noFill/>
                          </a:ln>
                          <a:solidFill>
                            <a:srgbClr val="000000"/>
                          </a:solidFill>
                          <a:effectLst/>
                          <a:latin typeface="Franklin Gothic Medium" pitchFamily="-68" charset="0"/>
                          <a:ea typeface="Arial" pitchFamily="-68" charset="0"/>
                          <a:cs typeface="Arial" pitchFamily="-68" charset="0"/>
                        </a:rPr>
                        <a:t>Great Britain</a:t>
                      </a:r>
                      <a:endParaRPr kumimoji="0" lang="en-US" sz="3600" b="0" i="0" u="none" strike="noStrike" cap="none" normalizeH="0" baseline="0" dirty="0">
                        <a:ln>
                          <a:noFill/>
                        </a:ln>
                        <a:solidFill>
                          <a:srgbClr val="000000"/>
                        </a:solidFill>
                        <a:effectLst/>
                        <a:latin typeface="Franklin Gothic Medium" pitchFamily="-68" charset="0"/>
                        <a:ea typeface="Arial" pitchFamily="-68" charset="0"/>
                        <a:cs typeface="Arial" pitchFamily="-68" charset="0"/>
                      </a:endParaRPr>
                    </a:p>
                  </a:txBody>
                  <a:tcPr marL="0" marR="0" marT="0" marB="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005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2800" b="0" i="0" u="none" strike="noStrike" cap="none" normalizeH="0" baseline="0" dirty="0">
                          <a:ln>
                            <a:noFill/>
                          </a:ln>
                          <a:solidFill>
                            <a:srgbClr val="000000"/>
                          </a:solidFill>
                          <a:effectLst/>
                          <a:latin typeface="Franklin Gothic Medium" pitchFamily="-68" charset="0"/>
                          <a:ea typeface="Arial" pitchFamily="-68" charset="0"/>
                          <a:cs typeface="Arial" pitchFamily="-68" charset="0"/>
                        </a:rPr>
                        <a:t>Eve Position</a:t>
                      </a:r>
                    </a:p>
                  </a:txBody>
                  <a:tcPr marL="0" marR="0" marT="0" marB="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005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3600" b="0" i="0" u="none" strike="noStrike" cap="none" normalizeH="0" baseline="0" dirty="0" smtClean="0">
                          <a:ln>
                            <a:noFill/>
                          </a:ln>
                          <a:solidFill>
                            <a:srgbClr val="000000"/>
                          </a:solidFill>
                          <a:effectLst/>
                          <a:latin typeface="Franklin Gothic Medium" pitchFamily="-68" charset="0"/>
                          <a:ea typeface="Arial" pitchFamily="-68" charset="0"/>
                          <a:cs typeface="Arial" pitchFamily="-68" charset="0"/>
                        </a:rPr>
                        <a:t>China</a:t>
                      </a:r>
                      <a:endParaRPr kumimoji="0" lang="en-US" sz="3600" b="0" i="0" u="none" strike="noStrike" cap="none" normalizeH="0" baseline="0" dirty="0">
                        <a:ln>
                          <a:noFill/>
                        </a:ln>
                        <a:solidFill>
                          <a:srgbClr val="000000"/>
                        </a:solidFill>
                        <a:effectLst/>
                        <a:latin typeface="Franklin Gothic Medium" pitchFamily="-68" charset="0"/>
                        <a:ea typeface="Arial" pitchFamily="-68" charset="0"/>
                        <a:cs typeface="Arial" pitchFamily="-68" charset="0"/>
                      </a:endParaRPr>
                    </a:p>
                  </a:txBody>
                  <a:tcPr marL="0" marR="0" marT="0" marB="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005A"/>
                    </a:solidFill>
                  </a:tcPr>
                </a:tc>
              </a:tr>
              <a:tr h="1252538">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3600" b="0" i="0" u="none" strike="noStrike" cap="none" normalizeH="0" baseline="0" dirty="0" smtClean="0">
                          <a:ln>
                            <a:noFill/>
                          </a:ln>
                          <a:solidFill>
                            <a:srgbClr val="000000"/>
                          </a:solidFill>
                          <a:effectLst/>
                          <a:latin typeface="Franklin Gothic Medium" pitchFamily="-68" charset="0"/>
                          <a:ea typeface="Arial" pitchFamily="-68" charset="0"/>
                          <a:cs typeface="Arial" pitchFamily="-68" charset="0"/>
                        </a:rPr>
                        <a:t>USA</a:t>
                      </a:r>
                      <a:endParaRPr kumimoji="0" lang="en-US" sz="3600" b="0" i="0" u="none" strike="noStrike" cap="none" normalizeH="0" baseline="0" dirty="0">
                        <a:ln>
                          <a:noFill/>
                        </a:ln>
                        <a:solidFill>
                          <a:srgbClr val="000000"/>
                        </a:solidFill>
                        <a:effectLst/>
                        <a:latin typeface="Franklin Gothic Medium" pitchFamily="-68" charset="0"/>
                        <a:ea typeface="Arial" pitchFamily="-68" charset="0"/>
                        <a:cs typeface="Arial" pitchFamily="-68" charset="0"/>
                      </a:endParaRPr>
                    </a:p>
                  </a:txBody>
                  <a:tcPr marL="0" marR="0" marT="0" marB="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2EFE6E"/>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2800" b="0" i="0" u="none" strike="noStrike" cap="none" normalizeH="0" baseline="0" dirty="0">
                          <a:ln>
                            <a:noFill/>
                          </a:ln>
                          <a:solidFill>
                            <a:srgbClr val="000000"/>
                          </a:solidFill>
                          <a:effectLst/>
                          <a:latin typeface="Franklin Gothic Medium" pitchFamily="-68" charset="0"/>
                          <a:ea typeface="Arial" pitchFamily="-68" charset="0"/>
                          <a:cs typeface="Arial" pitchFamily="-68" charset="0"/>
                        </a:rPr>
                        <a:t>Archangel Position</a:t>
                      </a:r>
                    </a:p>
                  </a:txBody>
                  <a:tcPr marL="0" marR="0" marT="0" marB="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2EFE6E"/>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3600" b="0" i="0" u="none" strike="noStrike" cap="none" normalizeH="0" baseline="0" dirty="0" smtClean="0">
                          <a:ln>
                            <a:noFill/>
                          </a:ln>
                          <a:solidFill>
                            <a:srgbClr val="000000"/>
                          </a:solidFill>
                          <a:effectLst/>
                          <a:latin typeface="Franklin Gothic Medium" pitchFamily="-68" charset="0"/>
                          <a:ea typeface="Arial" pitchFamily="-68" charset="0"/>
                          <a:cs typeface="Arial" pitchFamily="-68" charset="0"/>
                        </a:rPr>
                        <a:t>USSR</a:t>
                      </a:r>
                      <a:endParaRPr kumimoji="0" lang="en-US" sz="3600" b="0" i="0" u="none" strike="noStrike" cap="none" normalizeH="0" baseline="0" dirty="0">
                        <a:ln>
                          <a:noFill/>
                        </a:ln>
                        <a:solidFill>
                          <a:srgbClr val="000000"/>
                        </a:solidFill>
                        <a:effectLst/>
                        <a:latin typeface="Franklin Gothic Medium" pitchFamily="-68" charset="0"/>
                        <a:ea typeface="Arial" pitchFamily="-68" charset="0"/>
                        <a:cs typeface="Arial" pitchFamily="-68" charset="0"/>
                      </a:endParaRPr>
                    </a:p>
                  </a:txBody>
                  <a:tcPr marL="0" marR="0" marT="0" marB="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2EFE6E"/>
                    </a:solidFill>
                  </a:tcPr>
                </a:tc>
              </a:tr>
            </a:tbl>
          </a:graphicData>
        </a:graphic>
      </p:graphicFrame>
      <p:sp>
        <p:nvSpPr>
          <p:cNvPr id="1419286" name="Rectangle 22"/>
          <p:cNvSpPr>
            <a:spLocks noChangeArrowheads="1"/>
          </p:cNvSpPr>
          <p:nvPr/>
        </p:nvSpPr>
        <p:spPr bwMode="auto">
          <a:xfrm>
            <a:off x="5629275" y="1719263"/>
            <a:ext cx="3016250" cy="579437"/>
          </a:xfrm>
          <a:prstGeom prst="rect">
            <a:avLst/>
          </a:prstGeom>
          <a:noFill/>
          <a:ln w="9525" algn="ctr">
            <a:noFill/>
            <a:miter lim="800000"/>
            <a:headEnd/>
            <a:tailEnd/>
          </a:ln>
          <a:effectLst/>
        </p:spPr>
        <p:txBody>
          <a:bodyPr>
            <a:prstTxWarp prst="textNoShape">
              <a:avLst/>
            </a:prstTxWarp>
            <a:spAutoFit/>
          </a:bodyPr>
          <a:lstStyle/>
          <a:p>
            <a:pPr algn="ctr"/>
            <a:r>
              <a:rPr lang="en-US" altLang="zh-CN" sz="3200" b="1" dirty="0">
                <a:solidFill>
                  <a:schemeClr val="bg1"/>
                </a:solidFill>
                <a:effectLst>
                  <a:outerShdw blurRad="38100" dist="38100" dir="2700000" algn="tl">
                    <a:srgbClr val="000000"/>
                  </a:outerShdw>
                </a:effectLst>
                <a:ea typeface="宋体" pitchFamily="-68" charset="-122"/>
                <a:cs typeface="宋体" pitchFamily="-68" charset="-122"/>
              </a:rPr>
              <a:t>Cain</a:t>
            </a:r>
            <a:r>
              <a:rPr lang="en-US" altLang="zh-CN" sz="3200" b="1" dirty="0" smtClean="0">
                <a:solidFill>
                  <a:schemeClr val="bg1"/>
                </a:solidFill>
                <a:effectLst>
                  <a:outerShdw blurRad="38100" dist="38100" dir="2700000" algn="tl">
                    <a:srgbClr val="000000"/>
                  </a:outerShdw>
                </a:effectLst>
                <a:ea typeface="宋体" pitchFamily="-68" charset="-122"/>
                <a:cs typeface="宋体" pitchFamily="-68" charset="-122"/>
              </a:rPr>
              <a:t> side</a:t>
            </a:r>
            <a:endParaRPr lang="sk-SK" sz="3200" b="1" dirty="0">
              <a:solidFill>
                <a:schemeClr val="bg1"/>
              </a:solidFill>
              <a:effectLst>
                <a:outerShdw blurRad="38100" dist="38100" dir="2700000" algn="tl">
                  <a:srgbClr val="000000"/>
                </a:outerShdw>
              </a:effectLst>
              <a:ea typeface="宋体" pitchFamily="-68" charset="-122"/>
              <a:cs typeface="宋体" pitchFamily="-68" charset="-122"/>
            </a:endParaRPr>
          </a:p>
        </p:txBody>
      </p:sp>
      <p:sp>
        <p:nvSpPr>
          <p:cNvPr id="1419287" name="Rectangle 23"/>
          <p:cNvSpPr>
            <a:spLocks noChangeArrowheads="1"/>
          </p:cNvSpPr>
          <p:nvPr/>
        </p:nvSpPr>
        <p:spPr bwMode="auto">
          <a:xfrm>
            <a:off x="504825" y="1719263"/>
            <a:ext cx="3016250" cy="579437"/>
          </a:xfrm>
          <a:prstGeom prst="rect">
            <a:avLst/>
          </a:prstGeom>
          <a:noFill/>
          <a:ln w="9525" algn="ctr">
            <a:noFill/>
            <a:miter lim="800000"/>
            <a:headEnd/>
            <a:tailEnd/>
          </a:ln>
          <a:effectLst/>
        </p:spPr>
        <p:txBody>
          <a:bodyPr>
            <a:prstTxWarp prst="textNoShape">
              <a:avLst/>
            </a:prstTxWarp>
            <a:spAutoFit/>
          </a:bodyPr>
          <a:lstStyle/>
          <a:p>
            <a:pPr algn="ctr"/>
            <a:r>
              <a:rPr lang="en-US" altLang="zh-CN" sz="3200" b="1" dirty="0">
                <a:solidFill>
                  <a:schemeClr val="bg1"/>
                </a:solidFill>
                <a:effectLst>
                  <a:outerShdw blurRad="38100" dist="38100" dir="2700000" algn="tl">
                    <a:srgbClr val="000000"/>
                  </a:outerShdw>
                </a:effectLst>
                <a:ea typeface="宋体" pitchFamily="-68" charset="-122"/>
                <a:cs typeface="宋体" pitchFamily="-68" charset="-122"/>
              </a:rPr>
              <a:t>Abel</a:t>
            </a:r>
            <a:r>
              <a:rPr lang="en-US" altLang="zh-CN" sz="3200" b="1" dirty="0" smtClean="0">
                <a:solidFill>
                  <a:schemeClr val="bg1"/>
                </a:solidFill>
                <a:effectLst>
                  <a:outerShdw blurRad="38100" dist="38100" dir="2700000" algn="tl">
                    <a:srgbClr val="000000"/>
                  </a:outerShdw>
                </a:effectLst>
                <a:ea typeface="宋体" pitchFamily="-68" charset="-122"/>
                <a:cs typeface="宋体" pitchFamily="-68" charset="-122"/>
              </a:rPr>
              <a:t> side</a:t>
            </a:r>
            <a:endParaRPr lang="sk-SK" sz="3200" b="1" dirty="0">
              <a:solidFill>
                <a:schemeClr val="bg1"/>
              </a:solidFill>
              <a:effectLst>
                <a:outerShdw blurRad="38100" dist="38100" dir="2700000" algn="tl">
                  <a:srgbClr val="000000"/>
                </a:outerShdw>
              </a:effectLst>
              <a:ea typeface="宋体" pitchFamily="-68" charset="-122"/>
              <a:cs typeface="宋体" pitchFamily="-68" charset="-122"/>
            </a:endParaRPr>
          </a:p>
        </p:txBody>
      </p:sp>
      <p:sp>
        <p:nvSpPr>
          <p:cNvPr id="32790" name="Rectangle 24"/>
          <p:cNvSpPr>
            <a:spLocks noChangeArrowheads="1"/>
          </p:cNvSpPr>
          <p:nvPr/>
        </p:nvSpPr>
        <p:spPr bwMode="auto">
          <a:xfrm>
            <a:off x="0" y="76200"/>
            <a:ext cx="9144000" cy="1012825"/>
          </a:xfrm>
          <a:prstGeom prst="rect">
            <a:avLst/>
          </a:prstGeom>
          <a:noFill/>
          <a:ln w="9525">
            <a:noFill/>
            <a:miter lim="800000"/>
            <a:headEnd/>
            <a:tailEnd/>
          </a:ln>
        </p:spPr>
        <p:txBody>
          <a:bodyPr anchor="ctr" anchorCtr="1">
            <a:prstTxWarp prst="textNoShape">
              <a:avLst/>
            </a:prstTxWarp>
          </a:bodyPr>
          <a:lstStyle/>
          <a:p>
            <a:pPr algn="ctr"/>
            <a:r>
              <a:rPr lang="en-US" sz="4000" dirty="0" smtClean="0">
                <a:solidFill>
                  <a:schemeClr val="bg1">
                    <a:lumMod val="50000"/>
                  </a:schemeClr>
                </a:solidFill>
                <a:latin typeface="Arial Rounded MT Bold" pitchFamily="-68" charset="0"/>
                <a:ea typeface="宋体" pitchFamily="-68" charset="-122"/>
                <a:cs typeface="宋体" pitchFamily="-68" charset="-122"/>
              </a:rPr>
              <a:t>God’s side and Satan’s side</a:t>
            </a:r>
            <a:endParaRPr lang="sk-SK" sz="4000" dirty="0">
              <a:solidFill>
                <a:schemeClr val="bg1">
                  <a:lumMod val="50000"/>
                </a:schemeClr>
              </a:solidFill>
              <a:latin typeface="Arial Rounded MT Bold" pitchFamily="-68" charset="0"/>
              <a:ea typeface="宋体" pitchFamily="-68" charset="-122"/>
              <a:cs typeface="宋体" pitchFamily="-68" charset="-122"/>
            </a:endParaRPr>
          </a:p>
        </p:txBody>
      </p:sp>
      <p:sp>
        <p:nvSpPr>
          <p:cNvPr id="1419289" name="Rectangle 25"/>
          <p:cNvSpPr>
            <a:spLocks noChangeArrowheads="1"/>
          </p:cNvSpPr>
          <p:nvPr/>
        </p:nvSpPr>
        <p:spPr bwMode="auto">
          <a:xfrm>
            <a:off x="3536950" y="1381125"/>
            <a:ext cx="2070100" cy="986937"/>
          </a:xfrm>
          <a:prstGeom prst="rect">
            <a:avLst/>
          </a:prstGeom>
          <a:noFill/>
          <a:ln w="9525" algn="ctr">
            <a:noFill/>
            <a:miter lim="800000"/>
            <a:headEnd/>
            <a:tailEnd/>
          </a:ln>
          <a:effectLst/>
        </p:spPr>
        <p:txBody>
          <a:bodyPr>
            <a:prstTxWarp prst="textNoShape">
              <a:avLst/>
            </a:prstTxWarp>
            <a:spAutoFit/>
          </a:bodyPr>
          <a:lstStyle/>
          <a:p>
            <a:pPr algn="ctr">
              <a:lnSpc>
                <a:spcPct val="90000"/>
              </a:lnSpc>
            </a:pPr>
            <a:r>
              <a:rPr lang="en-US" altLang="zh-CN" sz="3200" b="1" dirty="0">
                <a:solidFill>
                  <a:schemeClr val="bg1"/>
                </a:solidFill>
                <a:effectLst>
                  <a:outerShdw blurRad="38100" dist="38100" dir="2700000" algn="tl">
                    <a:srgbClr val="000000"/>
                  </a:outerShdw>
                </a:effectLst>
                <a:ea typeface="宋体" pitchFamily="-68" charset="-122"/>
                <a:cs typeface="宋体" pitchFamily="-68" charset="-122"/>
              </a:rPr>
              <a:t>Adam’s</a:t>
            </a:r>
            <a:r>
              <a:rPr lang="en-US" altLang="zh-CN" sz="3200" b="1" dirty="0" smtClean="0">
                <a:solidFill>
                  <a:schemeClr val="bg1"/>
                </a:solidFill>
                <a:effectLst>
                  <a:outerShdw blurRad="38100" dist="38100" dir="2700000" algn="tl">
                    <a:srgbClr val="000000"/>
                  </a:outerShdw>
                </a:effectLst>
                <a:ea typeface="宋体" pitchFamily="-68" charset="-122"/>
                <a:cs typeface="宋体" pitchFamily="-68" charset="-122"/>
              </a:rPr>
              <a:t> family</a:t>
            </a:r>
            <a:endParaRPr lang="sk-SK" sz="3200" b="1" dirty="0">
              <a:solidFill>
                <a:schemeClr val="bg1"/>
              </a:solidFill>
              <a:effectLst>
                <a:outerShdw blurRad="38100" dist="38100" dir="2700000" algn="tl">
                  <a:srgbClr val="000000"/>
                </a:outerShdw>
              </a:effectLst>
              <a:ea typeface="宋体" pitchFamily="-68" charset="-122"/>
              <a:cs typeface="宋体" pitchFamily="-68" charset="-122"/>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FFFF00"/>
                </a:solidFill>
                <a:latin typeface="Arial Rounded MT Bold"/>
                <a:cs typeface="Arial Rounded MT Bold"/>
              </a:rPr>
              <a:t>What were the origins of the third world war?</a:t>
            </a:r>
            <a:endParaRPr lang="en-US" sz="4000" dirty="0">
              <a:solidFill>
                <a:srgbClr val="FFFF00"/>
              </a:solidFill>
              <a:latin typeface="Arial Rounded MT Bold"/>
              <a:cs typeface="Arial Rounded MT Bold"/>
            </a:endParaRPr>
          </a:p>
        </p:txBody>
      </p:sp>
      <p:sp>
        <p:nvSpPr>
          <p:cNvPr id="3" name="Content Placeholder 2"/>
          <p:cNvSpPr>
            <a:spLocks noGrp="1"/>
          </p:cNvSpPr>
          <p:nvPr>
            <p:ph idx="1"/>
          </p:nvPr>
        </p:nvSpPr>
        <p:spPr/>
        <p:txBody>
          <a:bodyPr/>
          <a:lstStyle/>
          <a:p>
            <a:r>
              <a:rPr lang="en-US" dirty="0" smtClean="0">
                <a:solidFill>
                  <a:schemeClr val="accent5"/>
                </a:solidFill>
              </a:rPr>
              <a:t>Bolshevik seizure of power in Russia </a:t>
            </a:r>
            <a:r>
              <a:rPr lang="en-US" sz="2800" dirty="0" smtClean="0">
                <a:solidFill>
                  <a:schemeClr val="accent5"/>
                </a:solidFill>
              </a:rPr>
              <a:t>1917</a:t>
            </a:r>
            <a:endParaRPr lang="en-US" dirty="0" smtClean="0">
              <a:solidFill>
                <a:schemeClr val="accent5"/>
              </a:solidFill>
            </a:endParaRPr>
          </a:p>
          <a:p>
            <a:r>
              <a:rPr lang="en-US" dirty="0" smtClean="0">
                <a:solidFill>
                  <a:schemeClr val="accent5"/>
                </a:solidFill>
              </a:rPr>
              <a:t>Allied intervention in Russian Civil War</a:t>
            </a:r>
          </a:p>
          <a:p>
            <a:r>
              <a:rPr lang="en-US" dirty="0" smtClean="0">
                <a:solidFill>
                  <a:schemeClr val="accent5"/>
                </a:solidFill>
              </a:rPr>
              <a:t>Establishment of Third International </a:t>
            </a:r>
            <a:r>
              <a:rPr lang="en-US" sz="2800" dirty="0" smtClean="0">
                <a:solidFill>
                  <a:schemeClr val="accent5"/>
                </a:solidFill>
              </a:rPr>
              <a:t>1919</a:t>
            </a:r>
            <a:endParaRPr lang="en-US" dirty="0" smtClean="0">
              <a:solidFill>
                <a:schemeClr val="accent5"/>
              </a:solidFill>
            </a:endParaRPr>
          </a:p>
          <a:p>
            <a:pPr lvl="1"/>
            <a:r>
              <a:rPr lang="en-US" dirty="0" smtClean="0">
                <a:solidFill>
                  <a:schemeClr val="accent5"/>
                </a:solidFill>
              </a:rPr>
              <a:t>Foment revolution in Europe and world</a:t>
            </a:r>
          </a:p>
          <a:p>
            <a:r>
              <a:rPr lang="en-US" dirty="0" smtClean="0">
                <a:solidFill>
                  <a:schemeClr val="accent5"/>
                </a:solidFill>
              </a:rPr>
              <a:t>Molotov-Ribbentrop Pact </a:t>
            </a:r>
            <a:r>
              <a:rPr lang="en-US" sz="2800" dirty="0" smtClean="0">
                <a:solidFill>
                  <a:schemeClr val="accent5"/>
                </a:solidFill>
              </a:rPr>
              <a:t>1939-41</a:t>
            </a:r>
            <a:endParaRPr lang="en-US" dirty="0" smtClean="0">
              <a:solidFill>
                <a:schemeClr val="accent5"/>
              </a:solidFill>
            </a:endParaRPr>
          </a:p>
          <a:p>
            <a:r>
              <a:rPr lang="en-US" dirty="0" smtClean="0">
                <a:solidFill>
                  <a:schemeClr val="accent5"/>
                </a:solidFill>
              </a:rPr>
              <a:t>Wartime Alliance </a:t>
            </a:r>
            <a:r>
              <a:rPr lang="en-US" sz="2800" dirty="0" smtClean="0">
                <a:solidFill>
                  <a:schemeClr val="accent5"/>
                </a:solidFill>
              </a:rPr>
              <a:t>1941-45</a:t>
            </a:r>
            <a:endParaRPr lang="en-US" dirty="0" smtClean="0">
              <a:solidFill>
                <a:schemeClr val="accent5"/>
              </a:solidFill>
            </a:endParaRPr>
          </a:p>
          <a:p>
            <a:r>
              <a:rPr lang="en-US" dirty="0" smtClean="0">
                <a:solidFill>
                  <a:schemeClr val="accent5"/>
                </a:solidFill>
              </a:rPr>
              <a:t>Different visions of post-war Europe</a:t>
            </a:r>
          </a:p>
          <a:p>
            <a:pPr lvl="1"/>
            <a:r>
              <a:rPr lang="en-US" dirty="0" smtClean="0">
                <a:solidFill>
                  <a:schemeClr val="accent5"/>
                </a:solidFill>
              </a:rPr>
              <a:t>Democracy vs. one party Communist state</a:t>
            </a:r>
          </a:p>
          <a:p>
            <a:pPr lvl="1"/>
            <a:r>
              <a:rPr lang="en-US" dirty="0" smtClean="0">
                <a:solidFill>
                  <a:schemeClr val="accent5"/>
                </a:solidFill>
              </a:rPr>
              <a:t>Free market vs. state control of economy </a:t>
            </a:r>
          </a:p>
          <a:p>
            <a:endParaRPr lang="en-US" dirty="0" smtClean="0">
              <a:solidFill>
                <a:schemeClr val="accent5"/>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FFFF00"/>
                </a:solidFill>
                <a:latin typeface="Arial Rounded MT Bold"/>
                <a:cs typeface="Arial Rounded MT Bold"/>
              </a:rPr>
              <a:t>What is communism 1?</a:t>
            </a:r>
            <a:endParaRPr lang="en-US" sz="4000" dirty="0">
              <a:solidFill>
                <a:srgbClr val="FFFF00"/>
              </a:solidFill>
              <a:latin typeface="Arial Rounded MT Bold"/>
              <a:cs typeface="Arial Rounded MT Bold"/>
            </a:endParaRPr>
          </a:p>
        </p:txBody>
      </p:sp>
      <p:sp>
        <p:nvSpPr>
          <p:cNvPr id="3" name="Content Placeholder 2"/>
          <p:cNvSpPr>
            <a:spLocks noGrp="1"/>
          </p:cNvSpPr>
          <p:nvPr>
            <p:ph idx="1"/>
          </p:nvPr>
        </p:nvSpPr>
        <p:spPr/>
        <p:txBody>
          <a:bodyPr/>
          <a:lstStyle/>
          <a:p>
            <a:r>
              <a:rPr lang="en-US" dirty="0" smtClean="0">
                <a:solidFill>
                  <a:schemeClr val="accent5"/>
                </a:solidFill>
              </a:rPr>
              <a:t>Abolition of the third blessing</a:t>
            </a:r>
          </a:p>
          <a:p>
            <a:pPr lvl="1"/>
            <a:r>
              <a:rPr lang="en-US" dirty="0" smtClean="0">
                <a:solidFill>
                  <a:schemeClr val="accent5"/>
                </a:solidFill>
              </a:rPr>
              <a:t>“Communism is the abolition of private property.” </a:t>
            </a:r>
            <a:r>
              <a:rPr lang="en-US" sz="2400" i="1" dirty="0" smtClean="0">
                <a:solidFill>
                  <a:schemeClr val="accent5"/>
                </a:solidFill>
              </a:rPr>
              <a:t>Communist Manifesto </a:t>
            </a:r>
            <a:r>
              <a:rPr lang="en-US" sz="2400" dirty="0" smtClean="0">
                <a:solidFill>
                  <a:schemeClr val="accent5"/>
                </a:solidFill>
              </a:rPr>
              <a:t>1848</a:t>
            </a:r>
            <a:endParaRPr lang="en-US" sz="2000" dirty="0" smtClean="0">
              <a:solidFill>
                <a:schemeClr val="accent5"/>
              </a:solidFill>
            </a:endParaRPr>
          </a:p>
          <a:p>
            <a:pPr lvl="1"/>
            <a:r>
              <a:rPr lang="en-US" dirty="0" smtClean="0">
                <a:solidFill>
                  <a:schemeClr val="accent5"/>
                </a:solidFill>
              </a:rPr>
              <a:t>State control and ownership of all property</a:t>
            </a:r>
          </a:p>
          <a:p>
            <a:pPr lvl="1"/>
            <a:r>
              <a:rPr lang="en-US" dirty="0" smtClean="0">
                <a:solidFill>
                  <a:schemeClr val="accent5"/>
                </a:solidFill>
              </a:rPr>
              <a:t>No free markets; planned economy</a:t>
            </a:r>
          </a:p>
          <a:p>
            <a:r>
              <a:rPr lang="en-US" dirty="0" smtClean="0">
                <a:solidFill>
                  <a:schemeClr val="accent5"/>
                </a:solidFill>
              </a:rPr>
              <a:t>Cannot become a true owner</a:t>
            </a:r>
          </a:p>
          <a:p>
            <a:r>
              <a:rPr lang="en-US" dirty="0" smtClean="0">
                <a:solidFill>
                  <a:schemeClr val="accent5"/>
                </a:solidFill>
              </a:rPr>
              <a:t>Cannot become Lord of Creation</a:t>
            </a:r>
          </a:p>
          <a:p>
            <a:r>
              <a:rPr lang="en-US" dirty="0" smtClean="0">
                <a:solidFill>
                  <a:schemeClr val="accent5"/>
                </a:solidFill>
              </a:rPr>
              <a:t>Cannot inherit God’s creativity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Arial Rounded MT Bold"/>
                <a:cs typeface="Arial Rounded MT Bold"/>
              </a:rPr>
              <a:t>Who is on God’s and who is on Satan’s side?</a:t>
            </a:r>
            <a:endParaRPr lang="en-US" dirty="0">
              <a:solidFill>
                <a:srgbClr val="FFFF00"/>
              </a:solidFill>
              <a:latin typeface="Arial Rounded MT Bold"/>
              <a:cs typeface="Arial Rounded MT Bold"/>
            </a:endParaRPr>
          </a:p>
        </p:txBody>
      </p:sp>
      <p:graphicFrame>
        <p:nvGraphicFramePr>
          <p:cNvPr id="5" name="Content Placeholder 4"/>
          <p:cNvGraphicFramePr>
            <a:graphicFrameLocks noGrp="1"/>
          </p:cNvGraphicFramePr>
          <p:nvPr>
            <p:ph idx="1"/>
          </p:nvPr>
        </p:nvGraphicFramePr>
        <p:xfrm>
          <a:off x="457200" y="1752600"/>
          <a:ext cx="8229600" cy="4419600"/>
        </p:xfrm>
        <a:graphic>
          <a:graphicData uri="http://schemas.openxmlformats.org/drawingml/2006/table">
            <a:tbl>
              <a:tblPr firstRow="1" bandRow="1">
                <a:tableStyleId>{5940675A-B579-460E-94D1-54222C63F5DA}</a:tableStyleId>
              </a:tblPr>
              <a:tblGrid>
                <a:gridCol w="4114800"/>
                <a:gridCol w="4114800"/>
              </a:tblGrid>
              <a:tr h="370840">
                <a:tc>
                  <a:txBody>
                    <a:bodyPr/>
                    <a:lstStyle/>
                    <a:p>
                      <a:pPr algn="ctr"/>
                      <a:r>
                        <a:rPr lang="en-US" sz="4400" dirty="0" smtClean="0">
                          <a:solidFill>
                            <a:schemeClr val="accent5"/>
                          </a:solidFill>
                          <a:effectLst>
                            <a:outerShdw blurRad="38100" dist="38100" dir="2700000" algn="tl">
                              <a:srgbClr val="000000">
                                <a:alpha val="43137"/>
                              </a:srgbClr>
                            </a:outerShdw>
                          </a:effectLst>
                          <a:latin typeface="Arial Rounded MT Bold"/>
                          <a:cs typeface="Arial Rounded MT Bold"/>
                        </a:rPr>
                        <a:t>God’s side</a:t>
                      </a:r>
                      <a:endParaRPr lang="en-US" sz="4400" dirty="0">
                        <a:solidFill>
                          <a:schemeClr val="accent5"/>
                        </a:solidFill>
                        <a:effectLst>
                          <a:outerShdw blurRad="38100" dist="38100" dir="2700000" algn="tl">
                            <a:srgbClr val="000000">
                              <a:alpha val="43137"/>
                            </a:srgbClr>
                          </a:outerShdw>
                        </a:effectLst>
                        <a:latin typeface="Arial Rounded MT Bold"/>
                        <a:cs typeface="Arial Rounded MT Bold"/>
                      </a:endParaRPr>
                    </a:p>
                  </a:txBody>
                  <a:tcPr/>
                </a:tc>
                <a:tc>
                  <a:txBody>
                    <a:bodyPr/>
                    <a:lstStyle/>
                    <a:p>
                      <a:pPr algn="ctr"/>
                      <a:r>
                        <a:rPr lang="en-US" sz="4400" b="0" dirty="0" smtClean="0">
                          <a:solidFill>
                            <a:schemeClr val="accent5"/>
                          </a:solidFill>
                          <a:effectLst>
                            <a:outerShdw blurRad="38100" dist="38100" dir="2700000" algn="tl">
                              <a:srgbClr val="000000">
                                <a:alpha val="43137"/>
                              </a:srgbClr>
                            </a:outerShdw>
                          </a:effectLst>
                          <a:latin typeface="Arial Rounded MT Bold"/>
                          <a:cs typeface="Arial Rounded MT Bold"/>
                        </a:rPr>
                        <a:t>Satan’s side</a:t>
                      </a:r>
                      <a:endParaRPr lang="en-US" sz="4400" b="0" dirty="0">
                        <a:solidFill>
                          <a:schemeClr val="accent5"/>
                        </a:solidFill>
                        <a:effectLst>
                          <a:outerShdw blurRad="38100" dist="38100" dir="2700000" algn="tl">
                            <a:srgbClr val="000000">
                              <a:alpha val="43137"/>
                            </a:srgbClr>
                          </a:outerShdw>
                        </a:effectLst>
                        <a:latin typeface="Arial Rounded MT Bold"/>
                        <a:cs typeface="Arial Rounded MT Bold"/>
                      </a:endParaRPr>
                    </a:p>
                  </a:txBody>
                  <a:tcPr/>
                </a:tc>
              </a:tr>
              <a:tr h="370840">
                <a:tc>
                  <a:txBody>
                    <a:bodyPr/>
                    <a:lstStyle/>
                    <a:p>
                      <a:pPr algn="ctr"/>
                      <a:r>
                        <a:rPr lang="en-US" sz="3600" dirty="0" smtClean="0">
                          <a:solidFill>
                            <a:schemeClr val="accent5"/>
                          </a:solidFill>
                        </a:rPr>
                        <a:t>Support God’s providence</a:t>
                      </a:r>
                      <a:endParaRPr lang="en-US" sz="3600" dirty="0">
                        <a:solidFill>
                          <a:schemeClr val="accent5"/>
                        </a:solidFill>
                      </a:endParaRPr>
                    </a:p>
                  </a:txBody>
                  <a:tcPr/>
                </a:tc>
                <a:tc>
                  <a:txBody>
                    <a:bodyPr/>
                    <a:lstStyle/>
                    <a:p>
                      <a:pPr algn="ctr"/>
                      <a:r>
                        <a:rPr lang="en-US" sz="3600" dirty="0" smtClean="0">
                          <a:solidFill>
                            <a:schemeClr val="accent5"/>
                          </a:solidFill>
                        </a:rPr>
                        <a:t>Oppose God’s providence</a:t>
                      </a:r>
                      <a:endParaRPr lang="en-US" sz="3600" dirty="0">
                        <a:solidFill>
                          <a:schemeClr val="accent5"/>
                        </a:solidFill>
                      </a:endParaRPr>
                    </a:p>
                  </a:txBody>
                  <a:tcPr/>
                </a:tc>
              </a:tr>
              <a:tr h="370840">
                <a:tc>
                  <a:txBody>
                    <a:bodyPr/>
                    <a:lstStyle/>
                    <a:p>
                      <a:pPr algn="ctr"/>
                      <a:r>
                        <a:rPr lang="en-US" sz="3600" dirty="0" smtClean="0">
                          <a:solidFill>
                            <a:schemeClr val="accent5"/>
                          </a:solidFill>
                        </a:rPr>
                        <a:t>Abel</a:t>
                      </a:r>
                      <a:r>
                        <a:rPr lang="en-US" sz="3600" baseline="0" dirty="0" smtClean="0">
                          <a:solidFill>
                            <a:schemeClr val="accent5"/>
                          </a:solidFill>
                        </a:rPr>
                        <a:t> </a:t>
                      </a:r>
                      <a:r>
                        <a:rPr lang="en-US" sz="3600" dirty="0" smtClean="0">
                          <a:solidFill>
                            <a:schemeClr val="accent5"/>
                          </a:solidFill>
                        </a:rPr>
                        <a:t>view of life</a:t>
                      </a:r>
                      <a:endParaRPr lang="en-US" sz="3600" dirty="0">
                        <a:solidFill>
                          <a:schemeClr val="accent5"/>
                        </a:solidFill>
                      </a:endParaRPr>
                    </a:p>
                  </a:txBody>
                  <a:tcPr/>
                </a:tc>
                <a:tc>
                  <a:txBody>
                    <a:bodyPr/>
                    <a:lstStyle/>
                    <a:p>
                      <a:pPr algn="ctr"/>
                      <a:r>
                        <a:rPr lang="en-US" sz="3600" dirty="0" smtClean="0">
                          <a:solidFill>
                            <a:schemeClr val="accent5"/>
                          </a:solidFill>
                        </a:rPr>
                        <a:t>Cain</a:t>
                      </a:r>
                      <a:r>
                        <a:rPr lang="en-US" sz="3600" baseline="0" dirty="0" smtClean="0">
                          <a:solidFill>
                            <a:schemeClr val="accent5"/>
                          </a:solidFill>
                        </a:rPr>
                        <a:t> view of life</a:t>
                      </a:r>
                      <a:endParaRPr lang="en-US" sz="3600" dirty="0">
                        <a:solidFill>
                          <a:schemeClr val="accent5"/>
                        </a:solidFill>
                      </a:endParaRPr>
                    </a:p>
                  </a:txBody>
                  <a:tcPr/>
                </a:tc>
              </a:tr>
              <a:tr h="370840">
                <a:tc>
                  <a:txBody>
                    <a:bodyPr/>
                    <a:lstStyle/>
                    <a:p>
                      <a:pPr algn="ctr"/>
                      <a:r>
                        <a:rPr lang="en-US" sz="3600" dirty="0" smtClean="0">
                          <a:solidFill>
                            <a:schemeClr val="accent5"/>
                          </a:solidFill>
                        </a:rPr>
                        <a:t>Support Christianity</a:t>
                      </a:r>
                      <a:endParaRPr lang="en-US" sz="3600" dirty="0">
                        <a:solidFill>
                          <a:schemeClr val="accent5"/>
                        </a:solidFill>
                      </a:endParaRPr>
                    </a:p>
                  </a:txBody>
                  <a:tcPr/>
                </a:tc>
                <a:tc>
                  <a:txBody>
                    <a:bodyPr/>
                    <a:lstStyle/>
                    <a:p>
                      <a:pPr algn="ctr"/>
                      <a:r>
                        <a:rPr lang="en-US" sz="3600" dirty="0" smtClean="0">
                          <a:solidFill>
                            <a:schemeClr val="accent5"/>
                          </a:solidFill>
                        </a:rPr>
                        <a:t>Oppose Christianity</a:t>
                      </a:r>
                      <a:endParaRPr lang="en-US" sz="3600" dirty="0">
                        <a:solidFill>
                          <a:schemeClr val="accent5"/>
                        </a:solidFill>
                      </a:endParaRPr>
                    </a:p>
                  </a:txBody>
                  <a:tcPr/>
                </a:tc>
              </a:tr>
              <a:tr h="370840">
                <a:tc>
                  <a:txBody>
                    <a:bodyPr/>
                    <a:lstStyle/>
                    <a:p>
                      <a:pPr algn="ctr"/>
                      <a:r>
                        <a:rPr lang="en-US" sz="3600" dirty="0" smtClean="0">
                          <a:solidFill>
                            <a:schemeClr val="accent5"/>
                          </a:solidFill>
                        </a:rPr>
                        <a:t>Attacked</a:t>
                      </a:r>
                      <a:endParaRPr lang="en-US" sz="3600" dirty="0">
                        <a:solidFill>
                          <a:schemeClr val="accent5"/>
                        </a:solidFill>
                      </a:endParaRPr>
                    </a:p>
                  </a:txBody>
                  <a:tcPr/>
                </a:tc>
                <a:tc>
                  <a:txBody>
                    <a:bodyPr/>
                    <a:lstStyle/>
                    <a:p>
                      <a:pPr algn="ctr"/>
                      <a:r>
                        <a:rPr lang="en-US" sz="3600" dirty="0" smtClean="0">
                          <a:solidFill>
                            <a:schemeClr val="accent5"/>
                          </a:solidFill>
                        </a:rPr>
                        <a:t>Aggressor</a:t>
                      </a:r>
                      <a:r>
                        <a:rPr lang="en-US" sz="3600" baseline="0" dirty="0" smtClean="0">
                          <a:solidFill>
                            <a:schemeClr val="accent5"/>
                          </a:solidFill>
                        </a:rPr>
                        <a:t> </a:t>
                      </a:r>
                      <a:endParaRPr lang="en-US" sz="3600" dirty="0">
                        <a:solidFill>
                          <a:schemeClr val="accent5"/>
                        </a:solidFill>
                      </a:endParaRPr>
                    </a:p>
                  </a:txBody>
                  <a:tcPr/>
                </a:tc>
              </a:tr>
            </a:tbl>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FFFF00"/>
                </a:solidFill>
                <a:latin typeface="Arial Rounded MT Bold"/>
                <a:cs typeface="Arial Rounded MT Bold"/>
              </a:rPr>
              <a:t>What is communism 2?</a:t>
            </a:r>
            <a:endParaRPr lang="en-US" sz="4000" dirty="0">
              <a:solidFill>
                <a:srgbClr val="FFFF00"/>
              </a:solidFill>
              <a:latin typeface="Arial Rounded MT Bold"/>
              <a:cs typeface="Arial Rounded MT Bold"/>
            </a:endParaRPr>
          </a:p>
        </p:txBody>
      </p:sp>
      <p:sp>
        <p:nvSpPr>
          <p:cNvPr id="3" name="Content Placeholder 2"/>
          <p:cNvSpPr>
            <a:spLocks noGrp="1"/>
          </p:cNvSpPr>
          <p:nvPr>
            <p:ph idx="1"/>
          </p:nvPr>
        </p:nvSpPr>
        <p:spPr/>
        <p:txBody>
          <a:bodyPr/>
          <a:lstStyle/>
          <a:p>
            <a:r>
              <a:rPr lang="en-US" dirty="0" smtClean="0">
                <a:solidFill>
                  <a:srgbClr val="FFFFFA"/>
                </a:solidFill>
              </a:rPr>
              <a:t>Abolition of the second blessing</a:t>
            </a:r>
          </a:p>
          <a:p>
            <a:pPr lvl="1"/>
            <a:r>
              <a:rPr lang="en-US" sz="2400" dirty="0" smtClean="0">
                <a:solidFill>
                  <a:srgbClr val="FFFFFA"/>
                </a:solidFill>
              </a:rPr>
              <a:t>“The workers’ state will come to replace the family.”</a:t>
            </a:r>
          </a:p>
          <a:p>
            <a:pPr lvl="1"/>
            <a:r>
              <a:rPr lang="en-US" sz="2400" dirty="0" smtClean="0">
                <a:solidFill>
                  <a:srgbClr val="FFFFFA"/>
                </a:solidFill>
              </a:rPr>
              <a:t>“The obligations of parents to their children will   wither away gradually until finally society assumes  the full responsibility.”</a:t>
            </a:r>
          </a:p>
          <a:p>
            <a:pPr lvl="1"/>
            <a:r>
              <a:rPr lang="en-US" sz="2400" dirty="0" smtClean="0">
                <a:solidFill>
                  <a:schemeClr val="accent5"/>
                </a:solidFill>
              </a:rPr>
              <a:t>“Marriage . . . has given way to the free and honest union of men and women who are lovers and comrades.” </a:t>
            </a:r>
            <a:r>
              <a:rPr lang="en-US" sz="2000" dirty="0" smtClean="0">
                <a:solidFill>
                  <a:srgbClr val="FFFFFA"/>
                </a:solidFill>
              </a:rPr>
              <a:t>Alexandra Kollontai, 1920</a:t>
            </a:r>
          </a:p>
          <a:p>
            <a:r>
              <a:rPr lang="en-US" dirty="0" smtClean="0">
                <a:solidFill>
                  <a:srgbClr val="FFFFFA"/>
                </a:solidFill>
              </a:rPr>
              <a:t>State takes over law, education, health, welfare and civil society</a:t>
            </a:r>
          </a:p>
          <a:p>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FFFF00"/>
                </a:solidFill>
                <a:latin typeface="Arial Rounded MT Bold"/>
                <a:cs typeface="Arial Rounded MT Bold"/>
              </a:rPr>
              <a:t>What is communism 3?</a:t>
            </a:r>
            <a:endParaRPr lang="en-US" sz="4000" dirty="0">
              <a:solidFill>
                <a:srgbClr val="FFFF00"/>
              </a:solidFill>
            </a:endParaRPr>
          </a:p>
        </p:txBody>
      </p:sp>
      <p:sp>
        <p:nvSpPr>
          <p:cNvPr id="3" name="Content Placeholder 2"/>
          <p:cNvSpPr>
            <a:spLocks noGrp="1"/>
          </p:cNvSpPr>
          <p:nvPr>
            <p:ph idx="1"/>
          </p:nvPr>
        </p:nvSpPr>
        <p:spPr/>
        <p:txBody>
          <a:bodyPr/>
          <a:lstStyle/>
          <a:p>
            <a:r>
              <a:rPr lang="en-US" dirty="0" smtClean="0">
                <a:solidFill>
                  <a:srgbClr val="FFFFFA"/>
                </a:solidFill>
              </a:rPr>
              <a:t>Abolition of the first blessing</a:t>
            </a:r>
          </a:p>
          <a:p>
            <a:pPr lvl="1"/>
            <a:r>
              <a:rPr lang="en-US" sz="2400" dirty="0" smtClean="0">
                <a:solidFill>
                  <a:srgbClr val="FFFFFA"/>
                </a:solidFill>
              </a:rPr>
              <a:t>“Atheism is a natural and inseparable part of Marxism, of the theory and practice of scientific socialism.” </a:t>
            </a:r>
            <a:r>
              <a:rPr lang="en-US" sz="2000" dirty="0" smtClean="0">
                <a:solidFill>
                  <a:srgbClr val="FFFFFA"/>
                </a:solidFill>
              </a:rPr>
              <a:t>Vladimir Lenin</a:t>
            </a:r>
          </a:p>
          <a:p>
            <a:pPr lvl="1"/>
            <a:r>
              <a:rPr lang="en-US" sz="2400" dirty="0" smtClean="0">
                <a:solidFill>
                  <a:srgbClr val="FFFFFA"/>
                </a:solidFill>
              </a:rPr>
              <a:t>“Communism is incompatible with religious faith.” </a:t>
            </a:r>
            <a:r>
              <a:rPr lang="en-US" sz="2000" dirty="0" smtClean="0">
                <a:solidFill>
                  <a:srgbClr val="FFFFFA"/>
                </a:solidFill>
              </a:rPr>
              <a:t>Nikolai Bukharin</a:t>
            </a:r>
          </a:p>
          <a:p>
            <a:pPr lvl="1"/>
            <a:r>
              <a:rPr lang="en-US" sz="2400" dirty="0" smtClean="0">
                <a:solidFill>
                  <a:srgbClr val="FFFFFA"/>
                </a:solidFill>
              </a:rPr>
              <a:t>“In our country, the lie has become not just a moral category but a pillar of the State.” </a:t>
            </a:r>
            <a:r>
              <a:rPr lang="en-US" sz="2000" dirty="0" smtClean="0">
                <a:solidFill>
                  <a:srgbClr val="FFFFFA"/>
                </a:solidFill>
              </a:rPr>
              <a:t>Alexander </a:t>
            </a:r>
            <a:r>
              <a:rPr lang="en-US" sz="2000" dirty="0" err="1" smtClean="0">
                <a:solidFill>
                  <a:srgbClr val="FFFFFA"/>
                </a:solidFill>
              </a:rPr>
              <a:t>Solzenitsyn</a:t>
            </a:r>
            <a:endParaRPr lang="en-US" sz="2400" dirty="0" smtClean="0">
              <a:solidFill>
                <a:srgbClr val="FFFFFA"/>
              </a:solidFill>
            </a:endParaRPr>
          </a:p>
          <a:p>
            <a:r>
              <a:rPr lang="en-US" dirty="0" smtClean="0">
                <a:solidFill>
                  <a:srgbClr val="FFFFFA"/>
                </a:solidFill>
              </a:rPr>
              <a:t>No freedom of speech or religion</a:t>
            </a:r>
          </a:p>
          <a:p>
            <a:r>
              <a:rPr lang="en-US" dirty="0" smtClean="0">
                <a:solidFill>
                  <a:srgbClr val="FFFFFA"/>
                </a:solidFill>
              </a:rPr>
              <a:t>Persecution and suppression of religion</a:t>
            </a:r>
          </a:p>
          <a:p>
            <a:pPr lvl="1"/>
            <a:endParaRPr lang="en-US" dirty="0">
              <a:solidFill>
                <a:srgbClr val="FFFFFA"/>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Arial Rounded MT Bold"/>
                <a:cs typeface="Arial Rounded MT Bold"/>
              </a:rPr>
              <a:t>What is communist ideology?</a:t>
            </a:r>
            <a:endParaRPr lang="en-US" dirty="0">
              <a:solidFill>
                <a:srgbClr val="FFFF00"/>
              </a:solidFill>
              <a:latin typeface="Arial Rounded MT Bold"/>
              <a:cs typeface="Arial Rounded MT Bold"/>
            </a:endParaRPr>
          </a:p>
        </p:txBody>
      </p:sp>
      <p:sp>
        <p:nvSpPr>
          <p:cNvPr id="3" name="Content Placeholder 2"/>
          <p:cNvSpPr>
            <a:spLocks noGrp="1"/>
          </p:cNvSpPr>
          <p:nvPr>
            <p:ph idx="1"/>
          </p:nvPr>
        </p:nvSpPr>
        <p:spPr/>
        <p:txBody>
          <a:bodyPr/>
          <a:lstStyle/>
          <a:p>
            <a:r>
              <a:rPr lang="en-US" dirty="0" smtClean="0">
                <a:solidFill>
                  <a:schemeClr val="accent5"/>
                </a:solidFill>
              </a:rPr>
              <a:t>Dialectical materialism</a:t>
            </a:r>
          </a:p>
          <a:p>
            <a:pPr lvl="1"/>
            <a:r>
              <a:rPr lang="en-US" dirty="0" smtClean="0">
                <a:solidFill>
                  <a:schemeClr val="accent5"/>
                </a:solidFill>
              </a:rPr>
              <a:t>Only matter exists - No God or spirit</a:t>
            </a:r>
          </a:p>
          <a:p>
            <a:pPr lvl="1"/>
            <a:r>
              <a:rPr lang="en-US" dirty="0" smtClean="0">
                <a:solidFill>
                  <a:schemeClr val="accent5"/>
                </a:solidFill>
              </a:rPr>
              <a:t>Progress based on dialectical conflict between thesis and anti-thesis</a:t>
            </a:r>
          </a:p>
          <a:p>
            <a:r>
              <a:rPr lang="en-US" dirty="0" smtClean="0">
                <a:solidFill>
                  <a:schemeClr val="accent5"/>
                </a:solidFill>
              </a:rPr>
              <a:t>Historical materialism</a:t>
            </a:r>
          </a:p>
          <a:p>
            <a:pPr lvl="1"/>
            <a:r>
              <a:rPr lang="en-US" dirty="0" smtClean="0">
                <a:solidFill>
                  <a:schemeClr val="accent5"/>
                </a:solidFill>
              </a:rPr>
              <a:t>Productive forces determine society</a:t>
            </a:r>
          </a:p>
          <a:p>
            <a:pPr lvl="1"/>
            <a:r>
              <a:rPr lang="en-US" dirty="0" smtClean="0">
                <a:solidFill>
                  <a:schemeClr val="accent5"/>
                </a:solidFill>
              </a:rPr>
              <a:t>Progress through class struggle</a:t>
            </a:r>
          </a:p>
          <a:p>
            <a:pPr lvl="1"/>
            <a:r>
              <a:rPr lang="en-US" dirty="0" smtClean="0">
                <a:solidFill>
                  <a:schemeClr val="accent5"/>
                </a:solidFill>
              </a:rPr>
              <a:t>Violent revolution justified </a:t>
            </a:r>
            <a:endParaRPr lang="en-US" dirty="0">
              <a:solidFill>
                <a:schemeClr val="accent5"/>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sz="4000" dirty="0" smtClean="0">
                <a:solidFill>
                  <a:srgbClr val="FFFF00"/>
                </a:solidFill>
                <a:latin typeface="Arial Rounded MT Bold"/>
                <a:cs typeface="Arial Rounded MT Bold"/>
              </a:rPr>
              <a:t>Beginnings of the conflict</a:t>
            </a:r>
            <a:endParaRPr lang="en-US" sz="4000" dirty="0">
              <a:solidFill>
                <a:srgbClr val="FFFF00"/>
              </a:solidFill>
              <a:latin typeface="Arial Rounded MT Bold"/>
              <a:cs typeface="Arial Rounded MT Bold"/>
            </a:endParaRPr>
          </a:p>
        </p:txBody>
      </p:sp>
      <p:sp>
        <p:nvSpPr>
          <p:cNvPr id="3" name="Content Placeholder 2"/>
          <p:cNvSpPr>
            <a:spLocks noGrp="1"/>
          </p:cNvSpPr>
          <p:nvPr>
            <p:ph sz="half" idx="1"/>
          </p:nvPr>
        </p:nvSpPr>
        <p:spPr>
          <a:xfrm>
            <a:off x="457200" y="1249362"/>
            <a:ext cx="5334000" cy="5029200"/>
          </a:xfrm>
        </p:spPr>
        <p:txBody>
          <a:bodyPr/>
          <a:lstStyle/>
          <a:p>
            <a:r>
              <a:rPr lang="en-US" dirty="0" smtClean="0">
                <a:solidFill>
                  <a:srgbClr val="FFFFFA"/>
                </a:solidFill>
              </a:rPr>
              <a:t>Establishment of Eastern </a:t>
            </a:r>
            <a:br>
              <a:rPr lang="en-US" dirty="0" smtClean="0">
                <a:solidFill>
                  <a:srgbClr val="FFFFFA"/>
                </a:solidFill>
              </a:rPr>
            </a:br>
            <a:r>
              <a:rPr lang="en-US" dirty="0" smtClean="0">
                <a:solidFill>
                  <a:srgbClr val="FFFFFA"/>
                </a:solidFill>
              </a:rPr>
              <a:t>Bloc based on M-R Pact</a:t>
            </a:r>
          </a:p>
          <a:p>
            <a:pPr lvl="1"/>
            <a:r>
              <a:rPr lang="en-US" dirty="0" smtClean="0">
                <a:solidFill>
                  <a:srgbClr val="FFFFFA"/>
                </a:solidFill>
              </a:rPr>
              <a:t>States incorporated into </a:t>
            </a:r>
            <a:br>
              <a:rPr lang="en-US" dirty="0" smtClean="0">
                <a:solidFill>
                  <a:srgbClr val="FFFFFA"/>
                </a:solidFill>
              </a:rPr>
            </a:br>
            <a:r>
              <a:rPr lang="en-US" dirty="0" smtClean="0">
                <a:solidFill>
                  <a:srgbClr val="FFFFFA"/>
                </a:solidFill>
              </a:rPr>
              <a:t>Soviet Union</a:t>
            </a:r>
          </a:p>
          <a:p>
            <a:pPr lvl="1"/>
            <a:r>
              <a:rPr lang="en-US" dirty="0" smtClean="0">
                <a:solidFill>
                  <a:srgbClr val="FFFFFA"/>
                </a:solidFill>
              </a:rPr>
              <a:t>East European countries become satellites</a:t>
            </a:r>
          </a:p>
          <a:p>
            <a:r>
              <a:rPr lang="en-US" dirty="0" smtClean="0">
                <a:solidFill>
                  <a:srgbClr val="FFFFFA"/>
                </a:solidFill>
              </a:rPr>
              <a:t>Marshall Plan </a:t>
            </a:r>
            <a:r>
              <a:rPr lang="en-US" sz="2400" dirty="0" smtClean="0">
                <a:solidFill>
                  <a:srgbClr val="FFFFFA"/>
                </a:solidFill>
              </a:rPr>
              <a:t>1947</a:t>
            </a:r>
            <a:endParaRPr lang="en-US" dirty="0" smtClean="0">
              <a:solidFill>
                <a:srgbClr val="FFFFFA"/>
              </a:solidFill>
            </a:endParaRPr>
          </a:p>
          <a:p>
            <a:pPr lvl="1"/>
            <a:r>
              <a:rPr lang="en-US" dirty="0" smtClean="0">
                <a:solidFill>
                  <a:srgbClr val="FFFFFA"/>
                </a:solidFill>
              </a:rPr>
              <a:t>Revive Germany &amp; economies</a:t>
            </a:r>
          </a:p>
          <a:p>
            <a:pPr lvl="1"/>
            <a:r>
              <a:rPr lang="en-US" dirty="0" smtClean="0">
                <a:solidFill>
                  <a:srgbClr val="FFFFFA"/>
                </a:solidFill>
              </a:rPr>
              <a:t>Rejected by USSR</a:t>
            </a:r>
          </a:p>
          <a:p>
            <a:r>
              <a:rPr lang="en-US" dirty="0" smtClean="0">
                <a:solidFill>
                  <a:srgbClr val="FFFFFA"/>
                </a:solidFill>
              </a:rPr>
              <a:t>Truman Doctrine </a:t>
            </a:r>
            <a:r>
              <a:rPr lang="en-US" sz="2400" dirty="0" smtClean="0">
                <a:solidFill>
                  <a:srgbClr val="FFFFFA"/>
                </a:solidFill>
              </a:rPr>
              <a:t>1947</a:t>
            </a:r>
            <a:endParaRPr lang="en-US" dirty="0" smtClean="0">
              <a:solidFill>
                <a:srgbClr val="FFFFFA"/>
              </a:solidFill>
            </a:endParaRPr>
          </a:p>
          <a:p>
            <a:pPr lvl="1"/>
            <a:r>
              <a:rPr lang="en-US" dirty="0" smtClean="0">
                <a:solidFill>
                  <a:srgbClr val="FFFFFA"/>
                </a:solidFill>
              </a:rPr>
              <a:t>Containment and deterrence</a:t>
            </a:r>
            <a:endParaRPr lang="en-US" dirty="0">
              <a:solidFill>
                <a:srgbClr val="FFFFFA"/>
              </a:solidFill>
            </a:endParaRPr>
          </a:p>
        </p:txBody>
      </p:sp>
      <p:pic>
        <p:nvPicPr>
          <p:cNvPr id="6" name="Content Placeholder 5" descr="200px-EasternBloc_BorderChange38-48.svg.png"/>
          <p:cNvPicPr>
            <a:picLocks noGrp="1" noChangeAspect="1"/>
          </p:cNvPicPr>
          <p:nvPr>
            <p:ph sz="half" idx="2"/>
          </p:nvPr>
        </p:nvPicPr>
        <p:blipFill>
          <a:blip r:embed="rId3"/>
          <a:srcRect l="-22501" r="-22501"/>
          <a:stretch>
            <a:fillRect/>
          </a:stretch>
        </p:blipFill>
        <p:spPr>
          <a:xfrm>
            <a:off x="5334000" y="1570037"/>
            <a:ext cx="4038600" cy="4525963"/>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FFFF00"/>
                </a:solidFill>
                <a:latin typeface="Arial Rounded MT Bold"/>
                <a:cs typeface="Arial Rounded MT Bold"/>
              </a:rPr>
              <a:t>The war of ideas</a:t>
            </a:r>
            <a:endParaRPr lang="en-US" sz="4000" dirty="0">
              <a:solidFill>
                <a:srgbClr val="FFFF00"/>
              </a:solidFill>
              <a:latin typeface="Arial Rounded MT Bold"/>
              <a:cs typeface="Arial Rounded MT Bold"/>
            </a:endParaRPr>
          </a:p>
        </p:txBody>
      </p:sp>
      <p:sp>
        <p:nvSpPr>
          <p:cNvPr id="5" name="Content Placeholder 4"/>
          <p:cNvSpPr>
            <a:spLocks noGrp="1"/>
          </p:cNvSpPr>
          <p:nvPr>
            <p:ph idx="1"/>
          </p:nvPr>
        </p:nvSpPr>
        <p:spPr>
          <a:xfrm>
            <a:off x="457200" y="1600200"/>
            <a:ext cx="8229600" cy="4648199"/>
          </a:xfrm>
        </p:spPr>
        <p:txBody>
          <a:bodyPr/>
          <a:lstStyle/>
          <a:p>
            <a:r>
              <a:rPr lang="en-US" dirty="0" smtClean="0">
                <a:solidFill>
                  <a:schemeClr val="accent1"/>
                </a:solidFill>
              </a:rPr>
              <a:t>Radio Free Europe </a:t>
            </a:r>
            <a:r>
              <a:rPr lang="en-US" sz="2800" dirty="0" smtClean="0">
                <a:solidFill>
                  <a:schemeClr val="accent1"/>
                </a:solidFill>
              </a:rPr>
              <a:t>1949</a:t>
            </a:r>
            <a:endParaRPr lang="en-US" dirty="0" smtClean="0">
              <a:solidFill>
                <a:schemeClr val="accent1"/>
              </a:solidFill>
            </a:endParaRPr>
          </a:p>
          <a:p>
            <a:r>
              <a:rPr lang="en-US" dirty="0" smtClean="0">
                <a:solidFill>
                  <a:schemeClr val="accent1"/>
                </a:solidFill>
              </a:rPr>
              <a:t>Radio Liberty </a:t>
            </a:r>
            <a:r>
              <a:rPr lang="en-US" sz="2800" dirty="0" smtClean="0">
                <a:solidFill>
                  <a:schemeClr val="accent1"/>
                </a:solidFill>
              </a:rPr>
              <a:t>1951</a:t>
            </a:r>
            <a:endParaRPr lang="en-US" dirty="0" smtClean="0">
              <a:solidFill>
                <a:schemeClr val="accent1"/>
              </a:solidFill>
            </a:endParaRPr>
          </a:p>
          <a:p>
            <a:r>
              <a:rPr lang="en-US" dirty="0" smtClean="0">
                <a:solidFill>
                  <a:schemeClr val="accent1"/>
                </a:solidFill>
              </a:rPr>
              <a:t>Voice of America</a:t>
            </a:r>
          </a:p>
          <a:p>
            <a:r>
              <a:rPr lang="en-US" dirty="0" smtClean="0">
                <a:solidFill>
                  <a:schemeClr val="accent1"/>
                </a:solidFill>
              </a:rPr>
              <a:t>BBC</a:t>
            </a:r>
          </a:p>
          <a:p>
            <a:r>
              <a:rPr lang="en-US" dirty="0" smtClean="0">
                <a:solidFill>
                  <a:schemeClr val="accent1"/>
                </a:solidFill>
              </a:rPr>
              <a:t>Washington Times </a:t>
            </a:r>
          </a:p>
          <a:p>
            <a:r>
              <a:rPr lang="en-US" dirty="0" smtClean="0">
                <a:solidFill>
                  <a:schemeClr val="accent1"/>
                </a:solidFill>
              </a:rPr>
              <a:t>CAUSA, VOC</a:t>
            </a:r>
          </a:p>
          <a:p>
            <a:r>
              <a:rPr lang="en-US" dirty="0" smtClean="0">
                <a:solidFill>
                  <a:schemeClr val="accent1"/>
                </a:solidFill>
              </a:rPr>
              <a:t>Heritage Foundation </a:t>
            </a:r>
            <a:endParaRPr lang="en-US" dirty="0">
              <a:solidFill>
                <a:schemeClr val="accent1"/>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FFFF00"/>
                </a:solidFill>
                <a:latin typeface="Arial Rounded MT Bold"/>
                <a:cs typeface="Arial Rounded MT Bold"/>
              </a:rPr>
              <a:t>Communist expansion</a:t>
            </a:r>
            <a:endParaRPr lang="en-US" sz="4000" dirty="0">
              <a:solidFill>
                <a:srgbClr val="FFFF00"/>
              </a:solidFill>
              <a:latin typeface="Arial Rounded MT Bold"/>
              <a:cs typeface="Arial Rounded MT Bold"/>
            </a:endParaRPr>
          </a:p>
        </p:txBody>
      </p:sp>
      <p:sp>
        <p:nvSpPr>
          <p:cNvPr id="3" name="Content Placeholder 2"/>
          <p:cNvSpPr>
            <a:spLocks noGrp="1"/>
          </p:cNvSpPr>
          <p:nvPr>
            <p:ph idx="1"/>
          </p:nvPr>
        </p:nvSpPr>
        <p:spPr>
          <a:xfrm>
            <a:off x="228600" y="1600200"/>
            <a:ext cx="8686800" cy="4525963"/>
          </a:xfrm>
        </p:spPr>
        <p:txBody>
          <a:bodyPr/>
          <a:lstStyle/>
          <a:p>
            <a:r>
              <a:rPr lang="en-US" dirty="0" smtClean="0">
                <a:solidFill>
                  <a:schemeClr val="accent5"/>
                </a:solidFill>
              </a:rPr>
              <a:t>Berlin blockade and airlift </a:t>
            </a:r>
            <a:r>
              <a:rPr lang="en-US" sz="2800" dirty="0" smtClean="0">
                <a:solidFill>
                  <a:schemeClr val="accent5"/>
                </a:solidFill>
              </a:rPr>
              <a:t>June ‘48- May ’49</a:t>
            </a:r>
            <a:endParaRPr lang="en-US" dirty="0" smtClean="0">
              <a:solidFill>
                <a:schemeClr val="accent5"/>
              </a:solidFill>
            </a:endParaRPr>
          </a:p>
          <a:p>
            <a:pPr lvl="1"/>
            <a:r>
              <a:rPr lang="en-US" dirty="0" smtClean="0">
                <a:solidFill>
                  <a:schemeClr val="accent5"/>
                </a:solidFill>
              </a:rPr>
              <a:t>Division of Germany</a:t>
            </a:r>
          </a:p>
          <a:p>
            <a:r>
              <a:rPr lang="en-US" dirty="0" smtClean="0">
                <a:solidFill>
                  <a:schemeClr val="accent5"/>
                </a:solidFill>
              </a:rPr>
              <a:t>Establishment of NATO </a:t>
            </a:r>
            <a:r>
              <a:rPr lang="en-US" sz="2800" dirty="0" smtClean="0">
                <a:solidFill>
                  <a:schemeClr val="accent5"/>
                </a:solidFill>
              </a:rPr>
              <a:t>April 1949</a:t>
            </a:r>
            <a:endParaRPr lang="en-US" dirty="0" smtClean="0">
              <a:solidFill>
                <a:schemeClr val="accent5"/>
              </a:solidFill>
            </a:endParaRPr>
          </a:p>
          <a:p>
            <a:pPr lvl="1"/>
            <a:r>
              <a:rPr lang="en-US" dirty="0" smtClean="0">
                <a:solidFill>
                  <a:schemeClr val="accent5"/>
                </a:solidFill>
              </a:rPr>
              <a:t>12 countries North America and Western Europe </a:t>
            </a:r>
          </a:p>
          <a:p>
            <a:r>
              <a:rPr lang="en-US" dirty="0" smtClean="0">
                <a:solidFill>
                  <a:schemeClr val="accent5"/>
                </a:solidFill>
              </a:rPr>
              <a:t>China becomes communist </a:t>
            </a:r>
            <a:r>
              <a:rPr lang="en-US" sz="2800" dirty="0" smtClean="0">
                <a:solidFill>
                  <a:schemeClr val="accent5"/>
                </a:solidFill>
              </a:rPr>
              <a:t>1949</a:t>
            </a:r>
            <a:endParaRPr lang="en-US" dirty="0" smtClean="0">
              <a:solidFill>
                <a:schemeClr val="accent5"/>
              </a:solidFill>
            </a:endParaRPr>
          </a:p>
          <a:p>
            <a:pPr marL="342900" lvl="1" indent="-342900">
              <a:buFontTx/>
              <a:buChar char="•"/>
            </a:pPr>
            <a:r>
              <a:rPr lang="en-US" sz="3200" dirty="0" smtClean="0">
                <a:solidFill>
                  <a:schemeClr val="accent5"/>
                </a:solidFill>
              </a:rPr>
              <a:t>North Korea becomes communist </a:t>
            </a:r>
            <a:r>
              <a:rPr lang="en-US" dirty="0" smtClean="0">
                <a:solidFill>
                  <a:schemeClr val="accent5"/>
                </a:solidFill>
              </a:rPr>
              <a:t>1945-49</a:t>
            </a:r>
            <a:endParaRPr lang="en-US" sz="3200" dirty="0" smtClean="0">
              <a:solidFill>
                <a:schemeClr val="accent5"/>
              </a:solidFill>
            </a:endParaRPr>
          </a:p>
          <a:p>
            <a:pPr marL="342900" lvl="1" indent="-342900">
              <a:buFontTx/>
              <a:buChar char="•"/>
            </a:pPr>
            <a:r>
              <a:rPr lang="en-US" sz="3200" dirty="0" smtClean="0">
                <a:solidFill>
                  <a:schemeClr val="accent5"/>
                </a:solidFill>
              </a:rPr>
              <a:t>South Korea holds elections</a:t>
            </a:r>
          </a:p>
          <a:p>
            <a:pPr marL="342900" lvl="1" indent="-342900">
              <a:buFontTx/>
              <a:buChar char="•"/>
            </a:pPr>
            <a:r>
              <a:rPr lang="en-US" sz="3200" dirty="0" smtClean="0">
                <a:solidFill>
                  <a:schemeClr val="accent5"/>
                </a:solidFill>
              </a:rPr>
              <a:t>Korean War </a:t>
            </a:r>
            <a:r>
              <a:rPr lang="en-US" dirty="0" smtClean="0">
                <a:solidFill>
                  <a:schemeClr val="accent5"/>
                </a:solidFill>
              </a:rPr>
              <a:t>1950-53</a:t>
            </a:r>
            <a:endParaRPr lang="en-US" sz="3200" dirty="0" smtClean="0">
              <a:solidFill>
                <a:schemeClr val="accent5"/>
              </a:solidFill>
            </a:endParaRPr>
          </a:p>
          <a:p>
            <a:pPr marL="342900" lvl="1" indent="-342900">
              <a:buFontTx/>
              <a:buChar char="•"/>
            </a:pPr>
            <a:endParaRPr lang="en-US" dirty="0" smtClean="0">
              <a:solidFill>
                <a:schemeClr val="accent5"/>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FFFF00"/>
                </a:solidFill>
                <a:latin typeface="Arial Rounded MT Bold"/>
                <a:cs typeface="Arial Rounded MT Bold"/>
              </a:rPr>
              <a:t>Continuing conflict</a:t>
            </a:r>
            <a:endParaRPr lang="en-US" sz="4000" dirty="0">
              <a:solidFill>
                <a:srgbClr val="FFFF00"/>
              </a:solidFill>
              <a:latin typeface="Arial Rounded MT Bold"/>
              <a:cs typeface="Arial Rounded MT Bold"/>
            </a:endParaRPr>
          </a:p>
        </p:txBody>
      </p:sp>
      <p:sp>
        <p:nvSpPr>
          <p:cNvPr id="3" name="Content Placeholder 2"/>
          <p:cNvSpPr>
            <a:spLocks noGrp="1"/>
          </p:cNvSpPr>
          <p:nvPr>
            <p:ph idx="1"/>
          </p:nvPr>
        </p:nvSpPr>
        <p:spPr>
          <a:xfrm>
            <a:off x="457200" y="1600200"/>
            <a:ext cx="8229600" cy="4876800"/>
          </a:xfrm>
        </p:spPr>
        <p:txBody>
          <a:bodyPr/>
          <a:lstStyle/>
          <a:p>
            <a:pPr marL="342900" lvl="1" indent="-342900">
              <a:buFontTx/>
              <a:buChar char="•"/>
            </a:pPr>
            <a:r>
              <a:rPr lang="en-US" sz="3200" dirty="0" smtClean="0">
                <a:solidFill>
                  <a:schemeClr val="accent5"/>
                </a:solidFill>
              </a:rPr>
              <a:t>Warsaw Pact established </a:t>
            </a:r>
            <a:r>
              <a:rPr lang="en-US" dirty="0" smtClean="0">
                <a:solidFill>
                  <a:schemeClr val="accent5"/>
                </a:solidFill>
              </a:rPr>
              <a:t>1955</a:t>
            </a:r>
            <a:endParaRPr lang="en-US" sz="3200" dirty="0" smtClean="0">
              <a:solidFill>
                <a:schemeClr val="accent5"/>
              </a:solidFill>
            </a:endParaRPr>
          </a:p>
          <a:p>
            <a:pPr marL="342900" lvl="1" indent="-342900">
              <a:buFontTx/>
              <a:buChar char="•"/>
            </a:pPr>
            <a:r>
              <a:rPr lang="en-US" sz="3200" dirty="0" smtClean="0">
                <a:solidFill>
                  <a:schemeClr val="accent5"/>
                </a:solidFill>
              </a:rPr>
              <a:t>Start of Vietnam War </a:t>
            </a:r>
            <a:r>
              <a:rPr lang="en-US" dirty="0" smtClean="0">
                <a:solidFill>
                  <a:schemeClr val="accent5"/>
                </a:solidFill>
              </a:rPr>
              <a:t>1955-75</a:t>
            </a:r>
            <a:endParaRPr lang="en-US" sz="3200" dirty="0" smtClean="0">
              <a:solidFill>
                <a:schemeClr val="accent5"/>
              </a:solidFill>
            </a:endParaRPr>
          </a:p>
          <a:p>
            <a:r>
              <a:rPr lang="en-US" dirty="0" smtClean="0">
                <a:solidFill>
                  <a:schemeClr val="accent5"/>
                </a:solidFill>
              </a:rPr>
              <a:t>Hungarian independence uprising </a:t>
            </a:r>
            <a:r>
              <a:rPr lang="en-US" sz="2800" dirty="0" smtClean="0">
                <a:solidFill>
                  <a:schemeClr val="accent5"/>
                </a:solidFill>
              </a:rPr>
              <a:t>1956</a:t>
            </a:r>
            <a:endParaRPr lang="en-US" dirty="0" smtClean="0">
              <a:solidFill>
                <a:schemeClr val="accent5"/>
              </a:solidFill>
            </a:endParaRPr>
          </a:p>
          <a:p>
            <a:r>
              <a:rPr lang="en-US" dirty="0" smtClean="0">
                <a:solidFill>
                  <a:schemeClr val="accent5"/>
                </a:solidFill>
              </a:rPr>
              <a:t>Cuban Revolution </a:t>
            </a:r>
            <a:r>
              <a:rPr lang="en-US" sz="2800" dirty="0" smtClean="0">
                <a:solidFill>
                  <a:schemeClr val="accent5"/>
                </a:solidFill>
              </a:rPr>
              <a:t>1959</a:t>
            </a:r>
            <a:endParaRPr lang="en-US" dirty="0" smtClean="0">
              <a:solidFill>
                <a:schemeClr val="accent5"/>
              </a:solidFill>
            </a:endParaRPr>
          </a:p>
          <a:p>
            <a:r>
              <a:rPr lang="en-US" dirty="0" smtClean="0">
                <a:solidFill>
                  <a:schemeClr val="accent5"/>
                </a:solidFill>
              </a:rPr>
              <a:t>Competition by proxy in Third World</a:t>
            </a:r>
          </a:p>
          <a:p>
            <a:r>
              <a:rPr lang="en-US" dirty="0" smtClean="0">
                <a:solidFill>
                  <a:schemeClr val="accent5"/>
                </a:solidFill>
              </a:rPr>
              <a:t>Sino-Soviet split </a:t>
            </a:r>
            <a:r>
              <a:rPr lang="en-US" sz="2800" dirty="0" smtClean="0">
                <a:solidFill>
                  <a:schemeClr val="accent5"/>
                </a:solidFill>
              </a:rPr>
              <a:t>1956</a:t>
            </a:r>
            <a:endParaRPr lang="en-US" dirty="0" smtClean="0">
              <a:solidFill>
                <a:schemeClr val="accent5"/>
              </a:solidFill>
            </a:endParaRPr>
          </a:p>
          <a:p>
            <a:r>
              <a:rPr lang="en-US" dirty="0" smtClean="0">
                <a:solidFill>
                  <a:schemeClr val="accent5"/>
                </a:solidFill>
              </a:rPr>
              <a:t>Berlin Crisis and Wall </a:t>
            </a:r>
            <a:r>
              <a:rPr lang="en-US" sz="2800" dirty="0" smtClean="0">
                <a:solidFill>
                  <a:schemeClr val="accent5"/>
                </a:solidFill>
              </a:rPr>
              <a:t>1961</a:t>
            </a:r>
            <a:endParaRPr lang="en-US" dirty="0" smtClean="0">
              <a:solidFill>
                <a:schemeClr val="accent5"/>
              </a:solidFill>
            </a:endParaRPr>
          </a:p>
          <a:p>
            <a:r>
              <a:rPr lang="en-US" dirty="0" smtClean="0">
                <a:solidFill>
                  <a:schemeClr val="accent5"/>
                </a:solidFill>
              </a:rPr>
              <a:t>Cuban Missile Crisis </a:t>
            </a:r>
            <a:r>
              <a:rPr lang="en-US" sz="2800" dirty="0" smtClean="0">
                <a:solidFill>
                  <a:schemeClr val="accent5"/>
                </a:solidFill>
              </a:rPr>
              <a:t>1962</a:t>
            </a:r>
            <a:endParaRPr lang="en-US" dirty="0" smtClean="0">
              <a:solidFill>
                <a:schemeClr val="accent5"/>
              </a:solidFill>
            </a:endParaRPr>
          </a:p>
          <a:p>
            <a:endParaRPr lang="en-US" dirty="0">
              <a:solidFill>
                <a:schemeClr val="accent5"/>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smtClean="0">
                <a:solidFill>
                  <a:srgbClr val="FFFF00"/>
                </a:solidFill>
                <a:latin typeface="Arial Rounded MT Bold"/>
                <a:cs typeface="Arial Rounded MT Bold"/>
              </a:rPr>
              <a:t>Berlin Wall scenes</a:t>
            </a:r>
            <a:endParaRPr lang="en-US" sz="4000" dirty="0">
              <a:solidFill>
                <a:srgbClr val="FFFF00"/>
              </a:solidFill>
              <a:latin typeface="Arial Rounded MT Bold"/>
              <a:cs typeface="Arial Rounded MT Bold"/>
            </a:endParaRPr>
          </a:p>
        </p:txBody>
      </p:sp>
      <p:pic>
        <p:nvPicPr>
          <p:cNvPr id="7" name="Content Placeholder 6" descr="Berlinermauer.jpg"/>
          <p:cNvPicPr>
            <a:picLocks noGrp="1" noChangeAspect="1"/>
          </p:cNvPicPr>
          <p:nvPr>
            <p:ph sz="half" idx="1"/>
          </p:nvPr>
        </p:nvPicPr>
        <p:blipFill>
          <a:blip r:embed="rId2"/>
          <a:srcRect t="-24712" b="-24712"/>
          <a:stretch>
            <a:fillRect/>
          </a:stretch>
        </p:blipFill>
        <p:spPr/>
      </p:pic>
      <p:pic>
        <p:nvPicPr>
          <p:cNvPr id="9" name="Content Placeholder 8" descr="full.jpg"/>
          <p:cNvPicPr>
            <a:picLocks noGrp="1" noChangeAspect="1"/>
          </p:cNvPicPr>
          <p:nvPr>
            <p:ph sz="half" idx="2"/>
          </p:nvPr>
        </p:nvPicPr>
        <p:blipFill>
          <a:blip r:embed="rId3"/>
          <a:srcRect l="-17816" r="-17816"/>
          <a:stretch>
            <a:fillRect/>
          </a:stretch>
        </p:blipFill>
        <p:spPr/>
      </p:pic>
      <p:sp>
        <p:nvSpPr>
          <p:cNvPr id="8" name="TextBox 7"/>
          <p:cNvSpPr txBox="1"/>
          <p:nvPr/>
        </p:nvSpPr>
        <p:spPr>
          <a:xfrm>
            <a:off x="1505845" y="5486400"/>
            <a:ext cx="1846955" cy="523220"/>
          </a:xfrm>
          <a:prstGeom prst="rect">
            <a:avLst/>
          </a:prstGeom>
          <a:noFill/>
        </p:spPr>
        <p:txBody>
          <a:bodyPr wrap="none" rtlCol="0">
            <a:spAutoFit/>
          </a:bodyPr>
          <a:lstStyle/>
          <a:p>
            <a:r>
              <a:rPr lang="en-US" sz="2800" dirty="0" smtClean="0">
                <a:solidFill>
                  <a:srgbClr val="FFFFF7"/>
                </a:solidFill>
              </a:rPr>
              <a:t>Berlin Wall</a:t>
            </a:r>
            <a:endParaRPr lang="en-US" sz="2800" dirty="0">
              <a:solidFill>
                <a:srgbClr val="FFFFF7"/>
              </a:solidFill>
            </a:endParaRPr>
          </a:p>
        </p:txBody>
      </p:sp>
      <p:sp>
        <p:nvSpPr>
          <p:cNvPr id="10" name="TextBox 9"/>
          <p:cNvSpPr txBox="1"/>
          <p:nvPr/>
        </p:nvSpPr>
        <p:spPr>
          <a:xfrm>
            <a:off x="4724400" y="6248400"/>
            <a:ext cx="3730558" cy="461665"/>
          </a:xfrm>
          <a:prstGeom prst="rect">
            <a:avLst/>
          </a:prstGeom>
          <a:noFill/>
        </p:spPr>
        <p:txBody>
          <a:bodyPr wrap="none" rtlCol="0">
            <a:spAutoFit/>
          </a:bodyPr>
          <a:lstStyle/>
          <a:p>
            <a:r>
              <a:rPr lang="en-US" sz="2400" dirty="0" smtClean="0">
                <a:solidFill>
                  <a:srgbClr val="FFFFF7"/>
                </a:solidFill>
              </a:rPr>
              <a:t>Peter </a:t>
            </a:r>
            <a:r>
              <a:rPr lang="en-US" sz="2400" dirty="0" err="1" smtClean="0">
                <a:solidFill>
                  <a:srgbClr val="FFFFF7"/>
                </a:solidFill>
              </a:rPr>
              <a:t>Fechter</a:t>
            </a:r>
            <a:r>
              <a:rPr lang="en-US" sz="2400" dirty="0" smtClean="0">
                <a:solidFill>
                  <a:srgbClr val="FFFFF7"/>
                </a:solidFill>
              </a:rPr>
              <a:t> August 1962</a:t>
            </a:r>
            <a:endParaRPr lang="en-US" sz="2400" dirty="0">
              <a:solidFill>
                <a:srgbClr val="FFFFF7"/>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FFFF00"/>
                </a:solidFill>
                <a:latin typeface="Arial Rounded MT Bold"/>
                <a:cs typeface="Arial Rounded MT Bold"/>
              </a:rPr>
              <a:t>Communist expansion</a:t>
            </a:r>
            <a:endParaRPr lang="en-US" sz="4000" dirty="0">
              <a:solidFill>
                <a:srgbClr val="FFFF00"/>
              </a:solidFill>
              <a:latin typeface="Arial Rounded MT Bold"/>
              <a:cs typeface="Arial Rounded MT Bold"/>
            </a:endParaRPr>
          </a:p>
        </p:txBody>
      </p:sp>
      <p:sp>
        <p:nvSpPr>
          <p:cNvPr id="3" name="Content Placeholder 2"/>
          <p:cNvSpPr>
            <a:spLocks noGrp="1"/>
          </p:cNvSpPr>
          <p:nvPr>
            <p:ph idx="1"/>
          </p:nvPr>
        </p:nvSpPr>
        <p:spPr/>
        <p:txBody>
          <a:bodyPr/>
          <a:lstStyle/>
          <a:p>
            <a:r>
              <a:rPr lang="en-US" dirty="0" smtClean="0">
                <a:solidFill>
                  <a:srgbClr val="FFFFF7"/>
                </a:solidFill>
              </a:rPr>
              <a:t>Prague Spring and Soviet invasion of Czechoslovakia </a:t>
            </a:r>
            <a:r>
              <a:rPr lang="en-US" sz="2800" dirty="0" smtClean="0">
                <a:solidFill>
                  <a:srgbClr val="FFFFF7"/>
                </a:solidFill>
              </a:rPr>
              <a:t>1968</a:t>
            </a:r>
            <a:endParaRPr lang="en-US" dirty="0" smtClean="0">
              <a:solidFill>
                <a:srgbClr val="FFFFF7"/>
              </a:solidFill>
            </a:endParaRPr>
          </a:p>
          <a:p>
            <a:r>
              <a:rPr lang="en-US" dirty="0" smtClean="0">
                <a:solidFill>
                  <a:srgbClr val="FFFFF7"/>
                </a:solidFill>
              </a:rPr>
              <a:t>Brezhnev Doctrine</a:t>
            </a:r>
          </a:p>
          <a:p>
            <a:pPr lvl="1"/>
            <a:r>
              <a:rPr lang="en-US" dirty="0" smtClean="0">
                <a:solidFill>
                  <a:srgbClr val="FFFFF7"/>
                </a:solidFill>
              </a:rPr>
              <a:t>Right to invade a socialist state to stop it adopting capitalism</a:t>
            </a:r>
          </a:p>
          <a:p>
            <a:r>
              <a:rPr lang="en-US" dirty="0" smtClean="0">
                <a:solidFill>
                  <a:srgbClr val="FFFFF7"/>
                </a:solidFill>
              </a:rPr>
              <a:t>Soviet support for Arab nations against Israel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FFFF00"/>
                </a:solidFill>
                <a:latin typeface="Arial Rounded MT Bold"/>
                <a:cs typeface="Arial Rounded MT Bold"/>
              </a:rPr>
              <a:t>Détente and Peaceful Co-existence </a:t>
            </a:r>
            <a:endParaRPr lang="en-US" sz="4000" dirty="0">
              <a:solidFill>
                <a:srgbClr val="FFFF00"/>
              </a:solidFill>
              <a:latin typeface="Arial Rounded MT Bold"/>
              <a:cs typeface="Arial Rounded MT Bold"/>
            </a:endParaRPr>
          </a:p>
        </p:txBody>
      </p:sp>
      <p:sp>
        <p:nvSpPr>
          <p:cNvPr id="3" name="Content Placeholder 2"/>
          <p:cNvSpPr>
            <a:spLocks noGrp="1"/>
          </p:cNvSpPr>
          <p:nvPr>
            <p:ph idx="1"/>
          </p:nvPr>
        </p:nvSpPr>
        <p:spPr>
          <a:xfrm>
            <a:off x="457200" y="1600200"/>
            <a:ext cx="8229600" cy="4953000"/>
          </a:xfrm>
        </p:spPr>
        <p:txBody>
          <a:bodyPr/>
          <a:lstStyle/>
          <a:p>
            <a:r>
              <a:rPr lang="en-US" dirty="0" smtClean="0">
                <a:solidFill>
                  <a:schemeClr val="accent1"/>
                </a:solidFill>
              </a:rPr>
              <a:t>Chinese – American relations</a:t>
            </a:r>
          </a:p>
          <a:p>
            <a:pPr lvl="1"/>
            <a:r>
              <a:rPr lang="en-US" dirty="0" smtClean="0">
                <a:solidFill>
                  <a:schemeClr val="accent1"/>
                </a:solidFill>
              </a:rPr>
              <a:t>President Nixon visits China </a:t>
            </a:r>
            <a:r>
              <a:rPr lang="en-US" sz="2400" dirty="0" smtClean="0">
                <a:solidFill>
                  <a:schemeClr val="accent1"/>
                </a:solidFill>
              </a:rPr>
              <a:t>1972</a:t>
            </a:r>
            <a:endParaRPr lang="en-US" dirty="0" smtClean="0">
              <a:solidFill>
                <a:schemeClr val="accent1"/>
              </a:solidFill>
            </a:endParaRPr>
          </a:p>
          <a:p>
            <a:pPr lvl="1"/>
            <a:r>
              <a:rPr lang="en-US" dirty="0" smtClean="0">
                <a:solidFill>
                  <a:schemeClr val="accent1"/>
                </a:solidFill>
              </a:rPr>
              <a:t>Sino-Soviet split deepens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solidFill>
                  <a:srgbClr val="FFFF00"/>
                </a:solidFill>
                <a:latin typeface="Arial Rounded MT Bold"/>
                <a:cs typeface="Arial Rounded MT Bold"/>
              </a:rPr>
              <a:t>The First World War</a:t>
            </a:r>
            <a:endParaRPr lang="en-US" dirty="0">
              <a:solidFill>
                <a:srgbClr val="FFFF00"/>
              </a:solidFill>
              <a:latin typeface="Arial Rounded MT Bold"/>
              <a:cs typeface="Arial Rounded MT Bold"/>
            </a:endParaRPr>
          </a:p>
        </p:txBody>
      </p:sp>
      <p:sp>
        <p:nvSpPr>
          <p:cNvPr id="5" name="Subtitle 4"/>
          <p:cNvSpPr>
            <a:spLocks noGrp="1"/>
          </p:cNvSpPr>
          <p:nvPr>
            <p:ph type="subTitle" idx="1"/>
          </p:nvPr>
        </p:nvSpPr>
        <p:spPr/>
        <p:txBody>
          <a:bodyPr/>
          <a:lstStyle/>
          <a:p>
            <a:r>
              <a:rPr lang="en-US" dirty="0" smtClean="0">
                <a:solidFill>
                  <a:srgbClr val="FFFF00"/>
                </a:solidFill>
                <a:latin typeface="Arial Rounded MT Bold"/>
                <a:cs typeface="Arial Rounded MT Bold"/>
              </a:rPr>
              <a:t>1914-1918</a:t>
            </a:r>
            <a:endParaRPr lang="en-US" dirty="0">
              <a:solidFill>
                <a:srgbClr val="FFFF00"/>
              </a:solidFill>
              <a:latin typeface="Arial Rounded MT Bold"/>
              <a:cs typeface="Arial Rounded MT Bold"/>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smtClean="0">
                <a:solidFill>
                  <a:srgbClr val="FFFF00"/>
                </a:solidFill>
                <a:latin typeface="Arial Rounded MT Bold"/>
                <a:cs typeface="Arial Rounded MT Bold"/>
              </a:rPr>
              <a:t>Mao Zedong and Richard Nixon </a:t>
            </a:r>
            <a:r>
              <a:rPr lang="en-US" sz="3600" dirty="0" smtClean="0">
                <a:solidFill>
                  <a:srgbClr val="FFFF00"/>
                </a:solidFill>
                <a:latin typeface="Arial Rounded MT Bold"/>
                <a:cs typeface="Arial Rounded MT Bold"/>
              </a:rPr>
              <a:t>1972</a:t>
            </a:r>
            <a:endParaRPr lang="en-US" sz="4000" dirty="0">
              <a:solidFill>
                <a:srgbClr val="FFFF00"/>
              </a:solidFill>
              <a:latin typeface="Arial Rounded MT Bold"/>
              <a:cs typeface="Arial Rounded MT Bold"/>
            </a:endParaRPr>
          </a:p>
        </p:txBody>
      </p:sp>
      <p:pic>
        <p:nvPicPr>
          <p:cNvPr id="6" name="Content Placeholder 5" descr="Nixon_Mao_1972-02-29.png"/>
          <p:cNvPicPr>
            <a:picLocks noGrp="1" noChangeAspect="1"/>
          </p:cNvPicPr>
          <p:nvPr>
            <p:ph idx="1"/>
          </p:nvPr>
        </p:nvPicPr>
        <p:blipFill>
          <a:blip r:embed="rId2"/>
          <a:srcRect l="-20421" r="-20421"/>
          <a:stretch>
            <a:fillRect/>
          </a:stretch>
        </p:blipFill>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FFFF00"/>
                </a:solidFill>
                <a:latin typeface="Arial Rounded MT Bold"/>
                <a:cs typeface="Arial Rounded MT Bold"/>
              </a:rPr>
              <a:t>Détente and Peaceful Co-existence </a:t>
            </a:r>
            <a:endParaRPr lang="en-US" sz="4000" dirty="0">
              <a:solidFill>
                <a:srgbClr val="FFFF00"/>
              </a:solidFill>
              <a:latin typeface="Arial Rounded MT Bold"/>
              <a:cs typeface="Arial Rounded MT Bold"/>
            </a:endParaRPr>
          </a:p>
        </p:txBody>
      </p:sp>
      <p:sp>
        <p:nvSpPr>
          <p:cNvPr id="3" name="Content Placeholder 2"/>
          <p:cNvSpPr>
            <a:spLocks noGrp="1"/>
          </p:cNvSpPr>
          <p:nvPr>
            <p:ph idx="1"/>
          </p:nvPr>
        </p:nvSpPr>
        <p:spPr>
          <a:xfrm>
            <a:off x="457200" y="1600200"/>
            <a:ext cx="8229600" cy="4953000"/>
          </a:xfrm>
        </p:spPr>
        <p:txBody>
          <a:bodyPr/>
          <a:lstStyle/>
          <a:p>
            <a:r>
              <a:rPr lang="en-US" dirty="0" smtClean="0">
                <a:solidFill>
                  <a:schemeClr val="accent1"/>
                </a:solidFill>
              </a:rPr>
              <a:t>Chinese – American relations</a:t>
            </a:r>
          </a:p>
          <a:p>
            <a:pPr lvl="1"/>
            <a:r>
              <a:rPr lang="en-US" dirty="0" smtClean="0">
                <a:solidFill>
                  <a:schemeClr val="accent1"/>
                </a:solidFill>
              </a:rPr>
              <a:t>President Nixon visits China </a:t>
            </a:r>
            <a:r>
              <a:rPr lang="en-US" sz="2400" dirty="0" smtClean="0">
                <a:solidFill>
                  <a:schemeClr val="accent1"/>
                </a:solidFill>
              </a:rPr>
              <a:t>1972</a:t>
            </a:r>
            <a:endParaRPr lang="en-US" dirty="0" smtClean="0">
              <a:solidFill>
                <a:schemeClr val="accent1"/>
              </a:solidFill>
            </a:endParaRPr>
          </a:p>
          <a:p>
            <a:pPr lvl="1"/>
            <a:r>
              <a:rPr lang="en-US" dirty="0" smtClean="0">
                <a:solidFill>
                  <a:schemeClr val="accent1"/>
                </a:solidFill>
              </a:rPr>
              <a:t>Sino-Soviet split deepens</a:t>
            </a:r>
          </a:p>
          <a:p>
            <a:r>
              <a:rPr lang="en-US" dirty="0" smtClean="0">
                <a:solidFill>
                  <a:schemeClr val="accent1"/>
                </a:solidFill>
              </a:rPr>
              <a:t>American – Soviet Relations</a:t>
            </a:r>
          </a:p>
          <a:p>
            <a:pPr lvl="1"/>
            <a:r>
              <a:rPr lang="en-US" dirty="0" smtClean="0">
                <a:solidFill>
                  <a:schemeClr val="accent1"/>
                </a:solidFill>
              </a:rPr>
              <a:t>Nixon visits Moscow </a:t>
            </a:r>
            <a:r>
              <a:rPr lang="en-US" sz="2400" dirty="0" smtClean="0">
                <a:solidFill>
                  <a:schemeClr val="accent1"/>
                </a:solidFill>
              </a:rPr>
              <a:t>1972</a:t>
            </a:r>
            <a:endParaRPr lang="en-US" dirty="0" smtClean="0">
              <a:solidFill>
                <a:schemeClr val="accent1"/>
              </a:solidFill>
            </a:endParaRPr>
          </a:p>
          <a:p>
            <a:pPr lvl="1"/>
            <a:r>
              <a:rPr lang="en-US" dirty="0" smtClean="0">
                <a:solidFill>
                  <a:schemeClr val="accent1"/>
                </a:solidFill>
              </a:rPr>
              <a:t>Anti-Ballistic Missile Treaty </a:t>
            </a:r>
            <a:r>
              <a:rPr lang="en-US" sz="2400" dirty="0" smtClean="0">
                <a:solidFill>
                  <a:schemeClr val="accent1"/>
                </a:solidFill>
              </a:rPr>
              <a:t>1972</a:t>
            </a:r>
            <a:endParaRPr lang="en-US" dirty="0" smtClean="0">
              <a:solidFill>
                <a:schemeClr val="accent1"/>
              </a:solidFill>
            </a:endParaRPr>
          </a:p>
          <a:p>
            <a:pPr lvl="1"/>
            <a:r>
              <a:rPr lang="en-US" dirty="0" smtClean="0">
                <a:solidFill>
                  <a:schemeClr val="accent1"/>
                </a:solidFill>
              </a:rPr>
              <a:t>Strategic Arms Limitation Talks </a:t>
            </a:r>
            <a:r>
              <a:rPr lang="en-US" sz="2400" dirty="0" smtClean="0">
                <a:solidFill>
                  <a:schemeClr val="accent1"/>
                </a:solidFill>
              </a:rPr>
              <a:t>1974</a:t>
            </a:r>
            <a:endParaRPr lang="en-US" dirty="0" smtClean="0">
              <a:solidFill>
                <a:schemeClr val="accent1"/>
              </a:solidFill>
            </a:endParaRPr>
          </a:p>
          <a:p>
            <a:pPr lvl="1"/>
            <a:r>
              <a:rPr lang="en-US" dirty="0" smtClean="0">
                <a:solidFill>
                  <a:schemeClr val="accent1"/>
                </a:solidFill>
              </a:rPr>
              <a:t>Helsinki Accords </a:t>
            </a:r>
            <a:r>
              <a:rPr lang="en-US" sz="2400" dirty="0" smtClean="0">
                <a:solidFill>
                  <a:schemeClr val="accent1"/>
                </a:solidFill>
              </a:rPr>
              <a:t>1975</a:t>
            </a:r>
            <a:endParaRPr lang="en-US" dirty="0" smtClean="0">
              <a:solidFill>
                <a:schemeClr val="accent1"/>
              </a:solidFill>
            </a:endParaRPr>
          </a:p>
          <a:p>
            <a:r>
              <a:rPr lang="en-US" dirty="0" smtClean="0">
                <a:solidFill>
                  <a:schemeClr val="accent1"/>
                </a:solidFill>
              </a:rPr>
              <a:t>American defeated in Vietnam </a:t>
            </a:r>
            <a:r>
              <a:rPr lang="en-US" sz="2800" dirty="0" smtClean="0">
                <a:solidFill>
                  <a:schemeClr val="accent1"/>
                </a:solidFill>
              </a:rPr>
              <a:t>1975 </a:t>
            </a:r>
            <a:endParaRPr lang="en-US" dirty="0">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smtClean="0">
                <a:solidFill>
                  <a:srgbClr val="FFFF00"/>
                </a:solidFill>
                <a:latin typeface="Arial Rounded MT Bold"/>
                <a:cs typeface="Arial Rounded MT Bold"/>
              </a:rPr>
              <a:t>Leonid Brezhnev and Richard Nixon</a:t>
            </a:r>
            <a:endParaRPr lang="en-US" sz="4000" dirty="0">
              <a:solidFill>
                <a:srgbClr val="FFFF00"/>
              </a:solidFill>
              <a:latin typeface="Arial Rounded MT Bold"/>
              <a:cs typeface="Arial Rounded MT Bold"/>
            </a:endParaRPr>
          </a:p>
        </p:txBody>
      </p:sp>
      <p:pic>
        <p:nvPicPr>
          <p:cNvPr id="6" name="Content Placeholder 5" descr="Leonid_Brezhnev_and_Richard_Nixon_talks_in_1973.png"/>
          <p:cNvPicPr>
            <a:picLocks noGrp="1" noChangeAspect="1"/>
          </p:cNvPicPr>
          <p:nvPr>
            <p:ph idx="1"/>
          </p:nvPr>
        </p:nvPicPr>
        <p:blipFill>
          <a:blip r:embed="rId2"/>
          <a:srcRect l="-12126" r="-12126"/>
          <a:stretch>
            <a:fillRect/>
          </a:stretch>
        </p:blipFill>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sz="4000" dirty="0" smtClean="0">
                <a:solidFill>
                  <a:srgbClr val="FFFF00"/>
                </a:solidFill>
                <a:latin typeface="Arial Rounded MT Bold"/>
                <a:cs typeface="Arial Rounded MT Bold"/>
              </a:rPr>
              <a:t>Renewed conflict</a:t>
            </a:r>
            <a:endParaRPr lang="en-US" sz="4000" dirty="0">
              <a:solidFill>
                <a:srgbClr val="FFFF00"/>
              </a:solidFill>
              <a:latin typeface="Arial Rounded MT Bold"/>
              <a:cs typeface="Arial Rounded MT Bold"/>
            </a:endParaRPr>
          </a:p>
        </p:txBody>
      </p:sp>
      <p:sp>
        <p:nvSpPr>
          <p:cNvPr id="3" name="Content Placeholder 2"/>
          <p:cNvSpPr>
            <a:spLocks noGrp="1"/>
          </p:cNvSpPr>
          <p:nvPr>
            <p:ph idx="1"/>
          </p:nvPr>
        </p:nvSpPr>
        <p:spPr>
          <a:xfrm>
            <a:off x="457200" y="1020762"/>
            <a:ext cx="8229600" cy="5608638"/>
          </a:xfrm>
        </p:spPr>
        <p:txBody>
          <a:bodyPr/>
          <a:lstStyle/>
          <a:p>
            <a:r>
              <a:rPr lang="en-US" dirty="0" smtClean="0">
                <a:solidFill>
                  <a:srgbClr val="FFFFFA"/>
                </a:solidFill>
              </a:rPr>
              <a:t>Soviet invasion of Afghanistan </a:t>
            </a:r>
            <a:r>
              <a:rPr lang="en-US" sz="2800" dirty="0" smtClean="0">
                <a:solidFill>
                  <a:srgbClr val="FFFFFA"/>
                </a:solidFill>
              </a:rPr>
              <a:t>1979</a:t>
            </a:r>
            <a:endParaRPr lang="en-US" dirty="0" smtClean="0">
              <a:solidFill>
                <a:srgbClr val="FFFFFA"/>
              </a:solidFill>
            </a:endParaRPr>
          </a:p>
          <a:p>
            <a:r>
              <a:rPr lang="en-US" dirty="0" smtClean="0">
                <a:solidFill>
                  <a:srgbClr val="FFFFFA"/>
                </a:solidFill>
              </a:rPr>
              <a:t>Solidarity in Poland </a:t>
            </a:r>
            <a:r>
              <a:rPr lang="en-US" sz="2800" dirty="0" smtClean="0">
                <a:solidFill>
                  <a:srgbClr val="FFFFFA"/>
                </a:solidFill>
              </a:rPr>
              <a:t>1980-81</a:t>
            </a:r>
            <a:endParaRPr lang="en-US" dirty="0" smtClean="0">
              <a:solidFill>
                <a:srgbClr val="FFFFFA"/>
              </a:solidFill>
            </a:endParaRPr>
          </a:p>
          <a:p>
            <a:r>
              <a:rPr lang="en-US" dirty="0" smtClean="0">
                <a:solidFill>
                  <a:srgbClr val="FFFFFA"/>
                </a:solidFill>
              </a:rPr>
              <a:t>Thatcher </a:t>
            </a:r>
            <a:r>
              <a:rPr lang="en-US" sz="2800" dirty="0" smtClean="0">
                <a:solidFill>
                  <a:srgbClr val="FFFFFA"/>
                </a:solidFill>
              </a:rPr>
              <a:t>(‘79) </a:t>
            </a:r>
            <a:r>
              <a:rPr lang="en-US" dirty="0" smtClean="0">
                <a:solidFill>
                  <a:srgbClr val="FFFFFA"/>
                </a:solidFill>
              </a:rPr>
              <a:t>and Reagan </a:t>
            </a:r>
            <a:r>
              <a:rPr lang="en-US" sz="2800" dirty="0" smtClean="0">
                <a:solidFill>
                  <a:srgbClr val="FFFFFA"/>
                </a:solidFill>
              </a:rPr>
              <a:t>(‘81) </a:t>
            </a:r>
            <a:r>
              <a:rPr lang="en-US" dirty="0" smtClean="0">
                <a:solidFill>
                  <a:srgbClr val="FFFFFA"/>
                </a:solidFill>
              </a:rPr>
              <a:t>elected</a:t>
            </a:r>
          </a:p>
          <a:p>
            <a:pPr lvl="1"/>
            <a:r>
              <a:rPr lang="en-US" dirty="0" smtClean="0">
                <a:solidFill>
                  <a:srgbClr val="FFFFFA"/>
                </a:solidFill>
              </a:rPr>
              <a:t>Falklands conflict </a:t>
            </a:r>
            <a:r>
              <a:rPr lang="en-US" sz="2400" dirty="0" smtClean="0">
                <a:solidFill>
                  <a:srgbClr val="FFFFFA"/>
                </a:solidFill>
              </a:rPr>
              <a:t>1982</a:t>
            </a:r>
            <a:endParaRPr lang="en-US" dirty="0" smtClean="0">
              <a:solidFill>
                <a:srgbClr val="FFFFFA"/>
              </a:solidFill>
            </a:endParaRPr>
          </a:p>
          <a:p>
            <a:r>
              <a:rPr lang="en-US" dirty="0" smtClean="0">
                <a:solidFill>
                  <a:srgbClr val="FFFFFA"/>
                </a:solidFill>
              </a:rPr>
              <a:t>Arms build up by USA</a:t>
            </a:r>
          </a:p>
          <a:p>
            <a:pPr lvl="1"/>
            <a:r>
              <a:rPr lang="en-US" dirty="0" smtClean="0">
                <a:solidFill>
                  <a:srgbClr val="FFFFFA"/>
                </a:solidFill>
              </a:rPr>
              <a:t>‘Stars Wars’, B-1 bomber etc.</a:t>
            </a:r>
          </a:p>
          <a:p>
            <a:pPr lvl="1"/>
            <a:r>
              <a:rPr lang="en-US" dirty="0" smtClean="0">
                <a:solidFill>
                  <a:srgbClr val="FFFFFA"/>
                </a:solidFill>
              </a:rPr>
              <a:t>Invasion of Grenada </a:t>
            </a:r>
            <a:r>
              <a:rPr lang="en-US" sz="2400" dirty="0" smtClean="0">
                <a:solidFill>
                  <a:srgbClr val="FFFFFA"/>
                </a:solidFill>
              </a:rPr>
              <a:t>1983</a:t>
            </a:r>
            <a:endParaRPr lang="en-US" dirty="0" smtClean="0">
              <a:solidFill>
                <a:srgbClr val="FFFFFA"/>
              </a:solidFill>
            </a:endParaRPr>
          </a:p>
          <a:p>
            <a:pPr marL="342900" lvl="1" indent="-342900">
              <a:buFontTx/>
              <a:buChar char="•"/>
            </a:pPr>
            <a:r>
              <a:rPr lang="en-US" sz="3200" dirty="0" smtClean="0">
                <a:solidFill>
                  <a:srgbClr val="FFFFFA"/>
                </a:solidFill>
              </a:rPr>
              <a:t>Reagan Doctrine</a:t>
            </a:r>
            <a:endParaRPr lang="en-US" dirty="0" smtClean="0">
              <a:solidFill>
                <a:srgbClr val="FFFFFA"/>
              </a:solidFill>
            </a:endParaRPr>
          </a:p>
          <a:p>
            <a:pPr lvl="1"/>
            <a:r>
              <a:rPr lang="en-US" dirty="0" smtClean="0">
                <a:solidFill>
                  <a:srgbClr val="FFFFFA"/>
                </a:solidFill>
              </a:rPr>
              <a:t>Support for Contras in Nicaragua</a:t>
            </a:r>
          </a:p>
          <a:p>
            <a:pPr lvl="1"/>
            <a:r>
              <a:rPr lang="en-US" dirty="0" smtClean="0">
                <a:solidFill>
                  <a:srgbClr val="FFFFFA"/>
                </a:solidFill>
              </a:rPr>
              <a:t> Support for </a:t>
            </a:r>
            <a:r>
              <a:rPr lang="en-US" dirty="0" err="1" smtClean="0">
                <a:solidFill>
                  <a:srgbClr val="FFFFFA"/>
                </a:solidFill>
              </a:rPr>
              <a:t>Mujihadeen</a:t>
            </a:r>
            <a:r>
              <a:rPr lang="en-US" dirty="0" smtClean="0">
                <a:solidFill>
                  <a:srgbClr val="FFFFFA"/>
                </a:solidFill>
              </a:rPr>
              <a:t> in Afghanistan  </a:t>
            </a:r>
          </a:p>
          <a:p>
            <a:endParaRPr lang="en-US" dirty="0">
              <a:solidFill>
                <a:srgbClr val="FFFFFA"/>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Arial Rounded MT Bold"/>
                <a:cs typeface="Arial Rounded MT Bold"/>
              </a:rPr>
              <a:t>The war against communism</a:t>
            </a:r>
            <a:endParaRPr lang="en-US" dirty="0">
              <a:solidFill>
                <a:srgbClr val="FFFF00"/>
              </a:solidFill>
              <a:latin typeface="Arial Rounded MT Bold"/>
              <a:cs typeface="Arial Rounded MT Bold"/>
            </a:endParaRPr>
          </a:p>
        </p:txBody>
      </p:sp>
      <p:sp>
        <p:nvSpPr>
          <p:cNvPr id="3" name="Content Placeholder 2"/>
          <p:cNvSpPr>
            <a:spLocks noGrp="1"/>
          </p:cNvSpPr>
          <p:nvPr>
            <p:ph idx="1"/>
          </p:nvPr>
        </p:nvSpPr>
        <p:spPr/>
        <p:txBody>
          <a:bodyPr/>
          <a:lstStyle/>
          <a:p>
            <a:pPr>
              <a:buNone/>
            </a:pPr>
            <a:r>
              <a:rPr lang="en-US" sz="2800" dirty="0" smtClean="0">
                <a:solidFill>
                  <a:schemeClr val="accent3"/>
                </a:solidFill>
              </a:rPr>
              <a:t>	“The Reagan Doctrine proclaimed that the truce with communism was over. The West would henceforth regard no area of the world as destined to forego its liberty simply because the Soviets claimed it to be within their sphere of influence. We would fight a battle of ideas against communism, and we would give material support to those who fought to recover their nations from tyranny.”</a:t>
            </a:r>
            <a:endParaRPr lang="en-US" sz="2800" baseline="30000" dirty="0" smtClean="0">
              <a:solidFill>
                <a:schemeClr val="accent3"/>
              </a:solidFill>
            </a:endParaRPr>
          </a:p>
          <a:p>
            <a:pPr>
              <a:buNone/>
            </a:pPr>
            <a:r>
              <a:rPr lang="en-US" sz="2400" dirty="0" smtClean="0">
                <a:solidFill>
                  <a:srgbClr val="FFFFE9"/>
                </a:solidFill>
              </a:rPr>
              <a:t>				Margaret Thatcher, December 1997</a:t>
            </a:r>
            <a:endParaRPr lang="en-US" sz="2400" dirty="0">
              <a:solidFill>
                <a:srgbClr val="FFFFE9"/>
              </a:solidFill>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sz="4000" dirty="0" smtClean="0">
                <a:solidFill>
                  <a:srgbClr val="FFFF00"/>
                </a:solidFill>
                <a:latin typeface="Arial Rounded MT Bold"/>
                <a:cs typeface="Arial Rounded MT Bold"/>
              </a:rPr>
              <a:t>Final years</a:t>
            </a:r>
            <a:endParaRPr lang="en-US" sz="4000" dirty="0">
              <a:solidFill>
                <a:srgbClr val="FFFF00"/>
              </a:solidFill>
              <a:latin typeface="Arial Rounded MT Bold"/>
              <a:cs typeface="Arial Rounded MT Bold"/>
            </a:endParaRPr>
          </a:p>
        </p:txBody>
      </p:sp>
      <p:sp>
        <p:nvSpPr>
          <p:cNvPr id="3" name="Content Placeholder 2"/>
          <p:cNvSpPr>
            <a:spLocks noGrp="1"/>
          </p:cNvSpPr>
          <p:nvPr>
            <p:ph idx="1"/>
          </p:nvPr>
        </p:nvSpPr>
        <p:spPr>
          <a:xfrm>
            <a:off x="457200" y="1096962"/>
            <a:ext cx="8229600" cy="5380038"/>
          </a:xfrm>
        </p:spPr>
        <p:txBody>
          <a:bodyPr/>
          <a:lstStyle/>
          <a:p>
            <a:r>
              <a:rPr lang="en-US" dirty="0" smtClean="0">
                <a:solidFill>
                  <a:srgbClr val="FFFFF7"/>
                </a:solidFill>
              </a:rPr>
              <a:t>Gorbachev elected </a:t>
            </a:r>
            <a:r>
              <a:rPr lang="en-US" sz="2800" dirty="0" smtClean="0">
                <a:solidFill>
                  <a:srgbClr val="FFFFF7"/>
                </a:solidFill>
              </a:rPr>
              <a:t>1985</a:t>
            </a:r>
            <a:endParaRPr lang="en-US" dirty="0" smtClean="0">
              <a:solidFill>
                <a:srgbClr val="FFFFF7"/>
              </a:solidFill>
            </a:endParaRPr>
          </a:p>
          <a:p>
            <a:pPr lvl="1"/>
            <a:r>
              <a:rPr lang="en-US" dirty="0" smtClean="0">
                <a:solidFill>
                  <a:srgbClr val="FFFFF7"/>
                </a:solidFill>
              </a:rPr>
              <a:t>Perestroika </a:t>
            </a:r>
          </a:p>
          <a:p>
            <a:pPr lvl="1"/>
            <a:r>
              <a:rPr lang="en-US" dirty="0" smtClean="0">
                <a:solidFill>
                  <a:srgbClr val="FFFFF7"/>
                </a:solidFill>
              </a:rPr>
              <a:t>Glasnost</a:t>
            </a:r>
          </a:p>
          <a:p>
            <a:r>
              <a:rPr lang="en-US" dirty="0" smtClean="0">
                <a:solidFill>
                  <a:srgbClr val="FFFFF7"/>
                </a:solidFill>
              </a:rPr>
              <a:t>Gorbachev – Reagan talks </a:t>
            </a:r>
            <a:r>
              <a:rPr lang="en-US" sz="2800" dirty="0" smtClean="0">
                <a:solidFill>
                  <a:srgbClr val="FFFFF7"/>
                </a:solidFill>
              </a:rPr>
              <a:t>1985-87</a:t>
            </a:r>
            <a:endParaRPr lang="en-US" dirty="0" smtClean="0">
              <a:solidFill>
                <a:srgbClr val="FFFFF7"/>
              </a:solidFill>
            </a:endParaRPr>
          </a:p>
          <a:p>
            <a:r>
              <a:rPr lang="en-US" dirty="0" smtClean="0">
                <a:solidFill>
                  <a:srgbClr val="FFFFF7"/>
                </a:solidFill>
              </a:rPr>
              <a:t>End of Cold War</a:t>
            </a:r>
          </a:p>
          <a:p>
            <a:pPr lvl="1"/>
            <a:r>
              <a:rPr lang="en-US" dirty="0" smtClean="0">
                <a:solidFill>
                  <a:srgbClr val="FFFFF7"/>
                </a:solidFill>
              </a:rPr>
              <a:t>Withdrawal from Afghanistan </a:t>
            </a:r>
            <a:r>
              <a:rPr lang="en-US" sz="2400" dirty="0" smtClean="0">
                <a:solidFill>
                  <a:srgbClr val="FFFFF7"/>
                </a:solidFill>
              </a:rPr>
              <a:t>1989</a:t>
            </a:r>
            <a:endParaRPr lang="en-US" dirty="0" smtClean="0">
              <a:solidFill>
                <a:srgbClr val="FFFFF7"/>
              </a:solidFill>
            </a:endParaRPr>
          </a:p>
          <a:p>
            <a:pPr lvl="1"/>
            <a:r>
              <a:rPr lang="en-US" dirty="0" smtClean="0">
                <a:solidFill>
                  <a:srgbClr val="FFFFF7"/>
                </a:solidFill>
              </a:rPr>
              <a:t>End of the Angolan conflict </a:t>
            </a:r>
            <a:r>
              <a:rPr lang="en-US" sz="2400" dirty="0" smtClean="0">
                <a:solidFill>
                  <a:srgbClr val="FFFFF7"/>
                </a:solidFill>
              </a:rPr>
              <a:t>1989</a:t>
            </a:r>
            <a:endParaRPr lang="en-US" dirty="0" smtClean="0">
              <a:solidFill>
                <a:srgbClr val="FFFFF7"/>
              </a:solidFill>
            </a:endParaRPr>
          </a:p>
          <a:p>
            <a:pPr lvl="1"/>
            <a:r>
              <a:rPr lang="en-US" dirty="0" smtClean="0">
                <a:solidFill>
                  <a:srgbClr val="FFFFF7"/>
                </a:solidFill>
              </a:rPr>
              <a:t>Fall of Berlin Wall and revolutions in East Europe </a:t>
            </a:r>
            <a:r>
              <a:rPr lang="en-US" sz="2400" dirty="0" smtClean="0">
                <a:solidFill>
                  <a:srgbClr val="FFFFF7"/>
                </a:solidFill>
              </a:rPr>
              <a:t>1989</a:t>
            </a:r>
            <a:endParaRPr lang="en-US" dirty="0" smtClean="0">
              <a:solidFill>
                <a:srgbClr val="FFFFF7"/>
              </a:solidFill>
            </a:endParaRPr>
          </a:p>
          <a:p>
            <a:r>
              <a:rPr lang="en-US" dirty="0" smtClean="0">
                <a:solidFill>
                  <a:srgbClr val="FFFFF7"/>
                </a:solidFill>
              </a:rPr>
              <a:t>End of Soviet Union </a:t>
            </a:r>
            <a:r>
              <a:rPr lang="en-US" sz="2800" dirty="0" smtClean="0">
                <a:solidFill>
                  <a:srgbClr val="FFFFF7"/>
                </a:solidFill>
              </a:rPr>
              <a:t>1991</a:t>
            </a:r>
            <a:endParaRPr lang="en-US" dirty="0">
              <a:solidFill>
                <a:srgbClr val="FFFFF7"/>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FFFF00"/>
                </a:solidFill>
                <a:latin typeface="Arial Rounded MT Bold"/>
                <a:cs typeface="Arial Rounded MT Bold"/>
              </a:rPr>
              <a:t>Reagan and Gorbachev</a:t>
            </a:r>
            <a:endParaRPr lang="en-US" sz="4000" dirty="0">
              <a:solidFill>
                <a:srgbClr val="FFFF00"/>
              </a:solidFill>
              <a:latin typeface="Arial Rounded MT Bold"/>
              <a:cs typeface="Arial Rounded MT Bold"/>
            </a:endParaRPr>
          </a:p>
        </p:txBody>
      </p:sp>
      <p:pic>
        <p:nvPicPr>
          <p:cNvPr id="4" name="Content Placeholder 3" descr="Reagan_and_Gorbachev_hold_discussions.jpg"/>
          <p:cNvPicPr>
            <a:picLocks noGrp="1" noChangeAspect="1"/>
          </p:cNvPicPr>
          <p:nvPr>
            <p:ph idx="1"/>
          </p:nvPr>
        </p:nvPicPr>
        <p:blipFill>
          <a:blip r:embed="rId2"/>
          <a:srcRect l="-11216" r="-11216"/>
          <a:stretch>
            <a:fillRect/>
          </a:stretch>
        </p:blipFill>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19050" y="76200"/>
            <a:ext cx="9144000" cy="1012825"/>
          </a:xfrm>
          <a:prstGeom prst="rect">
            <a:avLst/>
          </a:prstGeom>
          <a:noFill/>
          <a:ln w="9525">
            <a:noFill/>
            <a:miter lim="800000"/>
            <a:headEnd/>
            <a:tailEnd/>
          </a:ln>
        </p:spPr>
        <p:txBody>
          <a:bodyPr anchor="ctr" anchorCtr="1">
            <a:prstTxWarp prst="textNoShape">
              <a:avLst/>
            </a:prstTxWarp>
          </a:bodyPr>
          <a:lstStyle/>
          <a:p>
            <a:pPr algn="ctr"/>
            <a:r>
              <a:rPr lang="en-US" altLang="zh-CN" sz="4000" dirty="0" smtClean="0">
                <a:solidFill>
                  <a:srgbClr val="FFFF99"/>
                </a:solidFill>
                <a:latin typeface="Arial Rounded MT Bold" pitchFamily="-128" charset="0"/>
                <a:ea typeface="宋体" pitchFamily="-128" charset="-122"/>
                <a:cs typeface="宋体" pitchFamily="-128" charset="-122"/>
              </a:rPr>
              <a:t>Third World War in the West over</a:t>
            </a:r>
            <a:endParaRPr lang="sk-SK" sz="4000" dirty="0">
              <a:solidFill>
                <a:srgbClr val="FFFF99"/>
              </a:solidFill>
              <a:latin typeface="Arial Rounded MT Bold" pitchFamily="-128" charset="0"/>
              <a:ea typeface="宋体" pitchFamily="-128" charset="-122"/>
              <a:cs typeface="宋体" pitchFamily="-128" charset="-122"/>
            </a:endParaRPr>
          </a:p>
        </p:txBody>
      </p:sp>
      <p:sp>
        <p:nvSpPr>
          <p:cNvPr id="1434627" name="Oval 3"/>
          <p:cNvSpPr>
            <a:spLocks noChangeAspect="1" noChangeArrowheads="1"/>
          </p:cNvSpPr>
          <p:nvPr/>
        </p:nvSpPr>
        <p:spPr bwMode="auto">
          <a:xfrm>
            <a:off x="1331913" y="1808163"/>
            <a:ext cx="2162175" cy="2160587"/>
          </a:xfrm>
          <a:prstGeom prst="ellipse">
            <a:avLst/>
          </a:prstGeom>
          <a:gradFill rotWithShape="1">
            <a:gsLst>
              <a:gs pos="0">
                <a:srgbClr val="5AA0FF"/>
              </a:gs>
              <a:gs pos="100000">
                <a:srgbClr val="005AD7"/>
              </a:gs>
            </a:gsLst>
            <a:path path="shape">
              <a:fillToRect l="50000" t="50000" r="50000" b="50000"/>
            </a:path>
          </a:gradFill>
          <a:ln w="9525">
            <a:noFill/>
            <a:round/>
            <a:headEnd/>
            <a:tailEnd/>
          </a:ln>
          <a:effectLst/>
        </p:spPr>
        <p:txBody>
          <a:bodyPr lIns="0" rIns="0" anchor="ctr">
            <a:prstTxWarp prst="textNoShape">
              <a:avLst/>
            </a:prstTxWarp>
          </a:bodyPr>
          <a:lstStyle/>
          <a:p>
            <a:pPr algn="ctr"/>
            <a:endParaRPr lang="en-GB" sz="2400" b="1">
              <a:solidFill>
                <a:schemeClr val="bg1"/>
              </a:solidFill>
              <a:effectLst>
                <a:outerShdw blurRad="38100" dist="38100" dir="2700000" algn="tl">
                  <a:srgbClr val="000000"/>
                </a:outerShdw>
              </a:effectLst>
              <a:ea typeface="Arial" pitchFamily="-128" charset="0"/>
            </a:endParaRPr>
          </a:p>
        </p:txBody>
      </p:sp>
      <p:sp>
        <p:nvSpPr>
          <p:cNvPr id="1434628" name="Text Box 4"/>
          <p:cNvSpPr txBox="1">
            <a:spLocks noChangeAspect="1" noChangeArrowheads="1"/>
          </p:cNvSpPr>
          <p:nvPr/>
        </p:nvSpPr>
        <p:spPr bwMode="auto">
          <a:xfrm>
            <a:off x="1287463" y="2241037"/>
            <a:ext cx="2201862" cy="1340363"/>
          </a:xfrm>
          <a:prstGeom prst="rect">
            <a:avLst/>
          </a:prstGeom>
          <a:noFill/>
          <a:ln w="9525">
            <a:noFill/>
            <a:miter lim="800000"/>
            <a:headEnd/>
            <a:tailEnd/>
          </a:ln>
          <a:effectLst/>
        </p:spPr>
        <p:txBody>
          <a:bodyPr lIns="36000" tIns="0" rIns="36000" bIns="82800">
            <a:prstTxWarp prst="textNoShape">
              <a:avLst/>
            </a:prstTxWarp>
            <a:spAutoFit/>
          </a:bodyPr>
          <a:lstStyle/>
          <a:p>
            <a:pPr algn="ctr">
              <a:lnSpc>
                <a:spcPct val="90000"/>
              </a:lnSpc>
              <a:spcBef>
                <a:spcPct val="10000"/>
              </a:spcBef>
            </a:pPr>
            <a:r>
              <a:rPr lang="en-US" sz="2800" b="1" dirty="0" smtClean="0">
                <a:solidFill>
                  <a:schemeClr val="bg1"/>
                </a:solidFill>
                <a:effectLst>
                  <a:outerShdw blurRad="38100" dist="38100" dir="2700000" algn="tl">
                    <a:srgbClr val="000000"/>
                  </a:outerShdw>
                </a:effectLst>
                <a:ea typeface="Arial" pitchFamily="-128" charset="0"/>
              </a:rPr>
              <a:t>USA</a:t>
            </a:r>
          </a:p>
          <a:p>
            <a:pPr algn="ctr">
              <a:lnSpc>
                <a:spcPct val="90000"/>
              </a:lnSpc>
              <a:spcBef>
                <a:spcPct val="10000"/>
              </a:spcBef>
            </a:pPr>
            <a:r>
              <a:rPr lang="en-US" sz="2800" b="1" dirty="0" smtClean="0">
                <a:solidFill>
                  <a:schemeClr val="bg1"/>
                </a:solidFill>
                <a:effectLst>
                  <a:outerShdw blurRad="38100" dist="38100" dir="2700000" algn="tl">
                    <a:srgbClr val="000000"/>
                  </a:outerShdw>
                </a:effectLst>
                <a:ea typeface="Arial" pitchFamily="-128" charset="0"/>
              </a:rPr>
              <a:t>West Europe</a:t>
            </a:r>
          </a:p>
          <a:p>
            <a:pPr algn="ctr">
              <a:lnSpc>
                <a:spcPct val="90000"/>
              </a:lnSpc>
              <a:spcBef>
                <a:spcPct val="10000"/>
              </a:spcBef>
            </a:pPr>
            <a:r>
              <a:rPr lang="en-US" sz="2800" b="1" dirty="0" smtClean="0">
                <a:solidFill>
                  <a:schemeClr val="bg1"/>
                </a:solidFill>
                <a:effectLst>
                  <a:outerShdw blurRad="38100" dist="38100" dir="2700000" algn="tl">
                    <a:srgbClr val="000000"/>
                  </a:outerShdw>
                </a:effectLst>
                <a:ea typeface="Arial" pitchFamily="-128" charset="0"/>
              </a:rPr>
              <a:t>Turkey</a:t>
            </a:r>
            <a:endParaRPr lang="en-US" sz="2600" b="1" dirty="0">
              <a:solidFill>
                <a:schemeClr val="bg1"/>
              </a:solidFill>
              <a:effectLst>
                <a:outerShdw blurRad="38100" dist="38100" dir="2700000" algn="tl">
                  <a:srgbClr val="000000"/>
                </a:outerShdw>
              </a:effectLst>
              <a:ea typeface="Arial" pitchFamily="-128" charset="0"/>
            </a:endParaRPr>
          </a:p>
        </p:txBody>
      </p:sp>
      <p:sp>
        <p:nvSpPr>
          <p:cNvPr id="1434632" name="Oval 8"/>
          <p:cNvSpPr>
            <a:spLocks noChangeAspect="1" noChangeArrowheads="1"/>
          </p:cNvSpPr>
          <p:nvPr/>
        </p:nvSpPr>
        <p:spPr bwMode="auto">
          <a:xfrm>
            <a:off x="5653088" y="1808163"/>
            <a:ext cx="2162175" cy="2160587"/>
          </a:xfrm>
          <a:prstGeom prst="ellipse">
            <a:avLst/>
          </a:prstGeom>
          <a:gradFill rotWithShape="1">
            <a:gsLst>
              <a:gs pos="0">
                <a:srgbClr val="FF9191"/>
              </a:gs>
              <a:gs pos="100000">
                <a:srgbClr val="E60000"/>
              </a:gs>
            </a:gsLst>
            <a:path path="shape">
              <a:fillToRect l="50000" t="50000" r="50000" b="50000"/>
            </a:path>
          </a:gradFill>
          <a:ln w="9525" algn="ctr">
            <a:noFill/>
            <a:round/>
            <a:headEnd/>
            <a:tailEnd/>
          </a:ln>
          <a:effectLst/>
        </p:spPr>
        <p:txBody>
          <a:bodyPr lIns="0" rIns="0" anchor="ctr">
            <a:prstTxWarp prst="textNoShape">
              <a:avLst/>
            </a:prstTxWarp>
          </a:bodyPr>
          <a:lstStyle/>
          <a:p>
            <a:pPr algn="ctr"/>
            <a:endParaRPr lang="en-GB" sz="2800" b="1">
              <a:solidFill>
                <a:schemeClr val="bg1"/>
              </a:solidFill>
              <a:effectLst>
                <a:outerShdw blurRad="38100" dist="38100" dir="2700000" algn="tl">
                  <a:srgbClr val="000000"/>
                </a:outerShdw>
              </a:effectLst>
              <a:ea typeface="Arial" pitchFamily="-128" charset="0"/>
            </a:endParaRPr>
          </a:p>
        </p:txBody>
      </p:sp>
      <p:sp>
        <p:nvSpPr>
          <p:cNvPr id="1434634" name="Text Box 10"/>
          <p:cNvSpPr txBox="1">
            <a:spLocks noChangeAspect="1" noChangeArrowheads="1"/>
          </p:cNvSpPr>
          <p:nvPr/>
        </p:nvSpPr>
        <p:spPr bwMode="auto">
          <a:xfrm>
            <a:off x="5608638" y="2305050"/>
            <a:ext cx="2201862" cy="863600"/>
          </a:xfrm>
          <a:prstGeom prst="rect">
            <a:avLst/>
          </a:prstGeom>
          <a:noFill/>
          <a:ln w="9525">
            <a:noFill/>
            <a:miter lim="800000"/>
            <a:headEnd/>
            <a:tailEnd/>
          </a:ln>
          <a:effectLst/>
        </p:spPr>
        <p:txBody>
          <a:bodyPr lIns="36000" tIns="0" rIns="36000" bIns="82800">
            <a:prstTxWarp prst="textNoShape">
              <a:avLst/>
            </a:prstTxWarp>
            <a:spAutoFit/>
          </a:bodyPr>
          <a:lstStyle/>
          <a:p>
            <a:pPr algn="ctr">
              <a:lnSpc>
                <a:spcPct val="90000"/>
              </a:lnSpc>
              <a:spcBef>
                <a:spcPct val="10000"/>
              </a:spcBef>
            </a:pPr>
            <a:r>
              <a:rPr lang="en-US" sz="2800" b="1" dirty="0">
                <a:solidFill>
                  <a:schemeClr val="bg1"/>
                </a:solidFill>
                <a:effectLst>
                  <a:outerShdw blurRad="38100" dist="38100" dir="2700000" algn="tl">
                    <a:srgbClr val="000000"/>
                  </a:outerShdw>
                </a:effectLst>
                <a:ea typeface="Arial" pitchFamily="-128" charset="0"/>
              </a:rPr>
              <a:t>USSR</a:t>
            </a:r>
            <a:endParaRPr lang="en-US" sz="3600" b="1" dirty="0">
              <a:solidFill>
                <a:schemeClr val="bg1"/>
              </a:solidFill>
              <a:effectLst>
                <a:outerShdw blurRad="38100" dist="38100" dir="2700000" algn="tl">
                  <a:srgbClr val="000000"/>
                </a:outerShdw>
              </a:effectLst>
              <a:ea typeface="Arial" pitchFamily="-128" charset="0"/>
            </a:endParaRPr>
          </a:p>
          <a:p>
            <a:pPr algn="ctr">
              <a:lnSpc>
                <a:spcPct val="90000"/>
              </a:lnSpc>
              <a:spcBef>
                <a:spcPct val="10000"/>
              </a:spcBef>
            </a:pPr>
            <a:r>
              <a:rPr lang="en-US" sz="2600" b="1" dirty="0">
                <a:solidFill>
                  <a:schemeClr val="bg1"/>
                </a:solidFill>
                <a:effectLst>
                  <a:outerShdw blurRad="38100" dist="38100" dir="2700000" algn="tl">
                    <a:srgbClr val="000000"/>
                  </a:outerShdw>
                </a:effectLst>
                <a:ea typeface="Arial" pitchFamily="-128" charset="0"/>
              </a:rPr>
              <a:t>East Europe</a:t>
            </a:r>
          </a:p>
        </p:txBody>
      </p:sp>
      <p:grpSp>
        <p:nvGrpSpPr>
          <p:cNvPr id="47111" name="Group 11"/>
          <p:cNvGrpSpPr>
            <a:grpSpLocks noChangeAspect="1"/>
          </p:cNvGrpSpPr>
          <p:nvPr/>
        </p:nvGrpSpPr>
        <p:grpSpPr bwMode="auto">
          <a:xfrm>
            <a:off x="3581400" y="2168525"/>
            <a:ext cx="1990725" cy="1422400"/>
            <a:chOff x="2515" y="994"/>
            <a:chExt cx="1045" cy="747"/>
          </a:xfrm>
        </p:grpSpPr>
        <p:sp>
          <p:nvSpPr>
            <p:cNvPr id="47114" name="Freeform 12"/>
            <p:cNvSpPr>
              <a:spLocks noChangeAspect="1"/>
            </p:cNvSpPr>
            <p:nvPr/>
          </p:nvSpPr>
          <p:spPr bwMode="auto">
            <a:xfrm>
              <a:off x="2515" y="994"/>
              <a:ext cx="1045" cy="239"/>
            </a:xfrm>
            <a:custGeom>
              <a:avLst/>
              <a:gdLst>
                <a:gd name="T0" fmla="*/ 0 w 861"/>
                <a:gd name="T1" fmla="*/ 128 h 197"/>
                <a:gd name="T2" fmla="*/ 408 w 861"/>
                <a:gd name="T3" fmla="*/ 0 h 197"/>
                <a:gd name="T4" fmla="*/ 752 w 861"/>
                <a:gd name="T5" fmla="*/ 96 h 197"/>
                <a:gd name="T6" fmla="*/ 771 w 861"/>
                <a:gd name="T7" fmla="*/ 66 h 197"/>
                <a:gd name="T8" fmla="*/ 861 w 861"/>
                <a:gd name="T9" fmla="*/ 195 h 197"/>
                <a:gd name="T10" fmla="*/ 701 w 861"/>
                <a:gd name="T11" fmla="*/ 192 h 197"/>
                <a:gd name="T12" fmla="*/ 719 w 861"/>
                <a:gd name="T13" fmla="*/ 161 h 197"/>
                <a:gd name="T14" fmla="*/ 408 w 861"/>
                <a:gd name="T15" fmla="*/ 77 h 197"/>
                <a:gd name="T16" fmla="*/ 41 w 861"/>
                <a:gd name="T17" fmla="*/ 197 h 197"/>
                <a:gd name="T18" fmla="*/ 0 w 861"/>
                <a:gd name="T19" fmla="*/ 128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1"/>
                <a:gd name="T31" fmla="*/ 0 h 197"/>
                <a:gd name="T32" fmla="*/ 861 w 861"/>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005AD7"/>
                </a:gs>
                <a:gs pos="100000">
                  <a:srgbClr val="CBE1FF"/>
                </a:gs>
              </a:gsLst>
              <a:lin ang="0" scaled="1"/>
            </a:gradFill>
            <a:ln w="3175">
              <a:noFill/>
              <a:round/>
              <a:headEnd/>
              <a:tailEnd/>
            </a:ln>
          </p:spPr>
          <p:txBody>
            <a:bodyPr>
              <a:prstTxWarp prst="textNoShape">
                <a:avLst/>
              </a:prstTxWarp>
            </a:bodyPr>
            <a:lstStyle/>
            <a:p>
              <a:endParaRPr lang="en-GB">
                <a:ea typeface="Arial" pitchFamily="-128" charset="0"/>
              </a:endParaRPr>
            </a:p>
          </p:txBody>
        </p:sp>
        <p:sp>
          <p:nvSpPr>
            <p:cNvPr id="47115" name="Freeform 13"/>
            <p:cNvSpPr>
              <a:spLocks noChangeAspect="1"/>
            </p:cNvSpPr>
            <p:nvPr/>
          </p:nvSpPr>
          <p:spPr bwMode="auto">
            <a:xfrm rot="10800000">
              <a:off x="2515" y="1502"/>
              <a:ext cx="1045" cy="239"/>
            </a:xfrm>
            <a:custGeom>
              <a:avLst/>
              <a:gdLst>
                <a:gd name="T0" fmla="*/ 0 w 861"/>
                <a:gd name="T1" fmla="*/ 128 h 197"/>
                <a:gd name="T2" fmla="*/ 408 w 861"/>
                <a:gd name="T3" fmla="*/ 0 h 197"/>
                <a:gd name="T4" fmla="*/ 752 w 861"/>
                <a:gd name="T5" fmla="*/ 96 h 197"/>
                <a:gd name="T6" fmla="*/ 771 w 861"/>
                <a:gd name="T7" fmla="*/ 66 h 197"/>
                <a:gd name="T8" fmla="*/ 861 w 861"/>
                <a:gd name="T9" fmla="*/ 195 h 197"/>
                <a:gd name="T10" fmla="*/ 701 w 861"/>
                <a:gd name="T11" fmla="*/ 192 h 197"/>
                <a:gd name="T12" fmla="*/ 719 w 861"/>
                <a:gd name="T13" fmla="*/ 161 h 197"/>
                <a:gd name="T14" fmla="*/ 408 w 861"/>
                <a:gd name="T15" fmla="*/ 77 h 197"/>
                <a:gd name="T16" fmla="*/ 41 w 861"/>
                <a:gd name="T17" fmla="*/ 197 h 197"/>
                <a:gd name="T18" fmla="*/ 0 w 861"/>
                <a:gd name="T19" fmla="*/ 128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1"/>
                <a:gd name="T31" fmla="*/ 0 h 197"/>
                <a:gd name="T32" fmla="*/ 861 w 861"/>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E60000"/>
                </a:gs>
                <a:gs pos="100000">
                  <a:srgbClr val="FFDFDF"/>
                </a:gs>
              </a:gsLst>
              <a:lin ang="0" scaled="1"/>
            </a:gradFill>
            <a:ln w="3175">
              <a:noFill/>
              <a:round/>
              <a:headEnd/>
              <a:tailEnd/>
            </a:ln>
          </p:spPr>
          <p:txBody>
            <a:bodyPr>
              <a:prstTxWarp prst="textNoShape">
                <a:avLst/>
              </a:prstTxWarp>
            </a:bodyPr>
            <a:lstStyle/>
            <a:p>
              <a:endParaRPr lang="en-GB">
                <a:ea typeface="Arial" pitchFamily="-128" charset="0"/>
              </a:endParaRPr>
            </a:p>
          </p:txBody>
        </p:sp>
      </p:grpSp>
      <p:sp>
        <p:nvSpPr>
          <p:cNvPr id="47112" name="AutoShape 14"/>
          <p:cNvSpPr>
            <a:spLocks noChangeAspect="1" noChangeArrowheads="1"/>
          </p:cNvSpPr>
          <p:nvPr/>
        </p:nvSpPr>
        <p:spPr bwMode="auto">
          <a:xfrm rot="5400000">
            <a:off x="4016375" y="4176713"/>
            <a:ext cx="1119187" cy="471488"/>
          </a:xfrm>
          <a:prstGeom prst="rightArrow">
            <a:avLst>
              <a:gd name="adj1" fmla="val 43287"/>
              <a:gd name="adj2" fmla="val 65223"/>
            </a:avLst>
          </a:prstGeom>
          <a:solidFill>
            <a:schemeClr val="bg1"/>
          </a:solidFill>
          <a:ln w="9525">
            <a:noFill/>
            <a:miter lim="800000"/>
            <a:headEnd/>
            <a:tailEnd/>
          </a:ln>
        </p:spPr>
        <p:txBody>
          <a:bodyPr wrap="none" anchor="ctr">
            <a:prstTxWarp prst="textNoShape">
              <a:avLst/>
            </a:prstTxWarp>
          </a:bodyPr>
          <a:lstStyle/>
          <a:p>
            <a:endParaRPr lang="en-GB">
              <a:ea typeface="Arial" pitchFamily="-128" charset="0"/>
            </a:endParaRPr>
          </a:p>
        </p:txBody>
      </p:sp>
      <p:sp>
        <p:nvSpPr>
          <p:cNvPr id="47113" name="Text Box 15"/>
          <p:cNvSpPr txBox="1">
            <a:spLocks noChangeAspect="1" noChangeArrowheads="1"/>
          </p:cNvSpPr>
          <p:nvPr/>
        </p:nvSpPr>
        <p:spPr bwMode="auto">
          <a:xfrm>
            <a:off x="2393950" y="5202238"/>
            <a:ext cx="4365625" cy="565150"/>
          </a:xfrm>
          <a:prstGeom prst="rect">
            <a:avLst/>
          </a:prstGeom>
          <a:noFill/>
          <a:ln w="9525">
            <a:noFill/>
            <a:miter lim="800000"/>
            <a:headEnd/>
            <a:tailEnd/>
          </a:ln>
        </p:spPr>
        <p:txBody>
          <a:bodyPr lIns="36000" tIns="25200" rIns="36000">
            <a:prstTxWarp prst="textNoShape">
              <a:avLst/>
            </a:prstTxWarp>
            <a:spAutoFit/>
          </a:bodyPr>
          <a:lstStyle/>
          <a:p>
            <a:pPr algn="ctr">
              <a:lnSpc>
                <a:spcPct val="90000"/>
              </a:lnSpc>
            </a:pPr>
            <a:r>
              <a:rPr lang="en-US" sz="3600">
                <a:solidFill>
                  <a:schemeClr val="bg1"/>
                </a:solidFill>
                <a:ea typeface="Arial" pitchFamily="-128" charset="0"/>
              </a:rPr>
              <a:t>Peace</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FFFF00"/>
                </a:solidFill>
                <a:latin typeface="Arial Rounded MT Bold"/>
                <a:cs typeface="Arial Rounded MT Bold"/>
              </a:rPr>
              <a:t>What was the human cost of communism?</a:t>
            </a:r>
            <a:endParaRPr lang="en-US" sz="4000" dirty="0">
              <a:solidFill>
                <a:srgbClr val="FFFF00"/>
              </a:solidFill>
              <a:latin typeface="Arial Rounded MT Bold"/>
              <a:cs typeface="Arial Rounded MT Bold"/>
            </a:endParaRPr>
          </a:p>
        </p:txBody>
      </p:sp>
      <p:sp>
        <p:nvSpPr>
          <p:cNvPr id="3" name="Content Placeholder 2"/>
          <p:cNvSpPr>
            <a:spLocks noGrp="1"/>
          </p:cNvSpPr>
          <p:nvPr>
            <p:ph idx="1"/>
          </p:nvPr>
        </p:nvSpPr>
        <p:spPr>
          <a:xfrm>
            <a:off x="457200" y="1524000"/>
            <a:ext cx="8229600" cy="4525963"/>
          </a:xfrm>
        </p:spPr>
        <p:txBody>
          <a:bodyPr/>
          <a:lstStyle/>
          <a:p>
            <a:pPr>
              <a:buNone/>
            </a:pPr>
            <a:r>
              <a:rPr lang="en-US" sz="2800" dirty="0" smtClean="0">
                <a:solidFill>
                  <a:schemeClr val="accent5"/>
                </a:solidFill>
              </a:rPr>
              <a:t>	20-60 million in the Soviet Union</a:t>
            </a:r>
            <a:br>
              <a:rPr lang="en-US" sz="2800" dirty="0" smtClean="0">
                <a:solidFill>
                  <a:schemeClr val="accent5"/>
                </a:solidFill>
              </a:rPr>
            </a:br>
            <a:r>
              <a:rPr lang="en-US" sz="2800" dirty="0" smtClean="0">
                <a:solidFill>
                  <a:schemeClr val="accent5"/>
                </a:solidFill>
              </a:rPr>
              <a:t>65 million in the People's Republic of China</a:t>
            </a:r>
            <a:br>
              <a:rPr lang="en-US" sz="2800" dirty="0" smtClean="0">
                <a:solidFill>
                  <a:schemeClr val="accent5"/>
                </a:solidFill>
              </a:rPr>
            </a:br>
            <a:r>
              <a:rPr lang="en-US" sz="2800" dirty="0" smtClean="0">
                <a:solidFill>
                  <a:schemeClr val="accent5"/>
                </a:solidFill>
              </a:rPr>
              <a:t>1 million in Vietnam</a:t>
            </a:r>
            <a:br>
              <a:rPr lang="en-US" sz="2800" dirty="0" smtClean="0">
                <a:solidFill>
                  <a:schemeClr val="accent5"/>
                </a:solidFill>
              </a:rPr>
            </a:br>
            <a:r>
              <a:rPr lang="en-US" sz="2800" dirty="0" smtClean="0">
                <a:solidFill>
                  <a:schemeClr val="accent5"/>
                </a:solidFill>
              </a:rPr>
              <a:t>2 million in North Korea</a:t>
            </a:r>
            <a:br>
              <a:rPr lang="en-US" sz="2800" dirty="0" smtClean="0">
                <a:solidFill>
                  <a:schemeClr val="accent5"/>
                </a:solidFill>
              </a:rPr>
            </a:br>
            <a:r>
              <a:rPr lang="en-US" sz="2800" dirty="0" smtClean="0">
                <a:solidFill>
                  <a:schemeClr val="accent5"/>
                </a:solidFill>
              </a:rPr>
              <a:t>2 million in Cambodia</a:t>
            </a:r>
            <a:br>
              <a:rPr lang="en-US" sz="2800" dirty="0" smtClean="0">
                <a:solidFill>
                  <a:schemeClr val="accent5"/>
                </a:solidFill>
              </a:rPr>
            </a:br>
            <a:r>
              <a:rPr lang="en-US" sz="2800" dirty="0" smtClean="0">
                <a:solidFill>
                  <a:schemeClr val="accent5"/>
                </a:solidFill>
              </a:rPr>
              <a:t>1 million in communist Eastern Europe</a:t>
            </a:r>
            <a:br>
              <a:rPr lang="en-US" sz="2800" dirty="0" smtClean="0">
                <a:solidFill>
                  <a:schemeClr val="accent5"/>
                </a:solidFill>
              </a:rPr>
            </a:br>
            <a:r>
              <a:rPr lang="en-US" sz="2800" dirty="0" smtClean="0">
                <a:solidFill>
                  <a:schemeClr val="accent5"/>
                </a:solidFill>
              </a:rPr>
              <a:t>150,000 in Latin America</a:t>
            </a:r>
            <a:br>
              <a:rPr lang="en-US" sz="2800" dirty="0" smtClean="0">
                <a:solidFill>
                  <a:schemeClr val="accent5"/>
                </a:solidFill>
              </a:rPr>
            </a:br>
            <a:r>
              <a:rPr lang="en-US" sz="2800" dirty="0" smtClean="0">
                <a:solidFill>
                  <a:schemeClr val="accent5"/>
                </a:solidFill>
              </a:rPr>
              <a:t>1.7 million in Africa</a:t>
            </a:r>
            <a:br>
              <a:rPr lang="en-US" sz="2800" dirty="0" smtClean="0">
                <a:solidFill>
                  <a:schemeClr val="accent5"/>
                </a:solidFill>
              </a:rPr>
            </a:br>
            <a:r>
              <a:rPr lang="en-US" sz="2800" dirty="0" smtClean="0">
                <a:solidFill>
                  <a:schemeClr val="accent5"/>
                </a:solidFill>
              </a:rPr>
              <a:t>1.5 million in Afghanistan</a:t>
            </a:r>
          </a:p>
          <a:p>
            <a:pPr>
              <a:buNone/>
            </a:pPr>
            <a:endParaRPr lang="en-US" sz="1000" dirty="0" smtClean="0">
              <a:solidFill>
                <a:schemeClr val="accent5"/>
              </a:solidFill>
            </a:endParaRPr>
          </a:p>
          <a:p>
            <a:pPr>
              <a:buNone/>
            </a:pPr>
            <a:r>
              <a:rPr lang="en-US" sz="2400" dirty="0" smtClean="0">
                <a:solidFill>
                  <a:schemeClr val="accent5"/>
                </a:solidFill>
              </a:rPr>
              <a:t>    </a:t>
            </a:r>
            <a:r>
              <a:rPr lang="en-US" sz="2400" dirty="0" err="1" smtClean="0">
                <a:solidFill>
                  <a:schemeClr val="accent5"/>
                </a:solidFill>
              </a:rPr>
              <a:t>Stéphane</a:t>
            </a:r>
            <a:r>
              <a:rPr lang="en-US" sz="2400" dirty="0" smtClean="0">
                <a:solidFill>
                  <a:schemeClr val="accent5"/>
                </a:solidFill>
              </a:rPr>
              <a:t> </a:t>
            </a:r>
            <a:r>
              <a:rPr lang="en-US" sz="2400" dirty="0" err="1" smtClean="0">
                <a:solidFill>
                  <a:schemeClr val="accent5"/>
                </a:solidFill>
              </a:rPr>
              <a:t>Courtois</a:t>
            </a:r>
            <a:r>
              <a:rPr lang="en-US" sz="2400" dirty="0" smtClean="0">
                <a:solidFill>
                  <a:schemeClr val="accent5"/>
                </a:solidFill>
              </a:rPr>
              <a:t> (</a:t>
            </a:r>
            <a:r>
              <a:rPr lang="en-US" sz="2400" dirty="0" err="1" smtClean="0">
                <a:solidFill>
                  <a:schemeClr val="accent5"/>
                </a:solidFill>
              </a:rPr>
              <a:t>ed</a:t>
            </a:r>
            <a:r>
              <a:rPr lang="en-US" sz="2400" dirty="0" smtClean="0">
                <a:solidFill>
                  <a:schemeClr val="accent5"/>
                </a:solidFill>
              </a:rPr>
              <a:t>) </a:t>
            </a:r>
            <a:r>
              <a:rPr lang="en-US" sz="2400" i="1" dirty="0" smtClean="0">
                <a:solidFill>
                  <a:schemeClr val="accent5"/>
                </a:solidFill>
              </a:rPr>
              <a:t>The Black Book of Communism: Crimes, Terror, Repression. </a:t>
            </a:r>
            <a:r>
              <a:rPr lang="en-US" sz="2400" dirty="0" smtClean="0">
                <a:solidFill>
                  <a:schemeClr val="accent5"/>
                </a:solidFill>
              </a:rPr>
              <a:t>Harvard University, 1999 </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FFFF00"/>
                </a:solidFill>
                <a:latin typeface="Arial Rounded MT Bold"/>
                <a:cs typeface="Arial Rounded MT Bold"/>
              </a:rPr>
              <a:t>Results of the end of the war</a:t>
            </a:r>
            <a:endParaRPr lang="en-US" sz="4000" dirty="0">
              <a:solidFill>
                <a:srgbClr val="FFFF00"/>
              </a:solidFill>
              <a:latin typeface="Arial Rounded MT Bold"/>
              <a:cs typeface="Arial Rounded MT Bold"/>
            </a:endParaRPr>
          </a:p>
        </p:txBody>
      </p:sp>
      <p:sp>
        <p:nvSpPr>
          <p:cNvPr id="3" name="Content Placeholder 2"/>
          <p:cNvSpPr>
            <a:spLocks noGrp="1"/>
          </p:cNvSpPr>
          <p:nvPr>
            <p:ph idx="1"/>
          </p:nvPr>
        </p:nvSpPr>
        <p:spPr/>
        <p:txBody>
          <a:bodyPr/>
          <a:lstStyle/>
          <a:p>
            <a:r>
              <a:rPr lang="en-US" dirty="0" smtClean="0">
                <a:solidFill>
                  <a:schemeClr val="accent1"/>
                </a:solidFill>
              </a:rPr>
              <a:t>Peaceful restoration of Cain and Abel on the worldwide level</a:t>
            </a:r>
          </a:p>
          <a:p>
            <a:r>
              <a:rPr lang="en-US" dirty="0" smtClean="0">
                <a:solidFill>
                  <a:schemeClr val="accent1"/>
                </a:solidFill>
              </a:rPr>
              <a:t>Restoration of the third blessing possible</a:t>
            </a:r>
          </a:p>
          <a:p>
            <a:pPr lvl="1"/>
            <a:r>
              <a:rPr lang="en-US" dirty="0" err="1" smtClean="0">
                <a:solidFill>
                  <a:schemeClr val="accent1"/>
                </a:solidFill>
              </a:rPr>
              <a:t>Privatisation</a:t>
            </a:r>
            <a:r>
              <a:rPr lang="en-US" dirty="0" smtClean="0">
                <a:solidFill>
                  <a:schemeClr val="accent1"/>
                </a:solidFill>
              </a:rPr>
              <a:t>, free market</a:t>
            </a:r>
          </a:p>
          <a:p>
            <a:r>
              <a:rPr lang="en-US" dirty="0" smtClean="0">
                <a:solidFill>
                  <a:schemeClr val="accent1"/>
                </a:solidFill>
              </a:rPr>
              <a:t>World wide expansion of democracy</a:t>
            </a:r>
          </a:p>
          <a:p>
            <a:endParaRPr lang="en-US" dirty="0">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1143000"/>
          </a:xfrm>
        </p:spPr>
        <p:txBody>
          <a:bodyPr/>
          <a:lstStyle/>
          <a:p>
            <a:r>
              <a:rPr lang="en-US" sz="4000" dirty="0" smtClean="0">
                <a:solidFill>
                  <a:srgbClr val="FFFF00"/>
                </a:solidFill>
                <a:latin typeface="Arial Rounded MT Bold"/>
                <a:cs typeface="Arial Rounded MT Bold"/>
              </a:rPr>
              <a:t>What were the causes of WW I?</a:t>
            </a:r>
            <a:endParaRPr lang="en-US" sz="4000" dirty="0">
              <a:solidFill>
                <a:srgbClr val="FFFF00"/>
              </a:solidFill>
              <a:latin typeface="Arial Rounded MT Bold"/>
              <a:cs typeface="Arial Rounded MT Bold"/>
            </a:endParaRPr>
          </a:p>
        </p:txBody>
      </p:sp>
      <p:sp>
        <p:nvSpPr>
          <p:cNvPr id="3" name="Content Placeholder 2"/>
          <p:cNvSpPr>
            <a:spLocks noGrp="1"/>
          </p:cNvSpPr>
          <p:nvPr>
            <p:ph idx="1"/>
          </p:nvPr>
        </p:nvSpPr>
        <p:spPr>
          <a:xfrm>
            <a:off x="457200" y="1189037"/>
            <a:ext cx="8229600" cy="5364163"/>
          </a:xfrm>
        </p:spPr>
        <p:txBody>
          <a:bodyPr/>
          <a:lstStyle/>
          <a:p>
            <a:pPr marL="457200" indent="-457200">
              <a:lnSpc>
                <a:spcPct val="95000"/>
              </a:lnSpc>
              <a:spcAft>
                <a:spcPct val="50000"/>
              </a:spcAft>
              <a:buClr>
                <a:schemeClr val="bg1"/>
              </a:buClr>
            </a:pPr>
            <a:r>
              <a:rPr lang="en-US" sz="2400" dirty="0" smtClean="0">
                <a:solidFill>
                  <a:schemeClr val="bg1"/>
                </a:solidFill>
                <a:ea typeface="Arial" pitchFamily="-68" charset="0"/>
              </a:rPr>
              <a:t>Archduke Ferdinand, heir to Hapsburg throne, assassinated by Serbian nationalists </a:t>
            </a:r>
            <a:r>
              <a:rPr lang="en-US" sz="2000" dirty="0" smtClean="0">
                <a:solidFill>
                  <a:schemeClr val="bg1"/>
                </a:solidFill>
                <a:ea typeface="Arial" pitchFamily="-68" charset="0"/>
              </a:rPr>
              <a:t>28</a:t>
            </a:r>
            <a:r>
              <a:rPr lang="en-US" sz="2000" baseline="30000" dirty="0" smtClean="0">
                <a:solidFill>
                  <a:schemeClr val="bg1"/>
                </a:solidFill>
                <a:ea typeface="Arial" pitchFamily="-68" charset="0"/>
              </a:rPr>
              <a:t>th</a:t>
            </a:r>
            <a:r>
              <a:rPr lang="en-US" sz="2000" dirty="0" smtClean="0">
                <a:solidFill>
                  <a:schemeClr val="bg1"/>
                </a:solidFill>
                <a:ea typeface="Arial" pitchFamily="-68" charset="0"/>
              </a:rPr>
              <a:t> June 1914</a:t>
            </a:r>
            <a:endParaRPr lang="en-US" sz="2400" dirty="0" smtClean="0">
              <a:solidFill>
                <a:schemeClr val="bg1"/>
              </a:solidFill>
              <a:ea typeface="Arial" pitchFamily="-68" charset="0"/>
            </a:endParaRPr>
          </a:p>
          <a:p>
            <a:pPr marL="457200" indent="-457200">
              <a:lnSpc>
                <a:spcPct val="95000"/>
              </a:lnSpc>
              <a:spcAft>
                <a:spcPct val="50000"/>
              </a:spcAft>
              <a:buClr>
                <a:schemeClr val="bg1"/>
              </a:buClr>
            </a:pPr>
            <a:r>
              <a:rPr lang="en-US" sz="2400" dirty="0" smtClean="0">
                <a:solidFill>
                  <a:schemeClr val="bg1"/>
                </a:solidFill>
                <a:ea typeface="Arial" pitchFamily="-68" charset="0"/>
              </a:rPr>
              <a:t>Austria-Hungary declares war on Serbia </a:t>
            </a:r>
            <a:r>
              <a:rPr lang="en-US" sz="2000" dirty="0" smtClean="0">
                <a:solidFill>
                  <a:schemeClr val="bg1"/>
                </a:solidFill>
                <a:ea typeface="Arial" pitchFamily="-68" charset="0"/>
              </a:rPr>
              <a:t>28</a:t>
            </a:r>
            <a:r>
              <a:rPr lang="en-US" sz="2000" baseline="30000" dirty="0" smtClean="0">
                <a:solidFill>
                  <a:schemeClr val="bg1"/>
                </a:solidFill>
                <a:ea typeface="Arial" pitchFamily="-68" charset="0"/>
              </a:rPr>
              <a:t>th</a:t>
            </a:r>
            <a:r>
              <a:rPr lang="en-US" sz="2000" dirty="0" smtClean="0">
                <a:solidFill>
                  <a:schemeClr val="bg1"/>
                </a:solidFill>
                <a:ea typeface="Arial" pitchFamily="-68" charset="0"/>
              </a:rPr>
              <a:t> July</a:t>
            </a:r>
            <a:endParaRPr lang="en-US" sz="2400" dirty="0" smtClean="0">
              <a:solidFill>
                <a:schemeClr val="bg1"/>
              </a:solidFill>
              <a:ea typeface="Arial" pitchFamily="-68" charset="0"/>
            </a:endParaRPr>
          </a:p>
          <a:p>
            <a:pPr marL="457200" indent="-457200">
              <a:lnSpc>
                <a:spcPct val="95000"/>
              </a:lnSpc>
              <a:spcAft>
                <a:spcPct val="50000"/>
              </a:spcAft>
              <a:buClr>
                <a:schemeClr val="bg1"/>
              </a:buClr>
            </a:pPr>
            <a:r>
              <a:rPr lang="en-US" sz="2400" dirty="0" smtClean="0">
                <a:solidFill>
                  <a:schemeClr val="bg1"/>
                </a:solidFill>
                <a:ea typeface="Arial" pitchFamily="-68" charset="0"/>
              </a:rPr>
              <a:t>Russian </a:t>
            </a:r>
            <a:r>
              <a:rPr lang="en-US" sz="2400" dirty="0" err="1" smtClean="0">
                <a:solidFill>
                  <a:schemeClr val="bg1"/>
                </a:solidFill>
                <a:ea typeface="Arial" pitchFamily="-68" charset="0"/>
              </a:rPr>
              <a:t>mobilisation</a:t>
            </a:r>
            <a:r>
              <a:rPr lang="en-US" sz="2400" dirty="0" smtClean="0">
                <a:solidFill>
                  <a:schemeClr val="bg1"/>
                </a:solidFill>
                <a:ea typeface="Arial" pitchFamily="-68" charset="0"/>
              </a:rPr>
              <a:t> </a:t>
            </a:r>
            <a:r>
              <a:rPr lang="en-US" sz="2000" dirty="0" smtClean="0">
                <a:solidFill>
                  <a:schemeClr val="bg1"/>
                </a:solidFill>
                <a:ea typeface="Arial" pitchFamily="-68" charset="0"/>
              </a:rPr>
              <a:t>30</a:t>
            </a:r>
            <a:r>
              <a:rPr lang="en-US" sz="2000" baseline="30000" dirty="0" smtClean="0">
                <a:solidFill>
                  <a:schemeClr val="bg1"/>
                </a:solidFill>
                <a:ea typeface="Arial" pitchFamily="-68" charset="0"/>
              </a:rPr>
              <a:t>th</a:t>
            </a:r>
            <a:r>
              <a:rPr lang="en-US" sz="2000" dirty="0" smtClean="0">
                <a:solidFill>
                  <a:schemeClr val="bg1"/>
                </a:solidFill>
                <a:ea typeface="Arial" pitchFamily="-68" charset="0"/>
              </a:rPr>
              <a:t> July</a:t>
            </a:r>
            <a:endParaRPr lang="en-US" sz="2400" dirty="0" smtClean="0">
              <a:solidFill>
                <a:schemeClr val="bg1"/>
              </a:solidFill>
              <a:ea typeface="Arial" pitchFamily="-68" charset="0"/>
            </a:endParaRPr>
          </a:p>
          <a:p>
            <a:pPr marL="457200" indent="-457200">
              <a:lnSpc>
                <a:spcPct val="95000"/>
              </a:lnSpc>
              <a:spcAft>
                <a:spcPct val="50000"/>
              </a:spcAft>
              <a:buClr>
                <a:schemeClr val="bg1"/>
              </a:buClr>
            </a:pPr>
            <a:r>
              <a:rPr lang="en-US" sz="2400" dirty="0" smtClean="0">
                <a:solidFill>
                  <a:schemeClr val="bg1"/>
                </a:solidFill>
                <a:ea typeface="Arial" pitchFamily="-68" charset="0"/>
              </a:rPr>
              <a:t>Germany declares war on Russia </a:t>
            </a:r>
            <a:r>
              <a:rPr lang="en-US" sz="2000" dirty="0" smtClean="0">
                <a:solidFill>
                  <a:schemeClr val="bg1"/>
                </a:solidFill>
                <a:ea typeface="Arial" pitchFamily="-68" charset="0"/>
              </a:rPr>
              <a:t>1</a:t>
            </a:r>
            <a:r>
              <a:rPr lang="en-US" sz="2000" baseline="30000" dirty="0" smtClean="0">
                <a:solidFill>
                  <a:schemeClr val="bg1"/>
                </a:solidFill>
                <a:ea typeface="Arial" pitchFamily="-68" charset="0"/>
              </a:rPr>
              <a:t>st</a:t>
            </a:r>
            <a:r>
              <a:rPr lang="en-US" sz="2000" dirty="0" smtClean="0">
                <a:solidFill>
                  <a:schemeClr val="bg1"/>
                </a:solidFill>
                <a:ea typeface="Arial" pitchFamily="-68" charset="0"/>
              </a:rPr>
              <a:t> August</a:t>
            </a:r>
            <a:endParaRPr lang="en-US" sz="2400" dirty="0" smtClean="0">
              <a:solidFill>
                <a:schemeClr val="bg1"/>
              </a:solidFill>
              <a:ea typeface="Arial" pitchFamily="-68" charset="0"/>
            </a:endParaRPr>
          </a:p>
          <a:p>
            <a:pPr marL="457200" indent="-457200">
              <a:lnSpc>
                <a:spcPct val="95000"/>
              </a:lnSpc>
              <a:spcAft>
                <a:spcPct val="50000"/>
              </a:spcAft>
              <a:buClr>
                <a:schemeClr val="bg1"/>
              </a:buClr>
            </a:pPr>
            <a:r>
              <a:rPr lang="en-US" sz="2400" dirty="0" smtClean="0">
                <a:solidFill>
                  <a:schemeClr val="bg1"/>
                </a:solidFill>
                <a:ea typeface="Arial" pitchFamily="-68" charset="0"/>
              </a:rPr>
              <a:t>Germany and Ottoman Empire sign treaty </a:t>
            </a:r>
            <a:r>
              <a:rPr lang="en-US" sz="2000" dirty="0" smtClean="0">
                <a:solidFill>
                  <a:schemeClr val="bg1"/>
                </a:solidFill>
                <a:ea typeface="Arial" pitchFamily="-68" charset="0"/>
              </a:rPr>
              <a:t>2</a:t>
            </a:r>
            <a:r>
              <a:rPr lang="en-US" sz="2000" baseline="30000" dirty="0" smtClean="0">
                <a:solidFill>
                  <a:schemeClr val="bg1"/>
                </a:solidFill>
                <a:ea typeface="Arial" pitchFamily="-68" charset="0"/>
              </a:rPr>
              <a:t>nd</a:t>
            </a:r>
            <a:r>
              <a:rPr lang="en-US" sz="2000" dirty="0" smtClean="0">
                <a:solidFill>
                  <a:schemeClr val="bg1"/>
                </a:solidFill>
                <a:ea typeface="Arial" pitchFamily="-68" charset="0"/>
              </a:rPr>
              <a:t> August</a:t>
            </a:r>
            <a:endParaRPr lang="en-US" sz="2400" dirty="0" smtClean="0">
              <a:solidFill>
                <a:schemeClr val="bg1"/>
              </a:solidFill>
              <a:ea typeface="Arial" pitchFamily="-68" charset="0"/>
            </a:endParaRPr>
          </a:p>
          <a:p>
            <a:pPr marL="457200" indent="-457200">
              <a:lnSpc>
                <a:spcPct val="95000"/>
              </a:lnSpc>
              <a:spcAft>
                <a:spcPct val="50000"/>
              </a:spcAft>
              <a:buClr>
                <a:schemeClr val="bg1"/>
              </a:buClr>
            </a:pPr>
            <a:r>
              <a:rPr lang="en-US" sz="2400" dirty="0" smtClean="0">
                <a:solidFill>
                  <a:schemeClr val="bg1"/>
                </a:solidFill>
                <a:ea typeface="Arial" pitchFamily="-68" charset="0"/>
              </a:rPr>
              <a:t>Germany declares war on France </a:t>
            </a:r>
            <a:r>
              <a:rPr lang="en-US" sz="2000" dirty="0" smtClean="0">
                <a:solidFill>
                  <a:schemeClr val="bg1"/>
                </a:solidFill>
                <a:ea typeface="Arial" pitchFamily="-68" charset="0"/>
              </a:rPr>
              <a:t>3</a:t>
            </a:r>
            <a:r>
              <a:rPr lang="en-US" sz="2000" baseline="30000" dirty="0" smtClean="0">
                <a:solidFill>
                  <a:schemeClr val="bg1"/>
                </a:solidFill>
                <a:ea typeface="Arial" pitchFamily="-68" charset="0"/>
              </a:rPr>
              <a:t>rd</a:t>
            </a:r>
            <a:r>
              <a:rPr lang="en-US" sz="2000" dirty="0" smtClean="0">
                <a:solidFill>
                  <a:schemeClr val="bg1"/>
                </a:solidFill>
                <a:ea typeface="Arial" pitchFamily="-68" charset="0"/>
              </a:rPr>
              <a:t> August</a:t>
            </a:r>
            <a:endParaRPr lang="en-US" sz="2400" dirty="0" smtClean="0">
              <a:solidFill>
                <a:schemeClr val="bg1"/>
              </a:solidFill>
              <a:ea typeface="Arial" pitchFamily="-68" charset="0"/>
            </a:endParaRPr>
          </a:p>
          <a:p>
            <a:pPr marL="457200" indent="-457200">
              <a:lnSpc>
                <a:spcPct val="95000"/>
              </a:lnSpc>
              <a:spcAft>
                <a:spcPct val="50000"/>
              </a:spcAft>
              <a:buClr>
                <a:schemeClr val="bg1"/>
              </a:buClr>
            </a:pPr>
            <a:r>
              <a:rPr lang="en-US" sz="2400" dirty="0" smtClean="0">
                <a:solidFill>
                  <a:schemeClr val="bg1"/>
                </a:solidFill>
                <a:ea typeface="Arial" pitchFamily="-68" charset="0"/>
              </a:rPr>
              <a:t>Britain declares war on Germany </a:t>
            </a:r>
            <a:r>
              <a:rPr lang="en-US" sz="2000" dirty="0" smtClean="0">
                <a:solidFill>
                  <a:schemeClr val="bg1"/>
                </a:solidFill>
                <a:ea typeface="Arial" pitchFamily="-68" charset="0"/>
              </a:rPr>
              <a:t>4</a:t>
            </a:r>
            <a:r>
              <a:rPr lang="en-US" sz="2000" baseline="30000" dirty="0" smtClean="0">
                <a:solidFill>
                  <a:schemeClr val="bg1"/>
                </a:solidFill>
                <a:ea typeface="Arial" pitchFamily="-68" charset="0"/>
              </a:rPr>
              <a:t>th</a:t>
            </a:r>
            <a:r>
              <a:rPr lang="en-US" sz="2000" dirty="0" smtClean="0">
                <a:solidFill>
                  <a:schemeClr val="bg1"/>
                </a:solidFill>
                <a:ea typeface="Arial" pitchFamily="-68" charset="0"/>
              </a:rPr>
              <a:t> August</a:t>
            </a:r>
            <a:endParaRPr lang="en-US" sz="2400" dirty="0" smtClean="0">
              <a:solidFill>
                <a:schemeClr val="bg1"/>
              </a:solidFill>
              <a:ea typeface="Arial" pitchFamily="-68" charset="0"/>
            </a:endParaRPr>
          </a:p>
          <a:p>
            <a:pPr marL="457200" indent="-457200">
              <a:lnSpc>
                <a:spcPct val="95000"/>
              </a:lnSpc>
              <a:spcAft>
                <a:spcPct val="50000"/>
              </a:spcAft>
              <a:buClr>
                <a:schemeClr val="bg1"/>
              </a:buClr>
            </a:pPr>
            <a:r>
              <a:rPr lang="en-US" sz="2400" dirty="0" smtClean="0">
                <a:solidFill>
                  <a:schemeClr val="bg1"/>
                </a:solidFill>
                <a:ea typeface="Arial" pitchFamily="-68" charset="0"/>
              </a:rPr>
              <a:t>Austria-Hungary declares war on Russia </a:t>
            </a:r>
            <a:r>
              <a:rPr lang="en-US" sz="2000" dirty="0" smtClean="0">
                <a:solidFill>
                  <a:schemeClr val="bg1"/>
                </a:solidFill>
                <a:ea typeface="Arial" pitchFamily="-68" charset="0"/>
              </a:rPr>
              <a:t>6</a:t>
            </a:r>
            <a:r>
              <a:rPr lang="en-US" sz="2000" baseline="30000" dirty="0" smtClean="0">
                <a:solidFill>
                  <a:schemeClr val="bg1"/>
                </a:solidFill>
                <a:ea typeface="Arial" pitchFamily="-68" charset="0"/>
              </a:rPr>
              <a:t>th</a:t>
            </a:r>
            <a:r>
              <a:rPr lang="en-US" sz="2000" dirty="0" smtClean="0">
                <a:solidFill>
                  <a:schemeClr val="bg1"/>
                </a:solidFill>
                <a:ea typeface="Arial" pitchFamily="-68" charset="0"/>
              </a:rPr>
              <a:t> August</a:t>
            </a:r>
            <a:endParaRPr lang="en-US" sz="2400" dirty="0" smtClean="0">
              <a:solidFill>
                <a:schemeClr val="bg1"/>
              </a:solidFill>
              <a:ea typeface="Arial" pitchFamily="-6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FFFF00"/>
                </a:solidFill>
                <a:latin typeface="Arial Rounded MT Bold"/>
                <a:cs typeface="Arial Rounded MT Bold"/>
              </a:rPr>
              <a:t>How did we contribute to the fall of communism?</a:t>
            </a:r>
            <a:endParaRPr lang="en-US" sz="4000" dirty="0">
              <a:solidFill>
                <a:srgbClr val="FFFF00"/>
              </a:solidFill>
              <a:latin typeface="Arial Rounded MT Bold"/>
              <a:cs typeface="Arial Rounded MT Bold"/>
            </a:endParaRPr>
          </a:p>
        </p:txBody>
      </p:sp>
      <p:sp>
        <p:nvSpPr>
          <p:cNvPr id="3" name="Content Placeholder 2"/>
          <p:cNvSpPr>
            <a:spLocks noGrp="1"/>
          </p:cNvSpPr>
          <p:nvPr>
            <p:ph idx="1"/>
          </p:nvPr>
        </p:nvSpPr>
        <p:spPr/>
        <p:txBody>
          <a:bodyPr/>
          <a:lstStyle/>
          <a:p>
            <a:r>
              <a:rPr lang="en-US" dirty="0" smtClean="0">
                <a:solidFill>
                  <a:schemeClr val="accent5"/>
                </a:solidFill>
              </a:rPr>
              <a:t>VOC</a:t>
            </a:r>
          </a:p>
          <a:p>
            <a:r>
              <a:rPr lang="en-US" dirty="0" smtClean="0">
                <a:solidFill>
                  <a:schemeClr val="accent5"/>
                </a:solidFill>
              </a:rPr>
              <a:t>CAUSA</a:t>
            </a:r>
          </a:p>
          <a:p>
            <a:r>
              <a:rPr lang="en-US" dirty="0" smtClean="0">
                <a:solidFill>
                  <a:schemeClr val="accent5"/>
                </a:solidFill>
              </a:rPr>
              <a:t>Washington Times</a:t>
            </a:r>
          </a:p>
          <a:p>
            <a:r>
              <a:rPr lang="en-US" dirty="0" smtClean="0">
                <a:solidFill>
                  <a:schemeClr val="accent5"/>
                </a:solidFill>
              </a:rPr>
              <a:t>Star Wars</a:t>
            </a:r>
          </a:p>
          <a:p>
            <a:r>
              <a:rPr lang="en-US" dirty="0" smtClean="0">
                <a:solidFill>
                  <a:schemeClr val="accent5"/>
                </a:solidFill>
              </a:rPr>
              <a:t>Rallies</a:t>
            </a:r>
          </a:p>
          <a:p>
            <a:r>
              <a:rPr lang="en-US" dirty="0" smtClean="0">
                <a:solidFill>
                  <a:schemeClr val="accent5"/>
                </a:solidFill>
              </a:rPr>
              <a:t>CARP</a:t>
            </a:r>
          </a:p>
          <a:p>
            <a:r>
              <a:rPr lang="en-US" dirty="0" smtClean="0">
                <a:solidFill>
                  <a:schemeClr val="accent5"/>
                </a:solidFill>
              </a:rPr>
              <a:t>PWPA</a:t>
            </a:r>
            <a:endParaRPr lang="en-US" dirty="0">
              <a:solidFill>
                <a:schemeClr val="accent5"/>
              </a:solidFil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0" y="76200"/>
            <a:ext cx="9144000" cy="1012825"/>
          </a:xfrm>
          <a:prstGeom prst="rect">
            <a:avLst/>
          </a:prstGeom>
          <a:noFill/>
          <a:ln w="9525">
            <a:noFill/>
            <a:miter lim="800000"/>
            <a:headEnd/>
            <a:tailEnd/>
          </a:ln>
        </p:spPr>
        <p:txBody>
          <a:bodyPr anchor="ctr" anchorCtr="1">
            <a:prstTxWarp prst="textNoShape">
              <a:avLst/>
            </a:prstTxWarp>
          </a:bodyPr>
          <a:lstStyle/>
          <a:p>
            <a:pPr algn="ctr"/>
            <a:r>
              <a:rPr lang="en-US" altLang="zh-CN" sz="4000" dirty="0" smtClean="0">
                <a:solidFill>
                  <a:srgbClr val="FFFF99"/>
                </a:solidFill>
                <a:latin typeface="Arial Rounded MT Bold" pitchFamily="-128" charset="0"/>
                <a:ea typeface="宋体" pitchFamily="-128" charset="-122"/>
                <a:cs typeface="宋体" pitchFamily="-128" charset="-122"/>
              </a:rPr>
              <a:t>Third World War in the East</a:t>
            </a:r>
            <a:endParaRPr lang="sk-SK" sz="4000" dirty="0">
              <a:solidFill>
                <a:srgbClr val="FFFF99"/>
              </a:solidFill>
              <a:latin typeface="Arial Rounded MT Bold" pitchFamily="-128" charset="0"/>
              <a:ea typeface="宋体" pitchFamily="-128" charset="-122"/>
              <a:cs typeface="宋体" pitchFamily="-128" charset="-122"/>
            </a:endParaRPr>
          </a:p>
        </p:txBody>
      </p:sp>
      <p:sp>
        <p:nvSpPr>
          <p:cNvPr id="1433603" name="Oval 3"/>
          <p:cNvSpPr>
            <a:spLocks noChangeAspect="1" noChangeArrowheads="1"/>
          </p:cNvSpPr>
          <p:nvPr/>
        </p:nvSpPr>
        <p:spPr bwMode="auto">
          <a:xfrm>
            <a:off x="1331913" y="1808163"/>
            <a:ext cx="2162175" cy="2160587"/>
          </a:xfrm>
          <a:prstGeom prst="ellipse">
            <a:avLst/>
          </a:prstGeom>
          <a:gradFill rotWithShape="1">
            <a:gsLst>
              <a:gs pos="0">
                <a:srgbClr val="5AA0FF"/>
              </a:gs>
              <a:gs pos="100000">
                <a:srgbClr val="005AD7"/>
              </a:gs>
            </a:gsLst>
            <a:path path="shape">
              <a:fillToRect l="50000" t="50000" r="50000" b="50000"/>
            </a:path>
          </a:gradFill>
          <a:ln w="9525">
            <a:noFill/>
            <a:round/>
            <a:headEnd/>
            <a:tailEnd/>
          </a:ln>
          <a:effectLst/>
        </p:spPr>
        <p:txBody>
          <a:bodyPr lIns="0" rIns="0" anchor="ctr">
            <a:prstTxWarp prst="textNoShape">
              <a:avLst/>
            </a:prstTxWarp>
          </a:bodyPr>
          <a:lstStyle/>
          <a:p>
            <a:pPr algn="ctr"/>
            <a:endParaRPr lang="en-GB" sz="2400" b="1">
              <a:solidFill>
                <a:schemeClr val="bg1"/>
              </a:solidFill>
              <a:effectLst>
                <a:outerShdw blurRad="38100" dist="38100" dir="2700000" algn="tl">
                  <a:srgbClr val="000000"/>
                </a:outerShdw>
              </a:effectLst>
              <a:ea typeface="Arial" pitchFamily="-128" charset="0"/>
            </a:endParaRPr>
          </a:p>
        </p:txBody>
      </p:sp>
      <p:sp>
        <p:nvSpPr>
          <p:cNvPr id="1433604" name="Text Box 4"/>
          <p:cNvSpPr txBox="1">
            <a:spLocks noChangeAspect="1" noChangeArrowheads="1"/>
          </p:cNvSpPr>
          <p:nvPr/>
        </p:nvSpPr>
        <p:spPr bwMode="auto">
          <a:xfrm>
            <a:off x="1287463" y="2241037"/>
            <a:ext cx="2201862" cy="1340363"/>
          </a:xfrm>
          <a:prstGeom prst="rect">
            <a:avLst/>
          </a:prstGeom>
          <a:noFill/>
          <a:ln w="9525">
            <a:noFill/>
            <a:miter lim="800000"/>
            <a:headEnd/>
            <a:tailEnd/>
          </a:ln>
          <a:effectLst/>
        </p:spPr>
        <p:txBody>
          <a:bodyPr lIns="36000" tIns="0" rIns="36000" bIns="82800">
            <a:prstTxWarp prst="textNoShape">
              <a:avLst/>
            </a:prstTxWarp>
            <a:spAutoFit/>
          </a:bodyPr>
          <a:lstStyle/>
          <a:p>
            <a:pPr algn="ctr">
              <a:lnSpc>
                <a:spcPct val="90000"/>
              </a:lnSpc>
              <a:spcBef>
                <a:spcPct val="10000"/>
              </a:spcBef>
            </a:pPr>
            <a:r>
              <a:rPr lang="en-US" sz="2800" b="1" dirty="0">
                <a:solidFill>
                  <a:schemeClr val="bg1"/>
                </a:solidFill>
                <a:effectLst>
                  <a:outerShdw blurRad="38100" dist="38100" dir="2700000" algn="tl">
                    <a:srgbClr val="000000"/>
                  </a:outerShdw>
                </a:effectLst>
                <a:ea typeface="Arial" pitchFamily="-128" charset="0"/>
              </a:rPr>
              <a:t>USA</a:t>
            </a:r>
          </a:p>
          <a:p>
            <a:pPr algn="ctr">
              <a:lnSpc>
                <a:spcPct val="90000"/>
              </a:lnSpc>
              <a:spcBef>
                <a:spcPct val="10000"/>
              </a:spcBef>
            </a:pPr>
            <a:r>
              <a:rPr lang="en-US" sz="2800" b="1" dirty="0">
                <a:solidFill>
                  <a:schemeClr val="bg1"/>
                </a:solidFill>
                <a:effectLst>
                  <a:outerShdw blurRad="38100" dist="38100" dir="2700000" algn="tl">
                    <a:srgbClr val="000000"/>
                  </a:outerShdw>
                </a:effectLst>
                <a:ea typeface="Arial" pitchFamily="-128" charset="0"/>
              </a:rPr>
              <a:t>Japan</a:t>
            </a:r>
          </a:p>
          <a:p>
            <a:pPr algn="ctr">
              <a:lnSpc>
                <a:spcPct val="90000"/>
              </a:lnSpc>
              <a:spcBef>
                <a:spcPct val="10000"/>
              </a:spcBef>
            </a:pPr>
            <a:r>
              <a:rPr lang="en-US" sz="2800" b="1" dirty="0">
                <a:solidFill>
                  <a:schemeClr val="bg1"/>
                </a:solidFill>
                <a:effectLst>
                  <a:outerShdw blurRad="38100" dist="38100" dir="2700000" algn="tl">
                    <a:srgbClr val="000000"/>
                  </a:outerShdw>
                </a:effectLst>
                <a:ea typeface="Arial" pitchFamily="-128" charset="0"/>
              </a:rPr>
              <a:t>S. Korea</a:t>
            </a:r>
            <a:endParaRPr lang="en-US" sz="2000" b="1" dirty="0">
              <a:solidFill>
                <a:schemeClr val="bg1"/>
              </a:solidFill>
              <a:effectLst>
                <a:outerShdw blurRad="38100" dist="38100" dir="2700000" algn="tl">
                  <a:srgbClr val="000000"/>
                </a:outerShdw>
              </a:effectLst>
              <a:ea typeface="Arial" pitchFamily="-128" charset="0"/>
            </a:endParaRPr>
          </a:p>
        </p:txBody>
      </p:sp>
      <p:sp>
        <p:nvSpPr>
          <p:cNvPr id="46085" name="Line 5"/>
          <p:cNvSpPr>
            <a:spLocks noChangeShapeType="1"/>
          </p:cNvSpPr>
          <p:nvPr/>
        </p:nvSpPr>
        <p:spPr bwMode="auto">
          <a:xfrm>
            <a:off x="4752975" y="2889250"/>
            <a:ext cx="855663" cy="0"/>
          </a:xfrm>
          <a:prstGeom prst="line">
            <a:avLst/>
          </a:prstGeom>
          <a:noFill/>
          <a:ln w="177800">
            <a:solidFill>
              <a:schemeClr val="bg1"/>
            </a:solidFill>
            <a:round/>
            <a:headEnd type="triangle" w="med" len="sm"/>
            <a:tailEnd type="none" w="med" len="sm"/>
          </a:ln>
        </p:spPr>
        <p:txBody>
          <a:bodyPr>
            <a:prstTxWarp prst="textNoShape">
              <a:avLst/>
            </a:prstTxWarp>
          </a:bodyPr>
          <a:lstStyle/>
          <a:p>
            <a:endParaRPr lang="en-US"/>
          </a:p>
        </p:txBody>
      </p:sp>
      <p:sp>
        <p:nvSpPr>
          <p:cNvPr id="46086" name="Line 6"/>
          <p:cNvSpPr>
            <a:spLocks noChangeShapeType="1"/>
          </p:cNvSpPr>
          <p:nvPr/>
        </p:nvSpPr>
        <p:spPr bwMode="auto">
          <a:xfrm>
            <a:off x="3538538" y="2889250"/>
            <a:ext cx="809625" cy="0"/>
          </a:xfrm>
          <a:prstGeom prst="line">
            <a:avLst/>
          </a:prstGeom>
          <a:noFill/>
          <a:ln w="177800">
            <a:solidFill>
              <a:schemeClr val="bg1"/>
            </a:solidFill>
            <a:round/>
            <a:headEnd/>
            <a:tailEnd type="triangle" w="med" len="sm"/>
          </a:ln>
        </p:spPr>
        <p:txBody>
          <a:bodyPr>
            <a:prstTxWarp prst="textNoShape">
              <a:avLst/>
            </a:prstTxWarp>
          </a:bodyPr>
          <a:lstStyle/>
          <a:p>
            <a:endParaRPr lang="en-US"/>
          </a:p>
        </p:txBody>
      </p:sp>
      <p:sp>
        <p:nvSpPr>
          <p:cNvPr id="46087" name="Freeform 7"/>
          <p:cNvSpPr>
            <a:spLocks noChangeAspect="1"/>
          </p:cNvSpPr>
          <p:nvPr/>
        </p:nvSpPr>
        <p:spPr bwMode="auto">
          <a:xfrm>
            <a:off x="3948113" y="2389188"/>
            <a:ext cx="1249362" cy="911225"/>
          </a:xfrm>
          <a:custGeom>
            <a:avLst/>
            <a:gdLst>
              <a:gd name="T0" fmla="*/ 240 w 608"/>
              <a:gd name="T1" fmla="*/ 244 h 444"/>
              <a:gd name="T2" fmla="*/ 0 w 608"/>
              <a:gd name="T3" fmla="*/ 422 h 444"/>
              <a:gd name="T4" fmla="*/ 66 w 608"/>
              <a:gd name="T5" fmla="*/ 436 h 444"/>
              <a:gd name="T6" fmla="*/ 288 w 608"/>
              <a:gd name="T7" fmla="*/ 290 h 444"/>
              <a:gd name="T8" fmla="*/ 536 w 608"/>
              <a:gd name="T9" fmla="*/ 430 h 444"/>
              <a:gd name="T10" fmla="*/ 608 w 608"/>
              <a:gd name="T11" fmla="*/ 418 h 444"/>
              <a:gd name="T12" fmla="*/ 342 w 608"/>
              <a:gd name="T13" fmla="*/ 244 h 444"/>
              <a:gd name="T14" fmla="*/ 514 w 608"/>
              <a:gd name="T15" fmla="*/ 56 h 444"/>
              <a:gd name="T16" fmla="*/ 484 w 608"/>
              <a:gd name="T17" fmla="*/ 0 h 444"/>
              <a:gd name="T18" fmla="*/ 296 w 608"/>
              <a:gd name="T19" fmla="*/ 206 h 444"/>
              <a:gd name="T20" fmla="*/ 150 w 608"/>
              <a:gd name="T21" fmla="*/ 2 h 444"/>
              <a:gd name="T22" fmla="*/ 94 w 608"/>
              <a:gd name="T23" fmla="*/ 50 h 444"/>
              <a:gd name="T24" fmla="*/ 154 w 608"/>
              <a:gd name="T25" fmla="*/ 150 h 444"/>
              <a:gd name="T26" fmla="*/ 240 w 608"/>
              <a:gd name="T27" fmla="*/ 244 h 4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08"/>
              <a:gd name="T43" fmla="*/ 0 h 444"/>
              <a:gd name="T44" fmla="*/ 608 w 608"/>
              <a:gd name="T45" fmla="*/ 444 h 4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08" h="444">
                <a:moveTo>
                  <a:pt x="240" y="244"/>
                </a:moveTo>
                <a:cubicBezTo>
                  <a:pt x="240" y="244"/>
                  <a:pt x="92" y="368"/>
                  <a:pt x="0" y="422"/>
                </a:cubicBezTo>
                <a:cubicBezTo>
                  <a:pt x="6" y="438"/>
                  <a:pt x="36" y="444"/>
                  <a:pt x="66" y="436"/>
                </a:cubicBezTo>
                <a:cubicBezTo>
                  <a:pt x="164" y="388"/>
                  <a:pt x="202" y="360"/>
                  <a:pt x="288" y="290"/>
                </a:cubicBezTo>
                <a:cubicBezTo>
                  <a:pt x="396" y="368"/>
                  <a:pt x="432" y="392"/>
                  <a:pt x="536" y="430"/>
                </a:cubicBezTo>
                <a:cubicBezTo>
                  <a:pt x="572" y="434"/>
                  <a:pt x="580" y="434"/>
                  <a:pt x="608" y="418"/>
                </a:cubicBezTo>
                <a:cubicBezTo>
                  <a:pt x="532" y="376"/>
                  <a:pt x="458" y="336"/>
                  <a:pt x="342" y="244"/>
                </a:cubicBezTo>
                <a:cubicBezTo>
                  <a:pt x="400" y="190"/>
                  <a:pt x="444" y="160"/>
                  <a:pt x="514" y="56"/>
                </a:cubicBezTo>
                <a:cubicBezTo>
                  <a:pt x="510" y="40"/>
                  <a:pt x="508" y="18"/>
                  <a:pt x="484" y="0"/>
                </a:cubicBezTo>
                <a:cubicBezTo>
                  <a:pt x="406" y="106"/>
                  <a:pt x="374" y="134"/>
                  <a:pt x="296" y="206"/>
                </a:cubicBezTo>
                <a:cubicBezTo>
                  <a:pt x="202" y="116"/>
                  <a:pt x="172" y="56"/>
                  <a:pt x="150" y="2"/>
                </a:cubicBezTo>
                <a:cubicBezTo>
                  <a:pt x="122" y="20"/>
                  <a:pt x="124" y="14"/>
                  <a:pt x="94" y="50"/>
                </a:cubicBezTo>
                <a:cubicBezTo>
                  <a:pt x="95" y="75"/>
                  <a:pt x="130" y="119"/>
                  <a:pt x="154" y="150"/>
                </a:cubicBezTo>
                <a:cubicBezTo>
                  <a:pt x="178" y="181"/>
                  <a:pt x="222" y="225"/>
                  <a:pt x="240" y="244"/>
                </a:cubicBezTo>
                <a:close/>
              </a:path>
            </a:pathLst>
          </a:custGeom>
          <a:solidFill>
            <a:srgbClr val="E20267"/>
          </a:solidFill>
          <a:ln w="3175">
            <a:solidFill>
              <a:srgbClr val="E20267"/>
            </a:solidFill>
            <a:round/>
            <a:headEnd/>
            <a:tailEnd/>
          </a:ln>
        </p:spPr>
        <p:txBody>
          <a:bodyPr>
            <a:prstTxWarp prst="textNoShape">
              <a:avLst/>
            </a:prstTxWarp>
          </a:bodyPr>
          <a:lstStyle/>
          <a:p>
            <a:endParaRPr lang="en-GB">
              <a:ea typeface="Arial" pitchFamily="-128" charset="0"/>
            </a:endParaRPr>
          </a:p>
        </p:txBody>
      </p:sp>
      <p:sp>
        <p:nvSpPr>
          <p:cNvPr id="1433608" name="Oval 8"/>
          <p:cNvSpPr>
            <a:spLocks noChangeAspect="1" noChangeArrowheads="1"/>
          </p:cNvSpPr>
          <p:nvPr/>
        </p:nvSpPr>
        <p:spPr bwMode="auto">
          <a:xfrm>
            <a:off x="5653088" y="1808163"/>
            <a:ext cx="2162175" cy="2160587"/>
          </a:xfrm>
          <a:prstGeom prst="ellipse">
            <a:avLst/>
          </a:prstGeom>
          <a:gradFill rotWithShape="1">
            <a:gsLst>
              <a:gs pos="0">
                <a:srgbClr val="FF9191"/>
              </a:gs>
              <a:gs pos="100000">
                <a:srgbClr val="E60000"/>
              </a:gs>
            </a:gsLst>
            <a:path path="shape">
              <a:fillToRect l="50000" t="50000" r="50000" b="50000"/>
            </a:path>
          </a:gradFill>
          <a:ln w="9525" algn="ctr">
            <a:noFill/>
            <a:round/>
            <a:headEnd/>
            <a:tailEnd/>
          </a:ln>
          <a:effectLst/>
        </p:spPr>
        <p:txBody>
          <a:bodyPr lIns="0" rIns="0" anchor="ctr">
            <a:prstTxWarp prst="textNoShape">
              <a:avLst/>
            </a:prstTxWarp>
          </a:bodyPr>
          <a:lstStyle/>
          <a:p>
            <a:pPr algn="ctr"/>
            <a:endParaRPr lang="en-GB" sz="2800" b="1">
              <a:solidFill>
                <a:schemeClr val="bg1"/>
              </a:solidFill>
              <a:effectLst>
                <a:outerShdw blurRad="38100" dist="38100" dir="2700000" algn="tl">
                  <a:srgbClr val="000000"/>
                </a:outerShdw>
              </a:effectLst>
              <a:ea typeface="Arial" pitchFamily="-128" charset="0"/>
            </a:endParaRPr>
          </a:p>
        </p:txBody>
      </p:sp>
      <p:sp>
        <p:nvSpPr>
          <p:cNvPr id="46089" name="Text Box 12"/>
          <p:cNvSpPr txBox="1">
            <a:spLocks noChangeAspect="1" noChangeArrowheads="1"/>
          </p:cNvSpPr>
          <p:nvPr/>
        </p:nvSpPr>
        <p:spPr bwMode="auto">
          <a:xfrm>
            <a:off x="2366963" y="4419600"/>
            <a:ext cx="4365625" cy="1389063"/>
          </a:xfrm>
          <a:prstGeom prst="rect">
            <a:avLst/>
          </a:prstGeom>
          <a:noFill/>
          <a:ln w="9525">
            <a:noFill/>
            <a:miter lim="800000"/>
            <a:headEnd/>
            <a:tailEnd/>
          </a:ln>
        </p:spPr>
        <p:txBody>
          <a:bodyPr lIns="36000" tIns="25200" rIns="36000">
            <a:prstTxWarp prst="textNoShape">
              <a:avLst/>
            </a:prstTxWarp>
            <a:spAutoFit/>
          </a:bodyPr>
          <a:lstStyle/>
          <a:p>
            <a:pPr algn="ctr">
              <a:lnSpc>
                <a:spcPct val="120000"/>
              </a:lnSpc>
            </a:pPr>
            <a:r>
              <a:rPr lang="en-US" sz="3600" dirty="0">
                <a:solidFill>
                  <a:schemeClr val="bg1"/>
                </a:solidFill>
                <a:latin typeface="Arial"/>
                <a:ea typeface="Arial" pitchFamily="-128" charset="0"/>
                <a:cs typeface="Arial"/>
              </a:rPr>
              <a:t>Ideological War</a:t>
            </a:r>
          </a:p>
          <a:p>
            <a:pPr algn="ctr">
              <a:lnSpc>
                <a:spcPct val="120000"/>
              </a:lnSpc>
            </a:pPr>
            <a:r>
              <a:rPr lang="en-US" sz="3600" dirty="0">
                <a:solidFill>
                  <a:schemeClr val="bg1"/>
                </a:solidFill>
                <a:latin typeface="Arial"/>
                <a:ea typeface="Arial" pitchFamily="-128" charset="0"/>
                <a:cs typeface="Arial"/>
              </a:rPr>
              <a:t>‘Cold War’</a:t>
            </a:r>
          </a:p>
        </p:txBody>
      </p:sp>
      <p:sp>
        <p:nvSpPr>
          <p:cNvPr id="1433613" name="Text Box 13"/>
          <p:cNvSpPr txBox="1">
            <a:spLocks noChangeAspect="1" noChangeArrowheads="1"/>
          </p:cNvSpPr>
          <p:nvPr/>
        </p:nvSpPr>
        <p:spPr bwMode="auto">
          <a:xfrm>
            <a:off x="5608638" y="2305050"/>
            <a:ext cx="2201862" cy="1340363"/>
          </a:xfrm>
          <a:prstGeom prst="rect">
            <a:avLst/>
          </a:prstGeom>
          <a:noFill/>
          <a:ln w="9525">
            <a:noFill/>
            <a:miter lim="800000"/>
            <a:headEnd/>
            <a:tailEnd/>
          </a:ln>
          <a:effectLst/>
        </p:spPr>
        <p:txBody>
          <a:bodyPr lIns="36000" tIns="0" rIns="36000" bIns="82800">
            <a:prstTxWarp prst="textNoShape">
              <a:avLst/>
            </a:prstTxWarp>
            <a:spAutoFit/>
          </a:bodyPr>
          <a:lstStyle/>
          <a:p>
            <a:pPr algn="ctr">
              <a:lnSpc>
                <a:spcPct val="90000"/>
              </a:lnSpc>
              <a:spcBef>
                <a:spcPct val="10000"/>
              </a:spcBef>
            </a:pPr>
            <a:r>
              <a:rPr lang="en-US" sz="2800" b="1" dirty="0">
                <a:solidFill>
                  <a:schemeClr val="bg1"/>
                </a:solidFill>
                <a:effectLst>
                  <a:outerShdw blurRad="38100" dist="38100" dir="2700000" algn="tl">
                    <a:srgbClr val="000000"/>
                  </a:outerShdw>
                </a:effectLst>
                <a:ea typeface="Arial" pitchFamily="-128" charset="0"/>
              </a:rPr>
              <a:t>USSR</a:t>
            </a:r>
          </a:p>
          <a:p>
            <a:pPr algn="ctr">
              <a:lnSpc>
                <a:spcPct val="90000"/>
              </a:lnSpc>
              <a:spcBef>
                <a:spcPct val="10000"/>
              </a:spcBef>
            </a:pPr>
            <a:r>
              <a:rPr lang="en-US" sz="2800" b="1" dirty="0">
                <a:solidFill>
                  <a:schemeClr val="bg1"/>
                </a:solidFill>
                <a:effectLst>
                  <a:outerShdw blurRad="38100" dist="38100" dir="2700000" algn="tl">
                    <a:srgbClr val="000000"/>
                  </a:outerShdw>
                </a:effectLst>
                <a:ea typeface="Arial" pitchFamily="-128" charset="0"/>
              </a:rPr>
              <a:t>China</a:t>
            </a:r>
          </a:p>
          <a:p>
            <a:pPr algn="ctr">
              <a:lnSpc>
                <a:spcPct val="90000"/>
              </a:lnSpc>
              <a:spcBef>
                <a:spcPct val="10000"/>
              </a:spcBef>
            </a:pPr>
            <a:r>
              <a:rPr lang="en-US" sz="2800" b="1" dirty="0">
                <a:solidFill>
                  <a:schemeClr val="bg1"/>
                </a:solidFill>
                <a:effectLst>
                  <a:outerShdw blurRad="38100" dist="38100" dir="2700000" algn="tl">
                    <a:srgbClr val="000000"/>
                  </a:outerShdw>
                </a:effectLst>
                <a:ea typeface="Arial" pitchFamily="-128" charset="0"/>
              </a:rPr>
              <a:t>N. Korea</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19266" name="Group 2"/>
          <p:cNvGraphicFramePr>
            <a:graphicFrameLocks noGrp="1"/>
          </p:cNvGraphicFramePr>
          <p:nvPr/>
        </p:nvGraphicFramePr>
        <p:xfrm>
          <a:off x="458786" y="2441575"/>
          <a:ext cx="8228014" cy="3773488"/>
        </p:xfrm>
        <a:graphic>
          <a:graphicData uri="http://schemas.openxmlformats.org/drawingml/2006/table">
            <a:tbl>
              <a:tblPr/>
              <a:tblGrid>
                <a:gridCol w="3122614"/>
                <a:gridCol w="2112645"/>
                <a:gridCol w="2992755"/>
              </a:tblGrid>
              <a:tr h="1260475">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3600" b="0" i="0" u="none" strike="noStrike" cap="none" normalizeH="0" baseline="0" dirty="0" smtClean="0">
                          <a:ln>
                            <a:noFill/>
                          </a:ln>
                          <a:solidFill>
                            <a:schemeClr val="accent5"/>
                          </a:solidFill>
                          <a:effectLst/>
                          <a:latin typeface="Franklin Gothic Medium" pitchFamily="-68" charset="0"/>
                          <a:ea typeface="Arial" pitchFamily="-68" charset="0"/>
                          <a:cs typeface="Arial" pitchFamily="-68" charset="0"/>
                        </a:rPr>
                        <a:t>Israel</a:t>
                      </a:r>
                      <a:endParaRPr kumimoji="0" lang="en-US" sz="3600" b="0" i="0" u="none" strike="noStrike" cap="none" normalizeH="0" baseline="0" dirty="0">
                        <a:ln>
                          <a:noFill/>
                        </a:ln>
                        <a:solidFill>
                          <a:schemeClr val="accent5"/>
                        </a:solidFill>
                        <a:effectLst/>
                        <a:latin typeface="Franklin Gothic Medium" pitchFamily="-68" charset="0"/>
                        <a:ea typeface="Arial" pitchFamily="-68" charset="0"/>
                        <a:cs typeface="Arial" pitchFamily="-68" charset="0"/>
                      </a:endParaRPr>
                    </a:p>
                  </a:txBody>
                  <a:tcPr marL="0" marR="0" marT="0" marB="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5AD7"/>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2800" b="0" i="0" u="none" strike="noStrike" cap="none" normalizeH="0" baseline="0" dirty="0" smtClean="0">
                          <a:ln>
                            <a:noFill/>
                          </a:ln>
                          <a:solidFill>
                            <a:schemeClr val="accent5"/>
                          </a:solidFill>
                          <a:effectLst/>
                          <a:latin typeface="Franklin Gothic Medium" pitchFamily="-68" charset="0"/>
                          <a:ea typeface="Arial" pitchFamily="-68" charset="0"/>
                          <a:cs typeface="Arial" pitchFamily="-68" charset="0"/>
                        </a:rPr>
                        <a:t>First Israel</a:t>
                      </a:r>
                      <a:endParaRPr kumimoji="0" lang="en-US" sz="2800" b="0" i="0" u="none" strike="noStrike" cap="none" normalizeH="0" baseline="0" dirty="0">
                        <a:ln>
                          <a:noFill/>
                        </a:ln>
                        <a:solidFill>
                          <a:schemeClr val="accent5"/>
                        </a:solidFill>
                        <a:effectLst/>
                        <a:latin typeface="Franklin Gothic Medium" pitchFamily="-68" charset="0"/>
                        <a:ea typeface="Arial" pitchFamily="-68" charset="0"/>
                        <a:cs typeface="Arial" pitchFamily="-68" charset="0"/>
                      </a:endParaRPr>
                    </a:p>
                  </a:txBody>
                  <a:tcPr marL="0" marR="0" marT="0" marB="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5AD7"/>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3600" b="0" i="0" u="none" strike="noStrike" cap="none" normalizeH="0" baseline="0" dirty="0" smtClean="0">
                          <a:ln>
                            <a:noFill/>
                          </a:ln>
                          <a:solidFill>
                            <a:schemeClr val="accent5"/>
                          </a:solidFill>
                          <a:effectLst/>
                          <a:latin typeface="Franklin Gothic Medium" pitchFamily="-68" charset="0"/>
                          <a:ea typeface="Arial" pitchFamily="-68" charset="0"/>
                          <a:cs typeface="Arial" pitchFamily="-68" charset="0"/>
                        </a:rPr>
                        <a:t>Iran, Syria, Hamas etc.</a:t>
                      </a:r>
                      <a:endParaRPr kumimoji="0" lang="en-US" sz="3600" b="0" i="0" u="none" strike="noStrike" cap="none" normalizeH="0" baseline="0" dirty="0">
                        <a:ln>
                          <a:noFill/>
                        </a:ln>
                        <a:solidFill>
                          <a:schemeClr val="accent5"/>
                        </a:solidFill>
                        <a:effectLst/>
                        <a:latin typeface="Franklin Gothic Medium" pitchFamily="-68" charset="0"/>
                        <a:ea typeface="Arial" pitchFamily="-68" charset="0"/>
                        <a:cs typeface="Arial" pitchFamily="-68" charset="0"/>
                      </a:endParaRPr>
                    </a:p>
                  </a:txBody>
                  <a:tcPr marL="0" marR="0" marT="0" marB="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5AD7"/>
                    </a:solidFill>
                  </a:tcPr>
                </a:tc>
              </a:tr>
              <a:tr h="1260475">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3600" b="0" i="0" u="none" strike="noStrike" cap="none" normalizeH="0" baseline="0" dirty="0" smtClean="0">
                          <a:ln>
                            <a:noFill/>
                          </a:ln>
                          <a:solidFill>
                            <a:schemeClr val="accent5"/>
                          </a:solidFill>
                          <a:effectLst/>
                          <a:latin typeface="Franklin Gothic Medium" pitchFamily="-68" charset="0"/>
                          <a:ea typeface="Arial" pitchFamily="-68" charset="0"/>
                          <a:cs typeface="Arial" pitchFamily="-68" charset="0"/>
                        </a:rPr>
                        <a:t>Christian world</a:t>
                      </a:r>
                      <a:endParaRPr kumimoji="0" lang="en-US" sz="3600" b="0" i="0" u="none" strike="noStrike" cap="none" normalizeH="0" baseline="0" dirty="0">
                        <a:ln>
                          <a:noFill/>
                        </a:ln>
                        <a:solidFill>
                          <a:schemeClr val="accent5"/>
                        </a:solidFill>
                        <a:effectLst/>
                        <a:latin typeface="Franklin Gothic Medium" pitchFamily="-68" charset="0"/>
                        <a:ea typeface="Arial" pitchFamily="-68" charset="0"/>
                        <a:cs typeface="Arial" pitchFamily="-68" charset="0"/>
                      </a:endParaRPr>
                    </a:p>
                  </a:txBody>
                  <a:tcPr marL="0" marR="0" marT="0" marB="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005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2800" b="0" i="0" u="none" strike="noStrike" cap="none" normalizeH="0" baseline="0" dirty="0" smtClean="0">
                          <a:ln>
                            <a:noFill/>
                          </a:ln>
                          <a:solidFill>
                            <a:schemeClr val="accent5"/>
                          </a:solidFill>
                          <a:effectLst/>
                          <a:latin typeface="Franklin Gothic Medium" pitchFamily="-68" charset="0"/>
                          <a:ea typeface="Arial" pitchFamily="-68" charset="0"/>
                          <a:cs typeface="Arial" pitchFamily="-68" charset="0"/>
                        </a:rPr>
                        <a:t>Second </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2800" b="0" i="0" u="none" strike="noStrike" cap="none" normalizeH="0" baseline="0" dirty="0" smtClean="0">
                          <a:ln>
                            <a:noFill/>
                          </a:ln>
                          <a:solidFill>
                            <a:schemeClr val="accent5"/>
                          </a:solidFill>
                          <a:effectLst/>
                          <a:latin typeface="Franklin Gothic Medium" pitchFamily="-68" charset="0"/>
                          <a:ea typeface="Arial" pitchFamily="-68" charset="0"/>
                          <a:cs typeface="Arial" pitchFamily="-68" charset="0"/>
                        </a:rPr>
                        <a:t>Israel</a:t>
                      </a:r>
                      <a:endParaRPr kumimoji="0" lang="en-US" sz="2800" b="0" i="0" u="none" strike="noStrike" cap="none" normalizeH="0" baseline="0" dirty="0">
                        <a:ln>
                          <a:noFill/>
                        </a:ln>
                        <a:solidFill>
                          <a:schemeClr val="accent5"/>
                        </a:solidFill>
                        <a:effectLst/>
                        <a:latin typeface="Franklin Gothic Medium" pitchFamily="-68" charset="0"/>
                        <a:ea typeface="Arial" pitchFamily="-68" charset="0"/>
                        <a:cs typeface="Arial" pitchFamily="-68" charset="0"/>
                      </a:endParaRPr>
                    </a:p>
                  </a:txBody>
                  <a:tcPr marL="0" marR="0" marT="0" marB="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005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3600" b="0" i="0" u="none" strike="noStrike" cap="none" normalizeH="0" baseline="0" dirty="0" smtClean="0">
                          <a:ln>
                            <a:noFill/>
                          </a:ln>
                          <a:solidFill>
                            <a:schemeClr val="accent5"/>
                          </a:solidFill>
                          <a:effectLst/>
                          <a:latin typeface="Franklin Gothic Medium" pitchFamily="-68" charset="0"/>
                          <a:ea typeface="Arial" pitchFamily="-68" charset="0"/>
                          <a:cs typeface="Arial" pitchFamily="-68" charset="0"/>
                        </a:rPr>
                        <a:t>China</a:t>
                      </a:r>
                      <a:endParaRPr kumimoji="0" lang="en-US" sz="3600" b="0" i="0" u="none" strike="noStrike" cap="none" normalizeH="0" baseline="0" dirty="0">
                        <a:ln>
                          <a:noFill/>
                        </a:ln>
                        <a:solidFill>
                          <a:schemeClr val="accent5"/>
                        </a:solidFill>
                        <a:effectLst/>
                        <a:latin typeface="Franklin Gothic Medium" pitchFamily="-68" charset="0"/>
                        <a:ea typeface="Arial" pitchFamily="-68" charset="0"/>
                        <a:cs typeface="Arial" pitchFamily="-68" charset="0"/>
                      </a:endParaRPr>
                    </a:p>
                  </a:txBody>
                  <a:tcPr marL="0" marR="0" marT="0" marB="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005A"/>
                    </a:solidFill>
                  </a:tcPr>
                </a:tc>
              </a:tr>
              <a:tr h="1252538">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3600" b="0" i="0" u="none" strike="noStrike" cap="none" normalizeH="0" baseline="0" dirty="0" smtClean="0">
                          <a:ln>
                            <a:noFill/>
                          </a:ln>
                          <a:solidFill>
                            <a:schemeClr val="accent5"/>
                          </a:solidFill>
                          <a:effectLst/>
                          <a:latin typeface="Franklin Gothic Medium" pitchFamily="-68" charset="0"/>
                          <a:ea typeface="Arial" pitchFamily="-68" charset="0"/>
                          <a:cs typeface="Arial" pitchFamily="-68" charset="0"/>
                        </a:rPr>
                        <a:t>South Korea</a:t>
                      </a:r>
                      <a:endParaRPr kumimoji="0" lang="en-US" sz="3600" b="0" i="0" u="none" strike="noStrike" cap="none" normalizeH="0" baseline="0" dirty="0">
                        <a:ln>
                          <a:noFill/>
                        </a:ln>
                        <a:solidFill>
                          <a:schemeClr val="accent5"/>
                        </a:solidFill>
                        <a:effectLst/>
                        <a:latin typeface="Franklin Gothic Medium" pitchFamily="-68" charset="0"/>
                        <a:ea typeface="Arial" pitchFamily="-68" charset="0"/>
                        <a:cs typeface="Arial" pitchFamily="-68" charset="0"/>
                      </a:endParaRPr>
                    </a:p>
                  </a:txBody>
                  <a:tcPr marL="0" marR="0" marT="0" marB="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2EFE6E"/>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2800" b="0" i="0" u="none" strike="noStrike" cap="none" normalizeH="0" baseline="0" dirty="0" smtClean="0">
                          <a:ln>
                            <a:noFill/>
                          </a:ln>
                          <a:solidFill>
                            <a:schemeClr val="accent5"/>
                          </a:solidFill>
                          <a:effectLst/>
                          <a:latin typeface="Franklin Gothic Medium" pitchFamily="-68" charset="0"/>
                          <a:ea typeface="Arial" pitchFamily="-68" charset="0"/>
                          <a:cs typeface="Arial" pitchFamily="-68" charset="0"/>
                        </a:rPr>
                        <a:t>Third Israel</a:t>
                      </a:r>
                      <a:endParaRPr kumimoji="0" lang="en-US" sz="2800" b="0" i="0" u="none" strike="noStrike" cap="none" normalizeH="0" baseline="0" dirty="0">
                        <a:ln>
                          <a:noFill/>
                        </a:ln>
                        <a:solidFill>
                          <a:schemeClr val="accent5"/>
                        </a:solidFill>
                        <a:effectLst/>
                        <a:latin typeface="Franklin Gothic Medium" pitchFamily="-68" charset="0"/>
                        <a:ea typeface="Arial" pitchFamily="-68" charset="0"/>
                        <a:cs typeface="Arial" pitchFamily="-68" charset="0"/>
                      </a:endParaRPr>
                    </a:p>
                  </a:txBody>
                  <a:tcPr marL="0" marR="0" marT="0" marB="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2EFE6E"/>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3600" b="0" i="0" u="none" strike="noStrike" cap="none" normalizeH="0" baseline="0" dirty="0" smtClean="0">
                          <a:ln>
                            <a:noFill/>
                          </a:ln>
                          <a:solidFill>
                            <a:schemeClr val="accent5"/>
                          </a:solidFill>
                          <a:effectLst/>
                          <a:latin typeface="Franklin Gothic Medium" pitchFamily="-68" charset="0"/>
                          <a:ea typeface="Arial" pitchFamily="-68" charset="0"/>
                          <a:cs typeface="Arial" pitchFamily="-68" charset="0"/>
                        </a:rPr>
                        <a:t>North Korea</a:t>
                      </a:r>
                      <a:endParaRPr kumimoji="0" lang="en-US" sz="3600" b="0" i="0" u="none" strike="noStrike" cap="none" normalizeH="0" baseline="0" dirty="0">
                        <a:ln>
                          <a:noFill/>
                        </a:ln>
                        <a:solidFill>
                          <a:schemeClr val="accent5"/>
                        </a:solidFill>
                        <a:effectLst/>
                        <a:latin typeface="Franklin Gothic Medium" pitchFamily="-68" charset="0"/>
                        <a:ea typeface="Arial" pitchFamily="-68" charset="0"/>
                        <a:cs typeface="Arial" pitchFamily="-68" charset="0"/>
                      </a:endParaRPr>
                    </a:p>
                  </a:txBody>
                  <a:tcPr marL="0" marR="0" marT="0" marB="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2EFE6E"/>
                    </a:solidFill>
                  </a:tcPr>
                </a:tc>
              </a:tr>
            </a:tbl>
          </a:graphicData>
        </a:graphic>
      </p:graphicFrame>
      <p:sp>
        <p:nvSpPr>
          <p:cNvPr id="1419286" name="Rectangle 22"/>
          <p:cNvSpPr>
            <a:spLocks noChangeArrowheads="1"/>
          </p:cNvSpPr>
          <p:nvPr/>
        </p:nvSpPr>
        <p:spPr bwMode="auto">
          <a:xfrm>
            <a:off x="5629275" y="1719263"/>
            <a:ext cx="3016250" cy="579437"/>
          </a:xfrm>
          <a:prstGeom prst="rect">
            <a:avLst/>
          </a:prstGeom>
          <a:noFill/>
          <a:ln w="9525" algn="ctr">
            <a:noFill/>
            <a:miter lim="800000"/>
            <a:headEnd/>
            <a:tailEnd/>
          </a:ln>
          <a:effectLst/>
        </p:spPr>
        <p:txBody>
          <a:bodyPr>
            <a:prstTxWarp prst="textNoShape">
              <a:avLst/>
            </a:prstTxWarp>
            <a:spAutoFit/>
          </a:bodyPr>
          <a:lstStyle/>
          <a:p>
            <a:pPr algn="ctr"/>
            <a:r>
              <a:rPr lang="en-US" altLang="zh-CN" sz="3200" b="1" dirty="0">
                <a:solidFill>
                  <a:schemeClr val="bg1"/>
                </a:solidFill>
                <a:effectLst>
                  <a:outerShdw blurRad="38100" dist="38100" dir="2700000" algn="tl">
                    <a:srgbClr val="000000"/>
                  </a:outerShdw>
                </a:effectLst>
                <a:ea typeface="宋体" pitchFamily="-68" charset="-122"/>
                <a:cs typeface="宋体" pitchFamily="-68" charset="-122"/>
              </a:rPr>
              <a:t>Cain</a:t>
            </a:r>
            <a:r>
              <a:rPr lang="en-US" altLang="zh-CN" sz="3200" b="1" dirty="0" smtClean="0">
                <a:solidFill>
                  <a:schemeClr val="bg1"/>
                </a:solidFill>
                <a:effectLst>
                  <a:outerShdw blurRad="38100" dist="38100" dir="2700000" algn="tl">
                    <a:srgbClr val="000000"/>
                  </a:outerShdw>
                </a:effectLst>
                <a:ea typeface="宋体" pitchFamily="-68" charset="-122"/>
                <a:cs typeface="宋体" pitchFamily="-68" charset="-122"/>
              </a:rPr>
              <a:t> side</a:t>
            </a:r>
            <a:endParaRPr lang="sk-SK" sz="3200" b="1" dirty="0">
              <a:solidFill>
                <a:schemeClr val="bg1"/>
              </a:solidFill>
              <a:effectLst>
                <a:outerShdw blurRad="38100" dist="38100" dir="2700000" algn="tl">
                  <a:srgbClr val="000000"/>
                </a:outerShdw>
              </a:effectLst>
              <a:ea typeface="宋体" pitchFamily="-68" charset="-122"/>
              <a:cs typeface="宋体" pitchFamily="-68" charset="-122"/>
            </a:endParaRPr>
          </a:p>
        </p:txBody>
      </p:sp>
      <p:sp>
        <p:nvSpPr>
          <p:cNvPr id="1419287" name="Rectangle 23"/>
          <p:cNvSpPr>
            <a:spLocks noChangeArrowheads="1"/>
          </p:cNvSpPr>
          <p:nvPr/>
        </p:nvSpPr>
        <p:spPr bwMode="auto">
          <a:xfrm>
            <a:off x="504825" y="1719263"/>
            <a:ext cx="3016250" cy="579437"/>
          </a:xfrm>
          <a:prstGeom prst="rect">
            <a:avLst/>
          </a:prstGeom>
          <a:noFill/>
          <a:ln w="9525" algn="ctr">
            <a:noFill/>
            <a:miter lim="800000"/>
            <a:headEnd/>
            <a:tailEnd/>
          </a:ln>
          <a:effectLst/>
        </p:spPr>
        <p:txBody>
          <a:bodyPr>
            <a:prstTxWarp prst="textNoShape">
              <a:avLst/>
            </a:prstTxWarp>
            <a:spAutoFit/>
          </a:bodyPr>
          <a:lstStyle/>
          <a:p>
            <a:pPr algn="ctr"/>
            <a:r>
              <a:rPr lang="en-US" altLang="zh-CN" sz="3200" b="1" dirty="0">
                <a:solidFill>
                  <a:schemeClr val="bg1"/>
                </a:solidFill>
                <a:effectLst>
                  <a:outerShdw blurRad="38100" dist="38100" dir="2700000" algn="tl">
                    <a:srgbClr val="000000"/>
                  </a:outerShdw>
                </a:effectLst>
                <a:ea typeface="宋体" pitchFamily="-68" charset="-122"/>
                <a:cs typeface="宋体" pitchFamily="-68" charset="-122"/>
              </a:rPr>
              <a:t>Abel</a:t>
            </a:r>
            <a:r>
              <a:rPr lang="en-US" altLang="zh-CN" sz="3200" b="1" dirty="0" smtClean="0">
                <a:solidFill>
                  <a:schemeClr val="bg1"/>
                </a:solidFill>
                <a:effectLst>
                  <a:outerShdw blurRad="38100" dist="38100" dir="2700000" algn="tl">
                    <a:srgbClr val="000000"/>
                  </a:outerShdw>
                </a:effectLst>
                <a:ea typeface="宋体" pitchFamily="-68" charset="-122"/>
                <a:cs typeface="宋体" pitchFamily="-68" charset="-122"/>
              </a:rPr>
              <a:t> side</a:t>
            </a:r>
            <a:endParaRPr lang="sk-SK" sz="3200" b="1" dirty="0">
              <a:solidFill>
                <a:schemeClr val="bg1"/>
              </a:solidFill>
              <a:effectLst>
                <a:outerShdw blurRad="38100" dist="38100" dir="2700000" algn="tl">
                  <a:srgbClr val="000000"/>
                </a:outerShdw>
              </a:effectLst>
              <a:ea typeface="宋体" pitchFamily="-68" charset="-122"/>
              <a:cs typeface="宋体" pitchFamily="-68" charset="-122"/>
            </a:endParaRPr>
          </a:p>
        </p:txBody>
      </p:sp>
      <p:sp>
        <p:nvSpPr>
          <p:cNvPr id="32790" name="Rectangle 24"/>
          <p:cNvSpPr>
            <a:spLocks noChangeArrowheads="1"/>
          </p:cNvSpPr>
          <p:nvPr/>
        </p:nvSpPr>
        <p:spPr bwMode="auto">
          <a:xfrm>
            <a:off x="0" y="76200"/>
            <a:ext cx="9144000" cy="1012825"/>
          </a:xfrm>
          <a:prstGeom prst="rect">
            <a:avLst/>
          </a:prstGeom>
          <a:noFill/>
          <a:ln w="9525">
            <a:noFill/>
            <a:miter lim="800000"/>
            <a:headEnd/>
            <a:tailEnd/>
          </a:ln>
        </p:spPr>
        <p:txBody>
          <a:bodyPr anchor="ctr" anchorCtr="1">
            <a:prstTxWarp prst="textNoShape">
              <a:avLst/>
            </a:prstTxWarp>
          </a:bodyPr>
          <a:lstStyle/>
          <a:p>
            <a:pPr algn="ctr"/>
            <a:r>
              <a:rPr lang="en-US" sz="4000" dirty="0" smtClean="0">
                <a:solidFill>
                  <a:srgbClr val="FFFF99"/>
                </a:solidFill>
                <a:latin typeface="Arial Rounded MT Bold" pitchFamily="-68" charset="0"/>
                <a:ea typeface="宋体" pitchFamily="-68" charset="-122"/>
                <a:cs typeface="宋体" pitchFamily="-68" charset="-122"/>
              </a:rPr>
              <a:t>God’s side and Satan’s side</a:t>
            </a:r>
            <a:endParaRPr lang="sk-SK" sz="4000" dirty="0">
              <a:solidFill>
                <a:srgbClr val="FFFF99"/>
              </a:solidFill>
              <a:latin typeface="Arial Rounded MT Bold" pitchFamily="-68" charset="0"/>
              <a:ea typeface="宋体" pitchFamily="-68" charset="-122"/>
              <a:cs typeface="宋体" pitchFamily="-68" charset="-122"/>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19266" name="Group 2"/>
          <p:cNvGraphicFramePr>
            <a:graphicFrameLocks noGrp="1"/>
          </p:cNvGraphicFramePr>
          <p:nvPr/>
        </p:nvGraphicFramePr>
        <p:xfrm>
          <a:off x="458786" y="2441575"/>
          <a:ext cx="8228014" cy="3773488"/>
        </p:xfrm>
        <a:graphic>
          <a:graphicData uri="http://schemas.openxmlformats.org/drawingml/2006/table">
            <a:tbl>
              <a:tblPr/>
              <a:tblGrid>
                <a:gridCol w="3122614"/>
                <a:gridCol w="2112645"/>
                <a:gridCol w="2992755"/>
              </a:tblGrid>
              <a:tr h="1260475">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3600" b="0" i="0" u="none" strike="noStrike" cap="none" normalizeH="0" baseline="0" dirty="0" smtClean="0">
                          <a:ln>
                            <a:noFill/>
                          </a:ln>
                          <a:solidFill>
                            <a:schemeClr val="accent5"/>
                          </a:solidFill>
                          <a:effectLst/>
                          <a:latin typeface="Franklin Gothic Medium" pitchFamily="-68" charset="0"/>
                          <a:ea typeface="Arial" pitchFamily="-68" charset="0"/>
                          <a:cs typeface="Arial" pitchFamily="-68" charset="0"/>
                        </a:rPr>
                        <a:t>Judaism</a:t>
                      </a:r>
                      <a:endParaRPr kumimoji="0" lang="en-US" sz="3600" b="0" i="0" u="none" strike="noStrike" cap="none" normalizeH="0" baseline="0" dirty="0">
                        <a:ln>
                          <a:noFill/>
                        </a:ln>
                        <a:solidFill>
                          <a:schemeClr val="accent5"/>
                        </a:solidFill>
                        <a:effectLst/>
                        <a:latin typeface="Franklin Gothic Medium" pitchFamily="-68" charset="0"/>
                        <a:ea typeface="Arial" pitchFamily="-68" charset="0"/>
                        <a:cs typeface="Arial" pitchFamily="-68" charset="0"/>
                      </a:endParaRPr>
                    </a:p>
                  </a:txBody>
                  <a:tcPr marL="0" marR="0" marT="0" marB="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5AD7"/>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2800" b="0" i="0" u="none" strike="noStrike" cap="none" normalizeH="0" baseline="0" dirty="0" smtClean="0">
                          <a:ln>
                            <a:noFill/>
                          </a:ln>
                          <a:solidFill>
                            <a:schemeClr val="accent5"/>
                          </a:solidFill>
                          <a:effectLst/>
                          <a:latin typeface="Franklin Gothic Medium" pitchFamily="-68" charset="0"/>
                          <a:ea typeface="Arial" pitchFamily="-68" charset="0"/>
                          <a:cs typeface="Arial" pitchFamily="-68" charset="0"/>
                        </a:rPr>
                        <a:t>First Israel</a:t>
                      </a:r>
                      <a:endParaRPr kumimoji="0" lang="en-US" sz="2800" b="0" i="0" u="none" strike="noStrike" cap="none" normalizeH="0" baseline="0" dirty="0">
                        <a:ln>
                          <a:noFill/>
                        </a:ln>
                        <a:solidFill>
                          <a:schemeClr val="accent5"/>
                        </a:solidFill>
                        <a:effectLst/>
                        <a:latin typeface="Franklin Gothic Medium" pitchFamily="-68" charset="0"/>
                        <a:ea typeface="Arial" pitchFamily="-68" charset="0"/>
                        <a:cs typeface="Arial" pitchFamily="-68" charset="0"/>
                      </a:endParaRPr>
                    </a:p>
                  </a:txBody>
                  <a:tcPr marL="0" marR="0" marT="0" marB="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5AD7"/>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3600" b="0" i="0" u="none" strike="noStrike" cap="none" normalizeH="0" baseline="0" dirty="0" smtClean="0">
                          <a:ln>
                            <a:noFill/>
                          </a:ln>
                          <a:solidFill>
                            <a:schemeClr val="accent5"/>
                          </a:solidFill>
                          <a:effectLst/>
                          <a:latin typeface="Franklin Gothic Medium" pitchFamily="-68" charset="0"/>
                          <a:ea typeface="Arial" pitchFamily="-68" charset="0"/>
                          <a:cs typeface="Arial" pitchFamily="-68" charset="0"/>
                        </a:rPr>
                        <a:t>Islamism</a:t>
                      </a:r>
                      <a:endParaRPr kumimoji="0" lang="en-US" sz="3600" b="0" i="0" u="none" strike="noStrike" cap="none" normalizeH="0" baseline="0" dirty="0">
                        <a:ln>
                          <a:noFill/>
                        </a:ln>
                        <a:solidFill>
                          <a:schemeClr val="accent5"/>
                        </a:solidFill>
                        <a:effectLst/>
                        <a:latin typeface="Franklin Gothic Medium" pitchFamily="-68" charset="0"/>
                        <a:ea typeface="Arial" pitchFamily="-68" charset="0"/>
                        <a:cs typeface="Arial" pitchFamily="-68" charset="0"/>
                      </a:endParaRPr>
                    </a:p>
                  </a:txBody>
                  <a:tcPr marL="0" marR="0" marT="0" marB="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5AD7"/>
                    </a:solidFill>
                  </a:tcPr>
                </a:tc>
              </a:tr>
              <a:tr h="1260475">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3600" b="0" i="0" u="none" strike="noStrike" cap="none" normalizeH="0" baseline="0" dirty="0" smtClean="0">
                          <a:ln>
                            <a:noFill/>
                          </a:ln>
                          <a:solidFill>
                            <a:schemeClr val="accent5"/>
                          </a:solidFill>
                          <a:effectLst/>
                          <a:latin typeface="Franklin Gothic Medium" pitchFamily="-68" charset="0"/>
                          <a:ea typeface="Arial" pitchFamily="-68" charset="0"/>
                          <a:cs typeface="Arial" pitchFamily="-68" charset="0"/>
                        </a:rPr>
                        <a:t>Christianity</a:t>
                      </a:r>
                      <a:endParaRPr kumimoji="0" lang="en-US" sz="3600" b="0" i="0" u="none" strike="noStrike" cap="none" normalizeH="0" baseline="0" dirty="0">
                        <a:ln>
                          <a:noFill/>
                        </a:ln>
                        <a:solidFill>
                          <a:schemeClr val="accent5"/>
                        </a:solidFill>
                        <a:effectLst/>
                        <a:latin typeface="Franklin Gothic Medium" pitchFamily="-68" charset="0"/>
                        <a:ea typeface="Arial" pitchFamily="-68" charset="0"/>
                        <a:cs typeface="Arial" pitchFamily="-68" charset="0"/>
                      </a:endParaRPr>
                    </a:p>
                  </a:txBody>
                  <a:tcPr marL="0" marR="0" marT="0" marB="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005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2800" b="0" i="0" u="none" strike="noStrike" cap="none" normalizeH="0" baseline="0" dirty="0" smtClean="0">
                          <a:ln>
                            <a:noFill/>
                          </a:ln>
                          <a:solidFill>
                            <a:schemeClr val="accent5"/>
                          </a:solidFill>
                          <a:effectLst/>
                          <a:latin typeface="Franklin Gothic Medium" pitchFamily="-68" charset="0"/>
                          <a:ea typeface="Arial" pitchFamily="-68" charset="0"/>
                          <a:cs typeface="Arial" pitchFamily="-68" charset="0"/>
                        </a:rPr>
                        <a:t>Second </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2800" b="0" i="0" u="none" strike="noStrike" cap="none" normalizeH="0" baseline="0" dirty="0" smtClean="0">
                          <a:ln>
                            <a:noFill/>
                          </a:ln>
                          <a:solidFill>
                            <a:schemeClr val="accent5"/>
                          </a:solidFill>
                          <a:effectLst/>
                          <a:latin typeface="Franklin Gothic Medium" pitchFamily="-68" charset="0"/>
                          <a:ea typeface="Arial" pitchFamily="-68" charset="0"/>
                          <a:cs typeface="Arial" pitchFamily="-68" charset="0"/>
                        </a:rPr>
                        <a:t>Israel</a:t>
                      </a:r>
                      <a:endParaRPr kumimoji="0" lang="en-US" sz="2800" b="0" i="0" u="none" strike="noStrike" cap="none" normalizeH="0" baseline="0" dirty="0">
                        <a:ln>
                          <a:noFill/>
                        </a:ln>
                        <a:solidFill>
                          <a:schemeClr val="accent5"/>
                        </a:solidFill>
                        <a:effectLst/>
                        <a:latin typeface="Franklin Gothic Medium" pitchFamily="-68" charset="0"/>
                        <a:ea typeface="Arial" pitchFamily="-68" charset="0"/>
                        <a:cs typeface="Arial" pitchFamily="-68" charset="0"/>
                      </a:endParaRPr>
                    </a:p>
                  </a:txBody>
                  <a:tcPr marL="0" marR="0" marT="0" marB="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005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3600" b="0" i="0" u="none" strike="noStrike" cap="none" normalizeH="0" baseline="0" dirty="0" smtClean="0">
                          <a:ln>
                            <a:noFill/>
                          </a:ln>
                          <a:solidFill>
                            <a:schemeClr val="accent5"/>
                          </a:solidFill>
                          <a:effectLst/>
                          <a:latin typeface="Franklin Gothic Medium" pitchFamily="-68" charset="0"/>
                          <a:ea typeface="Arial" pitchFamily="-68" charset="0"/>
                          <a:cs typeface="Arial" pitchFamily="-68" charset="0"/>
                        </a:rPr>
                        <a:t>Communism</a:t>
                      </a:r>
                      <a:endParaRPr kumimoji="0" lang="en-US" sz="3600" b="0" i="0" u="none" strike="noStrike" cap="none" normalizeH="0" baseline="0" dirty="0">
                        <a:ln>
                          <a:noFill/>
                        </a:ln>
                        <a:solidFill>
                          <a:schemeClr val="accent5"/>
                        </a:solidFill>
                        <a:effectLst/>
                        <a:latin typeface="Franklin Gothic Medium" pitchFamily="-68" charset="0"/>
                        <a:ea typeface="Arial" pitchFamily="-68" charset="0"/>
                        <a:cs typeface="Arial" pitchFamily="-68" charset="0"/>
                      </a:endParaRPr>
                    </a:p>
                  </a:txBody>
                  <a:tcPr marL="0" marR="0" marT="0" marB="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005A"/>
                    </a:solidFill>
                  </a:tcPr>
                </a:tc>
              </a:tr>
              <a:tr h="1252538">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3600" b="0" i="0" u="none" strike="noStrike" cap="none" normalizeH="0" baseline="0" dirty="0" err="1" smtClean="0">
                          <a:ln>
                            <a:noFill/>
                          </a:ln>
                          <a:solidFill>
                            <a:schemeClr val="accent5"/>
                          </a:solidFill>
                          <a:effectLst/>
                          <a:latin typeface="Franklin Gothic Medium" pitchFamily="-68" charset="0"/>
                          <a:ea typeface="Arial" pitchFamily="-68" charset="0"/>
                          <a:cs typeface="Arial" pitchFamily="-68" charset="0"/>
                        </a:rPr>
                        <a:t>Unificationism</a:t>
                      </a:r>
                      <a:endParaRPr kumimoji="0" lang="en-US" sz="3600" b="0" i="0" u="none" strike="noStrike" cap="none" normalizeH="0" baseline="0" dirty="0">
                        <a:ln>
                          <a:noFill/>
                        </a:ln>
                        <a:solidFill>
                          <a:schemeClr val="accent5"/>
                        </a:solidFill>
                        <a:effectLst/>
                        <a:latin typeface="Franklin Gothic Medium" pitchFamily="-68" charset="0"/>
                        <a:ea typeface="Arial" pitchFamily="-68" charset="0"/>
                        <a:cs typeface="Arial" pitchFamily="-68" charset="0"/>
                      </a:endParaRPr>
                    </a:p>
                  </a:txBody>
                  <a:tcPr marL="0" marR="0" marT="0" marB="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2EFE6E"/>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2800" b="0" i="0" u="none" strike="noStrike" cap="none" normalizeH="0" baseline="0" dirty="0" smtClean="0">
                          <a:ln>
                            <a:noFill/>
                          </a:ln>
                          <a:solidFill>
                            <a:schemeClr val="accent5"/>
                          </a:solidFill>
                          <a:effectLst/>
                          <a:latin typeface="Franklin Gothic Medium" pitchFamily="-68" charset="0"/>
                          <a:ea typeface="Arial" pitchFamily="-68" charset="0"/>
                          <a:cs typeface="Arial" pitchFamily="-68" charset="0"/>
                        </a:rPr>
                        <a:t>Third Israel</a:t>
                      </a:r>
                      <a:endParaRPr kumimoji="0" lang="en-US" sz="2800" b="0" i="0" u="none" strike="noStrike" cap="none" normalizeH="0" baseline="0" dirty="0">
                        <a:ln>
                          <a:noFill/>
                        </a:ln>
                        <a:solidFill>
                          <a:schemeClr val="accent5"/>
                        </a:solidFill>
                        <a:effectLst/>
                        <a:latin typeface="Franklin Gothic Medium" pitchFamily="-68" charset="0"/>
                        <a:ea typeface="Arial" pitchFamily="-68" charset="0"/>
                        <a:cs typeface="Arial" pitchFamily="-68" charset="0"/>
                      </a:endParaRPr>
                    </a:p>
                  </a:txBody>
                  <a:tcPr marL="0" marR="0" marT="0" marB="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2EFE6E"/>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3600" b="0" i="0" u="none" strike="noStrike" cap="none" normalizeH="0" baseline="0" dirty="0" err="1" smtClean="0">
                          <a:ln>
                            <a:noFill/>
                          </a:ln>
                          <a:solidFill>
                            <a:schemeClr val="accent5"/>
                          </a:solidFill>
                          <a:effectLst/>
                          <a:latin typeface="Franklin Gothic Medium" pitchFamily="-68" charset="0"/>
                          <a:ea typeface="Arial" pitchFamily="-68" charset="0"/>
                          <a:cs typeface="Arial" pitchFamily="-68" charset="0"/>
                        </a:rPr>
                        <a:t>Juche</a:t>
                      </a:r>
                      <a:endParaRPr kumimoji="0" lang="en-US" sz="3600" b="0" i="0" u="none" strike="noStrike" cap="none" normalizeH="0" baseline="0" dirty="0">
                        <a:ln>
                          <a:noFill/>
                        </a:ln>
                        <a:solidFill>
                          <a:schemeClr val="accent5"/>
                        </a:solidFill>
                        <a:effectLst/>
                        <a:latin typeface="Franklin Gothic Medium" pitchFamily="-68" charset="0"/>
                        <a:ea typeface="Arial" pitchFamily="-68" charset="0"/>
                        <a:cs typeface="Arial" pitchFamily="-68" charset="0"/>
                      </a:endParaRPr>
                    </a:p>
                  </a:txBody>
                  <a:tcPr marL="0" marR="0" marT="0" marB="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2EFE6E"/>
                    </a:solidFill>
                  </a:tcPr>
                </a:tc>
              </a:tr>
            </a:tbl>
          </a:graphicData>
        </a:graphic>
      </p:graphicFrame>
      <p:sp>
        <p:nvSpPr>
          <p:cNvPr id="1419286" name="Rectangle 22"/>
          <p:cNvSpPr>
            <a:spLocks noChangeArrowheads="1"/>
          </p:cNvSpPr>
          <p:nvPr/>
        </p:nvSpPr>
        <p:spPr bwMode="auto">
          <a:xfrm>
            <a:off x="5629275" y="1719263"/>
            <a:ext cx="3016250" cy="579437"/>
          </a:xfrm>
          <a:prstGeom prst="rect">
            <a:avLst/>
          </a:prstGeom>
          <a:noFill/>
          <a:ln w="9525" algn="ctr">
            <a:noFill/>
            <a:miter lim="800000"/>
            <a:headEnd/>
            <a:tailEnd/>
          </a:ln>
          <a:effectLst/>
        </p:spPr>
        <p:txBody>
          <a:bodyPr>
            <a:prstTxWarp prst="textNoShape">
              <a:avLst/>
            </a:prstTxWarp>
            <a:spAutoFit/>
          </a:bodyPr>
          <a:lstStyle/>
          <a:p>
            <a:pPr algn="ctr"/>
            <a:r>
              <a:rPr lang="en-US" altLang="zh-CN" sz="3200" b="1" dirty="0">
                <a:solidFill>
                  <a:schemeClr val="bg1"/>
                </a:solidFill>
                <a:effectLst>
                  <a:outerShdw blurRad="38100" dist="38100" dir="2700000" algn="tl">
                    <a:srgbClr val="000000"/>
                  </a:outerShdw>
                </a:effectLst>
                <a:ea typeface="宋体" pitchFamily="-68" charset="-122"/>
                <a:cs typeface="宋体" pitchFamily="-68" charset="-122"/>
              </a:rPr>
              <a:t>Cain</a:t>
            </a:r>
            <a:r>
              <a:rPr lang="en-US" altLang="zh-CN" sz="3200" b="1" dirty="0" smtClean="0">
                <a:solidFill>
                  <a:schemeClr val="bg1"/>
                </a:solidFill>
                <a:effectLst>
                  <a:outerShdw blurRad="38100" dist="38100" dir="2700000" algn="tl">
                    <a:srgbClr val="000000"/>
                  </a:outerShdw>
                </a:effectLst>
                <a:ea typeface="宋体" pitchFamily="-68" charset="-122"/>
                <a:cs typeface="宋体" pitchFamily="-68" charset="-122"/>
              </a:rPr>
              <a:t> side</a:t>
            </a:r>
            <a:endParaRPr lang="sk-SK" sz="3200" b="1" dirty="0">
              <a:solidFill>
                <a:schemeClr val="bg1"/>
              </a:solidFill>
              <a:effectLst>
                <a:outerShdw blurRad="38100" dist="38100" dir="2700000" algn="tl">
                  <a:srgbClr val="000000"/>
                </a:outerShdw>
              </a:effectLst>
              <a:ea typeface="宋体" pitchFamily="-68" charset="-122"/>
              <a:cs typeface="宋体" pitchFamily="-68" charset="-122"/>
            </a:endParaRPr>
          </a:p>
        </p:txBody>
      </p:sp>
      <p:sp>
        <p:nvSpPr>
          <p:cNvPr id="1419287" name="Rectangle 23"/>
          <p:cNvSpPr>
            <a:spLocks noChangeArrowheads="1"/>
          </p:cNvSpPr>
          <p:nvPr/>
        </p:nvSpPr>
        <p:spPr bwMode="auto">
          <a:xfrm>
            <a:off x="504825" y="1719263"/>
            <a:ext cx="3016250" cy="579437"/>
          </a:xfrm>
          <a:prstGeom prst="rect">
            <a:avLst/>
          </a:prstGeom>
          <a:noFill/>
          <a:ln w="9525" algn="ctr">
            <a:noFill/>
            <a:miter lim="800000"/>
            <a:headEnd/>
            <a:tailEnd/>
          </a:ln>
          <a:effectLst/>
        </p:spPr>
        <p:txBody>
          <a:bodyPr>
            <a:prstTxWarp prst="textNoShape">
              <a:avLst/>
            </a:prstTxWarp>
            <a:spAutoFit/>
          </a:bodyPr>
          <a:lstStyle/>
          <a:p>
            <a:pPr algn="ctr"/>
            <a:r>
              <a:rPr lang="en-US" altLang="zh-CN" sz="3200" b="1" dirty="0">
                <a:solidFill>
                  <a:schemeClr val="bg1"/>
                </a:solidFill>
                <a:effectLst>
                  <a:outerShdw blurRad="38100" dist="38100" dir="2700000" algn="tl">
                    <a:srgbClr val="000000"/>
                  </a:outerShdw>
                </a:effectLst>
                <a:ea typeface="宋体" pitchFamily="-68" charset="-122"/>
                <a:cs typeface="宋体" pitchFamily="-68" charset="-122"/>
              </a:rPr>
              <a:t>Abel</a:t>
            </a:r>
            <a:r>
              <a:rPr lang="en-US" altLang="zh-CN" sz="3200" b="1" dirty="0" smtClean="0">
                <a:solidFill>
                  <a:schemeClr val="bg1"/>
                </a:solidFill>
                <a:effectLst>
                  <a:outerShdw blurRad="38100" dist="38100" dir="2700000" algn="tl">
                    <a:srgbClr val="000000"/>
                  </a:outerShdw>
                </a:effectLst>
                <a:ea typeface="宋体" pitchFamily="-68" charset="-122"/>
                <a:cs typeface="宋体" pitchFamily="-68" charset="-122"/>
              </a:rPr>
              <a:t> side</a:t>
            </a:r>
            <a:endParaRPr lang="sk-SK" sz="3200" b="1" dirty="0">
              <a:solidFill>
                <a:schemeClr val="bg1"/>
              </a:solidFill>
              <a:effectLst>
                <a:outerShdw blurRad="38100" dist="38100" dir="2700000" algn="tl">
                  <a:srgbClr val="000000"/>
                </a:outerShdw>
              </a:effectLst>
              <a:ea typeface="宋体" pitchFamily="-68" charset="-122"/>
              <a:cs typeface="宋体" pitchFamily="-68" charset="-122"/>
            </a:endParaRPr>
          </a:p>
        </p:txBody>
      </p:sp>
      <p:sp>
        <p:nvSpPr>
          <p:cNvPr id="32790" name="Rectangle 24"/>
          <p:cNvSpPr>
            <a:spLocks noChangeArrowheads="1"/>
          </p:cNvSpPr>
          <p:nvPr/>
        </p:nvSpPr>
        <p:spPr bwMode="auto">
          <a:xfrm>
            <a:off x="0" y="76200"/>
            <a:ext cx="9144000" cy="1012825"/>
          </a:xfrm>
          <a:prstGeom prst="rect">
            <a:avLst/>
          </a:prstGeom>
          <a:noFill/>
          <a:ln w="9525">
            <a:noFill/>
            <a:miter lim="800000"/>
            <a:headEnd/>
            <a:tailEnd/>
          </a:ln>
        </p:spPr>
        <p:txBody>
          <a:bodyPr anchor="ctr" anchorCtr="1">
            <a:prstTxWarp prst="textNoShape">
              <a:avLst/>
            </a:prstTxWarp>
          </a:bodyPr>
          <a:lstStyle/>
          <a:p>
            <a:pPr algn="ctr"/>
            <a:r>
              <a:rPr lang="en-US" sz="4000" dirty="0" smtClean="0">
                <a:solidFill>
                  <a:srgbClr val="FFFF99"/>
                </a:solidFill>
                <a:latin typeface="Arial Rounded MT Bold" pitchFamily="-68" charset="0"/>
                <a:ea typeface="宋体" pitchFamily="-68" charset="-122"/>
                <a:cs typeface="宋体" pitchFamily="-68" charset="-122"/>
              </a:rPr>
              <a:t>God’s side and Satan’s side</a:t>
            </a:r>
            <a:endParaRPr lang="sk-SK" sz="4000" dirty="0">
              <a:solidFill>
                <a:srgbClr val="FFFF99"/>
              </a:solidFill>
              <a:latin typeface="Arial Rounded MT Bold" pitchFamily="-68" charset="0"/>
              <a:ea typeface="宋体" pitchFamily="-68" charset="-122"/>
              <a:cs typeface="宋体" pitchFamily="-68" charset="-122"/>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solidFill>
                  <a:srgbClr val="FFFF00"/>
                </a:solidFill>
                <a:latin typeface="Arial Rounded MT Bold"/>
                <a:cs typeface="Arial Rounded MT Bold"/>
              </a:rPr>
              <a:t>Three religions, three nations</a:t>
            </a:r>
            <a:endParaRPr lang="en-US" dirty="0">
              <a:solidFill>
                <a:srgbClr val="FFFF00"/>
              </a:solidFill>
              <a:latin typeface="Arial Rounded MT Bold"/>
              <a:cs typeface="Arial Rounded MT Bold"/>
            </a:endParaRPr>
          </a:p>
        </p:txBody>
      </p:sp>
      <p:sp>
        <p:nvSpPr>
          <p:cNvPr id="3" name="Content Placeholder 2"/>
          <p:cNvSpPr>
            <a:spLocks noGrp="1"/>
          </p:cNvSpPr>
          <p:nvPr>
            <p:ph idx="1"/>
          </p:nvPr>
        </p:nvSpPr>
        <p:spPr>
          <a:xfrm>
            <a:off x="457200" y="1477962"/>
            <a:ext cx="8229600" cy="4525963"/>
          </a:xfrm>
        </p:spPr>
        <p:txBody>
          <a:bodyPr/>
          <a:lstStyle/>
          <a:p>
            <a:pPr>
              <a:buNone/>
            </a:pPr>
            <a:r>
              <a:rPr lang="en-US" sz="2800" dirty="0" smtClean="0">
                <a:solidFill>
                  <a:schemeClr val="accent5"/>
                </a:solidFill>
              </a:rPr>
              <a:t>	Judaism, is in an elder brother's position. Christianity, is in the position of the second brother. The Unification Church, is in the position of the youngest brother. Israel, the United States and Korea</a:t>
            </a:r>
            <a:r>
              <a:rPr lang="en-US" sz="2800" dirty="0" smtClean="0">
                <a:solidFill>
                  <a:srgbClr val="FFFFFA"/>
                </a:solidFill>
              </a:rPr>
              <a:t>, the nations where these three religions are based must be brothers</a:t>
            </a:r>
            <a:r>
              <a:rPr lang="en-US" sz="2800" dirty="0" smtClean="0">
                <a:solidFill>
                  <a:schemeClr val="accent5"/>
                </a:solidFill>
              </a:rPr>
              <a:t>. Because these three nations have a common destiny representing God's side, the Communist bloc as Satan's representative is trying to isolate and destroy them at the U.N. </a:t>
            </a:r>
          </a:p>
          <a:p>
            <a:pPr>
              <a:buNone/>
            </a:pPr>
            <a:r>
              <a:rPr lang="en-US" sz="2800" dirty="0" smtClean="0">
                <a:solidFill>
                  <a:schemeClr val="accent5"/>
                </a:solidFill>
              </a:rPr>
              <a:t>	</a:t>
            </a:r>
            <a:r>
              <a:rPr lang="en-US" sz="2400" dirty="0" smtClean="0">
                <a:solidFill>
                  <a:schemeClr val="accent5"/>
                </a:solidFill>
              </a:rPr>
              <a:t>Sun </a:t>
            </a:r>
            <a:r>
              <a:rPr lang="en-US" sz="2400" dirty="0" err="1" smtClean="0">
                <a:solidFill>
                  <a:schemeClr val="accent5"/>
                </a:solidFill>
              </a:rPr>
              <a:t>Myung</a:t>
            </a:r>
            <a:r>
              <a:rPr lang="en-US" sz="2400" dirty="0" smtClean="0">
                <a:solidFill>
                  <a:schemeClr val="accent5"/>
                </a:solidFill>
              </a:rPr>
              <a:t> Moon, Washington Monument, 1976</a:t>
            </a:r>
            <a:endParaRPr lang="en-US" sz="2800" dirty="0">
              <a:solidFill>
                <a:schemeClr val="accent5"/>
              </a:solidFill>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FFFF00"/>
                </a:solidFill>
                <a:latin typeface="Arial Rounded MT Bold"/>
                <a:cs typeface="Arial Rounded MT Bold"/>
              </a:rPr>
              <a:t>What is North Korea like?</a:t>
            </a:r>
            <a:endParaRPr lang="en-US" sz="4000" dirty="0">
              <a:solidFill>
                <a:srgbClr val="FFFF00"/>
              </a:solidFill>
              <a:latin typeface="Arial Rounded MT Bold"/>
              <a:cs typeface="Arial Rounded MT Bold"/>
            </a:endParaRPr>
          </a:p>
        </p:txBody>
      </p:sp>
      <p:sp>
        <p:nvSpPr>
          <p:cNvPr id="3" name="Content Placeholder 2"/>
          <p:cNvSpPr>
            <a:spLocks noGrp="1"/>
          </p:cNvSpPr>
          <p:nvPr>
            <p:ph sz="half" idx="1"/>
          </p:nvPr>
        </p:nvSpPr>
        <p:spPr/>
        <p:txBody>
          <a:bodyPr/>
          <a:lstStyle/>
          <a:p>
            <a:r>
              <a:rPr lang="en-US" dirty="0" smtClean="0">
                <a:solidFill>
                  <a:schemeClr val="accent1"/>
                </a:solidFill>
              </a:rPr>
              <a:t>Communist one party state</a:t>
            </a:r>
          </a:p>
          <a:p>
            <a:pPr lvl="1"/>
            <a:r>
              <a:rPr lang="en-US" dirty="0" smtClean="0">
                <a:solidFill>
                  <a:schemeClr val="accent1"/>
                </a:solidFill>
              </a:rPr>
              <a:t>Planned economy</a:t>
            </a:r>
          </a:p>
          <a:p>
            <a:pPr lvl="1"/>
            <a:r>
              <a:rPr lang="en-US" dirty="0" smtClean="0">
                <a:solidFill>
                  <a:schemeClr val="accent1"/>
                </a:solidFill>
              </a:rPr>
              <a:t>Most </a:t>
            </a:r>
            <a:r>
              <a:rPr lang="en-US" dirty="0" err="1" smtClean="0">
                <a:solidFill>
                  <a:schemeClr val="accent1"/>
                </a:solidFill>
              </a:rPr>
              <a:t>militarised</a:t>
            </a:r>
            <a:r>
              <a:rPr lang="en-US" dirty="0" smtClean="0">
                <a:solidFill>
                  <a:schemeClr val="accent1"/>
                </a:solidFill>
              </a:rPr>
              <a:t> nation in the world</a:t>
            </a:r>
          </a:p>
          <a:p>
            <a:pPr lvl="1"/>
            <a:r>
              <a:rPr lang="en-US" dirty="0" smtClean="0">
                <a:solidFill>
                  <a:schemeClr val="accent1"/>
                </a:solidFill>
              </a:rPr>
              <a:t>Nuclear state</a:t>
            </a:r>
          </a:p>
          <a:p>
            <a:pPr lvl="1"/>
            <a:r>
              <a:rPr lang="en-US" dirty="0" smtClean="0">
                <a:solidFill>
                  <a:schemeClr val="accent1"/>
                </a:solidFill>
              </a:rPr>
              <a:t>Worst human rights</a:t>
            </a:r>
          </a:p>
          <a:p>
            <a:pPr lvl="1"/>
            <a:r>
              <a:rPr lang="en-US" dirty="0" smtClean="0">
                <a:solidFill>
                  <a:schemeClr val="accent1"/>
                </a:solidFill>
              </a:rPr>
              <a:t>Religious persecution</a:t>
            </a:r>
          </a:p>
        </p:txBody>
      </p:sp>
      <p:pic>
        <p:nvPicPr>
          <p:cNvPr id="5" name="Content Placeholder 4" descr="Korean_peninsula_at_night.jpg"/>
          <p:cNvPicPr>
            <a:picLocks noGrp="1" noChangeAspect="1"/>
          </p:cNvPicPr>
          <p:nvPr>
            <p:ph sz="half" idx="2"/>
          </p:nvPr>
        </p:nvPicPr>
        <p:blipFill>
          <a:blip r:embed="rId3"/>
          <a:srcRect l="-3812" r="-3812"/>
          <a:stretch>
            <a:fillRect/>
          </a:stretch>
        </p:blipFill>
        <p:spPr/>
      </p:pic>
      <p:sp>
        <p:nvSpPr>
          <p:cNvPr id="6" name="TextBox 5"/>
          <p:cNvSpPr txBox="1"/>
          <p:nvPr/>
        </p:nvSpPr>
        <p:spPr>
          <a:xfrm>
            <a:off x="5638800" y="6126163"/>
            <a:ext cx="2045903" cy="461665"/>
          </a:xfrm>
          <a:prstGeom prst="rect">
            <a:avLst/>
          </a:prstGeom>
          <a:noFill/>
        </p:spPr>
        <p:txBody>
          <a:bodyPr wrap="none" rtlCol="0">
            <a:spAutoFit/>
          </a:bodyPr>
          <a:lstStyle/>
          <a:p>
            <a:r>
              <a:rPr lang="en-US" sz="2400" dirty="0" smtClean="0">
                <a:solidFill>
                  <a:srgbClr val="FFFFF7"/>
                </a:solidFill>
              </a:rPr>
              <a:t>Korea at night</a:t>
            </a:r>
            <a:endParaRPr lang="en-US" sz="2400" dirty="0">
              <a:solidFill>
                <a:srgbClr val="FFFFF7"/>
              </a:solidFill>
            </a:endParaRPr>
          </a:p>
        </p:txBody>
      </p:sp>
      <p:sp>
        <p:nvSpPr>
          <p:cNvPr id="7" name="TextBox 6"/>
          <p:cNvSpPr txBox="1"/>
          <p:nvPr/>
        </p:nvSpPr>
        <p:spPr>
          <a:xfrm>
            <a:off x="3733800" y="3733800"/>
            <a:ext cx="921647" cy="461665"/>
          </a:xfrm>
          <a:prstGeom prst="rect">
            <a:avLst/>
          </a:prstGeom>
          <a:noFill/>
          <a:ln>
            <a:solidFill>
              <a:schemeClr val="accent5"/>
            </a:solidFill>
          </a:ln>
        </p:spPr>
        <p:txBody>
          <a:bodyPr wrap="none" rtlCol="0">
            <a:spAutoFit/>
          </a:bodyPr>
          <a:lstStyle/>
          <a:p>
            <a:r>
              <a:rPr lang="en-US" sz="2400" dirty="0" smtClean="0">
                <a:solidFill>
                  <a:schemeClr val="accent3"/>
                </a:solidFill>
              </a:rPr>
              <a:t>North</a:t>
            </a:r>
            <a:endParaRPr lang="en-US" sz="2400" dirty="0">
              <a:solidFill>
                <a:schemeClr val="accent3"/>
              </a:solidFill>
            </a:endParaRPr>
          </a:p>
        </p:txBody>
      </p:sp>
      <p:cxnSp>
        <p:nvCxnSpPr>
          <p:cNvPr id="9" name="Straight Arrow Connector 8"/>
          <p:cNvCxnSpPr/>
          <p:nvPr/>
        </p:nvCxnSpPr>
        <p:spPr>
          <a:xfrm flipV="1">
            <a:off x="4648200" y="3276601"/>
            <a:ext cx="1828800" cy="761999"/>
          </a:xfrm>
          <a:prstGeom prst="straightConnector1">
            <a:avLst/>
          </a:prstGeom>
          <a:ln w="50800">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3657600" y="5181600"/>
            <a:ext cx="955310" cy="461665"/>
          </a:xfrm>
          <a:prstGeom prst="rect">
            <a:avLst/>
          </a:prstGeom>
          <a:noFill/>
          <a:ln>
            <a:solidFill>
              <a:schemeClr val="accent5"/>
            </a:solidFill>
          </a:ln>
        </p:spPr>
        <p:txBody>
          <a:bodyPr wrap="none" rtlCol="0">
            <a:spAutoFit/>
          </a:bodyPr>
          <a:lstStyle/>
          <a:p>
            <a:r>
              <a:rPr lang="en-US" sz="2400" dirty="0" smtClean="0">
                <a:solidFill>
                  <a:srgbClr val="FFFFE9"/>
                </a:solidFill>
              </a:rPr>
              <a:t>South</a:t>
            </a:r>
            <a:endParaRPr lang="en-US" sz="2400" dirty="0">
              <a:solidFill>
                <a:srgbClr val="FFFFE9"/>
              </a:solidFill>
            </a:endParaRPr>
          </a:p>
        </p:txBody>
      </p:sp>
      <p:cxnSp>
        <p:nvCxnSpPr>
          <p:cNvPr id="12" name="Straight Arrow Connector 11"/>
          <p:cNvCxnSpPr/>
          <p:nvPr/>
        </p:nvCxnSpPr>
        <p:spPr>
          <a:xfrm flipV="1">
            <a:off x="4648200" y="4724401"/>
            <a:ext cx="2209800" cy="761999"/>
          </a:xfrm>
          <a:prstGeom prst="straightConnector1">
            <a:avLst/>
          </a:prstGeom>
          <a:ln w="50800">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FFFF00"/>
                </a:solidFill>
                <a:latin typeface="Arial Rounded MT Bold"/>
                <a:cs typeface="Arial Rounded MT Bold"/>
              </a:rPr>
              <a:t>What is North Korea like?</a:t>
            </a:r>
            <a:endParaRPr lang="en-US" sz="4000" dirty="0">
              <a:solidFill>
                <a:srgbClr val="FFFF00"/>
              </a:solidFill>
              <a:latin typeface="Arial Rounded MT Bold"/>
              <a:cs typeface="Arial Rounded MT Bold"/>
            </a:endParaRPr>
          </a:p>
        </p:txBody>
      </p:sp>
      <p:sp>
        <p:nvSpPr>
          <p:cNvPr id="3" name="Content Placeholder 2"/>
          <p:cNvSpPr>
            <a:spLocks noGrp="1"/>
          </p:cNvSpPr>
          <p:nvPr>
            <p:ph sz="half" idx="1"/>
          </p:nvPr>
        </p:nvSpPr>
        <p:spPr/>
        <p:txBody>
          <a:bodyPr/>
          <a:lstStyle/>
          <a:p>
            <a:r>
              <a:rPr lang="en-US" dirty="0" smtClean="0">
                <a:solidFill>
                  <a:schemeClr val="accent1"/>
                </a:solidFill>
              </a:rPr>
              <a:t>Communist one party state</a:t>
            </a:r>
          </a:p>
          <a:p>
            <a:r>
              <a:rPr lang="en-US" dirty="0" smtClean="0">
                <a:solidFill>
                  <a:schemeClr val="accent1"/>
                </a:solidFill>
              </a:rPr>
              <a:t>Hereditary dynasty</a:t>
            </a:r>
          </a:p>
          <a:p>
            <a:pPr lvl="1"/>
            <a:r>
              <a:rPr lang="en-US" dirty="0" smtClean="0">
                <a:solidFill>
                  <a:schemeClr val="accent1"/>
                </a:solidFill>
              </a:rPr>
              <a:t>Kim Il Sung – “Great Leader” is the ‘Eternal President’</a:t>
            </a:r>
          </a:p>
          <a:p>
            <a:pPr lvl="1"/>
            <a:r>
              <a:rPr lang="en-US" dirty="0" smtClean="0">
                <a:solidFill>
                  <a:schemeClr val="accent1"/>
                </a:solidFill>
              </a:rPr>
              <a:t>Kim </a:t>
            </a:r>
            <a:r>
              <a:rPr lang="en-US" dirty="0" err="1" smtClean="0">
                <a:solidFill>
                  <a:schemeClr val="accent1"/>
                </a:solidFill>
              </a:rPr>
              <a:t>Jong</a:t>
            </a:r>
            <a:r>
              <a:rPr lang="en-US" dirty="0" smtClean="0">
                <a:solidFill>
                  <a:schemeClr val="accent1"/>
                </a:solidFill>
              </a:rPr>
              <a:t> Il – “Dear Leader”</a:t>
            </a:r>
          </a:p>
          <a:p>
            <a:pPr lvl="1"/>
            <a:r>
              <a:rPr lang="en-US" dirty="0" smtClean="0">
                <a:solidFill>
                  <a:schemeClr val="accent1"/>
                </a:solidFill>
              </a:rPr>
              <a:t>Kim </a:t>
            </a:r>
            <a:r>
              <a:rPr lang="en-US" dirty="0" err="1" smtClean="0">
                <a:solidFill>
                  <a:schemeClr val="accent1"/>
                </a:solidFill>
              </a:rPr>
              <a:t>Jong</a:t>
            </a:r>
            <a:r>
              <a:rPr lang="en-US" dirty="0" smtClean="0">
                <a:solidFill>
                  <a:schemeClr val="accent1"/>
                </a:solidFill>
              </a:rPr>
              <a:t> Un – “Brilliant Comrade”</a:t>
            </a:r>
          </a:p>
        </p:txBody>
      </p:sp>
      <p:pic>
        <p:nvPicPr>
          <p:cNvPr id="8" name="Content Placeholder 7" descr="Kim_il_sung.jpg"/>
          <p:cNvPicPr>
            <a:picLocks noGrp="1" noChangeAspect="1"/>
          </p:cNvPicPr>
          <p:nvPr>
            <p:ph sz="half" idx="2"/>
          </p:nvPr>
        </p:nvPicPr>
        <p:blipFill>
          <a:blip r:embed="rId3"/>
          <a:srcRect l="-9105" r="-9105"/>
          <a:stretch>
            <a:fillRect/>
          </a:stretch>
        </p:blipFill>
        <p:spPr>
          <a:xfrm>
            <a:off x="4648201" y="1600201"/>
            <a:ext cx="1981200" cy="2220284"/>
          </a:xfrm>
        </p:spPr>
      </p:pic>
      <p:pic>
        <p:nvPicPr>
          <p:cNvPr id="9" name="Picture 8" descr="Kim.Jong.Il.jpg"/>
          <p:cNvPicPr>
            <a:picLocks noChangeAspect="1"/>
          </p:cNvPicPr>
          <p:nvPr/>
        </p:nvPicPr>
        <p:blipFill>
          <a:blip r:embed="rId4"/>
          <a:stretch>
            <a:fillRect/>
          </a:stretch>
        </p:blipFill>
        <p:spPr>
          <a:xfrm>
            <a:off x="6374965" y="2671135"/>
            <a:ext cx="2311835" cy="2298700"/>
          </a:xfrm>
          <a:prstGeom prst="rect">
            <a:avLst/>
          </a:prstGeom>
        </p:spPr>
      </p:pic>
      <p:pic>
        <p:nvPicPr>
          <p:cNvPr id="10" name="Picture 9" descr="Kim Jong Un.jpg"/>
          <p:cNvPicPr>
            <a:picLocks noChangeAspect="1"/>
          </p:cNvPicPr>
          <p:nvPr/>
        </p:nvPicPr>
        <p:blipFill>
          <a:blip r:embed="rId5"/>
          <a:stretch>
            <a:fillRect/>
          </a:stretch>
        </p:blipFill>
        <p:spPr>
          <a:xfrm>
            <a:off x="4495800" y="4343400"/>
            <a:ext cx="1861973" cy="2156785"/>
          </a:xfrm>
          <a:prstGeom prst="rect">
            <a:avLst/>
          </a:prstGeom>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z="4000" dirty="0" smtClean="0">
                <a:solidFill>
                  <a:srgbClr val="FFFF00"/>
                </a:solidFill>
                <a:latin typeface="Arial Rounded MT Bold"/>
                <a:cs typeface="Arial Rounded MT Bold"/>
              </a:rPr>
              <a:t>What is North Korea like?</a:t>
            </a:r>
            <a:endParaRPr lang="en-US" sz="4000" dirty="0">
              <a:solidFill>
                <a:srgbClr val="FFFF00"/>
              </a:solidFill>
              <a:latin typeface="Arial Rounded MT Bold"/>
              <a:cs typeface="Arial Rounded MT Bold"/>
            </a:endParaRPr>
          </a:p>
        </p:txBody>
      </p:sp>
      <p:sp>
        <p:nvSpPr>
          <p:cNvPr id="3" name="Content Placeholder 2"/>
          <p:cNvSpPr>
            <a:spLocks noGrp="1"/>
          </p:cNvSpPr>
          <p:nvPr>
            <p:ph idx="1"/>
          </p:nvPr>
        </p:nvSpPr>
        <p:spPr>
          <a:xfrm>
            <a:off x="457200" y="1447800"/>
            <a:ext cx="8229600" cy="5638800"/>
          </a:xfrm>
        </p:spPr>
        <p:txBody>
          <a:bodyPr/>
          <a:lstStyle/>
          <a:p>
            <a:r>
              <a:rPr lang="en-US" dirty="0" smtClean="0">
                <a:solidFill>
                  <a:schemeClr val="accent1"/>
                </a:solidFill>
              </a:rPr>
              <a:t>Communist one party state</a:t>
            </a:r>
          </a:p>
          <a:p>
            <a:r>
              <a:rPr lang="en-US" dirty="0" smtClean="0">
                <a:solidFill>
                  <a:schemeClr val="accent1"/>
                </a:solidFill>
              </a:rPr>
              <a:t>Hereditary dynasty</a:t>
            </a:r>
          </a:p>
          <a:p>
            <a:r>
              <a:rPr lang="en-US" dirty="0" smtClean="0">
                <a:solidFill>
                  <a:schemeClr val="accent1"/>
                </a:solidFill>
              </a:rPr>
              <a:t>Personality cult</a:t>
            </a:r>
          </a:p>
          <a:p>
            <a:pPr lvl="1"/>
            <a:r>
              <a:rPr lang="en-US" dirty="0" smtClean="0">
                <a:solidFill>
                  <a:schemeClr val="accent1"/>
                </a:solidFill>
              </a:rPr>
              <a:t>“Adore Kim </a:t>
            </a:r>
            <a:r>
              <a:rPr lang="en-US" dirty="0" err="1" smtClean="0">
                <a:solidFill>
                  <a:schemeClr val="accent1"/>
                </a:solidFill>
              </a:rPr>
              <a:t>Jong</a:t>
            </a:r>
            <a:r>
              <a:rPr lang="en-US" dirty="0" smtClean="0">
                <a:solidFill>
                  <a:schemeClr val="accent1"/>
                </a:solidFill>
              </a:rPr>
              <a:t> Il with all your heart”</a:t>
            </a:r>
          </a:p>
          <a:p>
            <a:r>
              <a:rPr lang="en-US" dirty="0" smtClean="0">
                <a:solidFill>
                  <a:schemeClr val="accent1"/>
                </a:solidFill>
              </a:rPr>
              <a:t>Divine ruler</a:t>
            </a:r>
          </a:p>
          <a:p>
            <a:pPr lvl="1"/>
            <a:r>
              <a:rPr lang="en-US" dirty="0" smtClean="0">
                <a:solidFill>
                  <a:schemeClr val="accent1"/>
                </a:solidFill>
              </a:rPr>
              <a:t>“Do not believe in God. Believe in the Great Man.”</a:t>
            </a:r>
          </a:p>
          <a:p>
            <a:r>
              <a:rPr lang="en-US" dirty="0" smtClean="0">
                <a:solidFill>
                  <a:schemeClr val="accent1"/>
                </a:solidFill>
              </a:rPr>
              <a:t>Ruling ideology of </a:t>
            </a:r>
            <a:r>
              <a:rPr lang="en-US" dirty="0" err="1" smtClean="0">
                <a:solidFill>
                  <a:schemeClr val="accent1"/>
                </a:solidFill>
              </a:rPr>
              <a:t>Juche</a:t>
            </a:r>
            <a:endParaRPr lang="en-US" dirty="0" smtClean="0">
              <a:solidFill>
                <a:schemeClr val="accent1"/>
              </a:solidFill>
            </a:endParaRPr>
          </a:p>
          <a:p>
            <a:pPr lvl="1"/>
            <a:r>
              <a:rPr lang="en-US" dirty="0" err="1" smtClean="0">
                <a:solidFill>
                  <a:schemeClr val="accent1"/>
                </a:solidFill>
              </a:rPr>
              <a:t>Juche</a:t>
            </a:r>
            <a:r>
              <a:rPr lang="en-US" dirty="0" smtClean="0">
                <a:solidFill>
                  <a:schemeClr val="accent1"/>
                </a:solidFill>
              </a:rPr>
              <a:t> calendar began </a:t>
            </a:r>
            <a:r>
              <a:rPr lang="en-US" sz="2400" dirty="0" smtClean="0">
                <a:solidFill>
                  <a:schemeClr val="accent1"/>
                </a:solidFill>
              </a:rPr>
              <a:t>1912 </a:t>
            </a:r>
            <a:endParaRPr lang="en-US" dirty="0">
              <a:solidFill>
                <a:schemeClr val="accent1"/>
              </a:solidFill>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441325" y="0"/>
            <a:ext cx="8226425" cy="1089025"/>
          </a:xfrm>
          <a:prstGeom prst="rect">
            <a:avLst/>
          </a:prstGeom>
          <a:noFill/>
          <a:ln w="9525">
            <a:noFill/>
            <a:miter lim="800000"/>
            <a:headEnd/>
            <a:tailEnd/>
          </a:ln>
        </p:spPr>
        <p:txBody>
          <a:bodyPr anchor="ctr" anchorCtr="1">
            <a:prstTxWarp prst="textNoShape">
              <a:avLst/>
            </a:prstTxWarp>
          </a:bodyPr>
          <a:lstStyle/>
          <a:p>
            <a:r>
              <a:rPr lang="en-US" altLang="zh-CN" sz="4000" dirty="0" smtClean="0">
                <a:solidFill>
                  <a:srgbClr val="FFFF00"/>
                </a:solidFill>
                <a:latin typeface="Arial Rounded MT Bold" pitchFamily="-128" charset="0"/>
                <a:ea typeface="宋体" pitchFamily="-128" charset="-122"/>
                <a:cs typeface="宋体" pitchFamily="-128" charset="-122"/>
              </a:rPr>
              <a:t>Third World War</a:t>
            </a:r>
            <a:endParaRPr lang="sk-SK" sz="4000" dirty="0">
              <a:solidFill>
                <a:srgbClr val="FFFF00"/>
              </a:solidFill>
              <a:latin typeface="Arial Rounded MT Bold" pitchFamily="-128" charset="0"/>
              <a:ea typeface="宋体" pitchFamily="-128" charset="-122"/>
              <a:cs typeface="宋体" pitchFamily="-128" charset="-122"/>
            </a:endParaRPr>
          </a:p>
        </p:txBody>
      </p:sp>
      <p:sp>
        <p:nvSpPr>
          <p:cNvPr id="45059" name="Text Box 6"/>
          <p:cNvSpPr txBox="1">
            <a:spLocks noChangeArrowheads="1"/>
          </p:cNvSpPr>
          <p:nvPr/>
        </p:nvSpPr>
        <p:spPr bwMode="auto">
          <a:xfrm>
            <a:off x="4211638" y="4152900"/>
            <a:ext cx="3151187" cy="530225"/>
          </a:xfrm>
          <a:prstGeom prst="rect">
            <a:avLst/>
          </a:prstGeom>
          <a:noFill/>
          <a:ln w="9525">
            <a:noFill/>
            <a:miter lim="800000"/>
            <a:headEnd/>
            <a:tailEnd/>
          </a:ln>
        </p:spPr>
        <p:txBody>
          <a:bodyPr>
            <a:prstTxWarp prst="textNoShape">
              <a:avLst/>
            </a:prstTxWarp>
            <a:spAutoFit/>
          </a:bodyPr>
          <a:lstStyle/>
          <a:p>
            <a:pPr algn="ctr">
              <a:lnSpc>
                <a:spcPct val="90000"/>
              </a:lnSpc>
              <a:buClr>
                <a:srgbClr val="3399FF"/>
              </a:buClr>
              <a:buFont typeface="Courier New" pitchFamily="-128" charset="0"/>
              <a:buNone/>
            </a:pPr>
            <a:r>
              <a:rPr lang="en-US" altLang="zh-CN" sz="3200">
                <a:solidFill>
                  <a:schemeClr val="bg1"/>
                </a:solidFill>
                <a:ea typeface="宋体" pitchFamily="-128" charset="-122"/>
                <a:cs typeface="宋体" pitchFamily="-128" charset="-122"/>
              </a:rPr>
              <a:t>Responsibility</a:t>
            </a:r>
            <a:endParaRPr lang="en-US" sz="3200">
              <a:solidFill>
                <a:schemeClr val="bg1"/>
              </a:solidFill>
              <a:ea typeface="宋体" pitchFamily="-128" charset="-122"/>
              <a:cs typeface="宋体" pitchFamily="-128" charset="-122"/>
            </a:endParaRPr>
          </a:p>
        </p:txBody>
      </p:sp>
      <p:sp>
        <p:nvSpPr>
          <p:cNvPr id="45060" name="Line 7"/>
          <p:cNvSpPr>
            <a:spLocks noChangeShapeType="1"/>
          </p:cNvSpPr>
          <p:nvPr/>
        </p:nvSpPr>
        <p:spPr bwMode="auto">
          <a:xfrm rot="16200000" flipV="1">
            <a:off x="5426869" y="3604419"/>
            <a:ext cx="719138" cy="0"/>
          </a:xfrm>
          <a:prstGeom prst="line">
            <a:avLst/>
          </a:prstGeom>
          <a:noFill/>
          <a:ln w="114300">
            <a:solidFill>
              <a:schemeClr val="bg1"/>
            </a:solidFill>
            <a:round/>
            <a:headEnd/>
            <a:tailEnd type="triangle" w="med" len="sm"/>
          </a:ln>
        </p:spPr>
        <p:txBody>
          <a:bodyPr>
            <a:prstTxWarp prst="textNoShape">
              <a:avLst/>
            </a:prstTxWarp>
          </a:bodyPr>
          <a:lstStyle/>
          <a:p>
            <a:endParaRPr lang="en-US"/>
          </a:p>
        </p:txBody>
      </p:sp>
      <p:sp>
        <p:nvSpPr>
          <p:cNvPr id="45061" name="Text Box 8"/>
          <p:cNvSpPr txBox="1">
            <a:spLocks noChangeArrowheads="1"/>
          </p:cNvSpPr>
          <p:nvPr/>
        </p:nvSpPr>
        <p:spPr bwMode="auto">
          <a:xfrm>
            <a:off x="5924550" y="3473450"/>
            <a:ext cx="1438275" cy="441325"/>
          </a:xfrm>
          <a:prstGeom prst="rect">
            <a:avLst/>
          </a:prstGeom>
          <a:noFill/>
          <a:ln w="9525">
            <a:noFill/>
            <a:miter lim="800000"/>
            <a:headEnd/>
            <a:tailEnd/>
          </a:ln>
        </p:spPr>
        <p:txBody>
          <a:bodyPr tIns="10800">
            <a:prstTxWarp prst="textNoShape">
              <a:avLst/>
            </a:prstTxWarp>
            <a:spAutoFit/>
          </a:bodyPr>
          <a:lstStyle/>
          <a:p>
            <a:pPr>
              <a:lnSpc>
                <a:spcPct val="90000"/>
              </a:lnSpc>
            </a:pPr>
            <a:r>
              <a:rPr lang="en-US" sz="2800" dirty="0" smtClean="0">
                <a:solidFill>
                  <a:srgbClr val="FFCC00"/>
                </a:solidFill>
                <a:ea typeface="宋体" pitchFamily="-128" charset="-122"/>
                <a:cs typeface="宋体" pitchFamily="-128" charset="-122"/>
              </a:rPr>
              <a:t>Fail</a:t>
            </a:r>
            <a:endParaRPr lang="en-US" sz="2800" dirty="0">
              <a:solidFill>
                <a:srgbClr val="FFCC00"/>
              </a:solidFill>
              <a:ea typeface="宋体" pitchFamily="-128" charset="-122"/>
              <a:cs typeface="宋体" pitchFamily="-128" charset="-122"/>
            </a:endParaRPr>
          </a:p>
        </p:txBody>
      </p:sp>
      <p:sp>
        <p:nvSpPr>
          <p:cNvPr id="45062" name="Text Box 9"/>
          <p:cNvSpPr txBox="1">
            <a:spLocks noChangeArrowheads="1"/>
          </p:cNvSpPr>
          <p:nvPr/>
        </p:nvSpPr>
        <p:spPr bwMode="auto">
          <a:xfrm>
            <a:off x="5930900" y="4959350"/>
            <a:ext cx="1431925" cy="441325"/>
          </a:xfrm>
          <a:prstGeom prst="rect">
            <a:avLst/>
          </a:prstGeom>
          <a:noFill/>
          <a:ln w="9525">
            <a:noFill/>
            <a:miter lim="800000"/>
            <a:headEnd/>
            <a:tailEnd/>
          </a:ln>
        </p:spPr>
        <p:txBody>
          <a:bodyPr tIns="10800">
            <a:prstTxWarp prst="textNoShape">
              <a:avLst/>
            </a:prstTxWarp>
            <a:spAutoFit/>
          </a:bodyPr>
          <a:lstStyle/>
          <a:p>
            <a:pPr>
              <a:lnSpc>
                <a:spcPct val="90000"/>
              </a:lnSpc>
            </a:pPr>
            <a:r>
              <a:rPr lang="en-US" sz="2800">
                <a:solidFill>
                  <a:srgbClr val="FFCC00"/>
                </a:solidFill>
                <a:ea typeface="宋体" pitchFamily="-128" charset="-122"/>
                <a:cs typeface="宋体" pitchFamily="-128" charset="-122"/>
              </a:rPr>
              <a:t>Fulfil</a:t>
            </a:r>
          </a:p>
        </p:txBody>
      </p:sp>
      <p:sp>
        <p:nvSpPr>
          <p:cNvPr id="45063" name="Line 10"/>
          <p:cNvSpPr>
            <a:spLocks noChangeShapeType="1"/>
          </p:cNvSpPr>
          <p:nvPr/>
        </p:nvSpPr>
        <p:spPr bwMode="auto">
          <a:xfrm rot="5400000" flipV="1">
            <a:off x="5423694" y="5237957"/>
            <a:ext cx="719137" cy="0"/>
          </a:xfrm>
          <a:prstGeom prst="line">
            <a:avLst/>
          </a:prstGeom>
          <a:noFill/>
          <a:ln w="114300">
            <a:solidFill>
              <a:schemeClr val="bg1"/>
            </a:solidFill>
            <a:round/>
            <a:headEnd/>
            <a:tailEnd type="triangle" w="med" len="sm"/>
          </a:ln>
        </p:spPr>
        <p:txBody>
          <a:bodyPr>
            <a:prstTxWarp prst="textNoShape">
              <a:avLst/>
            </a:prstTxWarp>
          </a:bodyPr>
          <a:lstStyle/>
          <a:p>
            <a:endParaRPr lang="en-US"/>
          </a:p>
        </p:txBody>
      </p:sp>
      <p:sp>
        <p:nvSpPr>
          <p:cNvPr id="45064" name="Freeform 11"/>
          <p:cNvSpPr>
            <a:spLocks/>
          </p:cNvSpPr>
          <p:nvPr/>
        </p:nvSpPr>
        <p:spPr bwMode="auto">
          <a:xfrm>
            <a:off x="2997200" y="3203575"/>
            <a:ext cx="4456113" cy="2430463"/>
          </a:xfrm>
          <a:custGeom>
            <a:avLst/>
            <a:gdLst>
              <a:gd name="T0" fmla="*/ 2949 w 2949"/>
              <a:gd name="T1" fmla="*/ 0 h 1531"/>
              <a:gd name="T2" fmla="*/ 907 w 2949"/>
              <a:gd name="T3" fmla="*/ 0 h 1531"/>
              <a:gd name="T4" fmla="*/ 0 w 2949"/>
              <a:gd name="T5" fmla="*/ 765 h 1531"/>
              <a:gd name="T6" fmla="*/ 907 w 2949"/>
              <a:gd name="T7" fmla="*/ 1531 h 1531"/>
              <a:gd name="T8" fmla="*/ 2949 w 2949"/>
              <a:gd name="T9" fmla="*/ 1531 h 1531"/>
              <a:gd name="T10" fmla="*/ 0 60000 65536"/>
              <a:gd name="T11" fmla="*/ 0 60000 65536"/>
              <a:gd name="T12" fmla="*/ 0 60000 65536"/>
              <a:gd name="T13" fmla="*/ 0 60000 65536"/>
              <a:gd name="T14" fmla="*/ 0 60000 65536"/>
              <a:gd name="T15" fmla="*/ 0 w 2949"/>
              <a:gd name="T16" fmla="*/ 0 h 1531"/>
              <a:gd name="T17" fmla="*/ 2949 w 2949"/>
              <a:gd name="T18" fmla="*/ 1531 h 1531"/>
            </a:gdLst>
            <a:ahLst/>
            <a:cxnLst>
              <a:cxn ang="T10">
                <a:pos x="T0" y="T1"/>
              </a:cxn>
              <a:cxn ang="T11">
                <a:pos x="T2" y="T3"/>
              </a:cxn>
              <a:cxn ang="T12">
                <a:pos x="T4" y="T5"/>
              </a:cxn>
              <a:cxn ang="T13">
                <a:pos x="T6" y="T7"/>
              </a:cxn>
              <a:cxn ang="T14">
                <a:pos x="T8" y="T9"/>
              </a:cxn>
            </a:cxnLst>
            <a:rect l="T15" t="T16" r="T17" b="T18"/>
            <a:pathLst>
              <a:path w="2949" h="1531">
                <a:moveTo>
                  <a:pt x="2949" y="0"/>
                </a:moveTo>
                <a:lnTo>
                  <a:pt x="907" y="0"/>
                </a:lnTo>
                <a:lnTo>
                  <a:pt x="0" y="765"/>
                </a:lnTo>
                <a:lnTo>
                  <a:pt x="907" y="1531"/>
                </a:lnTo>
                <a:lnTo>
                  <a:pt x="2949" y="1531"/>
                </a:lnTo>
              </a:path>
            </a:pathLst>
          </a:custGeom>
          <a:noFill/>
          <a:ln w="76200">
            <a:solidFill>
              <a:schemeClr val="bg1"/>
            </a:solidFill>
            <a:round/>
            <a:headEnd/>
            <a:tailEnd/>
          </a:ln>
        </p:spPr>
        <p:txBody>
          <a:bodyPr>
            <a:prstTxWarp prst="textNoShape">
              <a:avLst/>
            </a:prstTxWarp>
          </a:bodyPr>
          <a:lstStyle/>
          <a:p>
            <a:endParaRPr lang="en-GB">
              <a:ea typeface="Arial" pitchFamily="-128" charset="0"/>
            </a:endParaRPr>
          </a:p>
        </p:txBody>
      </p:sp>
      <p:sp>
        <p:nvSpPr>
          <p:cNvPr id="45065" name="Text Box 12"/>
          <p:cNvSpPr txBox="1">
            <a:spLocks noChangeArrowheads="1"/>
          </p:cNvSpPr>
          <p:nvPr/>
        </p:nvSpPr>
        <p:spPr bwMode="auto">
          <a:xfrm>
            <a:off x="431800" y="3562350"/>
            <a:ext cx="2792413" cy="2010807"/>
          </a:xfrm>
          <a:prstGeom prst="rect">
            <a:avLst/>
          </a:prstGeom>
          <a:noFill/>
          <a:ln w="9525">
            <a:noFill/>
            <a:miter lim="800000"/>
            <a:headEnd/>
            <a:tailEnd/>
          </a:ln>
        </p:spPr>
        <p:txBody>
          <a:bodyPr>
            <a:prstTxWarp prst="textNoShape">
              <a:avLst/>
            </a:prstTxWarp>
            <a:spAutoFit/>
          </a:bodyPr>
          <a:lstStyle/>
          <a:p>
            <a:pPr algn="ctr">
              <a:lnSpc>
                <a:spcPct val="110000"/>
              </a:lnSpc>
              <a:buClr>
                <a:srgbClr val="3399FF"/>
              </a:buClr>
              <a:buFont typeface="Courier New" pitchFamily="-128" charset="0"/>
              <a:buNone/>
            </a:pPr>
            <a:r>
              <a:rPr lang="en-US" altLang="zh-CN" sz="4000" dirty="0">
                <a:solidFill>
                  <a:srgbClr val="FFFF00"/>
                </a:solidFill>
                <a:ea typeface="宋体" pitchFamily="-128" charset="-122"/>
                <a:cs typeface="宋体" pitchFamily="-128" charset="-122"/>
              </a:rPr>
              <a:t>Cain</a:t>
            </a:r>
            <a:r>
              <a:rPr lang="en-US" altLang="zh-CN" sz="4000" dirty="0" smtClean="0">
                <a:solidFill>
                  <a:srgbClr val="FFFF00"/>
                </a:solidFill>
                <a:ea typeface="宋体" pitchFamily="-128" charset="-122"/>
                <a:cs typeface="宋体" pitchFamily="-128" charset="-122"/>
              </a:rPr>
              <a:t> – </a:t>
            </a:r>
            <a:r>
              <a:rPr lang="en-US" altLang="zh-CN" sz="4000" dirty="0">
                <a:solidFill>
                  <a:srgbClr val="FFFF00"/>
                </a:solidFill>
                <a:ea typeface="宋体" pitchFamily="-128" charset="-122"/>
                <a:cs typeface="宋体" pitchFamily="-128" charset="-122"/>
              </a:rPr>
              <a:t>Abel</a:t>
            </a:r>
            <a:r>
              <a:rPr lang="en-US" altLang="zh-CN" sz="4000" dirty="0" smtClean="0">
                <a:solidFill>
                  <a:srgbClr val="FFFF00"/>
                </a:solidFill>
                <a:ea typeface="宋体" pitchFamily="-128" charset="-122"/>
                <a:cs typeface="宋体" pitchFamily="-128" charset="-122"/>
              </a:rPr>
              <a:t/>
            </a:r>
            <a:br>
              <a:rPr lang="en-US" altLang="zh-CN" sz="4000" dirty="0" smtClean="0">
                <a:solidFill>
                  <a:srgbClr val="FFFF00"/>
                </a:solidFill>
                <a:ea typeface="宋体" pitchFamily="-128" charset="-122"/>
                <a:cs typeface="宋体" pitchFamily="-128" charset="-122"/>
              </a:rPr>
            </a:br>
            <a:r>
              <a:rPr lang="en-US" altLang="zh-CN" sz="4000" dirty="0" smtClean="0">
                <a:solidFill>
                  <a:srgbClr val="FFFF00"/>
                </a:solidFill>
                <a:ea typeface="宋体" pitchFamily="-128" charset="-122"/>
                <a:cs typeface="宋体" pitchFamily="-128" charset="-122"/>
              </a:rPr>
              <a:t>struggle</a:t>
            </a:r>
            <a:endParaRPr lang="en-US" altLang="zh-CN" sz="4000" dirty="0">
              <a:solidFill>
                <a:srgbClr val="FFFF00"/>
              </a:solidFill>
              <a:ea typeface="宋体" pitchFamily="-128" charset="-122"/>
              <a:cs typeface="宋体" pitchFamily="-128" charset="-122"/>
            </a:endParaRPr>
          </a:p>
          <a:p>
            <a:pPr algn="ctr">
              <a:lnSpc>
                <a:spcPct val="90000"/>
              </a:lnSpc>
              <a:buClr>
                <a:srgbClr val="3399FF"/>
              </a:buClr>
              <a:buFont typeface="Courier New" pitchFamily="-128" charset="0"/>
              <a:buNone/>
            </a:pPr>
            <a:endParaRPr lang="en-US" sz="4000" dirty="0">
              <a:solidFill>
                <a:srgbClr val="FFFF00"/>
              </a:solidFill>
              <a:ea typeface="宋体" pitchFamily="-128" charset="-122"/>
              <a:cs typeface="宋体" pitchFamily="-128" charset="-122"/>
            </a:endParaRPr>
          </a:p>
        </p:txBody>
      </p:sp>
      <p:sp>
        <p:nvSpPr>
          <p:cNvPr id="45066" name="Text Box 13"/>
          <p:cNvSpPr txBox="1">
            <a:spLocks noChangeArrowheads="1"/>
          </p:cNvSpPr>
          <p:nvPr/>
        </p:nvSpPr>
        <p:spPr bwMode="auto">
          <a:xfrm>
            <a:off x="3851275" y="5768975"/>
            <a:ext cx="4456113" cy="530225"/>
          </a:xfrm>
          <a:prstGeom prst="rect">
            <a:avLst/>
          </a:prstGeom>
          <a:noFill/>
          <a:ln w="9525">
            <a:noFill/>
            <a:miter lim="800000"/>
            <a:headEnd/>
            <a:tailEnd/>
          </a:ln>
        </p:spPr>
        <p:txBody>
          <a:bodyPr>
            <a:prstTxWarp prst="textNoShape">
              <a:avLst/>
            </a:prstTxWarp>
            <a:spAutoFit/>
          </a:bodyPr>
          <a:lstStyle/>
          <a:p>
            <a:pPr algn="ctr">
              <a:lnSpc>
                <a:spcPct val="90000"/>
              </a:lnSpc>
              <a:buClr>
                <a:srgbClr val="3399FF"/>
              </a:buClr>
              <a:buFont typeface="Courier New" pitchFamily="-128" charset="0"/>
              <a:buNone/>
            </a:pPr>
            <a:r>
              <a:rPr lang="en-US" altLang="zh-CN" sz="3200">
                <a:solidFill>
                  <a:schemeClr val="bg1"/>
                </a:solidFill>
                <a:ea typeface="宋体" pitchFamily="-128" charset="-122"/>
                <a:cs typeface="宋体" pitchFamily="-128" charset="-122"/>
              </a:rPr>
              <a:t>Ideological conflict</a:t>
            </a:r>
            <a:endParaRPr lang="en-US" sz="3200">
              <a:solidFill>
                <a:schemeClr val="bg1"/>
              </a:solidFill>
              <a:ea typeface="宋体" pitchFamily="-128" charset="-122"/>
              <a:cs typeface="宋体" pitchFamily="-128" charset="-122"/>
            </a:endParaRPr>
          </a:p>
        </p:txBody>
      </p:sp>
      <p:sp>
        <p:nvSpPr>
          <p:cNvPr id="45067" name="Text Box 14"/>
          <p:cNvSpPr txBox="1">
            <a:spLocks noChangeArrowheads="1"/>
          </p:cNvSpPr>
          <p:nvPr/>
        </p:nvSpPr>
        <p:spPr bwMode="auto">
          <a:xfrm>
            <a:off x="4211638" y="2528888"/>
            <a:ext cx="3151187" cy="530225"/>
          </a:xfrm>
          <a:prstGeom prst="rect">
            <a:avLst/>
          </a:prstGeom>
          <a:noFill/>
          <a:ln w="9525">
            <a:noFill/>
            <a:miter lim="800000"/>
            <a:headEnd/>
            <a:tailEnd/>
          </a:ln>
        </p:spPr>
        <p:txBody>
          <a:bodyPr>
            <a:prstTxWarp prst="textNoShape">
              <a:avLst/>
            </a:prstTxWarp>
            <a:spAutoFit/>
          </a:bodyPr>
          <a:lstStyle/>
          <a:p>
            <a:pPr algn="ctr">
              <a:lnSpc>
                <a:spcPct val="90000"/>
              </a:lnSpc>
              <a:buClr>
                <a:srgbClr val="3399FF"/>
              </a:buClr>
              <a:buFont typeface="Courier New" pitchFamily="-128" charset="0"/>
              <a:buNone/>
            </a:pPr>
            <a:r>
              <a:rPr lang="en-US" altLang="zh-CN" sz="3200">
                <a:solidFill>
                  <a:schemeClr val="bg1"/>
                </a:solidFill>
                <a:ea typeface="宋体" pitchFamily="-128" charset="-122"/>
                <a:cs typeface="宋体" pitchFamily="-128" charset="-122"/>
              </a:rPr>
              <a:t>Military conflict</a:t>
            </a:r>
            <a:endParaRPr lang="en-US" sz="3200">
              <a:solidFill>
                <a:schemeClr val="bg1"/>
              </a:solidFill>
              <a:ea typeface="宋体" pitchFamily="-128" charset="-122"/>
              <a:cs typeface="宋体" pitchFamily="-128" charset="-122"/>
            </a:endParaRPr>
          </a:p>
        </p:txBody>
      </p:sp>
      <p:sp>
        <p:nvSpPr>
          <p:cNvPr id="45068" name="Text Box 15"/>
          <p:cNvSpPr txBox="1">
            <a:spLocks noChangeArrowheads="1"/>
          </p:cNvSpPr>
          <p:nvPr/>
        </p:nvSpPr>
        <p:spPr bwMode="auto">
          <a:xfrm>
            <a:off x="927100" y="1268413"/>
            <a:ext cx="7289800" cy="968375"/>
          </a:xfrm>
          <a:prstGeom prst="rect">
            <a:avLst/>
          </a:prstGeom>
          <a:noFill/>
          <a:ln w="9525">
            <a:noFill/>
            <a:miter lim="800000"/>
            <a:headEnd/>
            <a:tailEnd/>
          </a:ln>
        </p:spPr>
        <p:txBody>
          <a:bodyPr>
            <a:prstTxWarp prst="textNoShape">
              <a:avLst/>
            </a:prstTxWarp>
            <a:spAutoFit/>
          </a:bodyPr>
          <a:lstStyle/>
          <a:p>
            <a:pPr algn="ctr">
              <a:lnSpc>
                <a:spcPct val="90000"/>
              </a:lnSpc>
              <a:buClr>
                <a:srgbClr val="3399FF"/>
              </a:buClr>
              <a:buFont typeface="Courier New" pitchFamily="-128" charset="0"/>
              <a:buNone/>
            </a:pPr>
            <a:r>
              <a:rPr lang="en-US" altLang="zh-CN" sz="3200">
                <a:solidFill>
                  <a:schemeClr val="bg1"/>
                </a:solidFill>
                <a:ea typeface="宋体" pitchFamily="-128" charset="-122"/>
                <a:cs typeface="宋体" pitchFamily="-128" charset="-122"/>
              </a:rPr>
              <a:t>Nature of conflict depends on human responsibility</a:t>
            </a:r>
            <a:endParaRPr lang="en-US" sz="3200">
              <a:solidFill>
                <a:schemeClr val="bg1"/>
              </a:solidFill>
              <a:ea typeface="宋体" pitchFamily="-128" charset="-122"/>
              <a:cs typeface="宋体" pitchFamily="-128" charset="-122"/>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FFFF00"/>
                </a:solidFill>
                <a:latin typeface="Arial Rounded MT Bold"/>
                <a:cs typeface="Arial Rounded MT Bold"/>
              </a:rPr>
              <a:t>How is God’s side doing?</a:t>
            </a:r>
            <a:endParaRPr lang="en-US" sz="4000" dirty="0">
              <a:solidFill>
                <a:srgbClr val="FFFF00"/>
              </a:solidFill>
              <a:latin typeface="Arial Rounded MT Bold"/>
              <a:cs typeface="Arial Rounded MT Bold"/>
            </a:endParaRPr>
          </a:p>
        </p:txBody>
      </p:sp>
      <p:sp>
        <p:nvSpPr>
          <p:cNvPr id="3" name="Content Placeholder 2"/>
          <p:cNvSpPr>
            <a:spLocks noGrp="1"/>
          </p:cNvSpPr>
          <p:nvPr>
            <p:ph idx="1"/>
          </p:nvPr>
        </p:nvSpPr>
        <p:spPr/>
        <p:txBody>
          <a:bodyPr/>
          <a:lstStyle/>
          <a:p>
            <a:r>
              <a:rPr lang="en-US" dirty="0" smtClean="0">
                <a:solidFill>
                  <a:schemeClr val="accent5"/>
                </a:solidFill>
              </a:rPr>
              <a:t>USA and Europe separating from Israel</a:t>
            </a:r>
          </a:p>
          <a:p>
            <a:pPr lvl="1"/>
            <a:r>
              <a:rPr lang="en-US" dirty="0" smtClean="0">
                <a:solidFill>
                  <a:schemeClr val="accent5"/>
                </a:solidFill>
              </a:rPr>
              <a:t>Revival of anti-Semitism</a:t>
            </a:r>
          </a:p>
          <a:p>
            <a:r>
              <a:rPr lang="en-US" dirty="0" smtClean="0">
                <a:solidFill>
                  <a:schemeClr val="accent5"/>
                </a:solidFill>
              </a:rPr>
              <a:t>South Korea has economic interests in Arab world which mean it won’t support Israel</a:t>
            </a:r>
          </a:p>
          <a:p>
            <a:r>
              <a:rPr lang="en-US" dirty="0" smtClean="0">
                <a:solidFill>
                  <a:schemeClr val="accent5"/>
                </a:solidFill>
              </a:rPr>
              <a:t>Christian and Unification Church super-</a:t>
            </a:r>
            <a:r>
              <a:rPr lang="en-US" dirty="0" err="1" smtClean="0">
                <a:solidFill>
                  <a:schemeClr val="accent5"/>
                </a:solidFill>
              </a:rPr>
              <a:t>sessionism</a:t>
            </a:r>
            <a:endParaRPr lang="en-US" dirty="0">
              <a:solidFill>
                <a:schemeClr val="accent5"/>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solidFill>
                  <a:srgbClr val="FFFF00"/>
                </a:solidFill>
                <a:latin typeface="Arial Rounded MT Bold"/>
                <a:cs typeface="Arial Rounded MT Bold"/>
              </a:rPr>
              <a:t>Where is all this happening?</a:t>
            </a:r>
            <a:endParaRPr lang="en-US" dirty="0">
              <a:solidFill>
                <a:srgbClr val="FFFF00"/>
              </a:solidFill>
              <a:latin typeface="Arial Rounded MT Bold"/>
              <a:cs typeface="Arial Rounded MT Bold"/>
            </a:endParaRPr>
          </a:p>
        </p:txBody>
      </p:sp>
      <p:pic>
        <p:nvPicPr>
          <p:cNvPr id="4" name="Picture 3" descr="Europe1914.gif"/>
          <p:cNvPicPr>
            <a:picLocks noChangeAspect="1"/>
          </p:cNvPicPr>
          <p:nvPr/>
        </p:nvPicPr>
        <p:blipFill>
          <a:blip r:embed="rId2"/>
          <a:stretch>
            <a:fillRect/>
          </a:stretch>
        </p:blipFill>
        <p:spPr>
          <a:xfrm>
            <a:off x="1583490" y="1066800"/>
            <a:ext cx="5807910" cy="5486400"/>
          </a:xfrm>
          <a:prstGeom prst="rect">
            <a:avLst/>
          </a:prstGeom>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FFFF00"/>
                </a:solidFill>
                <a:latin typeface="Arial Rounded MT Bold"/>
                <a:cs typeface="Arial Rounded MT Bold"/>
              </a:rPr>
              <a:t>How is Satan’s side doing?</a:t>
            </a:r>
            <a:endParaRPr lang="en-US" sz="4000" dirty="0">
              <a:solidFill>
                <a:srgbClr val="FFFF00"/>
              </a:solidFill>
              <a:latin typeface="Arial Rounded MT Bold"/>
              <a:cs typeface="Arial Rounded MT Bold"/>
            </a:endParaRPr>
          </a:p>
        </p:txBody>
      </p:sp>
      <p:sp>
        <p:nvSpPr>
          <p:cNvPr id="3" name="Content Placeholder 2"/>
          <p:cNvSpPr>
            <a:spLocks noGrp="1"/>
          </p:cNvSpPr>
          <p:nvPr>
            <p:ph idx="1"/>
          </p:nvPr>
        </p:nvSpPr>
        <p:spPr/>
        <p:txBody>
          <a:bodyPr/>
          <a:lstStyle/>
          <a:p>
            <a:r>
              <a:rPr lang="en-US" dirty="0" smtClean="0">
                <a:solidFill>
                  <a:schemeClr val="bg1"/>
                </a:solidFill>
              </a:rPr>
              <a:t>North Korea supplying missile technology to Iran, Hamas and Hezbollah</a:t>
            </a:r>
          </a:p>
          <a:p>
            <a:r>
              <a:rPr lang="en-US" dirty="0" smtClean="0">
                <a:solidFill>
                  <a:schemeClr val="bg1"/>
                </a:solidFill>
              </a:rPr>
              <a:t>North Korea supplying nuclear technology to Syria</a:t>
            </a:r>
          </a:p>
          <a:p>
            <a:r>
              <a:rPr lang="en-US" dirty="0" smtClean="0">
                <a:solidFill>
                  <a:schemeClr val="bg1"/>
                </a:solidFill>
              </a:rPr>
              <a:t>Iran sponsoring Hamas and Hezbollah</a:t>
            </a:r>
          </a:p>
          <a:p>
            <a:r>
              <a:rPr lang="en-US" dirty="0" smtClean="0">
                <a:solidFill>
                  <a:schemeClr val="bg1"/>
                </a:solidFill>
              </a:rPr>
              <a:t>Islamist forces have a long term plan for jihad to conquer the West and make it Muslim</a:t>
            </a:r>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lumMod val="50000"/>
                  </a:schemeClr>
                </a:solidFill>
                <a:latin typeface="Arial Rounded MT Bold"/>
                <a:cs typeface="Arial Rounded MT Bold"/>
              </a:rPr>
              <a:t>What is to be done?</a:t>
            </a:r>
            <a:endParaRPr lang="en-US" dirty="0">
              <a:solidFill>
                <a:schemeClr val="bg1">
                  <a:lumMod val="50000"/>
                </a:schemeClr>
              </a:solidFill>
              <a:latin typeface="Arial Rounded MT Bold"/>
              <a:cs typeface="Arial Rounded MT Bold"/>
            </a:endParaRPr>
          </a:p>
        </p:txBody>
      </p:sp>
      <p:sp>
        <p:nvSpPr>
          <p:cNvPr id="3" name="Content Placeholder 2"/>
          <p:cNvSpPr>
            <a:spLocks noGrp="1"/>
          </p:cNvSpPr>
          <p:nvPr>
            <p:ph idx="1"/>
          </p:nvPr>
        </p:nvSpPr>
        <p:spPr/>
        <p:txBody>
          <a:bodyPr/>
          <a:lstStyle/>
          <a:p>
            <a:r>
              <a:rPr lang="en-US" dirty="0" smtClean="0">
                <a:solidFill>
                  <a:schemeClr val="accent5"/>
                </a:solidFill>
              </a:rPr>
              <a:t>Critique and counter proposal to </a:t>
            </a:r>
            <a:r>
              <a:rPr lang="en-US" dirty="0" err="1" smtClean="0">
                <a:solidFill>
                  <a:schemeClr val="accent5"/>
                </a:solidFill>
              </a:rPr>
              <a:t>Juche</a:t>
            </a:r>
            <a:endParaRPr lang="en-US" dirty="0" smtClean="0">
              <a:solidFill>
                <a:schemeClr val="accent5"/>
              </a:solidFill>
            </a:endParaRPr>
          </a:p>
          <a:p>
            <a:r>
              <a:rPr lang="en-US" dirty="0" smtClean="0">
                <a:solidFill>
                  <a:schemeClr val="accent5"/>
                </a:solidFill>
              </a:rPr>
              <a:t>Critique and counter proposal to Islamism</a:t>
            </a:r>
          </a:p>
          <a:p>
            <a:r>
              <a:rPr lang="en-US" dirty="0" smtClean="0">
                <a:solidFill>
                  <a:schemeClr val="accent5"/>
                </a:solidFill>
              </a:rPr>
              <a:t>Rallies to support Israel by Christian and Unification churches</a:t>
            </a:r>
          </a:p>
          <a:p>
            <a:r>
              <a:rPr lang="en-US" dirty="0" smtClean="0">
                <a:solidFill>
                  <a:schemeClr val="accent5"/>
                </a:solidFill>
              </a:rPr>
              <a:t>Deterrence to guarantee Israel and South Korea</a:t>
            </a:r>
          </a:p>
          <a:p>
            <a:r>
              <a:rPr lang="en-US" dirty="0" smtClean="0">
                <a:solidFill>
                  <a:schemeClr val="accent5"/>
                </a:solidFill>
              </a:rPr>
              <a:t>Support liberal and democratic forces in North Korea, China and Muslim countries</a:t>
            </a:r>
          </a:p>
          <a:p>
            <a:endParaRPr lang="en-US" dirty="0">
              <a:solidFill>
                <a:schemeClr val="accent5"/>
              </a:solidFill>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Twin towers"/>
          <p:cNvPicPr>
            <a:picLocks noChangeAspect="1" noChangeArrowheads="1"/>
          </p:cNvPicPr>
          <p:nvPr/>
        </p:nvPicPr>
        <p:blipFill>
          <a:blip r:embed="rId2"/>
          <a:srcRect/>
          <a:stretch>
            <a:fillRect/>
          </a:stretch>
        </p:blipFill>
        <p:spPr bwMode="auto">
          <a:xfrm>
            <a:off x="4570413" y="2819400"/>
            <a:ext cx="3530600" cy="3562350"/>
          </a:xfrm>
          <a:prstGeom prst="rect">
            <a:avLst/>
          </a:prstGeom>
          <a:noFill/>
          <a:ln w="9525">
            <a:noFill/>
            <a:miter lim="800000"/>
            <a:headEnd/>
            <a:tailEnd/>
          </a:ln>
        </p:spPr>
      </p:pic>
      <p:sp>
        <p:nvSpPr>
          <p:cNvPr id="1461251" name="AutoShape 3"/>
          <p:cNvSpPr>
            <a:spLocks noChangeArrowheads="1"/>
          </p:cNvSpPr>
          <p:nvPr/>
        </p:nvSpPr>
        <p:spPr bwMode="auto">
          <a:xfrm>
            <a:off x="395288" y="2819400"/>
            <a:ext cx="8207375" cy="3549650"/>
          </a:xfrm>
          <a:prstGeom prst="roundRect">
            <a:avLst>
              <a:gd name="adj" fmla="val 16667"/>
            </a:avLst>
          </a:prstGeom>
          <a:solidFill>
            <a:srgbClr val="EEF2D6">
              <a:alpha val="74901"/>
            </a:srgbClr>
          </a:solidFill>
          <a:ln w="9525">
            <a:noFill/>
            <a:round/>
            <a:headEnd/>
            <a:tailEnd/>
          </a:ln>
        </p:spPr>
        <p:txBody>
          <a:bodyPr wrap="none" anchor="ctr">
            <a:prstTxWarp prst="textNoShape">
              <a:avLst/>
            </a:prstTxWarp>
          </a:bodyPr>
          <a:lstStyle/>
          <a:p>
            <a:endParaRPr lang="en-GB">
              <a:ea typeface="Arial" pitchFamily="-128" charset="0"/>
            </a:endParaRPr>
          </a:p>
        </p:txBody>
      </p:sp>
      <p:sp>
        <p:nvSpPr>
          <p:cNvPr id="53252" name="Rectangle 4"/>
          <p:cNvSpPr>
            <a:spLocks noGrp="1" noChangeArrowheads="1"/>
          </p:cNvSpPr>
          <p:nvPr>
            <p:ph type="title"/>
          </p:nvPr>
        </p:nvSpPr>
        <p:spPr>
          <a:xfrm>
            <a:off x="395288" y="76200"/>
            <a:ext cx="8748712" cy="1143000"/>
          </a:xfrm>
        </p:spPr>
        <p:txBody>
          <a:bodyPr/>
          <a:lstStyle/>
          <a:p>
            <a:pPr eaLnBrk="1" hangingPunct="1"/>
            <a:r>
              <a:rPr lang="en-GB" sz="4000" dirty="0">
                <a:solidFill>
                  <a:srgbClr val="FFFF00"/>
                </a:solidFill>
                <a:latin typeface="Arial Rounded MT Bold"/>
                <a:cs typeface="Arial Rounded MT Bold"/>
              </a:rPr>
              <a:t>Al-Qaeda’s critique of</a:t>
            </a:r>
            <a:r>
              <a:rPr lang="en-GB" sz="4000" dirty="0" smtClean="0">
                <a:solidFill>
                  <a:srgbClr val="FFFF00"/>
                </a:solidFill>
                <a:latin typeface="Arial Rounded MT Bold"/>
                <a:cs typeface="Arial Rounded MT Bold"/>
              </a:rPr>
              <a:t> the West</a:t>
            </a:r>
            <a:endParaRPr lang="en-GB" sz="7200" dirty="0">
              <a:solidFill>
                <a:srgbClr val="FFFF00"/>
              </a:solidFill>
              <a:latin typeface="Arial Rounded MT Bold"/>
              <a:cs typeface="Arial Rounded MT Bold"/>
            </a:endParaRPr>
          </a:p>
        </p:txBody>
      </p:sp>
      <p:sp>
        <p:nvSpPr>
          <p:cNvPr id="1461253" name="Rectangle 5"/>
          <p:cNvSpPr>
            <a:spLocks noGrp="1" noChangeArrowheads="1"/>
          </p:cNvSpPr>
          <p:nvPr>
            <p:ph type="body" idx="4294967295"/>
          </p:nvPr>
        </p:nvSpPr>
        <p:spPr>
          <a:xfrm>
            <a:off x="457200" y="3105150"/>
            <a:ext cx="8169275" cy="3371850"/>
          </a:xfrm>
        </p:spPr>
        <p:txBody>
          <a:bodyPr/>
          <a:lstStyle/>
          <a:p>
            <a:pPr eaLnBrk="1" hangingPunct="1">
              <a:buFontTx/>
              <a:buChar char="-"/>
            </a:pPr>
            <a:r>
              <a:rPr lang="en-GB" sz="2800" dirty="0">
                <a:solidFill>
                  <a:srgbClr val="000066"/>
                </a:solidFill>
                <a:latin typeface="Franklin Gothic Medium" pitchFamily="-128" charset="0"/>
              </a:rPr>
              <a:t>We call you to stop your oppression, lies, immorality and the debauchery that has spread among you.</a:t>
            </a:r>
          </a:p>
          <a:p>
            <a:pPr eaLnBrk="1" hangingPunct="1">
              <a:buFontTx/>
              <a:buChar char="-"/>
            </a:pPr>
            <a:r>
              <a:rPr lang="en-GB" sz="2800" dirty="0">
                <a:solidFill>
                  <a:srgbClr val="000066"/>
                </a:solidFill>
                <a:latin typeface="Franklin Gothic Medium" pitchFamily="-128" charset="0"/>
              </a:rPr>
              <a:t>We call you to be a people of manners, principles, honour and purity; to reject the immoral acts of fornication, homosexuality, intoxication, gambling and trading with interest.”</a:t>
            </a:r>
          </a:p>
        </p:txBody>
      </p:sp>
      <p:sp>
        <p:nvSpPr>
          <p:cNvPr id="53254" name="Text Box 6"/>
          <p:cNvSpPr txBox="1">
            <a:spLocks noChangeArrowheads="1"/>
          </p:cNvSpPr>
          <p:nvPr/>
        </p:nvSpPr>
        <p:spPr bwMode="auto">
          <a:xfrm>
            <a:off x="468313" y="1437382"/>
            <a:ext cx="8207375" cy="1077218"/>
          </a:xfrm>
          <a:prstGeom prst="rect">
            <a:avLst/>
          </a:prstGeom>
          <a:noFill/>
          <a:ln w="9525">
            <a:noFill/>
            <a:miter lim="800000"/>
            <a:headEnd/>
            <a:tailEnd/>
          </a:ln>
        </p:spPr>
        <p:txBody>
          <a:bodyPr>
            <a:prstTxWarp prst="textNoShape">
              <a:avLst/>
            </a:prstTxWarp>
            <a:spAutoFit/>
          </a:bodyPr>
          <a:lstStyle/>
          <a:p>
            <a:pPr>
              <a:spcBef>
                <a:spcPct val="50000"/>
              </a:spcBef>
            </a:pPr>
            <a:r>
              <a:rPr lang="en-GB" sz="3200" b="1" dirty="0">
                <a:solidFill>
                  <a:schemeClr val="accent1"/>
                </a:solidFill>
                <a:ea typeface="Arial" pitchFamily="-128" charset="0"/>
              </a:rPr>
              <a:t>“What are we calling you to,</a:t>
            </a:r>
            <a:br>
              <a:rPr lang="en-GB" sz="3200" b="1" dirty="0">
                <a:solidFill>
                  <a:schemeClr val="accent1"/>
                </a:solidFill>
                <a:ea typeface="Arial" pitchFamily="-128" charset="0"/>
              </a:rPr>
            </a:br>
            <a:r>
              <a:rPr lang="en-GB" sz="3200" b="1" dirty="0">
                <a:solidFill>
                  <a:schemeClr val="accent1"/>
                </a:solidFill>
                <a:ea typeface="Arial" pitchFamily="-128" charset="0"/>
              </a:rPr>
              <a:t> and what do we want from you?”</a:t>
            </a:r>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61251"/>
                                        </p:tgtEl>
                                        <p:attrNameLst>
                                          <p:attrName>style.visibility</p:attrName>
                                        </p:attrNameLst>
                                      </p:cBhvr>
                                      <p:to>
                                        <p:strVal val="visible"/>
                                      </p:to>
                                    </p:set>
                                    <p:animEffect transition="in" filter="fade">
                                      <p:cBhvr>
                                        <p:cTn id="7" dur="1000"/>
                                        <p:tgtEl>
                                          <p:spTgt spid="146125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61253">
                                            <p:txEl>
                                              <p:pRg st="0" end="0"/>
                                            </p:txEl>
                                          </p:spTgt>
                                        </p:tgtEl>
                                        <p:attrNameLst>
                                          <p:attrName>style.visibility</p:attrName>
                                        </p:attrNameLst>
                                      </p:cBhvr>
                                      <p:to>
                                        <p:strVal val="visible"/>
                                      </p:to>
                                    </p:set>
                                    <p:animEffect transition="in" filter="fade">
                                      <p:cBhvr>
                                        <p:cTn id="10" dur="1000"/>
                                        <p:tgtEl>
                                          <p:spTgt spid="146125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61253">
                                            <p:txEl>
                                              <p:pRg st="1" end="1"/>
                                            </p:txEl>
                                          </p:spTgt>
                                        </p:tgtEl>
                                        <p:attrNameLst>
                                          <p:attrName>style.visibility</p:attrName>
                                        </p:attrNameLst>
                                      </p:cBhvr>
                                      <p:to>
                                        <p:strVal val="visible"/>
                                      </p:to>
                                    </p:set>
                                    <p:animEffect transition="in" filter="fade">
                                      <p:cBhvr>
                                        <p:cTn id="15" dur="1000"/>
                                        <p:tgtEl>
                                          <p:spTgt spid="146125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1251" grpId="0" animBg="1"/>
      <p:bldP spid="1461253"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627" name="Oval 3"/>
          <p:cNvSpPr>
            <a:spLocks noChangeAspect="1" noChangeArrowheads="1"/>
          </p:cNvSpPr>
          <p:nvPr/>
        </p:nvSpPr>
        <p:spPr bwMode="auto">
          <a:xfrm>
            <a:off x="1331913" y="1808163"/>
            <a:ext cx="2162175" cy="2160587"/>
          </a:xfrm>
          <a:prstGeom prst="ellipse">
            <a:avLst/>
          </a:prstGeom>
          <a:gradFill rotWithShape="1">
            <a:gsLst>
              <a:gs pos="0">
                <a:srgbClr val="5AA0FF"/>
              </a:gs>
              <a:gs pos="100000">
                <a:srgbClr val="005AD7"/>
              </a:gs>
            </a:gsLst>
            <a:path path="shape">
              <a:fillToRect l="50000" t="50000" r="50000" b="50000"/>
            </a:path>
          </a:gradFill>
          <a:ln w="9525">
            <a:noFill/>
            <a:round/>
            <a:headEnd/>
            <a:tailEnd/>
          </a:ln>
          <a:effectLst/>
        </p:spPr>
        <p:txBody>
          <a:bodyPr lIns="0" rIns="0" anchor="ctr">
            <a:prstTxWarp prst="textNoShape">
              <a:avLst/>
            </a:prstTxWarp>
          </a:bodyPr>
          <a:lstStyle/>
          <a:p>
            <a:pPr algn="ctr"/>
            <a:endParaRPr lang="en-GB" sz="2400" b="1">
              <a:solidFill>
                <a:schemeClr val="bg1"/>
              </a:solidFill>
              <a:effectLst>
                <a:outerShdw blurRad="38100" dist="38100" dir="2700000" algn="tl">
                  <a:srgbClr val="000000"/>
                </a:outerShdw>
              </a:effectLst>
              <a:ea typeface="Arial" pitchFamily="-128" charset="0"/>
            </a:endParaRPr>
          </a:p>
        </p:txBody>
      </p:sp>
      <p:sp>
        <p:nvSpPr>
          <p:cNvPr id="1434628" name="Text Box 4"/>
          <p:cNvSpPr txBox="1">
            <a:spLocks noChangeAspect="1" noChangeArrowheads="1"/>
          </p:cNvSpPr>
          <p:nvPr/>
        </p:nvSpPr>
        <p:spPr bwMode="auto">
          <a:xfrm>
            <a:off x="1287463" y="2363788"/>
            <a:ext cx="2201862" cy="1141412"/>
          </a:xfrm>
          <a:prstGeom prst="rect">
            <a:avLst/>
          </a:prstGeom>
          <a:noFill/>
          <a:ln w="9525">
            <a:noFill/>
            <a:miter lim="800000"/>
            <a:headEnd/>
            <a:tailEnd/>
          </a:ln>
          <a:effectLst/>
        </p:spPr>
        <p:txBody>
          <a:bodyPr lIns="36000" tIns="0" rIns="36000" bIns="82800">
            <a:prstTxWarp prst="textNoShape">
              <a:avLst/>
            </a:prstTxWarp>
            <a:spAutoFit/>
          </a:bodyPr>
          <a:lstStyle/>
          <a:p>
            <a:pPr algn="ctr">
              <a:lnSpc>
                <a:spcPct val="90000"/>
              </a:lnSpc>
              <a:spcBef>
                <a:spcPct val="10000"/>
              </a:spcBef>
            </a:pPr>
            <a:r>
              <a:rPr lang="en-US" sz="2400" b="1">
                <a:solidFill>
                  <a:schemeClr val="bg1"/>
                </a:solidFill>
                <a:effectLst>
                  <a:outerShdw blurRad="38100" dist="38100" dir="2700000" algn="tl">
                    <a:srgbClr val="000000"/>
                  </a:outerShdw>
                </a:effectLst>
                <a:latin typeface="Arial" pitchFamily="-128" charset="0"/>
                <a:ea typeface="Arial" pitchFamily="-128" charset="0"/>
              </a:rPr>
              <a:t>Israel</a:t>
            </a:r>
          </a:p>
          <a:p>
            <a:pPr algn="ctr">
              <a:lnSpc>
                <a:spcPct val="90000"/>
              </a:lnSpc>
              <a:spcBef>
                <a:spcPct val="10000"/>
              </a:spcBef>
            </a:pPr>
            <a:r>
              <a:rPr lang="en-US" sz="2400" b="1">
                <a:solidFill>
                  <a:schemeClr val="bg1"/>
                </a:solidFill>
                <a:effectLst>
                  <a:outerShdw blurRad="38100" dist="38100" dir="2700000" algn="tl">
                    <a:srgbClr val="000000"/>
                  </a:outerShdw>
                </a:effectLst>
                <a:latin typeface="Arial" pitchFamily="-128" charset="0"/>
                <a:ea typeface="Arial" pitchFamily="-128" charset="0"/>
              </a:rPr>
              <a:t>Christian bloc</a:t>
            </a:r>
          </a:p>
          <a:p>
            <a:pPr algn="ctr">
              <a:lnSpc>
                <a:spcPct val="90000"/>
              </a:lnSpc>
              <a:spcBef>
                <a:spcPct val="10000"/>
              </a:spcBef>
            </a:pPr>
            <a:r>
              <a:rPr lang="en-US" sz="2400" b="1">
                <a:solidFill>
                  <a:schemeClr val="bg1"/>
                </a:solidFill>
                <a:effectLst>
                  <a:outerShdw blurRad="38100" dist="38100" dir="2700000" algn="tl">
                    <a:srgbClr val="000000"/>
                  </a:outerShdw>
                </a:effectLst>
                <a:latin typeface="Arial" pitchFamily="-128" charset="0"/>
                <a:ea typeface="Arial" pitchFamily="-128" charset="0"/>
              </a:rPr>
              <a:t>S. Korea</a:t>
            </a:r>
          </a:p>
        </p:txBody>
      </p:sp>
      <p:sp>
        <p:nvSpPr>
          <p:cNvPr id="1434632" name="Oval 8"/>
          <p:cNvSpPr>
            <a:spLocks noChangeAspect="1" noChangeArrowheads="1"/>
          </p:cNvSpPr>
          <p:nvPr/>
        </p:nvSpPr>
        <p:spPr bwMode="auto">
          <a:xfrm>
            <a:off x="5653088" y="1808163"/>
            <a:ext cx="2162175" cy="2160587"/>
          </a:xfrm>
          <a:prstGeom prst="ellipse">
            <a:avLst/>
          </a:prstGeom>
          <a:gradFill rotWithShape="1">
            <a:gsLst>
              <a:gs pos="0">
                <a:srgbClr val="FF9191"/>
              </a:gs>
              <a:gs pos="100000">
                <a:srgbClr val="E60000"/>
              </a:gs>
            </a:gsLst>
            <a:path path="shape">
              <a:fillToRect l="50000" t="50000" r="50000" b="50000"/>
            </a:path>
          </a:gradFill>
          <a:ln w="9525" algn="ctr">
            <a:noFill/>
            <a:round/>
            <a:headEnd/>
            <a:tailEnd/>
          </a:ln>
          <a:effectLst/>
        </p:spPr>
        <p:txBody>
          <a:bodyPr lIns="0" rIns="0" anchor="ctr">
            <a:prstTxWarp prst="textNoShape">
              <a:avLst/>
            </a:prstTxWarp>
          </a:bodyPr>
          <a:lstStyle/>
          <a:p>
            <a:pPr algn="ctr"/>
            <a:endParaRPr lang="en-GB" sz="2800" b="1">
              <a:solidFill>
                <a:schemeClr val="bg1"/>
              </a:solidFill>
              <a:effectLst>
                <a:outerShdw blurRad="38100" dist="38100" dir="2700000" algn="tl">
                  <a:srgbClr val="000000"/>
                </a:outerShdw>
              </a:effectLst>
              <a:ea typeface="Arial" pitchFamily="-128" charset="0"/>
            </a:endParaRPr>
          </a:p>
        </p:txBody>
      </p:sp>
      <p:sp>
        <p:nvSpPr>
          <p:cNvPr id="1434634" name="Text Box 10"/>
          <p:cNvSpPr txBox="1">
            <a:spLocks noChangeAspect="1" noChangeArrowheads="1"/>
          </p:cNvSpPr>
          <p:nvPr/>
        </p:nvSpPr>
        <p:spPr bwMode="auto">
          <a:xfrm>
            <a:off x="5608638" y="2305050"/>
            <a:ext cx="2201862" cy="1141413"/>
          </a:xfrm>
          <a:prstGeom prst="rect">
            <a:avLst/>
          </a:prstGeom>
          <a:noFill/>
          <a:ln w="9525">
            <a:noFill/>
            <a:miter lim="800000"/>
            <a:headEnd/>
            <a:tailEnd/>
          </a:ln>
          <a:effectLst/>
        </p:spPr>
        <p:txBody>
          <a:bodyPr lIns="36000" tIns="0" rIns="36000" bIns="82800">
            <a:prstTxWarp prst="textNoShape">
              <a:avLst/>
            </a:prstTxWarp>
            <a:spAutoFit/>
          </a:bodyPr>
          <a:lstStyle/>
          <a:p>
            <a:pPr algn="ctr">
              <a:lnSpc>
                <a:spcPct val="90000"/>
              </a:lnSpc>
              <a:spcBef>
                <a:spcPct val="10000"/>
              </a:spcBef>
            </a:pPr>
            <a:r>
              <a:rPr lang="en-US" sz="2400" b="1">
                <a:solidFill>
                  <a:schemeClr val="bg1"/>
                </a:solidFill>
                <a:effectLst>
                  <a:outerShdw blurRad="38100" dist="38100" dir="2700000" algn="tl">
                    <a:srgbClr val="000000"/>
                  </a:outerShdw>
                </a:effectLst>
                <a:latin typeface="Arial" pitchFamily="-128" charset="0"/>
                <a:ea typeface="Arial" pitchFamily="-128" charset="0"/>
              </a:rPr>
              <a:t>Palestine</a:t>
            </a:r>
          </a:p>
          <a:p>
            <a:pPr algn="ctr">
              <a:lnSpc>
                <a:spcPct val="90000"/>
              </a:lnSpc>
              <a:spcBef>
                <a:spcPct val="10000"/>
              </a:spcBef>
            </a:pPr>
            <a:r>
              <a:rPr lang="en-US" sz="2400" b="1">
                <a:solidFill>
                  <a:schemeClr val="bg1"/>
                </a:solidFill>
                <a:effectLst>
                  <a:outerShdw blurRad="38100" dist="38100" dir="2700000" algn="tl">
                    <a:srgbClr val="000000"/>
                  </a:outerShdw>
                </a:effectLst>
                <a:latin typeface="Arial" pitchFamily="-128" charset="0"/>
                <a:ea typeface="Arial" pitchFamily="-128" charset="0"/>
              </a:rPr>
              <a:t>Muslim bloc</a:t>
            </a:r>
          </a:p>
          <a:p>
            <a:pPr algn="ctr">
              <a:lnSpc>
                <a:spcPct val="90000"/>
              </a:lnSpc>
              <a:spcBef>
                <a:spcPct val="10000"/>
              </a:spcBef>
            </a:pPr>
            <a:r>
              <a:rPr lang="en-US" sz="2400" b="1">
                <a:solidFill>
                  <a:schemeClr val="bg1"/>
                </a:solidFill>
                <a:effectLst>
                  <a:outerShdw blurRad="38100" dist="38100" dir="2700000" algn="tl">
                    <a:srgbClr val="000000"/>
                  </a:outerShdw>
                </a:effectLst>
                <a:latin typeface="Arial" pitchFamily="-128" charset="0"/>
                <a:ea typeface="Arial" pitchFamily="-128" charset="0"/>
              </a:rPr>
              <a:t>N. Korea</a:t>
            </a:r>
          </a:p>
        </p:txBody>
      </p:sp>
      <p:sp>
        <p:nvSpPr>
          <p:cNvPr id="131083" name="Line 5"/>
          <p:cNvSpPr>
            <a:spLocks noChangeShapeType="1"/>
          </p:cNvSpPr>
          <p:nvPr/>
        </p:nvSpPr>
        <p:spPr bwMode="auto">
          <a:xfrm>
            <a:off x="4752975" y="2889250"/>
            <a:ext cx="855663" cy="0"/>
          </a:xfrm>
          <a:prstGeom prst="line">
            <a:avLst/>
          </a:prstGeom>
          <a:noFill/>
          <a:ln w="177800">
            <a:solidFill>
              <a:schemeClr val="bg1"/>
            </a:solidFill>
            <a:round/>
            <a:headEnd type="triangle" w="med" len="sm"/>
            <a:tailEnd type="none" w="med" len="sm"/>
          </a:ln>
        </p:spPr>
        <p:txBody>
          <a:bodyPr>
            <a:prstTxWarp prst="textNoShape">
              <a:avLst/>
            </a:prstTxWarp>
          </a:bodyPr>
          <a:lstStyle/>
          <a:p>
            <a:endParaRPr lang="en-US"/>
          </a:p>
        </p:txBody>
      </p:sp>
      <p:sp>
        <p:nvSpPr>
          <p:cNvPr id="131084" name="Line 6"/>
          <p:cNvSpPr>
            <a:spLocks noChangeShapeType="1"/>
          </p:cNvSpPr>
          <p:nvPr/>
        </p:nvSpPr>
        <p:spPr bwMode="auto">
          <a:xfrm>
            <a:off x="3538538" y="2889250"/>
            <a:ext cx="809625" cy="0"/>
          </a:xfrm>
          <a:prstGeom prst="line">
            <a:avLst/>
          </a:prstGeom>
          <a:noFill/>
          <a:ln w="177800">
            <a:solidFill>
              <a:schemeClr val="bg1"/>
            </a:solidFill>
            <a:round/>
            <a:headEnd/>
            <a:tailEnd type="triangle" w="med" len="sm"/>
          </a:ln>
        </p:spPr>
        <p:txBody>
          <a:bodyPr>
            <a:prstTxWarp prst="textNoShape">
              <a:avLst/>
            </a:prstTxWarp>
          </a:bodyPr>
          <a:lstStyle/>
          <a:p>
            <a:endParaRPr lang="en-US"/>
          </a:p>
        </p:txBody>
      </p:sp>
      <p:sp>
        <p:nvSpPr>
          <p:cNvPr id="131085" name="Freeform 7"/>
          <p:cNvSpPr>
            <a:spLocks noChangeAspect="1"/>
          </p:cNvSpPr>
          <p:nvPr/>
        </p:nvSpPr>
        <p:spPr bwMode="auto">
          <a:xfrm>
            <a:off x="3948113" y="2389188"/>
            <a:ext cx="1249362" cy="911225"/>
          </a:xfrm>
          <a:custGeom>
            <a:avLst/>
            <a:gdLst>
              <a:gd name="T0" fmla="*/ 240 w 608"/>
              <a:gd name="T1" fmla="*/ 244 h 444"/>
              <a:gd name="T2" fmla="*/ 0 w 608"/>
              <a:gd name="T3" fmla="*/ 422 h 444"/>
              <a:gd name="T4" fmla="*/ 66 w 608"/>
              <a:gd name="T5" fmla="*/ 436 h 444"/>
              <a:gd name="T6" fmla="*/ 288 w 608"/>
              <a:gd name="T7" fmla="*/ 290 h 444"/>
              <a:gd name="T8" fmla="*/ 536 w 608"/>
              <a:gd name="T9" fmla="*/ 430 h 444"/>
              <a:gd name="T10" fmla="*/ 608 w 608"/>
              <a:gd name="T11" fmla="*/ 418 h 444"/>
              <a:gd name="T12" fmla="*/ 342 w 608"/>
              <a:gd name="T13" fmla="*/ 244 h 444"/>
              <a:gd name="T14" fmla="*/ 514 w 608"/>
              <a:gd name="T15" fmla="*/ 56 h 444"/>
              <a:gd name="T16" fmla="*/ 484 w 608"/>
              <a:gd name="T17" fmla="*/ 0 h 444"/>
              <a:gd name="T18" fmla="*/ 296 w 608"/>
              <a:gd name="T19" fmla="*/ 206 h 444"/>
              <a:gd name="T20" fmla="*/ 150 w 608"/>
              <a:gd name="T21" fmla="*/ 2 h 444"/>
              <a:gd name="T22" fmla="*/ 94 w 608"/>
              <a:gd name="T23" fmla="*/ 50 h 444"/>
              <a:gd name="T24" fmla="*/ 154 w 608"/>
              <a:gd name="T25" fmla="*/ 150 h 444"/>
              <a:gd name="T26" fmla="*/ 240 w 608"/>
              <a:gd name="T27" fmla="*/ 244 h 4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08"/>
              <a:gd name="T43" fmla="*/ 0 h 444"/>
              <a:gd name="T44" fmla="*/ 608 w 608"/>
              <a:gd name="T45" fmla="*/ 444 h 4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08" h="444">
                <a:moveTo>
                  <a:pt x="240" y="244"/>
                </a:moveTo>
                <a:cubicBezTo>
                  <a:pt x="240" y="244"/>
                  <a:pt x="92" y="368"/>
                  <a:pt x="0" y="422"/>
                </a:cubicBezTo>
                <a:cubicBezTo>
                  <a:pt x="6" y="438"/>
                  <a:pt x="36" y="444"/>
                  <a:pt x="66" y="436"/>
                </a:cubicBezTo>
                <a:cubicBezTo>
                  <a:pt x="164" y="388"/>
                  <a:pt x="202" y="360"/>
                  <a:pt x="288" y="290"/>
                </a:cubicBezTo>
                <a:cubicBezTo>
                  <a:pt x="396" y="368"/>
                  <a:pt x="432" y="392"/>
                  <a:pt x="536" y="430"/>
                </a:cubicBezTo>
                <a:cubicBezTo>
                  <a:pt x="572" y="434"/>
                  <a:pt x="580" y="434"/>
                  <a:pt x="608" y="418"/>
                </a:cubicBezTo>
                <a:cubicBezTo>
                  <a:pt x="532" y="376"/>
                  <a:pt x="458" y="336"/>
                  <a:pt x="342" y="244"/>
                </a:cubicBezTo>
                <a:cubicBezTo>
                  <a:pt x="400" y="190"/>
                  <a:pt x="444" y="160"/>
                  <a:pt x="514" y="56"/>
                </a:cubicBezTo>
                <a:cubicBezTo>
                  <a:pt x="510" y="40"/>
                  <a:pt x="508" y="18"/>
                  <a:pt x="484" y="0"/>
                </a:cubicBezTo>
                <a:cubicBezTo>
                  <a:pt x="406" y="106"/>
                  <a:pt x="374" y="134"/>
                  <a:pt x="296" y="206"/>
                </a:cubicBezTo>
                <a:cubicBezTo>
                  <a:pt x="202" y="116"/>
                  <a:pt x="172" y="56"/>
                  <a:pt x="150" y="2"/>
                </a:cubicBezTo>
                <a:cubicBezTo>
                  <a:pt x="122" y="20"/>
                  <a:pt x="124" y="14"/>
                  <a:pt x="94" y="50"/>
                </a:cubicBezTo>
                <a:cubicBezTo>
                  <a:pt x="95" y="75"/>
                  <a:pt x="130" y="119"/>
                  <a:pt x="154" y="150"/>
                </a:cubicBezTo>
                <a:cubicBezTo>
                  <a:pt x="178" y="181"/>
                  <a:pt x="222" y="225"/>
                  <a:pt x="240" y="244"/>
                </a:cubicBezTo>
                <a:close/>
              </a:path>
            </a:pathLst>
          </a:custGeom>
          <a:solidFill>
            <a:srgbClr val="E20267"/>
          </a:solidFill>
          <a:ln w="3175">
            <a:solidFill>
              <a:srgbClr val="E20267"/>
            </a:solidFill>
            <a:round/>
            <a:headEnd/>
            <a:tailEnd/>
          </a:ln>
        </p:spPr>
        <p:txBody>
          <a:bodyPr>
            <a:prstTxWarp prst="textNoShape">
              <a:avLst/>
            </a:prstTxWarp>
          </a:bodyPr>
          <a:lstStyle/>
          <a:p>
            <a:endParaRPr lang="en-GB">
              <a:ea typeface="Arial" pitchFamily="-128" charset="0"/>
            </a:endParaRPr>
          </a:p>
        </p:txBody>
      </p:sp>
      <p:sp>
        <p:nvSpPr>
          <p:cNvPr id="131086" name="Text Box 14"/>
          <p:cNvSpPr txBox="1">
            <a:spLocks noChangeArrowheads="1"/>
          </p:cNvSpPr>
          <p:nvPr/>
        </p:nvSpPr>
        <p:spPr bwMode="auto">
          <a:xfrm>
            <a:off x="1239838" y="500063"/>
            <a:ext cx="7142162" cy="762000"/>
          </a:xfrm>
          <a:prstGeom prst="rect">
            <a:avLst/>
          </a:prstGeom>
          <a:noFill/>
          <a:ln w="9525">
            <a:noFill/>
            <a:miter lim="800000"/>
            <a:headEnd/>
            <a:tailEnd/>
          </a:ln>
          <a:effectLst/>
        </p:spPr>
        <p:txBody>
          <a:bodyPr>
            <a:prstTxWarp prst="textNoShape">
              <a:avLst/>
            </a:prstTxWarp>
            <a:spAutoFit/>
          </a:bodyPr>
          <a:lstStyle/>
          <a:p>
            <a:r>
              <a:rPr lang="en-US" sz="4400" dirty="0">
                <a:solidFill>
                  <a:srgbClr val="FFFF00"/>
                </a:solidFill>
              </a:rPr>
              <a:t>Global clash of </a:t>
            </a:r>
            <a:r>
              <a:rPr lang="en-US" sz="4400" dirty="0" err="1">
                <a:solidFill>
                  <a:srgbClr val="FFFF00"/>
                </a:solidFill>
              </a:rPr>
              <a:t>civilisations</a:t>
            </a:r>
            <a:endParaRPr lang="en-US" sz="4400" dirty="0">
              <a:solidFill>
                <a:srgbClr val="FFFF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218worldwarswh-101103150144-phpapp02">
  <a:themeElements>
    <a:clrScheme name="144spotlight0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144spotlight02">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44spotlight0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44spotlight0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44spotlight0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44spotlight0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44spotlight0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44spotlight0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44spotlight0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44spotlight0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44spotlight0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44spotlight0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44spotlight0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44spotlight0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44spotlight02 13">
        <a:dk1>
          <a:srgbClr val="292929"/>
        </a:dk1>
        <a:lt1>
          <a:srgbClr val="FFFFFF"/>
        </a:lt1>
        <a:dk2>
          <a:srgbClr val="3643A3"/>
        </a:dk2>
        <a:lt2>
          <a:srgbClr val="FFFFFF"/>
        </a:lt2>
        <a:accent1>
          <a:srgbClr val="993300"/>
        </a:accent1>
        <a:accent2>
          <a:srgbClr val="FF9900"/>
        </a:accent2>
        <a:accent3>
          <a:srgbClr val="AEB0CE"/>
        </a:accent3>
        <a:accent4>
          <a:srgbClr val="DADADA"/>
        </a:accent4>
        <a:accent5>
          <a:srgbClr val="CAADAA"/>
        </a:accent5>
        <a:accent6>
          <a:srgbClr val="E78A00"/>
        </a:accent6>
        <a:hlink>
          <a:srgbClr val="FFCC00"/>
        </a:hlink>
        <a:folHlink>
          <a:srgbClr val="FFFF66"/>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88">
  <a:themeElements>
    <a:clrScheme name="288 13">
      <a:dk1>
        <a:srgbClr val="292929"/>
      </a:dk1>
      <a:lt1>
        <a:srgbClr val="FFFFFF"/>
      </a:lt1>
      <a:dk2>
        <a:srgbClr val="4F859D"/>
      </a:dk2>
      <a:lt2>
        <a:srgbClr val="FFFFFF"/>
      </a:lt2>
      <a:accent1>
        <a:srgbClr val="6699FF"/>
      </a:accent1>
      <a:accent2>
        <a:srgbClr val="99CCFF"/>
      </a:accent2>
      <a:accent3>
        <a:srgbClr val="B2C2CC"/>
      </a:accent3>
      <a:accent4>
        <a:srgbClr val="DADADA"/>
      </a:accent4>
      <a:accent5>
        <a:srgbClr val="B8CAFF"/>
      </a:accent5>
      <a:accent6>
        <a:srgbClr val="8AB9E7"/>
      </a:accent6>
      <a:hlink>
        <a:srgbClr val="CCECFF"/>
      </a:hlink>
      <a:folHlink>
        <a:srgbClr val="CCFFFF"/>
      </a:folHlink>
    </a:clrScheme>
    <a:fontScheme name="288">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8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8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8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8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8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8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8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8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8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8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8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8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88 13">
        <a:dk1>
          <a:srgbClr val="292929"/>
        </a:dk1>
        <a:lt1>
          <a:srgbClr val="FFFFFF"/>
        </a:lt1>
        <a:dk2>
          <a:srgbClr val="4F859D"/>
        </a:dk2>
        <a:lt2>
          <a:srgbClr val="FFFFFF"/>
        </a:lt2>
        <a:accent1>
          <a:srgbClr val="6699FF"/>
        </a:accent1>
        <a:accent2>
          <a:srgbClr val="99CCFF"/>
        </a:accent2>
        <a:accent3>
          <a:srgbClr val="B2C2CC"/>
        </a:accent3>
        <a:accent4>
          <a:srgbClr val="DADADA"/>
        </a:accent4>
        <a:accent5>
          <a:srgbClr val="B8CAFF"/>
        </a:accent5>
        <a:accent6>
          <a:srgbClr val="8AB9E7"/>
        </a:accent6>
        <a:hlink>
          <a:srgbClr val="CCECFF"/>
        </a:hlink>
        <a:folHlink>
          <a:srgbClr val="CCFFF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218worldwarswh-101103150144-phpapp02</Template>
  <TotalTime>0</TotalTime>
  <Words>12324</Words>
  <Application>Microsoft Office PowerPoint</Application>
  <PresentationFormat>On-screen Show (4:3)</PresentationFormat>
  <Paragraphs>863</Paragraphs>
  <Slides>93</Slides>
  <Notes>50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93</vt:i4>
      </vt:variant>
    </vt:vector>
  </HeadingPairs>
  <TitlesOfParts>
    <vt:vector size="101" baseType="lpstr">
      <vt:lpstr>Arial</vt:lpstr>
      <vt:lpstr>Courier New</vt:lpstr>
      <vt:lpstr>Arial Rounded MT Bold</vt:lpstr>
      <vt:lpstr>Franklin Gothic Medium</vt:lpstr>
      <vt:lpstr>宋体</vt:lpstr>
      <vt:lpstr>ＭＳ Ｐゴシック</vt:lpstr>
      <vt:lpstr>218worldwarswh-101103150144-phpapp02</vt:lpstr>
      <vt:lpstr>288</vt:lpstr>
      <vt:lpstr>The world wars in the providence of restoration</vt:lpstr>
      <vt:lpstr>What causes historical events?</vt:lpstr>
      <vt:lpstr>Internal and external causes</vt:lpstr>
      <vt:lpstr>What are the providential causes of the world wars?</vt:lpstr>
      <vt:lpstr>What are the providential causes of the world wars?</vt:lpstr>
      <vt:lpstr>Who is on God’s and who is on Satan’s side?</vt:lpstr>
      <vt:lpstr>The First World War</vt:lpstr>
      <vt:lpstr>What were the causes of WW I?</vt:lpstr>
      <vt:lpstr>Where is all this happening?</vt:lpstr>
      <vt:lpstr>What was behind this?</vt:lpstr>
      <vt:lpstr>What were the providential causes?</vt:lpstr>
      <vt:lpstr>Providential causes of WW 1</vt:lpstr>
      <vt:lpstr>PowerPoint Presentation</vt:lpstr>
      <vt:lpstr>PowerPoint Presentation</vt:lpstr>
      <vt:lpstr>PowerPoint Presentation</vt:lpstr>
      <vt:lpstr>PowerPoint Presentation</vt:lpstr>
      <vt:lpstr>PowerPoint Presentation</vt:lpstr>
      <vt:lpstr>PowerPoint Presentation</vt:lpstr>
      <vt:lpstr>Woodrow Wilson’s 14 Points</vt:lpstr>
      <vt:lpstr>What happened at Versailles?</vt:lpstr>
      <vt:lpstr>Different reactions</vt:lpstr>
      <vt:lpstr>What were the providential results of the First World War?</vt:lpstr>
      <vt:lpstr>Some other results</vt:lpstr>
      <vt:lpstr>The Second World War</vt:lpstr>
      <vt:lpstr>How did World War 2 start?</vt:lpstr>
      <vt:lpstr>PowerPoint Presentation</vt:lpstr>
      <vt:lpstr>How did World War 2 start?</vt:lpstr>
      <vt:lpstr>To cut a long story short . . .</vt:lpstr>
      <vt:lpstr>What were the causes of the Second World War?</vt:lpstr>
      <vt:lpstr>What is fascism?</vt:lpstr>
      <vt:lpstr>Mussolini  Ruler of Italy 1925-1944</vt:lpstr>
      <vt:lpstr>Adolph Hitler  Ruler of Germany 1933-1945</vt:lpstr>
      <vt:lpstr>PowerPoint Presentation</vt:lpstr>
      <vt:lpstr>PowerPoint Presentation</vt:lpstr>
      <vt:lpstr>Why?</vt:lpstr>
      <vt:lpstr>What happened to the  Jews of Europe?</vt:lpstr>
      <vt:lpstr>Jews in Europe in 1933</vt:lpstr>
      <vt:lpstr>Jewish emigration after Hitler came to power</vt:lpstr>
      <vt:lpstr>PowerPoint Presentation</vt:lpstr>
      <vt:lpstr>How many perished in the Holocaust?</vt:lpstr>
      <vt:lpstr>Letter found near a dead child at Ravensbruch concentration camp</vt:lpstr>
      <vt:lpstr>Jews in Europe in 1950</vt:lpstr>
      <vt:lpstr>What were the providential causes of the Second World War?</vt:lpstr>
      <vt:lpstr>PowerPoint Presentation</vt:lpstr>
      <vt:lpstr>Tehran Conference – Dec 1943</vt:lpstr>
      <vt:lpstr>Roosevelt on Stalin</vt:lpstr>
      <vt:lpstr>Yalta Conference – Feb 1945</vt:lpstr>
      <vt:lpstr>Churchill on Stalin</vt:lpstr>
      <vt:lpstr>What were the providential results?</vt:lpstr>
      <vt:lpstr>Churchill’s ‘Iron Curtain’ speech March 1946</vt:lpstr>
      <vt:lpstr>The Third World War</vt:lpstr>
      <vt:lpstr>PowerPoint Presentation</vt:lpstr>
      <vt:lpstr>What is this ideological conflict?</vt:lpstr>
      <vt:lpstr>A new ideology is required</vt:lpstr>
      <vt:lpstr>What is this ‘new ideology’?</vt:lpstr>
      <vt:lpstr>What was the providential cause of the Third World War?</vt:lpstr>
      <vt:lpstr>PowerPoint Presentation</vt:lpstr>
      <vt:lpstr>What were the origins of the third world war?</vt:lpstr>
      <vt:lpstr>What is communism 1?</vt:lpstr>
      <vt:lpstr>What is communism 2?</vt:lpstr>
      <vt:lpstr>What is communism 3?</vt:lpstr>
      <vt:lpstr>What is communist ideology?</vt:lpstr>
      <vt:lpstr>Beginnings of the conflict</vt:lpstr>
      <vt:lpstr>The war of ideas</vt:lpstr>
      <vt:lpstr>Communist expansion</vt:lpstr>
      <vt:lpstr>Continuing conflict</vt:lpstr>
      <vt:lpstr>Berlin Wall scenes</vt:lpstr>
      <vt:lpstr>Communist expansion</vt:lpstr>
      <vt:lpstr>Détente and Peaceful Co-existence </vt:lpstr>
      <vt:lpstr>Mao Zedong and Richard Nixon 1972</vt:lpstr>
      <vt:lpstr>Détente and Peaceful Co-existence </vt:lpstr>
      <vt:lpstr>Leonid Brezhnev and Richard Nixon</vt:lpstr>
      <vt:lpstr>Renewed conflict</vt:lpstr>
      <vt:lpstr>The war against communism</vt:lpstr>
      <vt:lpstr>Final years</vt:lpstr>
      <vt:lpstr>Reagan and Gorbachev</vt:lpstr>
      <vt:lpstr>PowerPoint Presentation</vt:lpstr>
      <vt:lpstr>What was the human cost of communism?</vt:lpstr>
      <vt:lpstr>Results of the end of the war</vt:lpstr>
      <vt:lpstr>How did we contribute to the fall of communism?</vt:lpstr>
      <vt:lpstr>PowerPoint Presentation</vt:lpstr>
      <vt:lpstr>PowerPoint Presentation</vt:lpstr>
      <vt:lpstr>PowerPoint Presentation</vt:lpstr>
      <vt:lpstr>Three religions, three nations</vt:lpstr>
      <vt:lpstr>What is North Korea like?</vt:lpstr>
      <vt:lpstr>What is North Korea like?</vt:lpstr>
      <vt:lpstr>What is North Korea like?</vt:lpstr>
      <vt:lpstr>PowerPoint Presentation</vt:lpstr>
      <vt:lpstr>How is God’s side doing?</vt:lpstr>
      <vt:lpstr>How is Satan’s side doing?</vt:lpstr>
      <vt:lpstr>What is to be done?</vt:lpstr>
      <vt:lpstr>Al-Qaeda’s critique of the West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world wars in the providence of restoration</dc:title>
  <dc:creator>Basia</dc:creator>
  <dc:description>Preparation for the Second Coming Part 2 finished 07.04.2006 4:49</dc:description>
  <cp:lastModifiedBy>Basia</cp:lastModifiedBy>
  <cp:revision>1</cp:revision>
  <dcterms:created xsi:type="dcterms:W3CDTF">2014-07-18T07:35:11Z</dcterms:created>
  <dcterms:modified xsi:type="dcterms:W3CDTF">2014-07-18T07:35:52Z</dcterms:modified>
</cp:coreProperties>
</file>